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9144000"/>
  <p:notesSz cx="6858000" cy="9144000"/>
  <p:embeddedFontLst>
    <p:embeddedFont>
      <p:font typeface="Proxima Nova"/>
      <p:regular r:id="rId26"/>
      <p:bold r:id="rId27"/>
      <p:italic r:id="rId28"/>
      <p:boldItalic r:id="rId29"/>
    </p:embeddedFont>
    <p:embeddedFont>
      <p:font typeface="Helvetica Neue"/>
      <p:regular r:id="rId30"/>
      <p:bold r:id="rId31"/>
      <p:italic r:id="rId32"/>
      <p:boldItalic r:id="rId33"/>
    </p:embeddedFont>
    <p:embeddedFont>
      <p:font typeface="Alfa Slab One"/>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roximaNova-regular.fntdata"/><Relationship Id="rId25" Type="http://schemas.openxmlformats.org/officeDocument/2006/relationships/slide" Target="slides/slide21.xml"/><Relationship Id="rId28" Type="http://schemas.openxmlformats.org/officeDocument/2006/relationships/font" Target="fonts/ProximaNova-italic.fntdata"/><Relationship Id="rId27" Type="http://schemas.openxmlformats.org/officeDocument/2006/relationships/font" Target="fonts/ProximaNova-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roximaNova-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7.xml"/><Relationship Id="rId33" Type="http://schemas.openxmlformats.org/officeDocument/2006/relationships/font" Target="fonts/HelveticaNeue-boldItalic.fntdata"/><Relationship Id="rId10" Type="http://schemas.openxmlformats.org/officeDocument/2006/relationships/slide" Target="slides/slide6.xml"/><Relationship Id="rId32" Type="http://schemas.openxmlformats.org/officeDocument/2006/relationships/font" Target="fonts/HelveticaNeue-italic.fntdata"/><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font" Target="fonts/AlfaSlabOne-regular.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freesurfer.net/"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 name="Shape 6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Are we advocating : </a:t>
            </a:r>
            <a:r>
              <a:rPr b="0" i="0" lang="en" sz="1200" u="sng" cap="none" strike="noStrike">
                <a:solidFill>
                  <a:schemeClr val="hlink"/>
                </a:solidFill>
                <a:latin typeface="Calibri"/>
                <a:ea typeface="Calibri"/>
                <a:cs typeface="Calibri"/>
                <a:sym typeface="Calibri"/>
                <a:hlinkClick r:id="rId2"/>
              </a:rPr>
              <a:t>http://freesurfer.net/</a:t>
            </a:r>
            <a:r>
              <a:rPr b="0" i="0" lang="en" sz="1200" u="none" cap="none" strike="noStrike">
                <a:solidFill>
                  <a:schemeClr val="dk1"/>
                </a:solidFill>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61" name="Shape 6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Shape 16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Left anatomical image, Green line is WM surface. </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Green line does not align well with functional volume (middle). </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After alignment, green surface hugs the boundary of the functional image and WM (sometimes hard to see).</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64" name="Shape 164"/>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Shape 18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rPr lang="en" sz="1200">
                <a:solidFill>
                  <a:schemeClr val="dk1"/>
                </a:solidFill>
                <a:latin typeface="Calibri"/>
                <a:ea typeface="Calibri"/>
                <a:cs typeface="Calibri"/>
                <a:sym typeface="Calibri"/>
              </a:rPr>
              <a:t>Again, you have freesurfer subject-specific volumes, surfaces, thickness, ROIs… and you have a template volume for fMRI, DTI, PET or ASL… and you just need to apply registration to align them.</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82" name="Shape 18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Shape 19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Aligns surfaces with the gray white boundary .</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First you need to do full FreeSurfer processing on anatomical to get surfaces!</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--bold tells it that GM is brighter than WM</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93" name="Shape 19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Shape 20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Notice how the surfaces do not line up with the anatomy in the functional volume. </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You can turn the orig volume on and off to see how much the registration is off. </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To do manual registration in freeview, select the volume you want to adjust (in this case, choose template) and then go to the 'Tools' menu and select 'Transform Volume'. Hit 'OK' to the warning that pops up. </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Select the 'Translate' tab and play around with the sliders until the surfaces follow the anatomy better. </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You could play with the Rotation, as well. When you are happy with your results, save the registration file and/or the resampled volume. If you would like to start over, you can choose 'Restore to Original'.</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05" name="Shape 20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Shape 214"/>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15" name="Shape 215"/>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Shape 22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Usually it is not a good idea to apply stretching, so we only do rigid. </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See bright and dark patches (CSF) to see where surface is. </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Don’t align ventricles, align surfaces.</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At the edge we are loosing some signal (brighten the image to see), so it is often OK if the green surface goes slightly outside (which is counter intuitive as the WM is expected to be inside). </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If you have a different subject or left-right flip, you cannot get the surfaces to align to the folds.</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29" name="Shape 22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Shape 239"/>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There is an output of the registration that gives you a measure of the quality of the registration.</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 sz="1200">
                <a:solidFill>
                  <a:schemeClr val="dk1"/>
                </a:solidFill>
                <a:latin typeface="Calibri"/>
                <a:ea typeface="Calibri"/>
                <a:cs typeface="Calibri"/>
                <a:sym typeface="Calibri"/>
              </a:rPr>
              <a:t>It is in the file register.dat.mincost, and it is a value between 0 and 1, being close to 0 a good registration and close to 1 a bad registration. Typically values below 0.5 indicate a good registration, although to be sure you would have to check visually.</a:t>
            </a:r>
            <a:endParaRPr sz="1200">
              <a:solidFill>
                <a:schemeClr val="dk1"/>
              </a:solidFill>
              <a:latin typeface="Calibri"/>
              <a:ea typeface="Calibri"/>
              <a:cs typeface="Calibri"/>
              <a:sym typeface="Calibri"/>
            </a:endParaRPr>
          </a:p>
        </p:txBody>
      </p:sp>
      <p:sp>
        <p:nvSpPr>
          <p:cNvPr id="240" name="Shape 240"/>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Shape 25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Usually 6 for 3 rotations and 3 translations (rigid)</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1" name="Shape 25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Shape 25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http://surfer.nmr.mgh.harvard.edu/fswiki/FsTutorial/LtaFormat</a:t>
            </a:r>
            <a:endParaRPr b="0" i="0" sz="1200" u="none" cap="none" strike="noStrike">
              <a:solidFill>
                <a:schemeClr val="dk1"/>
              </a:solidFill>
              <a:latin typeface="Calibri"/>
              <a:ea typeface="Calibri"/>
              <a:cs typeface="Calibri"/>
              <a:sym typeface="Calibri"/>
            </a:endParaRPr>
          </a:p>
        </p:txBody>
      </p:sp>
      <p:sp>
        <p:nvSpPr>
          <p:cNvPr id="259" name="Shape 25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Shape 266"/>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http://surfer.nmr.mgh.harvard.edu/fswiki/FsTutorial/LtaFormat</a:t>
            </a:r>
            <a:endParaRPr b="0" i="0" sz="1200" u="none" cap="none" strike="noStrike">
              <a:solidFill>
                <a:schemeClr val="dk1"/>
              </a:solidFill>
              <a:latin typeface="Calibri"/>
              <a:ea typeface="Calibri"/>
              <a:cs typeface="Calibri"/>
              <a:sym typeface="Calibri"/>
            </a:endParaRPr>
          </a:p>
        </p:txBody>
      </p:sp>
      <p:sp>
        <p:nvSpPr>
          <p:cNvPr id="267" name="Shape 267"/>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Shape 27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mri_coreg:  more-or-less replicates spm_coreg as called by the FreeSurfer program spmregister</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We also have tools to integrate FreeSurfer with FSL (knows about FS directory will find template there etc). </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Transforms: </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 map volume to surface, </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 map volume to anatomical volume, </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 map label to fMRI volume, </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 map FS surface to fMRI space.</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So we can go from multi-modal space to anatomical or vice versa.</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79" name="Shape 27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286" name="Shape 2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Shape 80"/>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Red structural , Green DTI lower resolution</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Not in alignment (voxels do not correspond, different location, different voxel sizes)</a:t>
            </a:r>
            <a:endParaRPr/>
          </a:p>
          <a:p>
            <a:pPr indent="0" lvl="0" marL="0" marR="0" rtl="0" algn="l">
              <a:spcBef>
                <a:spcPts val="0"/>
              </a:spcBef>
              <a:spcAft>
                <a:spcPts val="0"/>
              </a:spcAft>
              <a:buNone/>
            </a:pPr>
            <a:r>
              <a:rPr b="0" i="0" lang="en" sz="1200" u="none" cap="none" strike="noStrike">
                <a:solidFill>
                  <a:schemeClr val="dk1"/>
                </a:solidFill>
                <a:latin typeface="Calibri"/>
                <a:ea typeface="Calibri"/>
                <a:cs typeface="Calibri"/>
                <a:sym typeface="Calibri"/>
              </a:rPr>
              <a:t>Map DTI or FMRI into anatomical space to know which voxel belongs to e.g. hippocampus</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81" name="Shape 81"/>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Shape 93"/>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94" name="Shape 94"/>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Shape 1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Shape 11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rPr lang="en" sz="1200">
                <a:solidFill>
                  <a:schemeClr val="dk1"/>
                </a:solidFill>
                <a:latin typeface="Calibri"/>
                <a:ea typeface="Calibri"/>
                <a:cs typeface="Calibri"/>
                <a:sym typeface="Calibri"/>
              </a:rPr>
              <a:t>During the acquisition subject is going to move around a bit.</a:t>
            </a:r>
            <a:endParaRPr sz="1200">
              <a:solidFill>
                <a:schemeClr val="dk1"/>
              </a:solidFill>
              <a:latin typeface="Calibri"/>
              <a:ea typeface="Calibri"/>
              <a:cs typeface="Calibri"/>
              <a:sym typeface="Calibri"/>
            </a:endParaRPr>
          </a:p>
          <a:p>
            <a:pPr indent="0" lvl="0" marL="0" marR="0" rtl="0" algn="l">
              <a:spcBef>
                <a:spcPts val="0"/>
              </a:spcBef>
              <a:spcAft>
                <a:spcPts val="0"/>
              </a:spcAft>
              <a:buClr>
                <a:srgbClr val="000000"/>
              </a:buClr>
              <a:buSzPts val="1100"/>
              <a:buFont typeface="Arial"/>
              <a:buNone/>
            </a:pPr>
            <a:r>
              <a:rPr lang="en" sz="1200">
                <a:solidFill>
                  <a:schemeClr val="dk1"/>
                </a:solidFill>
                <a:latin typeface="Calibri"/>
                <a:ea typeface="Calibri"/>
                <a:cs typeface="Calibri"/>
                <a:sym typeface="Calibri"/>
              </a:rPr>
              <a:t>First we need to motion correct the time series data</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9" name="Shape 11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Shape 128"/>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For example we align all time points to a target time points (based on intensity). Different tools for that.</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 sz="1200">
                <a:solidFill>
                  <a:schemeClr val="dk1"/>
                </a:solidFill>
                <a:latin typeface="Calibri"/>
                <a:ea typeface="Calibri"/>
                <a:cs typeface="Calibri"/>
                <a:sym typeface="Calibri"/>
              </a:rPr>
              <a:t>(*) More info about motion correction will be given by Isik the next day in FSFAST</a:t>
            </a:r>
            <a:endParaRPr sz="1200">
              <a:solidFill>
                <a:schemeClr val="dk1"/>
              </a:solidFill>
              <a:latin typeface="Calibri"/>
              <a:ea typeface="Calibri"/>
              <a:cs typeface="Calibri"/>
              <a:sym typeface="Calibri"/>
            </a:endParaRPr>
          </a:p>
        </p:txBody>
      </p:sp>
      <p:sp>
        <p:nvSpPr>
          <p:cNvPr id="129" name="Shape 129"/>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Shape 141"/>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After that motion should be reduced. Not perfect.</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42" name="Shape 142"/>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Shape 152"/>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i="0" lang="en" sz="1200" u="none" cap="none" strike="noStrike">
                <a:solidFill>
                  <a:schemeClr val="dk1"/>
                </a:solidFill>
                <a:latin typeface="Calibri"/>
                <a:ea typeface="Calibri"/>
                <a:cs typeface="Calibri"/>
                <a:sym typeface="Calibri"/>
              </a:rPr>
              <a:t>Motor paradigm significances (fMRI). After analysis this map is aligned with the template (target time point for motion correction, image from the subject! No global template).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53" name="Shape 153"/>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Shape 10"/>
          <p:cNvCxnSpPr/>
          <p:nvPr/>
        </p:nvCxnSpPr>
        <p:spPr>
          <a:xfrm>
            <a:off x="4278300" y="3668217"/>
            <a:ext cx="587400" cy="0"/>
          </a:xfrm>
          <a:prstGeom prst="straightConnector1">
            <a:avLst/>
          </a:prstGeom>
          <a:noFill/>
          <a:ln cap="flat" cmpd="sng" w="76200">
            <a:solidFill>
              <a:schemeClr val="dk1"/>
            </a:solidFill>
            <a:prstDash val="solid"/>
            <a:round/>
            <a:headEnd len="sm" w="sm" type="none"/>
            <a:tailEnd len="sm" w="sm" type="none"/>
          </a:ln>
        </p:spPr>
      </p:cxnSp>
      <p:sp>
        <p:nvSpPr>
          <p:cNvPr id="11" name="Shape 11"/>
          <p:cNvSpPr txBox="1"/>
          <p:nvPr>
            <p:ph type="ctrTitle"/>
          </p:nvPr>
        </p:nvSpPr>
        <p:spPr>
          <a:xfrm>
            <a:off x="311700" y="794633"/>
            <a:ext cx="8520600" cy="26103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Shape 12"/>
          <p:cNvSpPr txBox="1"/>
          <p:nvPr>
            <p:ph idx="1" type="subTitle"/>
          </p:nvPr>
        </p:nvSpPr>
        <p:spPr>
          <a:xfrm>
            <a:off x="311700" y="4221097"/>
            <a:ext cx="8520600" cy="978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Shape 1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Shape 47"/>
          <p:cNvSpPr txBox="1"/>
          <p:nvPr>
            <p:ph type="title"/>
          </p:nvPr>
        </p:nvSpPr>
        <p:spPr>
          <a:xfrm>
            <a:off x="311700" y="1557233"/>
            <a:ext cx="8520600" cy="2640000"/>
          </a:xfrm>
          <a:prstGeom prst="rect">
            <a:avLst/>
          </a:prstGeom>
        </p:spPr>
        <p:txBody>
          <a:bodyPr anchorCtr="0" anchor="ctr" bIns="91425" lIns="91425" spcFirstLastPara="1" rIns="91425" wrap="square" tIns="91425"/>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p:txBody>
      </p:sp>
      <p:sp>
        <p:nvSpPr>
          <p:cNvPr id="48" name="Shape 48"/>
          <p:cNvSpPr txBox="1"/>
          <p:nvPr>
            <p:ph idx="1" type="body"/>
          </p:nvPr>
        </p:nvSpPr>
        <p:spPr>
          <a:xfrm>
            <a:off x="311700" y="4299000"/>
            <a:ext cx="8520600" cy="14289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Shape 4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2" name="Shape 52"/>
        <p:cNvGrpSpPr/>
        <p:nvPr/>
      </p:nvGrpSpPr>
      <p:grpSpPr>
        <a:xfrm>
          <a:off x="0" y="0"/>
          <a:ext cx="0" cy="0"/>
          <a:chOff x="0" y="0"/>
          <a:chExt cx="0" cy="0"/>
        </a:xfrm>
      </p:grpSpPr>
      <p:sp>
        <p:nvSpPr>
          <p:cNvPr id="53" name="Shape 53"/>
          <p:cNvSpPr txBox="1"/>
          <p:nvPr>
            <p:ph type="title"/>
          </p:nvPr>
        </p:nvSpPr>
        <p:spPr>
          <a:xfrm>
            <a:off x="628650" y="365125"/>
            <a:ext cx="78867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3000"/>
              <a:buNone/>
              <a:defRPr sz="1800"/>
            </a:lvl2pPr>
            <a:lvl3pPr lvl="2" rtl="0">
              <a:spcBef>
                <a:spcPts val="0"/>
              </a:spcBef>
              <a:spcAft>
                <a:spcPts val="0"/>
              </a:spcAft>
              <a:buSzPts val="3000"/>
              <a:buNone/>
              <a:defRPr sz="1800"/>
            </a:lvl3pPr>
            <a:lvl4pPr lvl="3" rtl="0">
              <a:spcBef>
                <a:spcPts val="0"/>
              </a:spcBef>
              <a:spcAft>
                <a:spcPts val="0"/>
              </a:spcAft>
              <a:buSzPts val="3000"/>
              <a:buNone/>
              <a:defRPr sz="1800"/>
            </a:lvl4pPr>
            <a:lvl5pPr lvl="4" rtl="0">
              <a:spcBef>
                <a:spcPts val="0"/>
              </a:spcBef>
              <a:spcAft>
                <a:spcPts val="0"/>
              </a:spcAft>
              <a:buSzPts val="3000"/>
              <a:buNone/>
              <a:defRPr sz="1800"/>
            </a:lvl5pPr>
            <a:lvl6pPr lvl="5" rtl="0">
              <a:spcBef>
                <a:spcPts val="0"/>
              </a:spcBef>
              <a:spcAft>
                <a:spcPts val="0"/>
              </a:spcAft>
              <a:buSzPts val="3000"/>
              <a:buNone/>
              <a:defRPr sz="1800"/>
            </a:lvl6pPr>
            <a:lvl7pPr lvl="6" rtl="0">
              <a:spcBef>
                <a:spcPts val="0"/>
              </a:spcBef>
              <a:spcAft>
                <a:spcPts val="0"/>
              </a:spcAft>
              <a:buSzPts val="3000"/>
              <a:buNone/>
              <a:defRPr sz="1800"/>
            </a:lvl7pPr>
            <a:lvl8pPr lvl="7" rtl="0">
              <a:spcBef>
                <a:spcPts val="0"/>
              </a:spcBef>
              <a:spcAft>
                <a:spcPts val="0"/>
              </a:spcAft>
              <a:buSzPts val="3000"/>
              <a:buNone/>
              <a:defRPr sz="1800"/>
            </a:lvl8pPr>
            <a:lvl9pPr lvl="8" rtl="0">
              <a:spcBef>
                <a:spcPts val="0"/>
              </a:spcBef>
              <a:spcAft>
                <a:spcPts val="0"/>
              </a:spcAft>
              <a:buSzPts val="3000"/>
              <a:buNone/>
              <a:defRPr sz="1800"/>
            </a:lvl9pPr>
          </a:lstStyle>
          <a:p/>
        </p:txBody>
      </p:sp>
      <p:sp>
        <p:nvSpPr>
          <p:cNvPr id="54" name="Shape 54"/>
          <p:cNvSpPr txBox="1"/>
          <p:nvPr>
            <p:ph idx="1" type="body"/>
          </p:nvPr>
        </p:nvSpPr>
        <p:spPr>
          <a:xfrm>
            <a:off x="628650" y="1825625"/>
            <a:ext cx="7886700" cy="4351200"/>
          </a:xfrm>
          <a:prstGeom prst="rect">
            <a:avLst/>
          </a:prstGeom>
          <a:noFill/>
          <a:ln>
            <a:noFill/>
          </a:ln>
        </p:spPr>
        <p:txBody>
          <a:bodyPr anchorCtr="0" anchor="t" bIns="91425" lIns="91425" spcFirstLastPara="1" rIns="91425" wrap="square" tIns="91425"/>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1600"/>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1600"/>
              </a:spcBef>
              <a:spcAft>
                <a:spcPts val="160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5" name="Shape 55"/>
          <p:cNvSpPr txBox="1"/>
          <p:nvPr>
            <p:ph idx="10" type="dt"/>
          </p:nvPr>
        </p:nvSpPr>
        <p:spPr>
          <a:xfrm>
            <a:off x="628650" y="6356351"/>
            <a:ext cx="2057400" cy="365100"/>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028950" y="6356351"/>
            <a:ext cx="3086100" cy="3651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311700" y="3307400"/>
            <a:ext cx="8114400" cy="32613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Shape 1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Shape 18"/>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Shape 19"/>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Shape 2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Shape 22"/>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Shape 23"/>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Shape 2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Shape 27"/>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Shape 2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Shape 30"/>
          <p:cNvSpPr txBox="1"/>
          <p:nvPr>
            <p:ph type="title"/>
          </p:nvPr>
        </p:nvSpPr>
        <p:spPr>
          <a:xfrm>
            <a:off x="311700" y="8424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Shape 31"/>
          <p:cNvSpPr txBox="1"/>
          <p:nvPr>
            <p:ph idx="1" type="body"/>
          </p:nvPr>
        </p:nvSpPr>
        <p:spPr>
          <a:xfrm>
            <a:off x="311700" y="1987833"/>
            <a:ext cx="2808000" cy="41040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Shape 3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701800"/>
            <a:ext cx="5683800" cy="54543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Shape 3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Shape 37"/>
          <p:cNvSpPr/>
          <p:nvPr/>
        </p:nvSpPr>
        <p:spPr>
          <a:xfrm>
            <a:off x="4572000" y="133"/>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38" name="Shape 38"/>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39" name="Shape 39"/>
          <p:cNvSpPr txBox="1"/>
          <p:nvPr>
            <p:ph type="title"/>
          </p:nvPr>
        </p:nvSpPr>
        <p:spPr>
          <a:xfrm>
            <a:off x="265500" y="1834132"/>
            <a:ext cx="4045200" cy="20691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Shape 40"/>
          <p:cNvSpPr txBox="1"/>
          <p:nvPr>
            <p:ph idx="1" type="subTitle"/>
          </p:nvPr>
        </p:nvSpPr>
        <p:spPr>
          <a:xfrm>
            <a:off x="265500" y="3974834"/>
            <a:ext cx="4045200" cy="17940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Shape 41"/>
          <p:cNvSpPr txBox="1"/>
          <p:nvPr>
            <p:ph idx="2" type="body"/>
          </p:nvPr>
        </p:nvSpPr>
        <p:spPr>
          <a:xfrm>
            <a:off x="4939500" y="965600"/>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Shape 4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Shape 44"/>
          <p:cNvSpPr txBox="1"/>
          <p:nvPr>
            <p:ph idx="1" type="body"/>
          </p:nvPr>
        </p:nvSpPr>
        <p:spPr>
          <a:xfrm>
            <a:off x="319500" y="5644967"/>
            <a:ext cx="5998800" cy="7983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Shape 7"/>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Shape 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28.png"/><Relationship Id="rId5" Type="http://schemas.openxmlformats.org/officeDocument/2006/relationships/image" Target="../media/image23.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2.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17.png"/><Relationship Id="rId8"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8.png"/><Relationship Id="rId6"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6.gif"/><Relationship Id="rId4" Type="http://schemas.openxmlformats.org/officeDocument/2006/relationships/image" Target="../media/image1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2" name="Shape 62"/>
        <p:cNvGrpSpPr/>
        <p:nvPr/>
      </p:nvGrpSpPr>
      <p:grpSpPr>
        <a:xfrm>
          <a:off x="0" y="0"/>
          <a:ext cx="0" cy="0"/>
          <a:chOff x="0" y="0"/>
          <a:chExt cx="0" cy="0"/>
        </a:xfrm>
      </p:grpSpPr>
      <p:sp>
        <p:nvSpPr>
          <p:cNvPr id="63" name="Shape 63"/>
          <p:cNvSpPr/>
          <p:nvPr/>
        </p:nvSpPr>
        <p:spPr>
          <a:xfrm>
            <a:off x="-33725" y="-76200"/>
            <a:ext cx="9177600" cy="19677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 name="Shape 64"/>
          <p:cNvSpPr txBox="1"/>
          <p:nvPr/>
        </p:nvSpPr>
        <p:spPr>
          <a:xfrm>
            <a:off x="742950" y="4729464"/>
            <a:ext cx="7620000" cy="10419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916"/>
              <a:buFont typeface="Calibri"/>
              <a:buNone/>
            </a:pPr>
            <a:r>
              <a:rPr b="0" i="0" lang="en" sz="3916" u="none" cap="none" strike="noStrike">
                <a:solidFill>
                  <a:srgbClr val="FFFFFF"/>
                </a:solidFill>
                <a:latin typeface="Calibri"/>
                <a:ea typeface="Calibri"/>
                <a:cs typeface="Calibri"/>
                <a:sym typeface="Calibri"/>
              </a:rPr>
              <a:t>Multimodal Integration: Registration</a:t>
            </a:r>
            <a:endParaRPr>
              <a:solidFill>
                <a:srgbClr val="FFFFFF"/>
              </a:solidFill>
            </a:endParaRPr>
          </a:p>
        </p:txBody>
      </p:sp>
      <p:sp>
        <p:nvSpPr>
          <p:cNvPr id="65" name="Shape 6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900" u="none" cap="none" strike="noStrike">
                <a:solidFill>
                  <a:srgbClr val="888888"/>
                </a:solidFill>
                <a:latin typeface="Calibri"/>
                <a:ea typeface="Calibri"/>
                <a:cs typeface="Calibri"/>
                <a:sym typeface="Calibri"/>
              </a:rPr>
              <a:t>‹#›</a:t>
            </a:fld>
            <a:endParaRPr b="0" i="0" sz="900" u="none" cap="none" strike="noStrike">
              <a:solidFill>
                <a:srgbClr val="888888"/>
              </a:solidFill>
              <a:latin typeface="Calibri"/>
              <a:ea typeface="Calibri"/>
              <a:cs typeface="Calibri"/>
              <a:sym typeface="Calibri"/>
            </a:endParaRPr>
          </a:p>
        </p:txBody>
      </p:sp>
      <p:pic>
        <p:nvPicPr>
          <p:cNvPr id="66" name="Shape 66"/>
          <p:cNvPicPr preferRelativeResize="0"/>
          <p:nvPr/>
        </p:nvPicPr>
        <p:blipFill rotWithShape="1">
          <a:blip r:embed="rId3">
            <a:alphaModFix/>
          </a:blip>
          <a:srcRect b="0" l="0" r="0" t="0"/>
          <a:stretch/>
        </p:blipFill>
        <p:spPr>
          <a:xfrm>
            <a:off x="159575" y="584775"/>
            <a:ext cx="3551249" cy="991550"/>
          </a:xfrm>
          <a:prstGeom prst="rect">
            <a:avLst/>
          </a:prstGeom>
          <a:noFill/>
          <a:ln>
            <a:noFill/>
          </a:ln>
        </p:spPr>
      </p:pic>
      <p:pic>
        <p:nvPicPr>
          <p:cNvPr id="67" name="Shape 67"/>
          <p:cNvPicPr preferRelativeResize="0"/>
          <p:nvPr/>
        </p:nvPicPr>
        <p:blipFill rotWithShape="1">
          <a:blip r:embed="rId4">
            <a:alphaModFix/>
          </a:blip>
          <a:srcRect b="5356" l="0" r="0" t="0"/>
          <a:stretch/>
        </p:blipFill>
        <p:spPr>
          <a:xfrm>
            <a:off x="5059175" y="-228600"/>
            <a:ext cx="4313425" cy="2120099"/>
          </a:xfrm>
          <a:prstGeom prst="rect">
            <a:avLst/>
          </a:prstGeom>
          <a:noFill/>
          <a:ln>
            <a:noFill/>
          </a:ln>
        </p:spPr>
      </p:pic>
      <p:pic>
        <p:nvPicPr>
          <p:cNvPr id="68" name="Shape 68"/>
          <p:cNvPicPr preferRelativeResize="0"/>
          <p:nvPr/>
        </p:nvPicPr>
        <p:blipFill>
          <a:blip r:embed="rId5">
            <a:alphaModFix/>
          </a:blip>
          <a:stretch>
            <a:fillRect/>
          </a:stretch>
        </p:blipFill>
        <p:spPr>
          <a:xfrm>
            <a:off x="4300725" y="2544908"/>
            <a:ext cx="3986025" cy="2807766"/>
          </a:xfrm>
          <a:prstGeom prst="rect">
            <a:avLst/>
          </a:prstGeom>
          <a:noFill/>
          <a:ln>
            <a:noFill/>
          </a:ln>
        </p:spPr>
      </p:pic>
      <p:pic>
        <p:nvPicPr>
          <p:cNvPr id="69" name="Shape 69"/>
          <p:cNvPicPr preferRelativeResize="0"/>
          <p:nvPr/>
        </p:nvPicPr>
        <p:blipFill>
          <a:blip r:embed="rId6">
            <a:alphaModFix/>
          </a:blip>
          <a:stretch>
            <a:fillRect/>
          </a:stretch>
        </p:blipFill>
        <p:spPr>
          <a:xfrm>
            <a:off x="976091" y="2506725"/>
            <a:ext cx="3660859" cy="2490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p:nvPr/>
        </p:nvSpPr>
        <p:spPr>
          <a:xfrm>
            <a:off x="855025" y="1407225"/>
            <a:ext cx="7585800" cy="43296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txBox="1"/>
          <p:nvPr/>
        </p:nvSpPr>
        <p:spPr>
          <a:xfrm>
            <a:off x="1219729" y="107578"/>
            <a:ext cx="6702000" cy="7080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lang="en" sz="3833">
                <a:solidFill>
                  <a:schemeClr val="accent1"/>
                </a:solidFill>
                <a:latin typeface="Calibri"/>
                <a:ea typeface="Calibri"/>
                <a:cs typeface="Calibri"/>
                <a:sym typeface="Calibri"/>
              </a:rPr>
              <a:t>Registration</a:t>
            </a:r>
            <a:endParaRPr/>
          </a:p>
        </p:txBody>
      </p:sp>
      <p:sp>
        <p:nvSpPr>
          <p:cNvPr id="168" name="Shape 168"/>
          <p:cNvSpPr txBox="1"/>
          <p:nvPr/>
        </p:nvSpPr>
        <p:spPr>
          <a:xfrm>
            <a:off x="1219725" y="689250"/>
            <a:ext cx="2057400" cy="418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667">
                <a:solidFill>
                  <a:srgbClr val="3F3F3F"/>
                </a:solidFill>
                <a:latin typeface="Calibri"/>
                <a:ea typeface="Calibri"/>
                <a:cs typeface="Calibri"/>
                <a:sym typeface="Calibri"/>
              </a:rPr>
              <a:t>FreeSurfer Anatomical (orig)</a:t>
            </a:r>
            <a:endParaRPr/>
          </a:p>
        </p:txBody>
      </p:sp>
      <p:sp>
        <p:nvSpPr>
          <p:cNvPr id="169" name="Shape 169"/>
          <p:cNvSpPr txBox="1"/>
          <p:nvPr/>
        </p:nvSpPr>
        <p:spPr>
          <a:xfrm>
            <a:off x="1398150" y="5893375"/>
            <a:ext cx="6399300" cy="72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667">
                <a:solidFill>
                  <a:srgbClr val="3F3F3F"/>
                </a:solidFill>
                <a:latin typeface="Calibri"/>
                <a:ea typeface="Calibri"/>
                <a:cs typeface="Calibri"/>
                <a:sym typeface="Calibri"/>
              </a:rPr>
              <a:t>Note:   </a:t>
            </a:r>
            <a:r>
              <a:rPr lang="en" sz="1667">
                <a:solidFill>
                  <a:srgbClr val="3F3F3F"/>
                </a:solidFill>
                <a:latin typeface="Calibri"/>
                <a:ea typeface="Calibri"/>
                <a:cs typeface="Calibri"/>
                <a:sym typeface="Calibri"/>
              </a:rPr>
              <a:t>Registering the reference functional volume to the anatomical </a:t>
            </a:r>
            <a:endParaRPr sz="1667">
              <a:solidFill>
                <a:srgbClr val="3F3F3F"/>
              </a:solidFill>
              <a:latin typeface="Calibri"/>
              <a:ea typeface="Calibri"/>
              <a:cs typeface="Calibri"/>
              <a:sym typeface="Calibri"/>
            </a:endParaRPr>
          </a:p>
          <a:p>
            <a:pPr indent="0" lvl="0" marL="0" marR="0" rtl="0" algn="l">
              <a:spcBef>
                <a:spcPts val="0"/>
              </a:spcBef>
              <a:spcAft>
                <a:spcPts val="0"/>
              </a:spcAft>
              <a:buNone/>
            </a:pPr>
            <a:r>
              <a:rPr lang="en" sz="1667">
                <a:solidFill>
                  <a:srgbClr val="3F3F3F"/>
                </a:solidFill>
                <a:latin typeface="Calibri"/>
                <a:ea typeface="Calibri"/>
                <a:cs typeface="Calibri"/>
                <a:sym typeface="Calibri"/>
              </a:rPr>
              <a:t>             v</a:t>
            </a:r>
            <a:r>
              <a:rPr lang="en" sz="1667">
                <a:solidFill>
                  <a:srgbClr val="3F3F3F"/>
                </a:solidFill>
                <a:latin typeface="Calibri"/>
                <a:ea typeface="Calibri"/>
                <a:cs typeface="Calibri"/>
                <a:sym typeface="Calibri"/>
              </a:rPr>
              <a:t>olume </a:t>
            </a:r>
            <a:r>
              <a:rPr lang="en" sz="1667">
                <a:solidFill>
                  <a:srgbClr val="3F3F3F"/>
                </a:solidFill>
                <a:latin typeface="Calibri"/>
                <a:ea typeface="Calibri"/>
                <a:cs typeface="Calibri"/>
                <a:sym typeface="Calibri"/>
              </a:rPr>
              <a:t>i</a:t>
            </a:r>
            <a:r>
              <a:rPr lang="en" sz="1667">
                <a:solidFill>
                  <a:srgbClr val="3F3F3F"/>
                </a:solidFill>
                <a:latin typeface="Calibri"/>
                <a:ea typeface="Calibri"/>
                <a:cs typeface="Calibri"/>
                <a:sym typeface="Calibri"/>
              </a:rPr>
              <a:t>s </a:t>
            </a:r>
            <a:r>
              <a:rPr lang="en" sz="1667">
                <a:solidFill>
                  <a:srgbClr val="3F3F3F"/>
                </a:solidFill>
                <a:latin typeface="Calibri"/>
                <a:ea typeface="Calibri"/>
                <a:cs typeface="Calibri"/>
                <a:sym typeface="Calibri"/>
              </a:rPr>
              <a:t>sufficient to register the reference to the surface.</a:t>
            </a:r>
            <a:endParaRPr/>
          </a:p>
        </p:txBody>
      </p:sp>
      <p:sp>
        <p:nvSpPr>
          <p:cNvPr id="170" name="Shape 17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
        <p:nvSpPr>
          <p:cNvPr id="171" name="Shape 171"/>
          <p:cNvSpPr txBox="1"/>
          <p:nvPr/>
        </p:nvSpPr>
        <p:spPr>
          <a:xfrm>
            <a:off x="3647700" y="904500"/>
            <a:ext cx="2220300" cy="418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67">
                <a:solidFill>
                  <a:srgbClr val="3F3F3F"/>
                </a:solidFill>
                <a:latin typeface="Calibri"/>
                <a:ea typeface="Calibri"/>
                <a:cs typeface="Calibri"/>
                <a:sym typeface="Calibri"/>
              </a:rPr>
              <a:t>Unaligned </a:t>
            </a:r>
            <a:r>
              <a:rPr lang="en" sz="1667">
                <a:solidFill>
                  <a:srgbClr val="3F3F3F"/>
                </a:solidFill>
                <a:latin typeface="Calibri"/>
                <a:ea typeface="Calibri"/>
                <a:cs typeface="Calibri"/>
                <a:sym typeface="Calibri"/>
              </a:rPr>
              <a:t>Template</a:t>
            </a:r>
            <a:endParaRPr/>
          </a:p>
        </p:txBody>
      </p:sp>
      <p:pic>
        <p:nvPicPr>
          <p:cNvPr id="172" name="Shape 172"/>
          <p:cNvPicPr preferRelativeResize="0"/>
          <p:nvPr/>
        </p:nvPicPr>
        <p:blipFill rotWithShape="1">
          <a:blip r:embed="rId3">
            <a:alphaModFix/>
          </a:blip>
          <a:srcRect b="18347" l="31315" r="29485" t="0"/>
          <a:stretch/>
        </p:blipFill>
        <p:spPr>
          <a:xfrm>
            <a:off x="1411388" y="1488050"/>
            <a:ext cx="1781586" cy="2025675"/>
          </a:xfrm>
          <a:prstGeom prst="rect">
            <a:avLst/>
          </a:prstGeom>
          <a:noFill/>
          <a:ln>
            <a:noFill/>
          </a:ln>
        </p:spPr>
      </p:pic>
      <p:pic>
        <p:nvPicPr>
          <p:cNvPr id="173" name="Shape 173"/>
          <p:cNvPicPr preferRelativeResize="0"/>
          <p:nvPr/>
        </p:nvPicPr>
        <p:blipFill rotWithShape="1">
          <a:blip r:embed="rId4">
            <a:alphaModFix/>
          </a:blip>
          <a:srcRect b="18347" l="26716" r="16619" t="0"/>
          <a:stretch/>
        </p:blipFill>
        <p:spPr>
          <a:xfrm>
            <a:off x="1014438" y="3597838"/>
            <a:ext cx="2575499" cy="2025675"/>
          </a:xfrm>
          <a:prstGeom prst="rect">
            <a:avLst/>
          </a:prstGeom>
          <a:noFill/>
          <a:ln>
            <a:noFill/>
          </a:ln>
        </p:spPr>
      </p:pic>
      <p:pic>
        <p:nvPicPr>
          <p:cNvPr id="174" name="Shape 174"/>
          <p:cNvPicPr preferRelativeResize="0"/>
          <p:nvPr/>
        </p:nvPicPr>
        <p:blipFill rotWithShape="1">
          <a:blip r:embed="rId5">
            <a:alphaModFix/>
          </a:blip>
          <a:srcRect b="15712" l="27727" r="25584" t="3046"/>
          <a:stretch/>
        </p:blipFill>
        <p:spPr>
          <a:xfrm>
            <a:off x="3509150" y="1488050"/>
            <a:ext cx="2132725" cy="2025675"/>
          </a:xfrm>
          <a:prstGeom prst="rect">
            <a:avLst/>
          </a:prstGeom>
          <a:noFill/>
          <a:ln>
            <a:noFill/>
          </a:ln>
        </p:spPr>
      </p:pic>
      <p:pic>
        <p:nvPicPr>
          <p:cNvPr id="175" name="Shape 175"/>
          <p:cNvPicPr preferRelativeResize="0"/>
          <p:nvPr/>
        </p:nvPicPr>
        <p:blipFill rotWithShape="1">
          <a:blip r:embed="rId6">
            <a:alphaModFix/>
          </a:blip>
          <a:srcRect b="8308" l="21581" r="21953" t="8267"/>
          <a:stretch/>
        </p:blipFill>
        <p:spPr>
          <a:xfrm>
            <a:off x="3355775" y="3597850"/>
            <a:ext cx="2512226" cy="2025675"/>
          </a:xfrm>
          <a:prstGeom prst="rect">
            <a:avLst/>
          </a:prstGeom>
          <a:noFill/>
          <a:ln>
            <a:noFill/>
          </a:ln>
        </p:spPr>
      </p:pic>
      <p:pic>
        <p:nvPicPr>
          <p:cNvPr id="176" name="Shape 176"/>
          <p:cNvPicPr preferRelativeResize="0"/>
          <p:nvPr/>
        </p:nvPicPr>
        <p:blipFill rotWithShape="1">
          <a:blip r:embed="rId7">
            <a:alphaModFix/>
          </a:blip>
          <a:srcRect b="28177" l="30515" r="28942" t="2589"/>
          <a:stretch/>
        </p:blipFill>
        <p:spPr>
          <a:xfrm>
            <a:off x="5967125" y="1488050"/>
            <a:ext cx="2173201" cy="2025675"/>
          </a:xfrm>
          <a:prstGeom prst="rect">
            <a:avLst/>
          </a:prstGeom>
          <a:noFill/>
          <a:ln>
            <a:noFill/>
          </a:ln>
        </p:spPr>
      </p:pic>
      <p:pic>
        <p:nvPicPr>
          <p:cNvPr id="177" name="Shape 177"/>
          <p:cNvPicPr preferRelativeResize="0"/>
          <p:nvPr/>
        </p:nvPicPr>
        <p:blipFill rotWithShape="1">
          <a:blip r:embed="rId8">
            <a:alphaModFix/>
          </a:blip>
          <a:srcRect b="27885" l="32237" r="23322" t="4824"/>
          <a:stretch/>
        </p:blipFill>
        <p:spPr>
          <a:xfrm>
            <a:off x="5804325" y="3633850"/>
            <a:ext cx="2407450" cy="1989675"/>
          </a:xfrm>
          <a:prstGeom prst="rect">
            <a:avLst/>
          </a:prstGeom>
          <a:noFill/>
          <a:ln>
            <a:noFill/>
          </a:ln>
        </p:spPr>
      </p:pic>
      <p:sp>
        <p:nvSpPr>
          <p:cNvPr id="178" name="Shape 178"/>
          <p:cNvSpPr txBox="1"/>
          <p:nvPr/>
        </p:nvSpPr>
        <p:spPr>
          <a:xfrm>
            <a:off x="6220625" y="908913"/>
            <a:ext cx="2220300" cy="418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67">
                <a:solidFill>
                  <a:srgbClr val="3F3F3F"/>
                </a:solidFill>
                <a:latin typeface="Calibri"/>
                <a:ea typeface="Calibri"/>
                <a:cs typeface="Calibri"/>
                <a:sym typeface="Calibri"/>
              </a:rPr>
              <a:t>A</a:t>
            </a:r>
            <a:r>
              <a:rPr lang="en" sz="1667">
                <a:solidFill>
                  <a:srgbClr val="3F3F3F"/>
                </a:solidFill>
                <a:latin typeface="Calibri"/>
                <a:ea typeface="Calibri"/>
                <a:cs typeface="Calibri"/>
                <a:sym typeface="Calibri"/>
              </a:rPr>
              <a:t>ligned Template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nvSpPr>
        <p:spPr>
          <a:xfrm>
            <a:off x="1219729" y="107576"/>
            <a:ext cx="6702000" cy="13413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lang="en" sz="3833">
                <a:solidFill>
                  <a:schemeClr val="accent1"/>
                </a:solidFill>
                <a:latin typeface="Calibri"/>
                <a:ea typeface="Calibri"/>
                <a:cs typeface="Calibri"/>
                <a:sym typeface="Calibri"/>
              </a:rPr>
              <a:t>FreeSurfer Registration</a:t>
            </a:r>
            <a:endParaRPr/>
          </a:p>
          <a:p>
            <a:pPr indent="0" lvl="0" marL="0" marR="0" rtl="0" algn="ctr">
              <a:spcBef>
                <a:spcPts val="0"/>
              </a:spcBef>
              <a:spcAft>
                <a:spcPts val="0"/>
              </a:spcAft>
              <a:buClr>
                <a:schemeClr val="accent1"/>
              </a:buClr>
              <a:buSzPts val="3000"/>
              <a:buFont typeface="Calibri"/>
              <a:buNone/>
            </a:pPr>
            <a:r>
              <a:rPr lang="en" sz="3000">
                <a:solidFill>
                  <a:schemeClr val="accent1"/>
                </a:solidFill>
                <a:latin typeface="Calibri"/>
                <a:ea typeface="Calibri"/>
                <a:cs typeface="Calibri"/>
                <a:sym typeface="Calibri"/>
              </a:rPr>
              <a:t>Anatomical and Reference Volume</a:t>
            </a:r>
            <a:endParaRPr/>
          </a:p>
        </p:txBody>
      </p:sp>
      <p:sp>
        <p:nvSpPr>
          <p:cNvPr id="185" name="Shape 185"/>
          <p:cNvSpPr/>
          <p:nvPr/>
        </p:nvSpPr>
        <p:spPr>
          <a:xfrm>
            <a:off x="961400" y="2599700"/>
            <a:ext cx="2603400" cy="2367300"/>
          </a:xfrm>
          <a:prstGeom prst="rect">
            <a:avLst/>
          </a:prstGeom>
          <a:solidFill>
            <a:srgbClr val="EFEFEF"/>
          </a:solidFill>
          <a:ln cap="flat" cmpd="sng" w="12700">
            <a:solidFill>
              <a:srgbClr val="D9D9D9"/>
            </a:solidFill>
            <a:prstDash val="solid"/>
            <a:miter lim="800000"/>
            <a:headEnd len="sm" w="sm" type="none"/>
            <a:tailEnd len="sm" w="sm" type="none"/>
          </a:ln>
        </p:spPr>
        <p:txBody>
          <a:bodyPr anchorCtr="0" anchor="t" bIns="37025" lIns="75400" spcFirstLastPara="1" rIns="75400" wrap="square" tIns="37025">
            <a:noAutofit/>
          </a:bodyPr>
          <a:lstStyle/>
          <a:p>
            <a:pPr indent="0" lvl="0" marL="0" marR="0" rtl="0" algn="ctr">
              <a:spcBef>
                <a:spcPts val="0"/>
              </a:spcBef>
              <a:spcAft>
                <a:spcPts val="0"/>
              </a:spcAft>
              <a:buNone/>
            </a:pPr>
            <a:r>
              <a:rPr lang="en" sz="2333">
                <a:solidFill>
                  <a:srgbClr val="3F3F3F"/>
                </a:solidFill>
                <a:latin typeface="Calibri"/>
                <a:ea typeface="Calibri"/>
                <a:cs typeface="Calibri"/>
                <a:sym typeface="Calibri"/>
              </a:rPr>
              <a:t>FreeSurfer</a:t>
            </a:r>
            <a:endParaRPr sz="2333">
              <a:solidFill>
                <a:srgbClr val="3F3F3F"/>
              </a:solidFill>
              <a:latin typeface="Calibri"/>
              <a:ea typeface="Calibri"/>
              <a:cs typeface="Calibri"/>
              <a:sym typeface="Calibri"/>
            </a:endParaRPr>
          </a:p>
          <a:p>
            <a:pPr indent="0" lvl="0" marL="0" marR="0" rtl="0" algn="ctr">
              <a:spcBef>
                <a:spcPts val="0"/>
              </a:spcBef>
              <a:spcAft>
                <a:spcPts val="0"/>
              </a:spcAft>
              <a:buNone/>
            </a:pPr>
            <a:r>
              <a:rPr lang="en" sz="2333">
                <a:solidFill>
                  <a:srgbClr val="3F3F3F"/>
                </a:solidFill>
                <a:latin typeface="Calibri"/>
                <a:ea typeface="Calibri"/>
                <a:cs typeface="Calibri"/>
                <a:sym typeface="Calibri"/>
              </a:rPr>
              <a:t>Subject-Specific</a:t>
            </a:r>
            <a:endParaRPr sz="2333">
              <a:solidFill>
                <a:srgbClr val="3F3F3F"/>
              </a:solidFill>
              <a:latin typeface="Calibri"/>
              <a:ea typeface="Calibri"/>
              <a:cs typeface="Calibri"/>
              <a:sym typeface="Calibri"/>
            </a:endParaRPr>
          </a:p>
          <a:p>
            <a:pPr indent="21145" lvl="1" marL="457200" marR="0" rtl="0">
              <a:spcBef>
                <a:spcPts val="0"/>
              </a:spcBef>
              <a:spcAft>
                <a:spcPts val="0"/>
              </a:spcAft>
              <a:buClr>
                <a:srgbClr val="3F3F3F"/>
              </a:buClr>
              <a:buSzPts val="2000"/>
              <a:buFont typeface="Calibri"/>
              <a:buChar char="•"/>
            </a:pPr>
            <a:r>
              <a:rPr b="0" i="0" lang="en" sz="2000" u="none" cap="none" strike="noStrike">
                <a:solidFill>
                  <a:srgbClr val="3F3F3F"/>
                </a:solidFill>
                <a:latin typeface="Calibri"/>
                <a:ea typeface="Calibri"/>
                <a:cs typeface="Calibri"/>
                <a:sym typeface="Calibri"/>
              </a:rPr>
              <a:t>Volumes</a:t>
            </a:r>
            <a:endParaRPr sz="2000"/>
          </a:p>
          <a:p>
            <a:pPr indent="21145" lvl="1" marL="457200" marR="0" rtl="0">
              <a:spcBef>
                <a:spcPts val="0"/>
              </a:spcBef>
              <a:spcAft>
                <a:spcPts val="0"/>
              </a:spcAft>
              <a:buClr>
                <a:srgbClr val="3F3F3F"/>
              </a:buClr>
              <a:buSzPts val="2000"/>
              <a:buFont typeface="Calibri"/>
              <a:buChar char="•"/>
            </a:pPr>
            <a:r>
              <a:rPr b="0" i="0" lang="en" sz="2000" u="none" cap="none" strike="noStrike">
                <a:solidFill>
                  <a:srgbClr val="3F3F3F"/>
                </a:solidFill>
                <a:latin typeface="Calibri"/>
                <a:ea typeface="Calibri"/>
                <a:cs typeface="Calibri"/>
                <a:sym typeface="Calibri"/>
              </a:rPr>
              <a:t>Surfaces</a:t>
            </a:r>
            <a:endParaRPr sz="2000"/>
          </a:p>
          <a:p>
            <a:pPr indent="21145" lvl="1" marL="457200" marR="0" rtl="0">
              <a:spcBef>
                <a:spcPts val="0"/>
              </a:spcBef>
              <a:spcAft>
                <a:spcPts val="0"/>
              </a:spcAft>
              <a:buClr>
                <a:srgbClr val="3F3F3F"/>
              </a:buClr>
              <a:buSzPts val="2000"/>
              <a:buFont typeface="Calibri"/>
              <a:buChar char="•"/>
            </a:pPr>
            <a:r>
              <a:rPr b="0" i="0" lang="en" sz="2000" u="none" cap="none" strike="noStrike">
                <a:solidFill>
                  <a:srgbClr val="3F3F3F"/>
                </a:solidFill>
                <a:latin typeface="Calibri"/>
                <a:ea typeface="Calibri"/>
                <a:cs typeface="Calibri"/>
                <a:sym typeface="Calibri"/>
              </a:rPr>
              <a:t>Thickness</a:t>
            </a:r>
            <a:endParaRPr sz="2000"/>
          </a:p>
          <a:p>
            <a:pPr indent="21145" lvl="1" marL="457200" marR="0" rtl="0">
              <a:spcBef>
                <a:spcPts val="0"/>
              </a:spcBef>
              <a:spcAft>
                <a:spcPts val="0"/>
              </a:spcAft>
              <a:buClr>
                <a:srgbClr val="3F3F3F"/>
              </a:buClr>
              <a:buSzPts val="2000"/>
              <a:buFont typeface="Calibri"/>
              <a:buChar char="•"/>
            </a:pPr>
            <a:r>
              <a:rPr b="0" i="0" lang="en" sz="2000" u="none" cap="none" strike="noStrike">
                <a:solidFill>
                  <a:srgbClr val="3F3F3F"/>
                </a:solidFill>
                <a:latin typeface="Calibri"/>
                <a:ea typeface="Calibri"/>
                <a:cs typeface="Calibri"/>
                <a:sym typeface="Calibri"/>
              </a:rPr>
              <a:t>ROIs</a:t>
            </a:r>
            <a:endParaRPr sz="2000"/>
          </a:p>
        </p:txBody>
      </p:sp>
      <p:sp>
        <p:nvSpPr>
          <p:cNvPr id="186" name="Shape 186"/>
          <p:cNvSpPr/>
          <p:nvPr/>
        </p:nvSpPr>
        <p:spPr>
          <a:xfrm>
            <a:off x="5698500" y="2599700"/>
            <a:ext cx="2540100" cy="2367300"/>
          </a:xfrm>
          <a:prstGeom prst="rect">
            <a:avLst/>
          </a:prstGeom>
          <a:solidFill>
            <a:srgbClr val="EFEFEF"/>
          </a:solidFill>
          <a:ln cap="flat" cmpd="sng" w="12700">
            <a:solidFill>
              <a:srgbClr val="CCCCCC"/>
            </a:solidFill>
            <a:prstDash val="solid"/>
            <a:miter lim="800000"/>
            <a:headEnd len="sm" w="sm" type="none"/>
            <a:tailEnd len="sm" w="sm" type="none"/>
          </a:ln>
        </p:spPr>
        <p:txBody>
          <a:bodyPr anchorCtr="0" anchor="t" bIns="37025" lIns="75400" spcFirstLastPara="1" rIns="75400" wrap="square" tIns="37025">
            <a:noAutofit/>
          </a:bodyPr>
          <a:lstStyle/>
          <a:p>
            <a:pPr indent="0" lvl="0" marL="0" marR="0" rtl="0" algn="l">
              <a:spcBef>
                <a:spcPts val="0"/>
              </a:spcBef>
              <a:spcAft>
                <a:spcPts val="0"/>
              </a:spcAft>
              <a:buNone/>
            </a:pPr>
            <a:r>
              <a:rPr lang="en" sz="2667">
                <a:solidFill>
                  <a:srgbClr val="3F3F3F"/>
                </a:solidFill>
                <a:latin typeface="Calibri"/>
                <a:ea typeface="Calibri"/>
                <a:cs typeface="Calibri"/>
                <a:sym typeface="Calibri"/>
              </a:rPr>
              <a:t> </a:t>
            </a:r>
            <a:r>
              <a:rPr lang="en" sz="2333">
                <a:solidFill>
                  <a:srgbClr val="3F3F3F"/>
                </a:solidFill>
                <a:latin typeface="Calibri"/>
                <a:ea typeface="Calibri"/>
                <a:cs typeface="Calibri"/>
                <a:sym typeface="Calibri"/>
              </a:rPr>
              <a:t>Reference Volume</a:t>
            </a:r>
            <a:endParaRPr/>
          </a:p>
          <a:p>
            <a:pPr indent="0" lvl="1" marL="457200" marR="0" rtl="0" algn="l">
              <a:spcBef>
                <a:spcPts val="0"/>
              </a:spcBef>
              <a:spcAft>
                <a:spcPts val="0"/>
              </a:spcAft>
              <a:buClr>
                <a:srgbClr val="3F3F3F"/>
              </a:buClr>
              <a:buSzPts val="2333"/>
              <a:buFont typeface="Calibri"/>
              <a:buChar char="•"/>
            </a:pPr>
            <a:r>
              <a:rPr b="0" i="0" lang="en" sz="2000" u="none" cap="none" strike="noStrike">
                <a:solidFill>
                  <a:srgbClr val="3F3F3F"/>
                </a:solidFill>
                <a:latin typeface="Calibri"/>
                <a:ea typeface="Calibri"/>
                <a:cs typeface="Calibri"/>
                <a:sym typeface="Calibri"/>
              </a:rPr>
              <a:t>fMRI </a:t>
            </a:r>
            <a:endParaRPr/>
          </a:p>
          <a:p>
            <a:pPr indent="0" lvl="1" marL="457200" marR="0" rtl="0" algn="l">
              <a:spcBef>
                <a:spcPts val="0"/>
              </a:spcBef>
              <a:spcAft>
                <a:spcPts val="0"/>
              </a:spcAft>
              <a:buClr>
                <a:srgbClr val="3F3F3F"/>
              </a:buClr>
              <a:buSzPts val="2000"/>
              <a:buFont typeface="Calibri"/>
              <a:buChar char="•"/>
            </a:pPr>
            <a:r>
              <a:rPr b="0" i="0" lang="en" sz="2000" u="none" cap="none" strike="noStrike">
                <a:solidFill>
                  <a:srgbClr val="3F3F3F"/>
                </a:solidFill>
                <a:latin typeface="Calibri"/>
                <a:ea typeface="Calibri"/>
                <a:cs typeface="Calibri"/>
                <a:sym typeface="Calibri"/>
              </a:rPr>
              <a:t>DTI</a:t>
            </a:r>
            <a:endParaRPr/>
          </a:p>
          <a:p>
            <a:pPr indent="0" lvl="1" marL="457200" marR="0" rtl="0" algn="l">
              <a:spcBef>
                <a:spcPts val="0"/>
              </a:spcBef>
              <a:spcAft>
                <a:spcPts val="0"/>
              </a:spcAft>
              <a:buClr>
                <a:srgbClr val="3F3F3F"/>
              </a:buClr>
              <a:buSzPts val="2000"/>
              <a:buFont typeface="Calibri"/>
              <a:buChar char="•"/>
            </a:pPr>
            <a:r>
              <a:rPr b="0" i="0" lang="en" sz="2000" u="none" cap="none" strike="noStrike">
                <a:solidFill>
                  <a:srgbClr val="3F3F3F"/>
                </a:solidFill>
                <a:latin typeface="Calibri"/>
                <a:ea typeface="Calibri"/>
                <a:cs typeface="Calibri"/>
                <a:sym typeface="Calibri"/>
              </a:rPr>
              <a:t>ASL</a:t>
            </a:r>
            <a:endParaRPr/>
          </a:p>
          <a:p>
            <a:pPr indent="0" lvl="1" marL="457200" marR="0" rtl="0" algn="l">
              <a:spcBef>
                <a:spcPts val="0"/>
              </a:spcBef>
              <a:spcAft>
                <a:spcPts val="0"/>
              </a:spcAft>
              <a:buClr>
                <a:srgbClr val="3F3F3F"/>
              </a:buClr>
              <a:buSzPts val="2000"/>
              <a:buFont typeface="Calibri"/>
              <a:buChar char="•"/>
            </a:pPr>
            <a:r>
              <a:rPr b="0" i="0" lang="en" sz="2000" u="none" cap="none" strike="noStrike">
                <a:solidFill>
                  <a:srgbClr val="3F3F3F"/>
                </a:solidFill>
                <a:latin typeface="Calibri"/>
                <a:ea typeface="Calibri"/>
                <a:cs typeface="Calibri"/>
                <a:sym typeface="Calibri"/>
              </a:rPr>
              <a:t>PET</a:t>
            </a:r>
            <a:endParaRPr/>
          </a:p>
          <a:p>
            <a:pPr indent="0" lvl="1" marL="457200" marR="0" rtl="0" algn="l">
              <a:spcBef>
                <a:spcPts val="0"/>
              </a:spcBef>
              <a:spcAft>
                <a:spcPts val="0"/>
              </a:spcAft>
              <a:buClr>
                <a:srgbClr val="3F3F3F"/>
              </a:buClr>
              <a:buSzPts val="2000"/>
              <a:buFont typeface="Calibri"/>
              <a:buChar char="•"/>
            </a:pPr>
            <a:r>
              <a:rPr b="0" i="0" lang="en" sz="2000" u="none" cap="none" strike="noStrike">
                <a:solidFill>
                  <a:srgbClr val="3F3F3F"/>
                </a:solidFill>
                <a:latin typeface="Calibri"/>
                <a:ea typeface="Calibri"/>
                <a:cs typeface="Calibri"/>
                <a:sym typeface="Calibri"/>
              </a:rPr>
              <a:t>…</a:t>
            </a:r>
            <a:endParaRPr/>
          </a:p>
        </p:txBody>
      </p:sp>
      <p:sp>
        <p:nvSpPr>
          <p:cNvPr id="187" name="Shape 187"/>
          <p:cNvSpPr/>
          <p:nvPr/>
        </p:nvSpPr>
        <p:spPr>
          <a:xfrm>
            <a:off x="3603000" y="3133100"/>
            <a:ext cx="2057400" cy="907500"/>
          </a:xfrm>
          <a:prstGeom prst="leftRightArrow">
            <a:avLst>
              <a:gd fmla="val 55068" name="adj1"/>
              <a:gd fmla="val 41674" name="adj2"/>
            </a:avLst>
          </a:prstGeom>
          <a:solidFill>
            <a:srgbClr val="666666"/>
          </a:solidFill>
          <a:ln cap="flat" cmpd="sng" w="1270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2333">
                <a:solidFill>
                  <a:srgbClr val="F2F2F2"/>
                </a:solidFill>
                <a:latin typeface="Calibri"/>
                <a:ea typeface="Calibri"/>
                <a:cs typeface="Calibri"/>
                <a:sym typeface="Calibri"/>
              </a:rPr>
              <a:t>Registration</a:t>
            </a:r>
            <a:endParaRPr/>
          </a:p>
        </p:txBody>
      </p:sp>
      <p:sp>
        <p:nvSpPr>
          <p:cNvPr id="188" name="Shape 188"/>
          <p:cNvSpPr txBox="1"/>
          <p:nvPr/>
        </p:nvSpPr>
        <p:spPr>
          <a:xfrm>
            <a:off x="9694366" y="4207101"/>
            <a:ext cx="7320300" cy="1403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333">
                <a:solidFill>
                  <a:srgbClr val="3F3F3F"/>
                </a:solidFill>
                <a:latin typeface="Calibri"/>
                <a:ea typeface="Calibri"/>
                <a:cs typeface="Calibri"/>
                <a:sym typeface="Calibri"/>
              </a:rPr>
              <a:t>Reference/Template Volume:</a:t>
            </a:r>
            <a:endParaRPr/>
          </a:p>
          <a:p>
            <a:pPr indent="0" lvl="0" marL="0" marR="0" rtl="0" algn="l">
              <a:spcBef>
                <a:spcPts val="0"/>
              </a:spcBef>
              <a:spcAft>
                <a:spcPts val="0"/>
              </a:spcAft>
              <a:buClr>
                <a:srgbClr val="3F3F3F"/>
              </a:buClr>
              <a:buSzPts val="2333"/>
              <a:buFont typeface="Calibri"/>
              <a:buChar char="•"/>
            </a:pPr>
            <a:r>
              <a:rPr lang="en" sz="2333">
                <a:solidFill>
                  <a:srgbClr val="3F3F3F"/>
                </a:solidFill>
                <a:latin typeface="Calibri"/>
                <a:ea typeface="Calibri"/>
                <a:cs typeface="Calibri"/>
                <a:sym typeface="Calibri"/>
              </a:rPr>
              <a:t>In voxel-for-voxel registration with parameter map</a:t>
            </a:r>
            <a:endParaRPr/>
          </a:p>
          <a:p>
            <a:pPr indent="0" lvl="0" marL="0" marR="0" rtl="0" algn="l">
              <a:spcBef>
                <a:spcPts val="0"/>
              </a:spcBef>
              <a:spcAft>
                <a:spcPts val="0"/>
              </a:spcAft>
              <a:buClr>
                <a:srgbClr val="3F3F3F"/>
              </a:buClr>
              <a:buSzPts val="2333"/>
              <a:buFont typeface="Calibri"/>
              <a:buChar char="•"/>
            </a:pPr>
            <a:r>
              <a:rPr lang="en" sz="2333">
                <a:solidFill>
                  <a:srgbClr val="3F3F3F"/>
                </a:solidFill>
                <a:latin typeface="Calibri"/>
                <a:ea typeface="Calibri"/>
                <a:cs typeface="Calibri"/>
                <a:sym typeface="Calibri"/>
              </a:rPr>
              <a:t>Best gray-white contrast  </a:t>
            </a:r>
            <a:endParaRPr/>
          </a:p>
        </p:txBody>
      </p:sp>
      <p:sp>
        <p:nvSpPr>
          <p:cNvPr id="189" name="Shape 18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p:nvPr/>
        </p:nvSpPr>
        <p:spPr>
          <a:xfrm>
            <a:off x="937150" y="1765475"/>
            <a:ext cx="2876700" cy="18654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6" name="Shape 196"/>
          <p:cNvSpPr txBox="1"/>
          <p:nvPr/>
        </p:nvSpPr>
        <p:spPr>
          <a:xfrm>
            <a:off x="1219729" y="107576"/>
            <a:ext cx="6702000" cy="8928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lang="en" sz="3833">
                <a:solidFill>
                  <a:schemeClr val="accent1"/>
                </a:solidFill>
                <a:latin typeface="Calibri"/>
                <a:ea typeface="Calibri"/>
                <a:cs typeface="Calibri"/>
                <a:sym typeface="Calibri"/>
              </a:rPr>
              <a:t>Automatic Registration</a:t>
            </a:r>
            <a:endParaRPr/>
          </a:p>
        </p:txBody>
      </p:sp>
      <p:sp>
        <p:nvSpPr>
          <p:cNvPr id="197" name="Shape 197"/>
          <p:cNvSpPr txBox="1"/>
          <p:nvPr/>
        </p:nvSpPr>
        <p:spPr>
          <a:xfrm>
            <a:off x="1016000" y="1828800"/>
            <a:ext cx="2646600" cy="1737900"/>
          </a:xfrm>
          <a:prstGeom prst="rect">
            <a:avLst/>
          </a:prstGeom>
          <a:noFill/>
          <a:ln>
            <a:noFill/>
          </a:ln>
        </p:spPr>
        <p:txBody>
          <a:bodyPr anchorCtr="0" anchor="t" bIns="37025" lIns="75400" spcFirstLastPara="1" rIns="75400" wrap="square" tIns="37025">
            <a:noAutofit/>
          </a:bodyPr>
          <a:lstStyle/>
          <a:p>
            <a:pPr indent="-342900" lvl="0" marL="342900" marR="0" rtl="0" algn="l">
              <a:lnSpc>
                <a:spcPct val="80000"/>
              </a:lnSpc>
              <a:spcBef>
                <a:spcPts val="0"/>
              </a:spcBef>
              <a:spcAft>
                <a:spcPts val="0"/>
              </a:spcAft>
              <a:buClr>
                <a:srgbClr val="3F3F3F"/>
              </a:buClr>
              <a:buSzPts val="1833"/>
              <a:buFont typeface="Calibri"/>
              <a:buNone/>
            </a:pPr>
            <a:r>
              <a:rPr lang="en" sz="1833">
                <a:solidFill>
                  <a:srgbClr val="FFFFFF"/>
                </a:solidFill>
                <a:latin typeface="Calibri"/>
                <a:ea typeface="Calibri"/>
                <a:cs typeface="Calibri"/>
                <a:sym typeface="Calibri"/>
              </a:rPr>
              <a:t>&gt; </a:t>
            </a:r>
            <a:r>
              <a:rPr lang="en" sz="1833">
                <a:solidFill>
                  <a:srgbClr val="FFFFFF"/>
                </a:solidFill>
                <a:latin typeface="Calibri"/>
                <a:ea typeface="Calibri"/>
                <a:cs typeface="Calibri"/>
                <a:sym typeface="Calibri"/>
              </a:rPr>
              <a:t>bbregister \</a:t>
            </a:r>
            <a:endParaRPr>
              <a:solidFill>
                <a:srgbClr val="FFFFFF"/>
              </a:solidFill>
            </a:endParaRPr>
          </a:p>
          <a:p>
            <a:pPr indent="-342900" lvl="0" marL="342900" marR="0" rtl="0" algn="l">
              <a:lnSpc>
                <a:spcPct val="80000"/>
              </a:lnSpc>
              <a:spcBef>
                <a:spcPts val="367"/>
              </a:spcBef>
              <a:spcAft>
                <a:spcPts val="0"/>
              </a:spcAft>
              <a:buClr>
                <a:srgbClr val="3F3F3F"/>
              </a:buClr>
              <a:buSzPts val="1833"/>
              <a:buFont typeface="Calibri"/>
              <a:buNone/>
            </a:pPr>
            <a:r>
              <a:rPr lang="en" sz="1833">
                <a:solidFill>
                  <a:srgbClr val="FFFFFF"/>
                </a:solidFill>
                <a:latin typeface="Calibri"/>
                <a:ea typeface="Calibri"/>
                <a:cs typeface="Calibri"/>
                <a:sym typeface="Calibri"/>
              </a:rPr>
              <a:t>    --s bert \</a:t>
            </a:r>
            <a:endParaRPr>
              <a:solidFill>
                <a:srgbClr val="FFFFFF"/>
              </a:solidFill>
            </a:endParaRPr>
          </a:p>
          <a:p>
            <a:pPr indent="-342900" lvl="0" marL="342900" marR="0" rtl="0" algn="l">
              <a:lnSpc>
                <a:spcPct val="80000"/>
              </a:lnSpc>
              <a:spcBef>
                <a:spcPts val="367"/>
              </a:spcBef>
              <a:spcAft>
                <a:spcPts val="0"/>
              </a:spcAft>
              <a:buClr>
                <a:srgbClr val="3F3F3F"/>
              </a:buClr>
              <a:buSzPts val="1833"/>
              <a:buFont typeface="Calibri"/>
              <a:buNone/>
            </a:pPr>
            <a:r>
              <a:rPr lang="en" sz="1833">
                <a:solidFill>
                  <a:srgbClr val="FFFFFF"/>
                </a:solidFill>
                <a:latin typeface="Calibri"/>
                <a:ea typeface="Calibri"/>
                <a:cs typeface="Calibri"/>
                <a:sym typeface="Calibri"/>
              </a:rPr>
              <a:t>    --mov mmtemplate.nii \</a:t>
            </a:r>
            <a:endParaRPr>
              <a:solidFill>
                <a:srgbClr val="FFFFFF"/>
              </a:solidFill>
            </a:endParaRPr>
          </a:p>
          <a:p>
            <a:pPr indent="-342900" lvl="0" marL="342900" marR="0" rtl="0" algn="l">
              <a:lnSpc>
                <a:spcPct val="80000"/>
              </a:lnSpc>
              <a:spcBef>
                <a:spcPts val="367"/>
              </a:spcBef>
              <a:spcAft>
                <a:spcPts val="0"/>
              </a:spcAft>
              <a:buClr>
                <a:srgbClr val="3F3F3F"/>
              </a:buClr>
              <a:buSzPts val="1833"/>
              <a:buFont typeface="Calibri"/>
              <a:buNone/>
            </a:pPr>
            <a:r>
              <a:rPr lang="en" sz="1833">
                <a:solidFill>
                  <a:srgbClr val="FFFFFF"/>
                </a:solidFill>
                <a:latin typeface="Calibri"/>
                <a:ea typeface="Calibri"/>
                <a:cs typeface="Calibri"/>
                <a:sym typeface="Calibri"/>
              </a:rPr>
              <a:t>    --bold \</a:t>
            </a:r>
            <a:endParaRPr sz="1833">
              <a:solidFill>
                <a:srgbClr val="FFFFFF"/>
              </a:solidFill>
              <a:latin typeface="Calibri"/>
              <a:ea typeface="Calibri"/>
              <a:cs typeface="Calibri"/>
              <a:sym typeface="Calibri"/>
            </a:endParaRPr>
          </a:p>
          <a:p>
            <a:pPr indent="-342900" lvl="0" marL="342900" marR="0" rtl="0" algn="l">
              <a:lnSpc>
                <a:spcPct val="80000"/>
              </a:lnSpc>
              <a:spcBef>
                <a:spcPts val="367"/>
              </a:spcBef>
              <a:spcAft>
                <a:spcPts val="0"/>
              </a:spcAft>
              <a:buClr>
                <a:srgbClr val="3F3F3F"/>
              </a:buClr>
              <a:buSzPts val="1833"/>
              <a:buFont typeface="Calibri"/>
              <a:buNone/>
            </a:pPr>
            <a:r>
              <a:rPr lang="en" sz="1833">
                <a:solidFill>
                  <a:srgbClr val="FFFFFF"/>
                </a:solidFill>
                <a:latin typeface="Calibri"/>
                <a:ea typeface="Calibri"/>
                <a:cs typeface="Calibri"/>
                <a:sym typeface="Calibri"/>
              </a:rPr>
              <a:t>    --lta register.lta</a:t>
            </a:r>
            <a:endParaRPr sz="1833">
              <a:solidFill>
                <a:srgbClr val="FFFFFF"/>
              </a:solidFill>
              <a:latin typeface="Calibri"/>
              <a:ea typeface="Calibri"/>
              <a:cs typeface="Calibri"/>
              <a:sym typeface="Calibri"/>
            </a:endParaRPr>
          </a:p>
        </p:txBody>
      </p:sp>
      <p:sp>
        <p:nvSpPr>
          <p:cNvPr id="198" name="Shape 198"/>
          <p:cNvSpPr/>
          <p:nvPr/>
        </p:nvSpPr>
        <p:spPr>
          <a:xfrm>
            <a:off x="4457700" y="1814575"/>
            <a:ext cx="3587700" cy="2047800"/>
          </a:xfrm>
          <a:prstGeom prst="rect">
            <a:avLst/>
          </a:prstGeom>
          <a:noFill/>
          <a:ln>
            <a:noFill/>
          </a:ln>
        </p:spPr>
        <p:txBody>
          <a:bodyPr anchorCtr="0" anchor="t" bIns="37025" lIns="75400" spcFirstLastPara="1" rIns="75400" wrap="square" tIns="37025">
            <a:noAutofit/>
          </a:bodyPr>
          <a:lstStyle/>
          <a:p>
            <a:pPr indent="-342900" lvl="0" marL="342900" marR="0" rtl="0" algn="l">
              <a:lnSpc>
                <a:spcPct val="115000"/>
              </a:lnSpc>
              <a:spcBef>
                <a:spcPts val="0"/>
              </a:spcBef>
              <a:spcAft>
                <a:spcPts val="0"/>
              </a:spcAft>
              <a:buNone/>
            </a:pPr>
            <a:r>
              <a:rPr lang="en" sz="1833">
                <a:solidFill>
                  <a:srgbClr val="0B9B74"/>
                </a:solidFill>
                <a:latin typeface="Calibri"/>
                <a:ea typeface="Calibri"/>
                <a:cs typeface="Calibri"/>
                <a:sym typeface="Calibri"/>
              </a:rPr>
              <a:t>→ Command name</a:t>
            </a:r>
            <a:endParaRPr sz="1833">
              <a:solidFill>
                <a:srgbClr val="0B9B74"/>
              </a:solidFill>
              <a:latin typeface="Calibri"/>
              <a:ea typeface="Calibri"/>
              <a:cs typeface="Calibri"/>
              <a:sym typeface="Calibri"/>
            </a:endParaRPr>
          </a:p>
          <a:p>
            <a:pPr indent="-342900" lvl="0" marL="342900" marR="0" rtl="0" algn="l">
              <a:lnSpc>
                <a:spcPct val="115000"/>
              </a:lnSpc>
              <a:spcBef>
                <a:spcPts val="0"/>
              </a:spcBef>
              <a:spcAft>
                <a:spcPts val="0"/>
              </a:spcAft>
              <a:buNone/>
            </a:pPr>
            <a:r>
              <a:rPr lang="en" sz="1833">
                <a:solidFill>
                  <a:srgbClr val="0B9B74"/>
                </a:solidFill>
                <a:latin typeface="Calibri"/>
                <a:ea typeface="Calibri"/>
                <a:cs typeface="Calibri"/>
                <a:sym typeface="Calibri"/>
              </a:rPr>
              <a:t>→ FreeSurfer subject name</a:t>
            </a:r>
            <a:endParaRPr/>
          </a:p>
          <a:p>
            <a:pPr indent="-342900" lvl="0" marL="342900" marR="0" rtl="0" algn="l">
              <a:lnSpc>
                <a:spcPct val="115000"/>
              </a:lnSpc>
              <a:spcBef>
                <a:spcPts val="0"/>
              </a:spcBef>
              <a:spcAft>
                <a:spcPts val="0"/>
              </a:spcAft>
              <a:buNone/>
            </a:pPr>
            <a:r>
              <a:rPr lang="en" sz="1833">
                <a:solidFill>
                  <a:srgbClr val="0B9B74"/>
                </a:solidFill>
                <a:latin typeface="Calibri"/>
                <a:ea typeface="Calibri"/>
                <a:cs typeface="Calibri"/>
                <a:sym typeface="Calibri"/>
              </a:rPr>
              <a:t>→ Multimodal template volume</a:t>
            </a:r>
            <a:endParaRPr/>
          </a:p>
          <a:p>
            <a:pPr indent="-342900" lvl="0" marL="342900" marR="0" rtl="0" algn="l">
              <a:lnSpc>
                <a:spcPct val="115000"/>
              </a:lnSpc>
              <a:spcBef>
                <a:spcPts val="0"/>
              </a:spcBef>
              <a:spcAft>
                <a:spcPts val="0"/>
              </a:spcAft>
              <a:buNone/>
            </a:pPr>
            <a:r>
              <a:rPr lang="en" sz="1833">
                <a:solidFill>
                  <a:srgbClr val="0B9B74"/>
                </a:solidFill>
                <a:latin typeface="Calibri"/>
                <a:ea typeface="Calibri"/>
                <a:cs typeface="Calibri"/>
                <a:sym typeface="Calibri"/>
              </a:rPr>
              <a:t>→ Multimodal contrast</a:t>
            </a:r>
            <a:endParaRPr/>
          </a:p>
          <a:p>
            <a:pPr indent="-342900" lvl="0" marL="342900" marR="0" rtl="0" algn="l">
              <a:lnSpc>
                <a:spcPct val="115000"/>
              </a:lnSpc>
              <a:spcBef>
                <a:spcPts val="0"/>
              </a:spcBef>
              <a:spcAft>
                <a:spcPts val="0"/>
              </a:spcAft>
              <a:buNone/>
            </a:pPr>
            <a:r>
              <a:rPr lang="en" sz="1833">
                <a:solidFill>
                  <a:srgbClr val="0B9B74"/>
                </a:solidFill>
                <a:latin typeface="Calibri"/>
                <a:ea typeface="Calibri"/>
                <a:cs typeface="Calibri"/>
                <a:sym typeface="Calibri"/>
              </a:rPr>
              <a:t>→ Output registration file</a:t>
            </a:r>
            <a:endParaRPr/>
          </a:p>
        </p:txBody>
      </p:sp>
      <p:sp>
        <p:nvSpPr>
          <p:cNvPr id="199" name="Shape 199"/>
          <p:cNvSpPr txBox="1"/>
          <p:nvPr/>
        </p:nvSpPr>
        <p:spPr>
          <a:xfrm>
            <a:off x="781200" y="4121800"/>
            <a:ext cx="8743800" cy="1588200"/>
          </a:xfrm>
          <a:prstGeom prst="rect">
            <a:avLst/>
          </a:prstGeom>
          <a:noFill/>
          <a:ln>
            <a:noFill/>
          </a:ln>
        </p:spPr>
        <p:txBody>
          <a:bodyPr anchorCtr="0" anchor="t" bIns="45700" lIns="91425" spcFirstLastPara="1" rIns="91425" wrap="square" tIns="45700">
            <a:noAutofit/>
          </a:bodyPr>
          <a:lstStyle/>
          <a:p>
            <a:pPr indent="-342900" lvl="0" marL="457200" marR="0" rtl="0" algn="l">
              <a:spcBef>
                <a:spcPts val="0"/>
              </a:spcBef>
              <a:spcAft>
                <a:spcPts val="0"/>
              </a:spcAft>
              <a:buClr>
                <a:srgbClr val="3F3F3F"/>
              </a:buClr>
              <a:buSzPts val="1800"/>
              <a:buFont typeface="Calibri"/>
              <a:buChar char="●"/>
            </a:pPr>
            <a:r>
              <a:rPr lang="en" sz="1800">
                <a:solidFill>
                  <a:srgbClr val="3F3F3F"/>
                </a:solidFill>
                <a:latin typeface="Calibri"/>
                <a:ea typeface="Calibri"/>
                <a:cs typeface="Calibri"/>
                <a:sym typeface="Calibri"/>
              </a:rPr>
              <a:t>BB = Boundary-based</a:t>
            </a:r>
            <a:endParaRPr sz="1800"/>
          </a:p>
          <a:p>
            <a:pPr indent="-342900" lvl="0" marL="457200" marR="0" rtl="0" algn="l">
              <a:spcBef>
                <a:spcPts val="0"/>
              </a:spcBef>
              <a:spcAft>
                <a:spcPts val="0"/>
              </a:spcAft>
              <a:buClr>
                <a:srgbClr val="3F3F3F"/>
              </a:buClr>
              <a:buSzPts val="1800"/>
              <a:buFont typeface="Calibri"/>
              <a:buChar char="●"/>
            </a:pPr>
            <a:r>
              <a:rPr lang="en" sz="1800">
                <a:solidFill>
                  <a:srgbClr val="3F3F3F"/>
                </a:solidFill>
                <a:latin typeface="Calibri"/>
                <a:ea typeface="Calibri"/>
                <a:cs typeface="Calibri"/>
                <a:sym typeface="Calibri"/>
              </a:rPr>
              <a:t>Registers reference/template to conformed anatomical of given subject (bert)</a:t>
            </a:r>
            <a:endParaRPr sz="1800"/>
          </a:p>
          <a:p>
            <a:pPr indent="-342900" lvl="0" marL="457200" marR="0" rtl="0" algn="l">
              <a:spcBef>
                <a:spcPts val="0"/>
              </a:spcBef>
              <a:spcAft>
                <a:spcPts val="0"/>
              </a:spcAft>
              <a:buSzPts val="1800"/>
              <a:buFont typeface="Calibri"/>
              <a:buChar char="●"/>
            </a:pPr>
            <a:r>
              <a:rPr lang="en" sz="1800">
                <a:solidFill>
                  <a:srgbClr val="3F3F3F"/>
                </a:solidFill>
                <a:latin typeface="Calibri"/>
                <a:ea typeface="Calibri"/>
                <a:cs typeface="Calibri"/>
                <a:sym typeface="Calibri"/>
              </a:rPr>
              <a:t>Registration is </a:t>
            </a:r>
            <a:r>
              <a:rPr b="1" lang="en" sz="1800" u="sng">
                <a:solidFill>
                  <a:srgbClr val="0B9B74"/>
                </a:solidFill>
                <a:latin typeface="Calibri"/>
                <a:ea typeface="Calibri"/>
                <a:cs typeface="Calibri"/>
                <a:sym typeface="Calibri"/>
              </a:rPr>
              <a:t>initialized with mri_coreg</a:t>
            </a:r>
            <a:r>
              <a:rPr lang="en" sz="1800">
                <a:solidFill>
                  <a:srgbClr val="3F3F3F"/>
                </a:solidFill>
                <a:latin typeface="Calibri"/>
                <a:ea typeface="Calibri"/>
                <a:cs typeface="Calibri"/>
                <a:sym typeface="Calibri"/>
              </a:rPr>
              <a:t>,  (or –init-fsl, --init-spm, --init-header)</a:t>
            </a:r>
            <a:endParaRPr sz="1800">
              <a:solidFill>
                <a:srgbClr val="3F3F3F"/>
              </a:solidFill>
              <a:latin typeface="Calibri"/>
              <a:ea typeface="Calibri"/>
              <a:cs typeface="Calibri"/>
              <a:sym typeface="Calibri"/>
            </a:endParaRPr>
          </a:p>
          <a:p>
            <a:pPr indent="-342900" lvl="0" marL="457200" marR="0" rtl="0" algn="l">
              <a:spcBef>
                <a:spcPts val="0"/>
              </a:spcBef>
              <a:spcAft>
                <a:spcPts val="0"/>
              </a:spcAft>
              <a:buClr>
                <a:srgbClr val="3F3F3F"/>
              </a:buClr>
              <a:buSzPts val="1800"/>
              <a:buFont typeface="Calibri"/>
              <a:buChar char="●"/>
            </a:pPr>
            <a:r>
              <a:rPr lang="en" sz="1800">
                <a:solidFill>
                  <a:srgbClr val="3F3F3F"/>
                </a:solidFill>
                <a:latin typeface="Calibri"/>
                <a:ea typeface="Calibri"/>
                <a:cs typeface="Calibri"/>
                <a:sym typeface="Calibri"/>
              </a:rPr>
              <a:t>6 DOF, runtime about 5 min</a:t>
            </a:r>
            <a:endParaRPr sz="1800">
              <a:solidFill>
                <a:srgbClr val="3F3F3F"/>
              </a:solidFill>
              <a:latin typeface="Calibri"/>
              <a:ea typeface="Calibri"/>
              <a:cs typeface="Calibri"/>
              <a:sym typeface="Calibri"/>
            </a:endParaRPr>
          </a:p>
        </p:txBody>
      </p:sp>
      <p:sp>
        <p:nvSpPr>
          <p:cNvPr id="200" name="Shape 20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
        <p:nvSpPr>
          <p:cNvPr id="201" name="Shape 201"/>
          <p:cNvSpPr txBox="1"/>
          <p:nvPr/>
        </p:nvSpPr>
        <p:spPr>
          <a:xfrm>
            <a:off x="1923800" y="5958525"/>
            <a:ext cx="5709000" cy="35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300">
                <a:solidFill>
                  <a:srgbClr val="3F3F3F"/>
                </a:solidFill>
                <a:latin typeface="Calibri"/>
                <a:ea typeface="Calibri"/>
                <a:cs typeface="Calibri"/>
                <a:sym typeface="Calibri"/>
              </a:rPr>
              <a:t>Accurate and Robust Brain Image Alignment using Boundary-based Registration. </a:t>
            </a:r>
            <a:endParaRPr sz="1300">
              <a:solidFill>
                <a:srgbClr val="3F3F3F"/>
              </a:solidFill>
              <a:latin typeface="Calibri"/>
              <a:ea typeface="Calibri"/>
              <a:cs typeface="Calibri"/>
              <a:sym typeface="Calibri"/>
            </a:endParaRPr>
          </a:p>
          <a:p>
            <a:pPr indent="0" lvl="0" marL="0" marR="0" rtl="0" algn="l">
              <a:spcBef>
                <a:spcPts val="0"/>
              </a:spcBef>
              <a:spcAft>
                <a:spcPts val="0"/>
              </a:spcAft>
              <a:buNone/>
            </a:pPr>
            <a:r>
              <a:rPr lang="en" sz="1300">
                <a:solidFill>
                  <a:srgbClr val="3F3F3F"/>
                </a:solidFill>
                <a:latin typeface="Calibri"/>
                <a:ea typeface="Calibri"/>
                <a:cs typeface="Calibri"/>
                <a:sym typeface="Calibri"/>
              </a:rPr>
              <a:t>Greve, Fischl. NeuroImage 48(1):63-72, 2009.</a:t>
            </a:r>
            <a:endParaRPr sz="1300">
              <a:solidFill>
                <a:srgbClr val="3F3F3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p:nvPr/>
        </p:nvSpPr>
        <p:spPr>
          <a:xfrm>
            <a:off x="773875" y="1649675"/>
            <a:ext cx="7589100" cy="14517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8" name="Shape 208"/>
          <p:cNvSpPr txBox="1"/>
          <p:nvPr/>
        </p:nvSpPr>
        <p:spPr>
          <a:xfrm>
            <a:off x="1219729" y="107576"/>
            <a:ext cx="6702000" cy="8928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lang="en" sz="3833">
                <a:solidFill>
                  <a:schemeClr val="accent1"/>
                </a:solidFill>
                <a:latin typeface="Calibri"/>
                <a:ea typeface="Calibri"/>
                <a:cs typeface="Calibri"/>
                <a:sym typeface="Calibri"/>
              </a:rPr>
              <a:t>Manual Registration</a:t>
            </a:r>
            <a:endParaRPr/>
          </a:p>
        </p:txBody>
      </p:sp>
      <p:sp>
        <p:nvSpPr>
          <p:cNvPr id="209" name="Shape 209"/>
          <p:cNvSpPr txBox="1"/>
          <p:nvPr/>
        </p:nvSpPr>
        <p:spPr>
          <a:xfrm>
            <a:off x="1007425" y="1741900"/>
            <a:ext cx="7202700" cy="5181600"/>
          </a:xfrm>
          <a:prstGeom prst="rect">
            <a:avLst/>
          </a:prstGeom>
          <a:noFill/>
          <a:ln>
            <a:noFill/>
          </a:ln>
        </p:spPr>
        <p:txBody>
          <a:bodyPr anchorCtr="0" anchor="t" bIns="37025" lIns="75400" spcFirstLastPara="1" rIns="75400" wrap="square" tIns="37025">
            <a:noAutofit/>
          </a:bodyPr>
          <a:lstStyle/>
          <a:p>
            <a:pPr indent="0" lvl="0" marL="0" marR="0" rtl="0" algn="l">
              <a:spcBef>
                <a:spcPts val="0"/>
              </a:spcBef>
              <a:spcAft>
                <a:spcPts val="0"/>
              </a:spcAft>
              <a:buClr>
                <a:srgbClr val="3F3F3F"/>
              </a:buClr>
              <a:buSzPts val="1600"/>
              <a:buFont typeface="Calibri"/>
              <a:buNone/>
            </a:pPr>
            <a:r>
              <a:rPr lang="en" sz="1600">
                <a:solidFill>
                  <a:srgbClr val="FFFFFF"/>
                </a:solidFill>
                <a:latin typeface="Calibri"/>
                <a:ea typeface="Calibri"/>
                <a:cs typeface="Calibri"/>
                <a:sym typeface="Calibri"/>
              </a:rPr>
              <a:t>&gt; </a:t>
            </a:r>
            <a:r>
              <a:rPr lang="en" sz="1600">
                <a:solidFill>
                  <a:srgbClr val="FFFFFF"/>
                </a:solidFill>
                <a:latin typeface="Calibri"/>
                <a:ea typeface="Calibri"/>
                <a:cs typeface="Calibri"/>
                <a:sym typeface="Calibri"/>
              </a:rPr>
              <a:t>freeview -v template.nii  </a:t>
            </a:r>
            <a:r>
              <a:rPr b="0" i="0" lang="en" sz="1600" u="none" cap="none" strike="noStrike">
                <a:solidFill>
                  <a:srgbClr val="FFFFFF"/>
                </a:solidFill>
                <a:latin typeface="Calibri"/>
                <a:ea typeface="Calibri"/>
                <a:cs typeface="Calibri"/>
                <a:sym typeface="Calibri"/>
              </a:rPr>
              <a:t>$SUBJECTS_DIR/fbirn-anat-101.v4/mri/orig.mgz:visible=0 \</a:t>
            </a:r>
            <a:endParaRPr>
              <a:solidFill>
                <a:srgbClr val="FFFFFF"/>
              </a:solidFill>
            </a:endParaRPr>
          </a:p>
          <a:p>
            <a:pPr indent="-285750" lvl="1" marL="742950" marR="0" rtl="0" algn="l">
              <a:spcBef>
                <a:spcPts val="320"/>
              </a:spcBef>
              <a:spcAft>
                <a:spcPts val="0"/>
              </a:spcAft>
              <a:buClr>
                <a:srgbClr val="3F3F3F"/>
              </a:buClr>
              <a:buSzPts val="1600"/>
              <a:buFont typeface="Calibri"/>
              <a:buNone/>
            </a:pPr>
            <a:r>
              <a:rPr lang="en" sz="1600">
                <a:solidFill>
                  <a:srgbClr val="FFFFFF"/>
                </a:solidFill>
                <a:latin typeface="Calibri"/>
                <a:ea typeface="Calibri"/>
                <a:cs typeface="Calibri"/>
                <a:sym typeface="Calibri"/>
              </a:rPr>
              <a:t>          </a:t>
            </a:r>
            <a:r>
              <a:rPr b="0" i="0" lang="en" sz="1600" u="none" cap="none" strike="noStrike">
                <a:solidFill>
                  <a:srgbClr val="FFFFFF"/>
                </a:solidFill>
                <a:latin typeface="Calibri"/>
                <a:ea typeface="Calibri"/>
                <a:cs typeface="Calibri"/>
                <a:sym typeface="Calibri"/>
              </a:rPr>
              <a:t>-f  $SUBJECTS_DIR/fbirn-anat-101.v4/surf/lh.white:edgecolor=green \     </a:t>
            </a:r>
            <a:endParaRPr b="0" i="0" sz="1600" u="none" cap="none" strike="noStrike">
              <a:solidFill>
                <a:srgbClr val="FFFFFF"/>
              </a:solidFill>
              <a:latin typeface="Calibri"/>
              <a:ea typeface="Calibri"/>
              <a:cs typeface="Calibri"/>
              <a:sym typeface="Calibri"/>
            </a:endParaRPr>
          </a:p>
          <a:p>
            <a:pPr indent="-285750" lvl="1" marL="742950" marR="0" rtl="0" algn="l">
              <a:spcBef>
                <a:spcPts val="320"/>
              </a:spcBef>
              <a:spcAft>
                <a:spcPts val="0"/>
              </a:spcAft>
              <a:buClr>
                <a:srgbClr val="3F3F3F"/>
              </a:buClr>
              <a:buSzPts val="1600"/>
              <a:buFont typeface="Calibri"/>
              <a:buNone/>
            </a:pPr>
            <a:r>
              <a:rPr lang="en" sz="1600">
                <a:solidFill>
                  <a:srgbClr val="FFFFFF"/>
                </a:solidFill>
                <a:latin typeface="Calibri"/>
                <a:ea typeface="Calibri"/>
                <a:cs typeface="Calibri"/>
                <a:sym typeface="Calibri"/>
              </a:rPr>
              <a:t>               </a:t>
            </a:r>
            <a:r>
              <a:rPr b="0" i="0" lang="en" sz="1600" u="none" cap="none" strike="noStrike">
                <a:solidFill>
                  <a:srgbClr val="FFFFFF"/>
                </a:solidFill>
                <a:latin typeface="Calibri"/>
                <a:ea typeface="Calibri"/>
                <a:cs typeface="Calibri"/>
                <a:sym typeface="Calibri"/>
              </a:rPr>
              <a:t>$SUBJECTS_DIR/fbirn-anat-101.v4/surf/rh.white:edgecolor=green \</a:t>
            </a:r>
            <a:endParaRPr>
              <a:solidFill>
                <a:srgbClr val="FFFFFF"/>
              </a:solidFill>
            </a:endParaRPr>
          </a:p>
          <a:p>
            <a:pPr indent="-285750" lvl="1" marL="742950" marR="0" rtl="0" algn="l">
              <a:spcBef>
                <a:spcPts val="320"/>
              </a:spcBef>
              <a:spcAft>
                <a:spcPts val="0"/>
              </a:spcAft>
              <a:buClr>
                <a:srgbClr val="3F3F3F"/>
              </a:buClr>
              <a:buSzPts val="1600"/>
              <a:buFont typeface="Calibri"/>
              <a:buNone/>
            </a:pPr>
            <a:r>
              <a:rPr lang="en" sz="1600">
                <a:solidFill>
                  <a:srgbClr val="FFFFFF"/>
                </a:solidFill>
                <a:latin typeface="Calibri"/>
                <a:ea typeface="Calibri"/>
                <a:cs typeface="Calibri"/>
                <a:sym typeface="Calibri"/>
              </a:rPr>
              <a:t>          </a:t>
            </a:r>
            <a:r>
              <a:rPr b="0" i="0" lang="en" sz="1600" u="none" cap="none" strike="noStrike">
                <a:solidFill>
                  <a:srgbClr val="FFFFFF"/>
                </a:solidFill>
                <a:latin typeface="Calibri"/>
                <a:ea typeface="Calibri"/>
                <a:cs typeface="Calibri"/>
                <a:sym typeface="Calibri"/>
              </a:rPr>
              <a:t>-viewport coronal</a:t>
            </a:r>
            <a:endParaRPr b="0" i="0" sz="1600" u="none" cap="none" strike="noStrike">
              <a:solidFill>
                <a:srgbClr val="FFFFFF"/>
              </a:solidFill>
              <a:latin typeface="Calibri"/>
              <a:ea typeface="Calibri"/>
              <a:cs typeface="Calibri"/>
              <a:sym typeface="Calibri"/>
            </a:endParaRPr>
          </a:p>
          <a:p>
            <a:pPr indent="-285750" lvl="1" marL="742950" marR="0" rtl="0" algn="l">
              <a:spcBef>
                <a:spcPts val="320"/>
              </a:spcBef>
              <a:spcAft>
                <a:spcPts val="0"/>
              </a:spcAft>
              <a:buClr>
                <a:srgbClr val="3F3F3F"/>
              </a:buClr>
              <a:buSzPts val="1600"/>
              <a:buFont typeface="Calibri"/>
              <a:buNone/>
            </a:pPr>
            <a:r>
              <a:t/>
            </a:r>
            <a:endParaRPr sz="1600">
              <a:solidFill>
                <a:srgbClr val="3F3F3F"/>
              </a:solidFill>
              <a:latin typeface="Calibri"/>
              <a:ea typeface="Calibri"/>
              <a:cs typeface="Calibri"/>
              <a:sym typeface="Calibri"/>
            </a:endParaRPr>
          </a:p>
          <a:p>
            <a:pPr indent="-285750" lvl="1" marL="742950" marR="0" rtl="0" algn="l">
              <a:spcBef>
                <a:spcPts val="167"/>
              </a:spcBef>
              <a:spcAft>
                <a:spcPts val="0"/>
              </a:spcAft>
              <a:buClr>
                <a:schemeClr val="dk1"/>
              </a:buClr>
              <a:buSzPts val="833"/>
              <a:buFont typeface="Calibri"/>
              <a:buNone/>
            </a:pPr>
            <a:r>
              <a:t/>
            </a:r>
            <a:endParaRPr sz="833">
              <a:solidFill>
                <a:schemeClr val="dk1"/>
              </a:solidFill>
              <a:latin typeface="Helvetica Neue"/>
              <a:ea typeface="Helvetica Neue"/>
              <a:cs typeface="Helvetica Neue"/>
              <a:sym typeface="Helvetica Neue"/>
            </a:endParaRPr>
          </a:p>
          <a:p>
            <a:pPr indent="0" lvl="0" marL="0" marR="0" rtl="0" algn="l">
              <a:spcBef>
                <a:spcPts val="167"/>
              </a:spcBef>
              <a:spcAft>
                <a:spcPts val="0"/>
              </a:spcAft>
              <a:buNone/>
            </a:pPr>
            <a:r>
              <a:t/>
            </a:r>
            <a:endParaRPr sz="833">
              <a:solidFill>
                <a:schemeClr val="dk1"/>
              </a:solidFill>
              <a:latin typeface="Helvetica Neue"/>
              <a:ea typeface="Helvetica Neue"/>
              <a:cs typeface="Helvetica Neue"/>
              <a:sym typeface="Helvetica Neue"/>
            </a:endParaRPr>
          </a:p>
          <a:p>
            <a:pPr indent="-342900" lvl="0" marL="342900" marR="0" rtl="0" algn="l">
              <a:spcBef>
                <a:spcPts val="333"/>
              </a:spcBef>
              <a:spcAft>
                <a:spcPts val="0"/>
              </a:spcAft>
              <a:buClr>
                <a:srgbClr val="3F3F3F"/>
              </a:buClr>
              <a:buSzPts val="1667"/>
              <a:buFont typeface="Calibri"/>
              <a:buChar char="●"/>
            </a:pPr>
            <a:r>
              <a:rPr lang="en" sz="1667">
                <a:solidFill>
                  <a:srgbClr val="3F3F3F"/>
                </a:solidFill>
                <a:latin typeface="Calibri"/>
                <a:ea typeface="Calibri"/>
                <a:cs typeface="Calibri"/>
                <a:sym typeface="Calibri"/>
              </a:rPr>
              <a:t>Turn the orig volume on/off or change opacity of top volume to see current quality of alignment</a:t>
            </a:r>
            <a:endParaRPr/>
          </a:p>
          <a:p>
            <a:pPr indent="-342900" lvl="0" marL="342900" marR="0" rtl="0" algn="l">
              <a:spcBef>
                <a:spcPts val="333"/>
              </a:spcBef>
              <a:spcAft>
                <a:spcPts val="0"/>
              </a:spcAft>
              <a:buClr>
                <a:srgbClr val="3F3F3F"/>
              </a:buClr>
              <a:buSzPts val="1667"/>
              <a:buFont typeface="Calibri"/>
              <a:buChar char="●"/>
            </a:pPr>
            <a:r>
              <a:rPr lang="en" sz="1667">
                <a:solidFill>
                  <a:srgbClr val="3F3F3F"/>
                </a:solidFill>
                <a:latin typeface="Calibri"/>
                <a:ea typeface="Calibri"/>
                <a:cs typeface="Calibri"/>
                <a:sym typeface="Calibri"/>
              </a:rPr>
              <a:t>Explore the Translate and Rotate tabs </a:t>
            </a:r>
            <a:endParaRPr/>
          </a:p>
          <a:p>
            <a:pPr indent="-342900" lvl="0" marL="342900" marR="0" rtl="0" algn="l">
              <a:spcBef>
                <a:spcPts val="333"/>
              </a:spcBef>
              <a:spcAft>
                <a:spcPts val="0"/>
              </a:spcAft>
              <a:buClr>
                <a:srgbClr val="3F3F3F"/>
              </a:buClr>
              <a:buSzPts val="1667"/>
              <a:buFont typeface="Calibri"/>
              <a:buChar char="●"/>
            </a:pPr>
            <a:r>
              <a:rPr lang="en" sz="1667">
                <a:solidFill>
                  <a:srgbClr val="3F3F3F"/>
                </a:solidFill>
                <a:latin typeface="Calibri"/>
                <a:ea typeface="Calibri"/>
                <a:cs typeface="Calibri"/>
                <a:sym typeface="Calibri"/>
              </a:rPr>
              <a:t>To restart the process, use “Restore to Original”</a:t>
            </a:r>
            <a:endParaRPr sz="1667">
              <a:solidFill>
                <a:srgbClr val="3F3F3F"/>
              </a:solidFill>
              <a:latin typeface="Calibri"/>
              <a:ea typeface="Calibri"/>
              <a:cs typeface="Calibri"/>
              <a:sym typeface="Calibri"/>
            </a:endParaRPr>
          </a:p>
          <a:p>
            <a:pPr indent="-342900" lvl="0" marL="342900" marR="0" rtl="0" algn="l">
              <a:spcBef>
                <a:spcPts val="333"/>
              </a:spcBef>
              <a:spcAft>
                <a:spcPts val="0"/>
              </a:spcAft>
              <a:buClr>
                <a:srgbClr val="3F3F3F"/>
              </a:buClr>
              <a:buSzPts val="1667"/>
              <a:buFont typeface="Calibri"/>
              <a:buChar char="●"/>
            </a:pPr>
            <a:r>
              <a:rPr lang="en" sz="1667">
                <a:solidFill>
                  <a:srgbClr val="3F3F3F"/>
                </a:solidFill>
                <a:latin typeface="Calibri"/>
                <a:ea typeface="Calibri"/>
                <a:cs typeface="Calibri"/>
                <a:sym typeface="Calibri"/>
              </a:rPr>
              <a:t>Use the “Save Reg” button to save the registration matrix</a:t>
            </a:r>
            <a:endParaRPr/>
          </a:p>
          <a:p>
            <a:pPr indent="-342900" lvl="0" marL="342900" marR="0" rtl="0" algn="l">
              <a:spcBef>
                <a:spcPts val="333"/>
              </a:spcBef>
              <a:spcAft>
                <a:spcPts val="0"/>
              </a:spcAft>
              <a:buClr>
                <a:srgbClr val="3F3F3F"/>
              </a:buClr>
              <a:buSzPts val="1667"/>
              <a:buFont typeface="Calibri"/>
              <a:buChar char="●"/>
            </a:pPr>
            <a:r>
              <a:rPr lang="en" sz="1667">
                <a:solidFill>
                  <a:srgbClr val="3F3F3F"/>
                </a:solidFill>
                <a:latin typeface="Calibri"/>
                <a:ea typeface="Calibri"/>
                <a:cs typeface="Calibri"/>
                <a:sym typeface="Calibri"/>
              </a:rPr>
              <a:t>Use the “Save As” button to save the resampled volume in the new coordinate system (will also save a registration file automatically)</a:t>
            </a:r>
            <a:endParaRPr sz="1667">
              <a:solidFill>
                <a:srgbClr val="3F3F3F"/>
              </a:solidFill>
              <a:latin typeface="Calibri"/>
              <a:ea typeface="Calibri"/>
              <a:cs typeface="Calibri"/>
              <a:sym typeface="Calibri"/>
            </a:endParaRPr>
          </a:p>
        </p:txBody>
      </p:sp>
      <p:sp>
        <p:nvSpPr>
          <p:cNvPr id="210" name="Shape 210"/>
          <p:cNvSpPr txBox="1"/>
          <p:nvPr/>
        </p:nvSpPr>
        <p:spPr>
          <a:xfrm>
            <a:off x="1467115" y="5924801"/>
            <a:ext cx="2026500" cy="541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333">
                <a:solidFill>
                  <a:srgbClr val="0B9B74"/>
                </a:solidFill>
                <a:latin typeface="Calibri"/>
                <a:ea typeface="Calibri"/>
                <a:cs typeface="Calibri"/>
                <a:sym typeface="Calibri"/>
              </a:rPr>
              <a:t>freeview --help</a:t>
            </a:r>
            <a:endParaRPr>
              <a:solidFill>
                <a:srgbClr val="0B9B74"/>
              </a:solidFill>
            </a:endParaRPr>
          </a:p>
        </p:txBody>
      </p:sp>
      <p:sp>
        <p:nvSpPr>
          <p:cNvPr id="211" name="Shape 21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p:nvPr/>
        </p:nvSpPr>
        <p:spPr>
          <a:xfrm>
            <a:off x="6346350" y="1545625"/>
            <a:ext cx="2226900" cy="42594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8" name="Shape 218"/>
          <p:cNvSpPr txBox="1"/>
          <p:nvPr/>
        </p:nvSpPr>
        <p:spPr>
          <a:xfrm>
            <a:off x="1219729" y="107576"/>
            <a:ext cx="6702000" cy="8928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lang="en" sz="3833">
                <a:solidFill>
                  <a:schemeClr val="accent1"/>
                </a:solidFill>
                <a:latin typeface="Calibri"/>
                <a:ea typeface="Calibri"/>
                <a:cs typeface="Calibri"/>
                <a:sym typeface="Calibri"/>
              </a:rPr>
              <a:t>Manual Registration</a:t>
            </a:r>
            <a:endParaRPr/>
          </a:p>
        </p:txBody>
      </p:sp>
      <p:sp>
        <p:nvSpPr>
          <p:cNvPr id="219" name="Shape 219"/>
          <p:cNvSpPr txBox="1"/>
          <p:nvPr/>
        </p:nvSpPr>
        <p:spPr>
          <a:xfrm>
            <a:off x="1467115" y="6077201"/>
            <a:ext cx="2226900" cy="541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333">
                <a:solidFill>
                  <a:srgbClr val="0B9B74"/>
                </a:solidFill>
                <a:latin typeface="Calibri"/>
                <a:ea typeface="Calibri"/>
                <a:cs typeface="Calibri"/>
                <a:sym typeface="Calibri"/>
              </a:rPr>
              <a:t>freeview --help</a:t>
            </a:r>
            <a:endParaRPr>
              <a:solidFill>
                <a:srgbClr val="0B9B74"/>
              </a:solidFill>
            </a:endParaRPr>
          </a:p>
        </p:txBody>
      </p:sp>
      <p:sp>
        <p:nvSpPr>
          <p:cNvPr id="220" name="Shape 220"/>
          <p:cNvSpPr txBox="1"/>
          <p:nvPr/>
        </p:nvSpPr>
        <p:spPr>
          <a:xfrm>
            <a:off x="1013367" y="1496788"/>
            <a:ext cx="4413900" cy="15882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15000"/>
              </a:lnSpc>
              <a:spcBef>
                <a:spcPts val="0"/>
              </a:spcBef>
              <a:spcAft>
                <a:spcPts val="0"/>
              </a:spcAft>
              <a:buClr>
                <a:srgbClr val="3F3F3F"/>
              </a:buClr>
              <a:buSzPts val="2000"/>
              <a:buFont typeface="Calibri"/>
              <a:buChar char="●"/>
            </a:pPr>
            <a:r>
              <a:rPr lang="en" sz="2000">
                <a:solidFill>
                  <a:srgbClr val="3F3F3F"/>
                </a:solidFill>
                <a:latin typeface="Calibri"/>
                <a:ea typeface="Calibri"/>
                <a:cs typeface="Calibri"/>
                <a:sym typeface="Calibri"/>
              </a:rPr>
              <a:t>Visually inspect registration</a:t>
            </a:r>
            <a:endParaRPr/>
          </a:p>
          <a:p>
            <a:pPr indent="-355600" lvl="0" marL="457200" marR="0" rtl="0" algn="l">
              <a:lnSpc>
                <a:spcPct val="115000"/>
              </a:lnSpc>
              <a:spcBef>
                <a:spcPts val="0"/>
              </a:spcBef>
              <a:spcAft>
                <a:spcPts val="0"/>
              </a:spcAft>
              <a:buClr>
                <a:srgbClr val="3F3F3F"/>
              </a:buClr>
              <a:buSzPts val="2000"/>
              <a:buFont typeface="Calibri"/>
              <a:buChar char="●"/>
            </a:pPr>
            <a:r>
              <a:rPr lang="en" sz="2000">
                <a:solidFill>
                  <a:srgbClr val="3F3F3F"/>
                </a:solidFill>
                <a:latin typeface="Calibri"/>
                <a:ea typeface="Calibri"/>
                <a:cs typeface="Calibri"/>
                <a:sym typeface="Calibri"/>
              </a:rPr>
              <a:t>Manually edit registration (6 DOF)</a:t>
            </a:r>
            <a:endParaRPr/>
          </a:p>
          <a:p>
            <a:pPr indent="-355600" lvl="0" marL="457200" marR="0" rtl="0" algn="l">
              <a:lnSpc>
                <a:spcPct val="115000"/>
              </a:lnSpc>
              <a:spcBef>
                <a:spcPts val="0"/>
              </a:spcBef>
              <a:spcAft>
                <a:spcPts val="0"/>
              </a:spcAft>
              <a:buClr>
                <a:srgbClr val="3F3F3F"/>
              </a:buClr>
              <a:buSzPts val="2000"/>
              <a:buFont typeface="Calibri"/>
              <a:buChar char="●"/>
            </a:pPr>
            <a:r>
              <a:rPr lang="en" sz="2000">
                <a:solidFill>
                  <a:srgbClr val="3F3F3F"/>
                </a:solidFill>
                <a:latin typeface="Calibri"/>
                <a:ea typeface="Calibri"/>
                <a:cs typeface="Calibri"/>
                <a:sym typeface="Calibri"/>
              </a:rPr>
              <a:t>cf Manual Talairach registration</a:t>
            </a:r>
            <a:endParaRPr/>
          </a:p>
          <a:p>
            <a:pPr indent="-355600" lvl="0" marL="457200" marR="0" rtl="0" algn="l">
              <a:lnSpc>
                <a:spcPct val="115000"/>
              </a:lnSpc>
              <a:spcBef>
                <a:spcPts val="0"/>
              </a:spcBef>
              <a:spcAft>
                <a:spcPts val="0"/>
              </a:spcAft>
              <a:buClr>
                <a:srgbClr val="3F3F3F"/>
              </a:buClr>
              <a:buSzPts val="2000"/>
              <a:buFont typeface="Calibri"/>
              <a:buChar char="●"/>
            </a:pPr>
            <a:r>
              <a:rPr lang="en" sz="2000">
                <a:solidFill>
                  <a:srgbClr val="3F3F3F"/>
                </a:solidFill>
                <a:latin typeface="Calibri"/>
                <a:ea typeface="Calibri"/>
                <a:cs typeface="Calibri"/>
                <a:sym typeface="Calibri"/>
              </a:rPr>
              <a:t>Yellow</a:t>
            </a:r>
            <a:r>
              <a:rPr lang="en" sz="2000">
                <a:solidFill>
                  <a:srgbClr val="3F3F3F"/>
                </a:solidFill>
                <a:latin typeface="Calibri"/>
                <a:ea typeface="Calibri"/>
                <a:cs typeface="Calibri"/>
                <a:sym typeface="Calibri"/>
              </a:rPr>
              <a:t> line is white surface</a:t>
            </a:r>
            <a:endParaRPr/>
          </a:p>
        </p:txBody>
      </p:sp>
      <p:sp>
        <p:nvSpPr>
          <p:cNvPr id="221" name="Shape 22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pic>
        <p:nvPicPr>
          <p:cNvPr id="222" name="Shape 222"/>
          <p:cNvPicPr preferRelativeResize="0"/>
          <p:nvPr/>
        </p:nvPicPr>
        <p:blipFill rotWithShape="1">
          <a:blip r:embed="rId3">
            <a:alphaModFix/>
          </a:blip>
          <a:srcRect b="18347" l="31315" r="29485" t="0"/>
          <a:stretch/>
        </p:blipFill>
        <p:spPr>
          <a:xfrm>
            <a:off x="6595851" y="1686175"/>
            <a:ext cx="1781586" cy="2025675"/>
          </a:xfrm>
          <a:prstGeom prst="rect">
            <a:avLst/>
          </a:prstGeom>
          <a:noFill/>
          <a:ln>
            <a:noFill/>
          </a:ln>
        </p:spPr>
      </p:pic>
      <p:pic>
        <p:nvPicPr>
          <p:cNvPr id="223" name="Shape 223"/>
          <p:cNvPicPr preferRelativeResize="0"/>
          <p:nvPr/>
        </p:nvPicPr>
        <p:blipFill rotWithShape="1">
          <a:blip r:embed="rId4">
            <a:alphaModFix/>
          </a:blip>
          <a:srcRect b="28177" l="30515" r="28942" t="2589"/>
          <a:stretch/>
        </p:blipFill>
        <p:spPr>
          <a:xfrm>
            <a:off x="6400037" y="3722675"/>
            <a:ext cx="2173201" cy="2025675"/>
          </a:xfrm>
          <a:prstGeom prst="rect">
            <a:avLst/>
          </a:prstGeom>
          <a:noFill/>
          <a:ln>
            <a:noFill/>
          </a:ln>
        </p:spPr>
      </p:pic>
      <p:pic>
        <p:nvPicPr>
          <p:cNvPr id="224" name="Shape 224"/>
          <p:cNvPicPr preferRelativeResize="0"/>
          <p:nvPr/>
        </p:nvPicPr>
        <p:blipFill>
          <a:blip r:embed="rId5">
            <a:alphaModFix/>
          </a:blip>
          <a:stretch>
            <a:fillRect/>
          </a:stretch>
        </p:blipFill>
        <p:spPr>
          <a:xfrm>
            <a:off x="936850" y="3324251"/>
            <a:ext cx="2530411" cy="2424101"/>
          </a:xfrm>
          <a:prstGeom prst="rect">
            <a:avLst/>
          </a:prstGeom>
          <a:noFill/>
          <a:ln>
            <a:noFill/>
          </a:ln>
        </p:spPr>
      </p:pic>
      <p:pic>
        <p:nvPicPr>
          <p:cNvPr id="225" name="Shape 225"/>
          <p:cNvPicPr preferRelativeResize="0"/>
          <p:nvPr/>
        </p:nvPicPr>
        <p:blipFill>
          <a:blip r:embed="rId6">
            <a:alphaModFix/>
          </a:blip>
          <a:stretch>
            <a:fillRect/>
          </a:stretch>
        </p:blipFill>
        <p:spPr>
          <a:xfrm>
            <a:off x="3643113" y="3324250"/>
            <a:ext cx="2530401" cy="242408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nvSpPr>
        <p:spPr>
          <a:xfrm>
            <a:off x="1219729" y="107576"/>
            <a:ext cx="6702000" cy="8928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lang="en" sz="3833">
                <a:solidFill>
                  <a:schemeClr val="accent1"/>
                </a:solidFill>
                <a:latin typeface="Calibri"/>
                <a:ea typeface="Calibri"/>
                <a:cs typeface="Calibri"/>
                <a:sym typeface="Calibri"/>
              </a:rPr>
              <a:t>Manual Registration</a:t>
            </a:r>
            <a:endParaRPr/>
          </a:p>
        </p:txBody>
      </p:sp>
      <p:sp>
        <p:nvSpPr>
          <p:cNvPr id="232" name="Shape 232"/>
          <p:cNvSpPr txBox="1"/>
          <p:nvPr/>
        </p:nvSpPr>
        <p:spPr>
          <a:xfrm>
            <a:off x="952500" y="1546750"/>
            <a:ext cx="4729800" cy="2514600"/>
          </a:xfrm>
          <a:prstGeom prst="rect">
            <a:avLst/>
          </a:prstGeom>
          <a:noFill/>
          <a:ln>
            <a:noFill/>
          </a:ln>
        </p:spPr>
        <p:txBody>
          <a:bodyPr anchorCtr="0" anchor="t" bIns="38100" lIns="76200" spcFirstLastPara="1" rIns="76200" wrap="square" tIns="38100">
            <a:noAutofit/>
          </a:bodyPr>
          <a:lstStyle/>
          <a:p>
            <a:pPr indent="-358775" lvl="0" marL="349250" marR="0" rtl="0" algn="l">
              <a:spcBef>
                <a:spcPts val="0"/>
              </a:spcBef>
              <a:spcAft>
                <a:spcPts val="0"/>
              </a:spcAft>
              <a:buClr>
                <a:srgbClr val="666666"/>
              </a:buClr>
              <a:buSzPts val="1800"/>
              <a:buFont typeface="Noto Sans Symbols"/>
              <a:buChar char="●"/>
            </a:pPr>
            <a:r>
              <a:rPr lang="en" sz="1800">
                <a:solidFill>
                  <a:srgbClr val="3F3F3F"/>
                </a:solidFill>
                <a:latin typeface="Calibri"/>
                <a:ea typeface="Calibri"/>
                <a:cs typeface="Calibri"/>
                <a:sym typeface="Calibri"/>
              </a:rPr>
              <a:t>Rigid = 6 DOF = No stretching</a:t>
            </a:r>
            <a:endParaRPr sz="1800"/>
          </a:p>
          <a:p>
            <a:pPr indent="-358775" lvl="0" marL="349250" marR="0" rtl="0" algn="l">
              <a:spcBef>
                <a:spcPts val="1000"/>
              </a:spcBef>
              <a:spcAft>
                <a:spcPts val="0"/>
              </a:spcAft>
              <a:buClr>
                <a:srgbClr val="666666"/>
              </a:buClr>
              <a:buSzPts val="1800"/>
              <a:buFont typeface="Noto Sans Symbols"/>
              <a:buChar char="●"/>
            </a:pPr>
            <a:r>
              <a:rPr lang="en" sz="1800">
                <a:solidFill>
                  <a:srgbClr val="3F3F3F"/>
                </a:solidFill>
                <a:latin typeface="Calibri"/>
                <a:ea typeface="Calibri"/>
                <a:cs typeface="Calibri"/>
                <a:sym typeface="Calibri"/>
              </a:rPr>
              <a:t>Use CSF to get a sense of where the folds are</a:t>
            </a:r>
            <a:endParaRPr sz="1800"/>
          </a:p>
          <a:p>
            <a:pPr indent="-358775" lvl="0" marL="349250" marR="0" rtl="0" algn="l">
              <a:spcBef>
                <a:spcPts val="1000"/>
              </a:spcBef>
              <a:spcAft>
                <a:spcPts val="0"/>
              </a:spcAft>
              <a:buClr>
                <a:srgbClr val="666666"/>
              </a:buClr>
              <a:buSzPts val="1800"/>
              <a:buFont typeface="Noto Sans Symbols"/>
              <a:buChar char="●"/>
            </a:pPr>
            <a:r>
              <a:rPr lang="en" sz="1800">
                <a:solidFill>
                  <a:srgbClr val="3F3F3F"/>
                </a:solidFill>
                <a:latin typeface="Calibri"/>
                <a:ea typeface="Calibri"/>
                <a:cs typeface="Calibri"/>
                <a:sym typeface="Calibri"/>
              </a:rPr>
              <a:t>Avoid using B0 distortion regions</a:t>
            </a:r>
            <a:endParaRPr sz="1800"/>
          </a:p>
          <a:p>
            <a:pPr indent="-358775" lvl="0" marL="349250" marR="0" rtl="0" algn="l">
              <a:spcBef>
                <a:spcPts val="1000"/>
              </a:spcBef>
              <a:spcAft>
                <a:spcPts val="0"/>
              </a:spcAft>
              <a:buClr>
                <a:srgbClr val="666666"/>
              </a:buClr>
              <a:buSzPts val="1800"/>
              <a:buFont typeface="Noto Sans Symbols"/>
              <a:buChar char="●"/>
            </a:pPr>
            <a:r>
              <a:rPr lang="en" sz="1800">
                <a:solidFill>
                  <a:srgbClr val="3F3F3F"/>
                </a:solidFill>
                <a:latin typeface="Calibri"/>
                <a:ea typeface="Calibri"/>
                <a:cs typeface="Calibri"/>
                <a:sym typeface="Calibri"/>
              </a:rPr>
              <a:t>Avoid using ventricles</a:t>
            </a:r>
            <a:endParaRPr sz="1800"/>
          </a:p>
          <a:p>
            <a:pPr indent="-358775" lvl="0" marL="349250" marR="0" rtl="0" algn="l">
              <a:spcBef>
                <a:spcPts val="1000"/>
              </a:spcBef>
              <a:spcAft>
                <a:spcPts val="0"/>
              </a:spcAft>
              <a:buClr>
                <a:srgbClr val="666666"/>
              </a:buClr>
              <a:buSzPts val="1800"/>
              <a:buFont typeface="Noto Sans Symbols"/>
              <a:buChar char="●"/>
            </a:pPr>
            <a:r>
              <a:rPr lang="en" sz="1800">
                <a:solidFill>
                  <a:srgbClr val="3F3F3F"/>
                </a:solidFill>
                <a:latin typeface="Calibri"/>
                <a:ea typeface="Calibri"/>
                <a:cs typeface="Calibri"/>
                <a:sym typeface="Calibri"/>
              </a:rPr>
              <a:t>Warning about “edge” of the brain</a:t>
            </a:r>
            <a:endParaRPr sz="1800"/>
          </a:p>
          <a:p>
            <a:pPr indent="-358775" lvl="0" marL="349250" marR="0" rtl="0" algn="l">
              <a:spcBef>
                <a:spcPts val="1000"/>
              </a:spcBef>
              <a:spcAft>
                <a:spcPts val="0"/>
              </a:spcAft>
              <a:buClr>
                <a:srgbClr val="666666"/>
              </a:buClr>
              <a:buSzPts val="1800"/>
              <a:buFont typeface="Noto Sans Symbols"/>
              <a:buChar char="●"/>
            </a:pPr>
            <a:r>
              <a:rPr lang="en" sz="1800">
                <a:solidFill>
                  <a:srgbClr val="3F3F3F"/>
                </a:solidFill>
                <a:latin typeface="Calibri"/>
                <a:ea typeface="Calibri"/>
                <a:cs typeface="Calibri"/>
                <a:sym typeface="Calibri"/>
              </a:rPr>
              <a:t>Same Subject, Left-Right Flips</a:t>
            </a:r>
            <a:endParaRPr sz="1800"/>
          </a:p>
          <a:p>
            <a:pPr indent="0" lvl="0" marL="0" marR="0" rtl="0" algn="l">
              <a:spcBef>
                <a:spcPts val="2000"/>
              </a:spcBef>
              <a:spcAft>
                <a:spcPts val="0"/>
              </a:spcAft>
              <a:buNone/>
            </a:pPr>
            <a:r>
              <a:t/>
            </a:r>
            <a:endParaRPr sz="1800">
              <a:solidFill>
                <a:srgbClr val="3F3F3F"/>
              </a:solidFill>
              <a:latin typeface="Calibri"/>
              <a:ea typeface="Calibri"/>
              <a:cs typeface="Calibri"/>
              <a:sym typeface="Calibri"/>
            </a:endParaRPr>
          </a:p>
        </p:txBody>
      </p:sp>
      <p:sp>
        <p:nvSpPr>
          <p:cNvPr id="233" name="Shape 23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pic>
        <p:nvPicPr>
          <p:cNvPr id="234" name="Shape 234"/>
          <p:cNvPicPr preferRelativeResize="0"/>
          <p:nvPr/>
        </p:nvPicPr>
        <p:blipFill rotWithShape="1">
          <a:blip r:embed="rId3">
            <a:alphaModFix/>
          </a:blip>
          <a:srcRect b="19191" l="19687" r="8904" t="0"/>
          <a:stretch/>
        </p:blipFill>
        <p:spPr>
          <a:xfrm>
            <a:off x="3141475" y="4442350"/>
            <a:ext cx="2385525" cy="1473550"/>
          </a:xfrm>
          <a:prstGeom prst="rect">
            <a:avLst/>
          </a:prstGeom>
          <a:noFill/>
          <a:ln>
            <a:noFill/>
          </a:ln>
        </p:spPr>
      </p:pic>
      <p:pic>
        <p:nvPicPr>
          <p:cNvPr id="235" name="Shape 235"/>
          <p:cNvPicPr preferRelativeResize="0"/>
          <p:nvPr/>
        </p:nvPicPr>
        <p:blipFill rotWithShape="1">
          <a:blip r:embed="rId4">
            <a:alphaModFix/>
          </a:blip>
          <a:srcRect b="19191" l="23948" r="11519" t="0"/>
          <a:stretch/>
        </p:blipFill>
        <p:spPr>
          <a:xfrm>
            <a:off x="1028700" y="4442350"/>
            <a:ext cx="2155874" cy="1473550"/>
          </a:xfrm>
          <a:prstGeom prst="rect">
            <a:avLst/>
          </a:prstGeom>
          <a:noFill/>
          <a:ln>
            <a:noFill/>
          </a:ln>
        </p:spPr>
      </p:pic>
      <p:pic>
        <p:nvPicPr>
          <p:cNvPr id="236" name="Shape 236"/>
          <p:cNvPicPr preferRelativeResize="0"/>
          <p:nvPr/>
        </p:nvPicPr>
        <p:blipFill rotWithShape="1">
          <a:blip r:embed="rId5">
            <a:alphaModFix/>
          </a:blip>
          <a:srcRect b="18956" l="26821" r="14551" t="4974"/>
          <a:stretch/>
        </p:blipFill>
        <p:spPr>
          <a:xfrm>
            <a:off x="6287975" y="1740700"/>
            <a:ext cx="2267875" cy="1606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Shape 242"/>
          <p:cNvSpPr/>
          <p:nvPr/>
        </p:nvSpPr>
        <p:spPr>
          <a:xfrm>
            <a:off x="1386250" y="1638175"/>
            <a:ext cx="6290100" cy="756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3" name="Shape 24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
        <p:nvSpPr>
          <p:cNvPr id="244" name="Shape 244"/>
          <p:cNvSpPr txBox="1"/>
          <p:nvPr/>
        </p:nvSpPr>
        <p:spPr>
          <a:xfrm>
            <a:off x="1581275" y="1721275"/>
            <a:ext cx="2658300" cy="517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600">
                <a:solidFill>
                  <a:srgbClr val="FFFFFF"/>
                </a:solidFill>
                <a:latin typeface="Calibri"/>
                <a:ea typeface="Calibri"/>
                <a:cs typeface="Calibri"/>
                <a:sym typeface="Calibri"/>
              </a:rPr>
              <a:t>&gt;  </a:t>
            </a:r>
            <a:r>
              <a:rPr lang="en" sz="1600">
                <a:solidFill>
                  <a:srgbClr val="FFFFFF"/>
                </a:solidFill>
                <a:latin typeface="Calibri"/>
                <a:ea typeface="Calibri"/>
                <a:cs typeface="Calibri"/>
                <a:sym typeface="Calibri"/>
              </a:rPr>
              <a:t>cat register.dat.mincost</a:t>
            </a:r>
            <a:endParaRPr sz="1600">
              <a:latin typeface="Calibri"/>
              <a:ea typeface="Calibri"/>
              <a:cs typeface="Calibri"/>
              <a:sym typeface="Calibri"/>
            </a:endParaRPr>
          </a:p>
        </p:txBody>
      </p:sp>
      <p:sp>
        <p:nvSpPr>
          <p:cNvPr id="245" name="Shape 245"/>
          <p:cNvSpPr txBox="1"/>
          <p:nvPr/>
        </p:nvSpPr>
        <p:spPr>
          <a:xfrm>
            <a:off x="1320250" y="2715625"/>
            <a:ext cx="6290100" cy="30000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rPr lang="en" sz="1600">
                <a:latin typeface="Calibri"/>
                <a:ea typeface="Calibri"/>
                <a:cs typeface="Calibri"/>
                <a:sym typeface="Calibri"/>
              </a:rPr>
              <a:t>It gives 4 values: </a:t>
            </a:r>
            <a:endParaRPr sz="1600">
              <a:latin typeface="Calibri"/>
              <a:ea typeface="Calibri"/>
              <a:cs typeface="Calibri"/>
              <a:sym typeface="Calibri"/>
            </a:endParaRPr>
          </a:p>
          <a:p>
            <a:pPr indent="-330200" lvl="0" marL="457200" rtl="0">
              <a:spcBef>
                <a:spcPts val="0"/>
              </a:spcBef>
              <a:spcAft>
                <a:spcPts val="0"/>
              </a:spcAft>
              <a:buSzPts val="1600"/>
              <a:buFont typeface="Calibri"/>
              <a:buChar char="●"/>
            </a:pPr>
            <a:r>
              <a:rPr lang="en" sz="1600">
                <a:latin typeface="Calibri"/>
                <a:ea typeface="Calibri"/>
                <a:cs typeface="Calibri"/>
                <a:sym typeface="Calibri"/>
              </a:rPr>
              <a:t>Registration quality measure: </a:t>
            </a:r>
            <a:r>
              <a:rPr lang="en" sz="1600">
                <a:latin typeface="Calibri"/>
                <a:ea typeface="Calibri"/>
                <a:cs typeface="Calibri"/>
                <a:sym typeface="Calibri"/>
              </a:rPr>
              <a:t>measure of the contrast between cortical GM and WM, with a non-linear function applied so that closer to 0 is better. </a:t>
            </a:r>
            <a:endParaRPr sz="1600">
              <a:latin typeface="Calibri"/>
              <a:ea typeface="Calibri"/>
              <a:cs typeface="Calibri"/>
              <a:sym typeface="Calibri"/>
            </a:endParaRPr>
          </a:p>
          <a:p>
            <a:pPr indent="-330200" lvl="1" marL="914400" rtl="0">
              <a:spcBef>
                <a:spcPts val="0"/>
              </a:spcBef>
              <a:spcAft>
                <a:spcPts val="0"/>
              </a:spcAft>
              <a:buSzPts val="1600"/>
              <a:buFont typeface="Calibri"/>
              <a:buChar char="○"/>
            </a:pPr>
            <a:r>
              <a:rPr lang="en" sz="1600">
                <a:latin typeface="Calibri"/>
                <a:ea typeface="Calibri"/>
                <a:cs typeface="Calibri"/>
                <a:sym typeface="Calibri"/>
              </a:rPr>
              <a:t>0 : perfectly registered</a:t>
            </a:r>
            <a:endParaRPr sz="1600">
              <a:latin typeface="Calibri"/>
              <a:ea typeface="Calibri"/>
              <a:cs typeface="Calibri"/>
              <a:sym typeface="Calibri"/>
            </a:endParaRPr>
          </a:p>
          <a:p>
            <a:pPr indent="-330200" lvl="1" marL="914400" rtl="0">
              <a:spcBef>
                <a:spcPts val="0"/>
              </a:spcBef>
              <a:spcAft>
                <a:spcPts val="0"/>
              </a:spcAft>
              <a:buSzPts val="1600"/>
              <a:buFont typeface="Calibri"/>
              <a:buChar char="○"/>
            </a:pPr>
            <a:r>
              <a:rPr lang="en" sz="1600">
                <a:latin typeface="Calibri"/>
                <a:ea typeface="Calibri"/>
                <a:cs typeface="Calibri"/>
                <a:sym typeface="Calibri"/>
              </a:rPr>
              <a:t>1 : not registered</a:t>
            </a:r>
            <a:endParaRPr sz="1600">
              <a:latin typeface="Calibri"/>
              <a:ea typeface="Calibri"/>
              <a:cs typeface="Calibri"/>
              <a:sym typeface="Calibri"/>
            </a:endParaRPr>
          </a:p>
          <a:p>
            <a:pPr indent="-330200" lvl="1" marL="914400" rtl="0">
              <a:spcBef>
                <a:spcPts val="0"/>
              </a:spcBef>
              <a:spcAft>
                <a:spcPts val="0"/>
              </a:spcAft>
              <a:buSzPts val="1600"/>
              <a:buFont typeface="Calibri"/>
              <a:buChar char="○"/>
            </a:pPr>
            <a:r>
              <a:rPr lang="en" sz="1600">
                <a:latin typeface="Calibri"/>
                <a:ea typeface="Calibri"/>
                <a:cs typeface="Calibri"/>
                <a:sym typeface="Calibri"/>
              </a:rPr>
              <a:t>&lt; 0.5 is typically a good registration: to be sure, check visually!</a:t>
            </a:r>
            <a:endParaRPr sz="1600">
              <a:latin typeface="Calibri"/>
              <a:ea typeface="Calibri"/>
              <a:cs typeface="Calibri"/>
              <a:sym typeface="Calibri"/>
            </a:endParaRPr>
          </a:p>
          <a:p>
            <a:pPr indent="-330200" lvl="0" marL="457200">
              <a:spcBef>
                <a:spcPts val="0"/>
              </a:spcBef>
              <a:spcAft>
                <a:spcPts val="0"/>
              </a:spcAft>
              <a:buSzPts val="1600"/>
              <a:buFont typeface="Calibri"/>
              <a:buChar char="●"/>
            </a:pPr>
            <a:r>
              <a:rPr lang="en" sz="1600">
                <a:latin typeface="Calibri"/>
                <a:ea typeface="Calibri"/>
                <a:cs typeface="Calibri"/>
                <a:sym typeface="Calibri"/>
              </a:rPr>
              <a:t>mean of WM just below the surface</a:t>
            </a:r>
            <a:endParaRPr sz="1600">
              <a:latin typeface="Calibri"/>
              <a:ea typeface="Calibri"/>
              <a:cs typeface="Calibri"/>
              <a:sym typeface="Calibri"/>
            </a:endParaRPr>
          </a:p>
          <a:p>
            <a:pPr indent="-330200" lvl="0" marL="457200">
              <a:spcBef>
                <a:spcPts val="0"/>
              </a:spcBef>
              <a:spcAft>
                <a:spcPts val="0"/>
              </a:spcAft>
              <a:buSzPts val="1600"/>
              <a:buFont typeface="Calibri"/>
              <a:buChar char="●"/>
            </a:pPr>
            <a:r>
              <a:rPr lang="en" sz="1600">
                <a:latin typeface="Calibri"/>
                <a:ea typeface="Calibri"/>
                <a:cs typeface="Calibri"/>
                <a:sym typeface="Calibri"/>
              </a:rPr>
              <a:t>mean of GM just above the surface</a:t>
            </a:r>
            <a:endParaRPr sz="1600">
              <a:latin typeface="Calibri"/>
              <a:ea typeface="Calibri"/>
              <a:cs typeface="Calibri"/>
              <a:sym typeface="Calibri"/>
            </a:endParaRPr>
          </a:p>
          <a:p>
            <a:pPr indent="-330200" lvl="0" marL="457200">
              <a:spcBef>
                <a:spcPts val="0"/>
              </a:spcBef>
              <a:spcAft>
                <a:spcPts val="0"/>
              </a:spcAft>
              <a:buSzPts val="1600"/>
              <a:buFont typeface="Calibri"/>
              <a:buChar char="●"/>
            </a:pPr>
            <a:r>
              <a:rPr lang="en" sz="1600">
                <a:latin typeface="Calibri"/>
                <a:ea typeface="Calibri"/>
                <a:cs typeface="Calibri"/>
                <a:sym typeface="Calibri"/>
              </a:rPr>
              <a:t>percent contrast</a:t>
            </a:r>
            <a:endParaRPr sz="1600">
              <a:latin typeface="Calibri"/>
              <a:ea typeface="Calibri"/>
              <a:cs typeface="Calibri"/>
              <a:sym typeface="Calibri"/>
            </a:endParaRPr>
          </a:p>
          <a:p>
            <a:pPr indent="0" lvl="0" marL="0" rtl="0">
              <a:spcBef>
                <a:spcPts val="0"/>
              </a:spcBef>
              <a:spcAft>
                <a:spcPts val="0"/>
              </a:spcAft>
              <a:buNone/>
            </a:pPr>
            <a:r>
              <a:t/>
            </a:r>
            <a:endParaRPr sz="1600">
              <a:latin typeface="Calibri"/>
              <a:ea typeface="Calibri"/>
              <a:cs typeface="Calibri"/>
              <a:sym typeface="Calibri"/>
            </a:endParaRPr>
          </a:p>
        </p:txBody>
      </p:sp>
      <p:sp>
        <p:nvSpPr>
          <p:cNvPr id="246" name="Shape 246"/>
          <p:cNvSpPr txBox="1"/>
          <p:nvPr/>
        </p:nvSpPr>
        <p:spPr>
          <a:xfrm>
            <a:off x="1923800" y="5958525"/>
            <a:ext cx="5709000" cy="35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300">
                <a:solidFill>
                  <a:srgbClr val="3F3F3F"/>
                </a:solidFill>
                <a:latin typeface="Calibri"/>
                <a:ea typeface="Calibri"/>
                <a:cs typeface="Calibri"/>
                <a:sym typeface="Calibri"/>
              </a:rPr>
              <a:t>Accurate and Robust Brain Image Alignment using Boundary-based Registration. </a:t>
            </a:r>
            <a:endParaRPr sz="1300">
              <a:solidFill>
                <a:srgbClr val="3F3F3F"/>
              </a:solidFill>
              <a:latin typeface="Calibri"/>
              <a:ea typeface="Calibri"/>
              <a:cs typeface="Calibri"/>
              <a:sym typeface="Calibri"/>
            </a:endParaRPr>
          </a:p>
          <a:p>
            <a:pPr indent="0" lvl="0" marL="0" marR="0" rtl="0" algn="l">
              <a:spcBef>
                <a:spcPts val="0"/>
              </a:spcBef>
              <a:spcAft>
                <a:spcPts val="0"/>
              </a:spcAft>
              <a:buNone/>
            </a:pPr>
            <a:r>
              <a:rPr lang="en" sz="1300">
                <a:solidFill>
                  <a:srgbClr val="3F3F3F"/>
                </a:solidFill>
                <a:latin typeface="Calibri"/>
                <a:ea typeface="Calibri"/>
                <a:cs typeface="Calibri"/>
                <a:sym typeface="Calibri"/>
              </a:rPr>
              <a:t>Greve, Fischl. NeuroImage 48(1):63-72, 2009.</a:t>
            </a:r>
            <a:endParaRPr sz="1300">
              <a:solidFill>
                <a:srgbClr val="3F3F3F"/>
              </a:solidFill>
              <a:latin typeface="Calibri"/>
              <a:ea typeface="Calibri"/>
              <a:cs typeface="Calibri"/>
              <a:sym typeface="Calibri"/>
            </a:endParaRPr>
          </a:p>
        </p:txBody>
      </p:sp>
      <p:sp>
        <p:nvSpPr>
          <p:cNvPr id="247" name="Shape 247"/>
          <p:cNvSpPr txBox="1"/>
          <p:nvPr/>
        </p:nvSpPr>
        <p:spPr>
          <a:xfrm>
            <a:off x="1219729" y="107576"/>
            <a:ext cx="6702000" cy="8928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rgbClr val="455A64"/>
              </a:buClr>
              <a:buSzPts val="3833"/>
              <a:buFont typeface="Calibri"/>
              <a:buNone/>
            </a:pPr>
            <a:r>
              <a:rPr lang="en" sz="3833">
                <a:solidFill>
                  <a:srgbClr val="455A64"/>
                </a:solidFill>
                <a:latin typeface="Calibri"/>
                <a:ea typeface="Calibri"/>
                <a:cs typeface="Calibri"/>
                <a:sym typeface="Calibri"/>
              </a:rPr>
              <a:t>Freesurfer Registration output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nvSpPr>
        <p:spPr>
          <a:xfrm>
            <a:off x="2138050" y="2290975"/>
            <a:ext cx="5109000" cy="27711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50000"/>
              </a:lnSpc>
              <a:spcBef>
                <a:spcPts val="0"/>
              </a:spcBef>
              <a:spcAft>
                <a:spcPts val="0"/>
              </a:spcAft>
              <a:buClr>
                <a:srgbClr val="3F3F3F"/>
              </a:buClr>
              <a:buSzPts val="1800"/>
              <a:buFont typeface="Calibri"/>
              <a:buChar char="●"/>
            </a:pPr>
            <a:r>
              <a:rPr lang="en" sz="1800">
                <a:solidFill>
                  <a:srgbClr val="3F3F3F"/>
                </a:solidFill>
                <a:latin typeface="Calibri"/>
                <a:ea typeface="Calibri"/>
                <a:cs typeface="Calibri"/>
                <a:sym typeface="Calibri"/>
              </a:rPr>
              <a:t>Simple text file </a:t>
            </a:r>
            <a:endParaRPr sz="1800"/>
          </a:p>
          <a:p>
            <a:pPr indent="-342900" lvl="0" marL="457200" marR="0" rtl="0" algn="l">
              <a:lnSpc>
                <a:spcPct val="150000"/>
              </a:lnSpc>
              <a:spcBef>
                <a:spcPts val="0"/>
              </a:spcBef>
              <a:spcAft>
                <a:spcPts val="0"/>
              </a:spcAft>
              <a:buClr>
                <a:srgbClr val="3F3F3F"/>
              </a:buClr>
              <a:buSzPts val="1800"/>
              <a:buFont typeface="Calibri"/>
              <a:buChar char="●"/>
            </a:pPr>
            <a:r>
              <a:rPr lang="en" sz="1800">
                <a:solidFill>
                  <a:srgbClr val="3F3F3F"/>
                </a:solidFill>
                <a:latin typeface="Calibri"/>
                <a:ea typeface="Calibri"/>
                <a:cs typeface="Calibri"/>
                <a:sym typeface="Calibri"/>
              </a:rPr>
              <a:t>Default format: </a:t>
            </a:r>
            <a:r>
              <a:rPr b="1" lang="en" sz="1800">
                <a:solidFill>
                  <a:srgbClr val="3F3F3F"/>
                </a:solidFill>
                <a:latin typeface="Calibri"/>
                <a:ea typeface="Calibri"/>
                <a:cs typeface="Calibri"/>
                <a:sym typeface="Calibri"/>
              </a:rPr>
              <a:t>.lta </a:t>
            </a:r>
            <a:r>
              <a:rPr lang="en" sz="1800">
                <a:solidFill>
                  <a:srgbClr val="3F3F3F"/>
                </a:solidFill>
                <a:latin typeface="Calibri"/>
                <a:ea typeface="Calibri"/>
                <a:cs typeface="Calibri"/>
                <a:sym typeface="Calibri"/>
              </a:rPr>
              <a:t>(still supporting .dat) </a:t>
            </a:r>
            <a:endParaRPr sz="1800"/>
          </a:p>
          <a:p>
            <a:pPr indent="-342900" lvl="0" marL="457200" marR="0" rtl="0" algn="l">
              <a:lnSpc>
                <a:spcPct val="150000"/>
              </a:lnSpc>
              <a:spcBef>
                <a:spcPts val="0"/>
              </a:spcBef>
              <a:spcAft>
                <a:spcPts val="0"/>
              </a:spcAft>
              <a:buClr>
                <a:srgbClr val="3F3F3F"/>
              </a:buClr>
              <a:buSzPts val="1800"/>
              <a:buFont typeface="Calibri"/>
              <a:buChar char="●"/>
            </a:pPr>
            <a:r>
              <a:rPr lang="en" sz="1800">
                <a:solidFill>
                  <a:srgbClr val="3F3F3F"/>
                </a:solidFill>
                <a:latin typeface="Calibri"/>
                <a:ea typeface="Calibri"/>
                <a:cs typeface="Calibri"/>
                <a:sym typeface="Calibri"/>
              </a:rPr>
              <a:t>4x4 Matrix to encode the transformation</a:t>
            </a:r>
            <a:endParaRPr sz="1800"/>
          </a:p>
          <a:p>
            <a:pPr indent="-342900" lvl="0" marL="457200" marR="0" rtl="0" algn="l">
              <a:lnSpc>
                <a:spcPct val="150000"/>
              </a:lnSpc>
              <a:spcBef>
                <a:spcPts val="0"/>
              </a:spcBef>
              <a:spcAft>
                <a:spcPts val="0"/>
              </a:spcAft>
              <a:buClr>
                <a:srgbClr val="3F3F3F"/>
              </a:buClr>
              <a:buSzPts val="1800"/>
              <a:buFont typeface="Calibri"/>
              <a:buChar char="●"/>
            </a:pPr>
            <a:r>
              <a:rPr lang="en" sz="1800">
                <a:solidFill>
                  <a:srgbClr val="3F3F3F"/>
                </a:solidFill>
                <a:latin typeface="Calibri"/>
                <a:ea typeface="Calibri"/>
                <a:cs typeface="Calibri"/>
                <a:sym typeface="Calibri"/>
              </a:rPr>
              <a:t>As many as 12 DOF (usually 6 = rigid)</a:t>
            </a:r>
            <a:endParaRPr sz="1800"/>
          </a:p>
          <a:p>
            <a:pPr indent="-342900" lvl="0" marL="457200" marR="0" rtl="0" algn="l">
              <a:lnSpc>
                <a:spcPct val="150000"/>
              </a:lnSpc>
              <a:spcBef>
                <a:spcPts val="0"/>
              </a:spcBef>
              <a:spcAft>
                <a:spcPts val="0"/>
              </a:spcAft>
              <a:buClr>
                <a:srgbClr val="3F3F3F"/>
              </a:buClr>
              <a:buSzPts val="1800"/>
              <a:buFont typeface="Calibri"/>
              <a:buChar char="●"/>
            </a:pPr>
            <a:r>
              <a:rPr lang="en" sz="1800">
                <a:solidFill>
                  <a:srgbClr val="3F3F3F"/>
                </a:solidFill>
                <a:latin typeface="Calibri"/>
                <a:ea typeface="Calibri"/>
                <a:cs typeface="Calibri"/>
                <a:sym typeface="Calibri"/>
              </a:rPr>
              <a:t>Also source / target file information </a:t>
            </a:r>
            <a:endParaRPr sz="1800"/>
          </a:p>
          <a:p>
            <a:pPr indent="-342900" lvl="0" marL="457200" marR="0" rtl="0" algn="l">
              <a:lnSpc>
                <a:spcPct val="150000"/>
              </a:lnSpc>
              <a:spcBef>
                <a:spcPts val="0"/>
              </a:spcBef>
              <a:spcAft>
                <a:spcPts val="0"/>
              </a:spcAft>
              <a:buClr>
                <a:srgbClr val="3F3F3F"/>
              </a:buClr>
              <a:buSzPts val="1800"/>
              <a:buFont typeface="Calibri"/>
              <a:buChar char="●"/>
            </a:pPr>
            <a:r>
              <a:rPr lang="en" sz="1800">
                <a:solidFill>
                  <a:srgbClr val="3F3F3F"/>
                </a:solidFill>
                <a:latin typeface="Calibri"/>
                <a:ea typeface="Calibri"/>
                <a:cs typeface="Calibri"/>
                <a:sym typeface="Calibri"/>
              </a:rPr>
              <a:t>Coordinate system not easy to explain</a:t>
            </a:r>
            <a:endParaRPr sz="1800"/>
          </a:p>
        </p:txBody>
      </p:sp>
      <p:sp>
        <p:nvSpPr>
          <p:cNvPr id="254" name="Shape 25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
        <p:nvSpPr>
          <p:cNvPr id="255" name="Shape 255"/>
          <p:cNvSpPr txBox="1"/>
          <p:nvPr/>
        </p:nvSpPr>
        <p:spPr>
          <a:xfrm>
            <a:off x="1219729" y="107576"/>
            <a:ext cx="6702000" cy="8928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rgbClr val="455A64"/>
              </a:buClr>
              <a:buSzPts val="3833"/>
              <a:buFont typeface="Calibri"/>
              <a:buNone/>
            </a:pPr>
            <a:r>
              <a:rPr lang="en" sz="3833">
                <a:solidFill>
                  <a:srgbClr val="455A64"/>
                </a:solidFill>
                <a:latin typeface="Calibri"/>
                <a:ea typeface="Calibri"/>
                <a:cs typeface="Calibri"/>
                <a:sym typeface="Calibri"/>
              </a:rPr>
              <a:t>Freesurfer Registration output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Shape 261"/>
          <p:cNvSpPr txBox="1"/>
          <p:nvPr/>
        </p:nvSpPr>
        <p:spPr>
          <a:xfrm>
            <a:off x="1219729" y="107576"/>
            <a:ext cx="6702000" cy="8928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lang="en" sz="3833">
                <a:solidFill>
                  <a:schemeClr val="accent1"/>
                </a:solidFill>
                <a:latin typeface="Calibri"/>
                <a:ea typeface="Calibri"/>
                <a:cs typeface="Calibri"/>
                <a:sym typeface="Calibri"/>
              </a:rPr>
              <a:t>LTA Transform File</a:t>
            </a:r>
            <a:endParaRPr/>
          </a:p>
        </p:txBody>
      </p:sp>
      <p:sp>
        <p:nvSpPr>
          <p:cNvPr id="262" name="Shape 262"/>
          <p:cNvSpPr/>
          <p:nvPr/>
        </p:nvSpPr>
        <p:spPr>
          <a:xfrm>
            <a:off x="660551" y="1152775"/>
            <a:ext cx="7866900" cy="5096700"/>
          </a:xfrm>
          <a:prstGeom prst="rect">
            <a:avLst/>
          </a:prstGeom>
          <a:noFill/>
          <a:ln cap="flat" cmpd="sng" w="9525">
            <a:solidFill>
              <a:srgbClr val="26262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type  	= 0 # LINEAR_VOX_TO_VOX</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nxforms   = 1</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mean  	= 0.0000 0.0000 0.0000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sigma 	= 10000.0000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1 4 4</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3.431372642517090e+00 -2.051215618848801e-01 -4.745870828628540e-03 2.753458404541016e+01</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4.565358161926270e-03 1.446578502655029e-01 -3.996454238891602e+00 1.582961425781250e+02</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-2.051111757755280e-01 -3.428324222564697e+00 -1.683440804481506e-01 2.647823486328125e+02</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0.000000000000000e+00 0.000000000000000e+00 0.000000000000000e+00 1.000000000000000e+00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src volume info</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valid = 1  # volume info valid</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filename = /home/nmrclass/tutorial_data/buckner_data/tutorial_subjs/multimodal/fmri/fbirn-101/template.nii</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volume = 64 64 35</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voxelsize = 3.437500000000000e+00 3.437499761581421e+00 4.000000000000000e+00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xras   = -9.972996711730957e-01 -7.120382040739059e-02 1.798351481556892e-02</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yras   = 6.254287064075470e-02 -9.518167972564697e-01 -3.002218902111053e-01</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zras   = 3.849399834871292e-02 -2.982859909534454e-01 9.537000060081482e-01</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cras   = 1.612358093261719e+00 1.616348266601562e+00 4.727973937988281e+00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dst volume info</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valid = 1  # volume info valid</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filename = /home/nmrclass/tutorial_data/buckner_data/tutorial_subjs/fbirn-anat-101.v6/mri/orig.mgz</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volume = 256 256 256</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voxelsize = 1.000000000000000e+00 1.000000000000000e+00 1.000000000000000e+00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xras   = -1.000000000000000e+00 0.000000000000000e+00 0.000000000000000e+00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yras   = 0.000000000000000e+00 0.000000000000000e+00 -1.000000000000000e+00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zras   = 0.000000000000000e+00 1.000000000000000e+00 0.000000000000000e+00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cras   = 0.000000000000000e+00 0.000000000000000e+00 0.000000000000000e+00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Clr>
                <a:srgbClr val="000000"/>
              </a:buClr>
              <a:buSzPts val="1100"/>
              <a:buFont typeface="Arial"/>
              <a:buNone/>
            </a:pPr>
            <a:r>
              <a:rPr lang="en" sz="1100">
                <a:solidFill>
                  <a:srgbClr val="3F3F3F"/>
                </a:solidFill>
                <a:latin typeface="Lucida Sans"/>
                <a:ea typeface="Lucida Sans"/>
                <a:cs typeface="Lucida Sans"/>
                <a:sym typeface="Lucida Sans"/>
              </a:rPr>
              <a:t>subject fbirn-anat-101.v6</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None/>
            </a:pPr>
            <a:r>
              <a:rPr lang="en" sz="1100">
                <a:solidFill>
                  <a:srgbClr val="3F3F3F"/>
                </a:solidFill>
                <a:latin typeface="Lucida Sans"/>
                <a:ea typeface="Lucida Sans"/>
                <a:cs typeface="Lucida Sans"/>
                <a:sym typeface="Lucida Sans"/>
              </a:rPr>
              <a:t>fscale 0.100000</a:t>
            </a:r>
            <a:endParaRPr sz="1100">
              <a:solidFill>
                <a:srgbClr val="3F3F3F"/>
              </a:solidFill>
              <a:latin typeface="Lucida Sans"/>
              <a:ea typeface="Lucida Sans"/>
              <a:cs typeface="Lucida Sans"/>
              <a:sym typeface="Lucida Sans"/>
            </a:endParaRPr>
          </a:p>
        </p:txBody>
      </p:sp>
      <p:sp>
        <p:nvSpPr>
          <p:cNvPr id="263" name="Shape 26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nvSpPr>
        <p:spPr>
          <a:xfrm>
            <a:off x="1219729" y="107576"/>
            <a:ext cx="6702000" cy="8928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lang="en" sz="3833">
                <a:solidFill>
                  <a:schemeClr val="accent1"/>
                </a:solidFill>
                <a:latin typeface="Calibri"/>
                <a:ea typeface="Calibri"/>
                <a:cs typeface="Calibri"/>
                <a:sym typeface="Calibri"/>
              </a:rPr>
              <a:t>LTA Transform File</a:t>
            </a:r>
            <a:endParaRPr/>
          </a:p>
        </p:txBody>
      </p:sp>
      <p:sp>
        <p:nvSpPr>
          <p:cNvPr id="270" name="Shape 270"/>
          <p:cNvSpPr/>
          <p:nvPr/>
        </p:nvSpPr>
        <p:spPr>
          <a:xfrm>
            <a:off x="660551" y="1152775"/>
            <a:ext cx="7866900" cy="5096700"/>
          </a:xfrm>
          <a:prstGeom prst="rect">
            <a:avLst/>
          </a:prstGeom>
          <a:noFill/>
          <a:ln cap="flat" cmpd="sng" w="9525">
            <a:solidFill>
              <a:srgbClr val="26262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type  	= 0 # LINEAR_VOX_TO_VOX</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nxforms   = 1</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mean  	= 0.0000 0.0000 0.0000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sigma 	= 10000.0000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1 4 4</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3.431372642517090e+00 -2.051215618848801e-01 -4.745870828628540e-03 2.753458404541016e+01</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4.565358161926270e-03 1.446578502655029e-01 -3.996454238891602e+00 1.582961425781250e+02</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-2.051111757755280e-01 -3.428324222564697e+00 -1.683440804481506e-01 2.647823486328125e+02</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0.000000000000000e+00 0.000000000000000e+00 0.000000000000000e+00 1.000000000000000e+00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src volume info</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valid = 1  # volume info valid</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filename = /home/nmrclass/tutorial_data/buckner_data/tutorial_subjs/multimodal/fmri/fbirn-101/template.nii</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volume = 64 64 35</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voxelsize = 3.437500000000000e+00 3.437499761581421e+00 4.000000000000000e+00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xras   = -9.972996711730957e-01 -7.120382040739059e-02 1.798351481556892e-02</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yras   = 6.254287064075470e-02 -9.518167972564697e-01 -3.002218902111053e-01</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zras   = 3.849399834871292e-02 -2.982859909534454e-01 9.537000060081482e-01</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cras   = 1.612358093261719e+00 1.616348266601562e+00 4.727973937988281e+00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dst volume info</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valid = 1  # volume info valid</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filename = /home/nmrclass/tutorial_data/buckner_data/tutorial_subjs/fbirn-anat-101.v6/mri/orig.mgz</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volume = 256 256 256</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voxelsize = 1.000000000000000e+00 1.000000000000000e+00 1.000000000000000e+00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xras   = -1.000000000000000e+00 0.000000000000000e+00 0.000000000000000e+00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yras   = 0.000000000000000e+00 0.000000000000000e+00 -1.000000000000000e+00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zras   = 0.000000000000000e+00 1.000000000000000e+00 0.000000000000000e+00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cras   = 0.000000000000000e+00 0.000000000000000e+00 0.000000000000000e+00</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SzPts val="1100"/>
              <a:buNone/>
            </a:pPr>
            <a:r>
              <a:rPr lang="en" sz="1100">
                <a:solidFill>
                  <a:srgbClr val="3F3F3F"/>
                </a:solidFill>
                <a:latin typeface="Lucida Sans"/>
                <a:ea typeface="Lucida Sans"/>
                <a:cs typeface="Lucida Sans"/>
                <a:sym typeface="Lucida Sans"/>
              </a:rPr>
              <a:t>subject fbirn-anat-101.v6</a:t>
            </a:r>
            <a:endParaRPr sz="1100">
              <a:solidFill>
                <a:srgbClr val="3F3F3F"/>
              </a:solidFill>
              <a:latin typeface="Lucida Sans"/>
              <a:ea typeface="Lucida Sans"/>
              <a:cs typeface="Lucida Sans"/>
              <a:sym typeface="Lucida Sans"/>
            </a:endParaRPr>
          </a:p>
          <a:p>
            <a:pPr indent="0" lvl="0" marL="0" marR="0" rtl="0" algn="l">
              <a:spcBef>
                <a:spcPts val="0"/>
              </a:spcBef>
              <a:spcAft>
                <a:spcPts val="0"/>
              </a:spcAft>
              <a:buNone/>
            </a:pPr>
            <a:r>
              <a:rPr lang="en" sz="1100">
                <a:solidFill>
                  <a:srgbClr val="3F3F3F"/>
                </a:solidFill>
                <a:latin typeface="Lucida Sans"/>
                <a:ea typeface="Lucida Sans"/>
                <a:cs typeface="Lucida Sans"/>
                <a:sym typeface="Lucida Sans"/>
              </a:rPr>
              <a:t>fscale 0.100000</a:t>
            </a:r>
            <a:endParaRPr sz="1100">
              <a:solidFill>
                <a:srgbClr val="3F3F3F"/>
              </a:solidFill>
              <a:latin typeface="Lucida Sans"/>
              <a:ea typeface="Lucida Sans"/>
              <a:cs typeface="Lucida Sans"/>
              <a:sym typeface="Lucida Sans"/>
            </a:endParaRPr>
          </a:p>
        </p:txBody>
      </p:sp>
      <p:sp>
        <p:nvSpPr>
          <p:cNvPr id="271" name="Shape 27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
        <p:nvSpPr>
          <p:cNvPr id="272" name="Shape 272"/>
          <p:cNvSpPr/>
          <p:nvPr/>
        </p:nvSpPr>
        <p:spPr>
          <a:xfrm>
            <a:off x="663050" y="2048500"/>
            <a:ext cx="7530900" cy="694800"/>
          </a:xfrm>
          <a:prstGeom prst="rect">
            <a:avLst/>
          </a:prstGeom>
          <a:noFill/>
          <a:ln cap="flat" cmpd="sng" w="28575">
            <a:solidFill>
              <a:srgbClr val="0B9B74"/>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3" name="Shape 273"/>
          <p:cNvSpPr txBox="1"/>
          <p:nvPr/>
        </p:nvSpPr>
        <p:spPr>
          <a:xfrm>
            <a:off x="5548725" y="1665525"/>
            <a:ext cx="5130000" cy="598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solidFill>
                  <a:srgbClr val="0B9B74"/>
                </a:solidFill>
              </a:rPr>
              <a:t>Transformation matrix</a:t>
            </a:r>
            <a:endParaRPr>
              <a:solidFill>
                <a:srgbClr val="0B9B74"/>
              </a:solidFill>
            </a:endParaRPr>
          </a:p>
        </p:txBody>
      </p:sp>
      <p:sp>
        <p:nvSpPr>
          <p:cNvPr id="274" name="Shape 274"/>
          <p:cNvSpPr/>
          <p:nvPr/>
        </p:nvSpPr>
        <p:spPr>
          <a:xfrm>
            <a:off x="663050" y="5833750"/>
            <a:ext cx="4787700" cy="160200"/>
          </a:xfrm>
          <a:prstGeom prst="rect">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5" name="Shape 275"/>
          <p:cNvSpPr txBox="1"/>
          <p:nvPr/>
        </p:nvSpPr>
        <p:spPr>
          <a:xfrm>
            <a:off x="5548725" y="5744700"/>
            <a:ext cx="3224400" cy="4590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rgbClr val="CC0000"/>
                </a:solidFill>
              </a:rPr>
              <a:t>Subject name</a:t>
            </a:r>
            <a:endParaRPr>
              <a:solidFill>
                <a:srgbClr val="CC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None/>
            </a:pPr>
            <a:fld id="{00000000-1234-1234-1234-123412341234}" type="slidenum">
              <a:rPr lang="en">
                <a:latin typeface="Proxima Nova"/>
                <a:ea typeface="Proxima Nova"/>
                <a:cs typeface="Proxima Nova"/>
                <a:sym typeface="Proxima Nova"/>
              </a:rPr>
              <a:t>‹#›</a:t>
            </a:fld>
            <a:endParaRPr>
              <a:latin typeface="Proxima Nova"/>
              <a:ea typeface="Proxima Nova"/>
              <a:cs typeface="Proxima Nova"/>
              <a:sym typeface="Proxima Nova"/>
            </a:endParaRPr>
          </a:p>
        </p:txBody>
      </p:sp>
      <p:sp>
        <p:nvSpPr>
          <p:cNvPr id="75" name="Shape 75"/>
          <p:cNvSpPr txBox="1"/>
          <p:nvPr>
            <p:ph idx="4294967295" type="body"/>
          </p:nvPr>
        </p:nvSpPr>
        <p:spPr>
          <a:xfrm>
            <a:off x="1880286" y="1822624"/>
            <a:ext cx="5824200" cy="43530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80000"/>
              </a:lnSpc>
              <a:spcBef>
                <a:spcPts val="0"/>
              </a:spcBef>
              <a:spcAft>
                <a:spcPts val="0"/>
              </a:spcAft>
              <a:buClr>
                <a:srgbClr val="3F3F3F"/>
              </a:buClr>
              <a:buSzPts val="2667"/>
              <a:buFont typeface="Arial"/>
              <a:buChar char="●"/>
            </a:pPr>
            <a:r>
              <a:rPr lang="en" sz="2667">
                <a:solidFill>
                  <a:srgbClr val="3F3F3F"/>
                </a:solidFill>
                <a:latin typeface="Calibri"/>
                <a:ea typeface="Calibri"/>
                <a:cs typeface="Calibri"/>
                <a:sym typeface="Calibri"/>
              </a:rPr>
              <a:t>  </a:t>
            </a:r>
            <a:r>
              <a:rPr b="0" i="0" lang="en" sz="2667" u="none" cap="none" strike="noStrike">
                <a:solidFill>
                  <a:srgbClr val="3F3F3F"/>
                </a:solidFill>
                <a:latin typeface="Calibri"/>
                <a:ea typeface="Calibri"/>
                <a:cs typeface="Calibri"/>
                <a:sym typeface="Calibri"/>
              </a:rPr>
              <a:t>Spatial Transformation</a:t>
            </a:r>
            <a:endParaRPr/>
          </a:p>
          <a:p>
            <a:pPr indent="-171450" lvl="0" marL="171450" marR="0" rtl="0" algn="l">
              <a:lnSpc>
                <a:spcPct val="80000"/>
              </a:lnSpc>
              <a:spcBef>
                <a:spcPts val="750"/>
              </a:spcBef>
              <a:spcAft>
                <a:spcPts val="0"/>
              </a:spcAft>
              <a:buClr>
                <a:srgbClr val="3F3F3F"/>
              </a:buClr>
              <a:buSzPts val="2667"/>
              <a:buFont typeface="Arial"/>
              <a:buChar char="●"/>
            </a:pPr>
            <a:r>
              <a:rPr lang="en" sz="2667">
                <a:solidFill>
                  <a:srgbClr val="3F3F3F"/>
                </a:solidFill>
                <a:latin typeface="Calibri"/>
                <a:ea typeface="Calibri"/>
                <a:cs typeface="Calibri"/>
                <a:sym typeface="Calibri"/>
              </a:rPr>
              <a:t>  </a:t>
            </a:r>
            <a:r>
              <a:rPr b="0" i="0" lang="en" sz="2667" u="none" cap="none" strike="noStrike">
                <a:solidFill>
                  <a:srgbClr val="3F3F3F"/>
                </a:solidFill>
                <a:latin typeface="Calibri"/>
                <a:ea typeface="Calibri"/>
                <a:cs typeface="Calibri"/>
                <a:sym typeface="Calibri"/>
              </a:rPr>
              <a:t>Motion Correction</a:t>
            </a:r>
            <a:endParaRPr/>
          </a:p>
          <a:p>
            <a:pPr indent="-171450" lvl="0" marL="171450" marR="0" rtl="0" algn="l">
              <a:lnSpc>
                <a:spcPct val="80000"/>
              </a:lnSpc>
              <a:spcBef>
                <a:spcPts val="750"/>
              </a:spcBef>
              <a:spcAft>
                <a:spcPts val="0"/>
              </a:spcAft>
              <a:buClr>
                <a:srgbClr val="3F3F3F"/>
              </a:buClr>
              <a:buSzPts val="2667"/>
              <a:buFont typeface="Arial"/>
              <a:buChar char="●"/>
            </a:pPr>
            <a:r>
              <a:rPr lang="en" sz="2667">
                <a:solidFill>
                  <a:srgbClr val="3F3F3F"/>
                </a:solidFill>
                <a:latin typeface="Calibri"/>
                <a:ea typeface="Calibri"/>
                <a:cs typeface="Calibri"/>
                <a:sym typeface="Calibri"/>
              </a:rPr>
              <a:t>  </a:t>
            </a:r>
            <a:r>
              <a:rPr b="0" i="0" lang="en" sz="2667" u="none" cap="none" strike="noStrike">
                <a:solidFill>
                  <a:srgbClr val="3F3F3F"/>
                </a:solidFill>
                <a:latin typeface="Calibri"/>
                <a:ea typeface="Calibri"/>
                <a:cs typeface="Calibri"/>
                <a:sym typeface="Calibri"/>
              </a:rPr>
              <a:t>Registration</a:t>
            </a:r>
            <a:r>
              <a:rPr lang="en" sz="2667">
                <a:solidFill>
                  <a:srgbClr val="3F3F3F"/>
                </a:solidFill>
                <a:latin typeface="Calibri"/>
                <a:ea typeface="Calibri"/>
                <a:cs typeface="Calibri"/>
                <a:sym typeface="Calibri"/>
              </a:rPr>
              <a:t>:</a:t>
            </a:r>
            <a:r>
              <a:rPr b="0" i="0" lang="en" sz="2667" u="none" cap="none" strike="noStrike">
                <a:solidFill>
                  <a:srgbClr val="3F3F3F"/>
                </a:solidFill>
                <a:latin typeface="Calibri"/>
                <a:ea typeface="Calibri"/>
                <a:cs typeface="Calibri"/>
                <a:sym typeface="Calibri"/>
              </a:rPr>
              <a:t> Automatic and Manual</a:t>
            </a:r>
            <a:endParaRPr/>
          </a:p>
          <a:p>
            <a:pPr indent="-171450" lvl="0" marL="171450" marR="0" rtl="0" algn="l">
              <a:lnSpc>
                <a:spcPct val="80000"/>
              </a:lnSpc>
              <a:spcBef>
                <a:spcPts val="750"/>
              </a:spcBef>
              <a:spcAft>
                <a:spcPts val="0"/>
              </a:spcAft>
              <a:buClr>
                <a:srgbClr val="3F3F3F"/>
              </a:buClr>
              <a:buSzPts val="2667"/>
              <a:buFont typeface="Arial"/>
              <a:buChar char="●"/>
            </a:pPr>
            <a:r>
              <a:rPr lang="en" sz="2667">
                <a:solidFill>
                  <a:srgbClr val="3F3F3F"/>
                </a:solidFill>
                <a:latin typeface="Calibri"/>
                <a:ea typeface="Calibri"/>
                <a:cs typeface="Calibri"/>
                <a:sym typeface="Calibri"/>
              </a:rPr>
              <a:t>  </a:t>
            </a:r>
            <a:r>
              <a:rPr b="0" i="0" lang="en" sz="2667" u="none" cap="none" strike="noStrike">
                <a:solidFill>
                  <a:srgbClr val="3F3F3F"/>
                </a:solidFill>
                <a:latin typeface="Calibri"/>
                <a:ea typeface="Calibri"/>
                <a:cs typeface="Calibri"/>
                <a:sym typeface="Calibri"/>
              </a:rPr>
              <a:t>MultiModal Integration</a:t>
            </a:r>
            <a:endParaRPr/>
          </a:p>
          <a:p>
            <a:pPr indent="-171450" lvl="1" marL="514350" marR="0" rtl="0" algn="l">
              <a:lnSpc>
                <a:spcPct val="80000"/>
              </a:lnSpc>
              <a:spcBef>
                <a:spcPts val="375"/>
              </a:spcBef>
              <a:spcAft>
                <a:spcPts val="0"/>
              </a:spcAft>
              <a:buClr>
                <a:srgbClr val="3F3F3F"/>
              </a:buClr>
              <a:buSzPts val="2500"/>
              <a:buFont typeface="Arial"/>
              <a:buChar char="○"/>
            </a:pPr>
            <a:r>
              <a:rPr lang="en" sz="2500">
                <a:solidFill>
                  <a:srgbClr val="3F3F3F"/>
                </a:solidFill>
                <a:latin typeface="Calibri"/>
                <a:ea typeface="Calibri"/>
                <a:cs typeface="Calibri"/>
                <a:sym typeface="Calibri"/>
              </a:rPr>
              <a:t>  </a:t>
            </a:r>
            <a:r>
              <a:rPr b="0" i="0" lang="en" sz="2500" u="none" cap="none" strike="noStrike">
                <a:solidFill>
                  <a:srgbClr val="3F3F3F"/>
                </a:solidFill>
                <a:latin typeface="Calibri"/>
                <a:ea typeface="Calibri"/>
                <a:cs typeface="Calibri"/>
                <a:sym typeface="Calibri"/>
              </a:rPr>
              <a:t>DTI Integration</a:t>
            </a:r>
            <a:endParaRPr/>
          </a:p>
          <a:p>
            <a:pPr indent="-171450" lvl="1" marL="514350" marR="0" rtl="0" algn="l">
              <a:lnSpc>
                <a:spcPct val="80000"/>
              </a:lnSpc>
              <a:spcBef>
                <a:spcPts val="375"/>
              </a:spcBef>
              <a:spcAft>
                <a:spcPts val="0"/>
              </a:spcAft>
              <a:buClr>
                <a:srgbClr val="3F3F3F"/>
              </a:buClr>
              <a:buSzPts val="2500"/>
              <a:buFont typeface="Arial"/>
              <a:buChar char="○"/>
            </a:pPr>
            <a:r>
              <a:rPr lang="en" sz="2500">
                <a:solidFill>
                  <a:srgbClr val="3F3F3F"/>
                </a:solidFill>
                <a:latin typeface="Calibri"/>
                <a:ea typeface="Calibri"/>
                <a:cs typeface="Calibri"/>
                <a:sym typeface="Calibri"/>
              </a:rPr>
              <a:t>  </a:t>
            </a:r>
            <a:r>
              <a:rPr b="0" i="0" lang="en" sz="2500" u="none" cap="none" strike="noStrike">
                <a:solidFill>
                  <a:srgbClr val="3F3F3F"/>
                </a:solidFill>
                <a:latin typeface="Calibri"/>
                <a:ea typeface="Calibri"/>
                <a:cs typeface="Calibri"/>
                <a:sym typeface="Calibri"/>
              </a:rPr>
              <a:t>fMRI Integration</a:t>
            </a:r>
            <a:endParaRPr/>
          </a:p>
          <a:p>
            <a:pPr indent="-171450" lvl="1" marL="514350" marR="0" rtl="0" algn="l">
              <a:lnSpc>
                <a:spcPct val="80000"/>
              </a:lnSpc>
              <a:spcBef>
                <a:spcPts val="375"/>
              </a:spcBef>
              <a:spcAft>
                <a:spcPts val="0"/>
              </a:spcAft>
              <a:buClr>
                <a:srgbClr val="3F3F3F"/>
              </a:buClr>
              <a:buSzPts val="2500"/>
              <a:buFont typeface="Arial"/>
              <a:buChar char="○"/>
            </a:pPr>
            <a:r>
              <a:rPr lang="en" sz="2500">
                <a:solidFill>
                  <a:srgbClr val="3F3F3F"/>
                </a:solidFill>
                <a:latin typeface="Calibri"/>
                <a:ea typeface="Calibri"/>
                <a:cs typeface="Calibri"/>
                <a:sym typeface="Calibri"/>
              </a:rPr>
              <a:t>  </a:t>
            </a:r>
            <a:r>
              <a:rPr b="0" i="0" lang="en" sz="2500" u="none" cap="none" strike="noStrike">
                <a:solidFill>
                  <a:srgbClr val="3F3F3F"/>
                </a:solidFill>
                <a:latin typeface="Calibri"/>
                <a:ea typeface="Calibri"/>
                <a:cs typeface="Calibri"/>
                <a:sym typeface="Calibri"/>
              </a:rPr>
              <a:t>Viewing on Volume and Surface</a:t>
            </a:r>
            <a:endParaRPr/>
          </a:p>
          <a:p>
            <a:pPr indent="-171450" lvl="1" marL="514350" marR="0" rtl="0" algn="l">
              <a:lnSpc>
                <a:spcPct val="80000"/>
              </a:lnSpc>
              <a:spcBef>
                <a:spcPts val="375"/>
              </a:spcBef>
              <a:spcAft>
                <a:spcPts val="0"/>
              </a:spcAft>
              <a:buClr>
                <a:srgbClr val="3F3F3F"/>
              </a:buClr>
              <a:buSzPts val="2500"/>
              <a:buFont typeface="Arial"/>
              <a:buChar char="○"/>
            </a:pPr>
            <a:r>
              <a:rPr lang="en" sz="2500">
                <a:solidFill>
                  <a:srgbClr val="3F3F3F"/>
                </a:solidFill>
                <a:latin typeface="Calibri"/>
                <a:ea typeface="Calibri"/>
                <a:cs typeface="Calibri"/>
                <a:sym typeface="Calibri"/>
              </a:rPr>
              <a:t>  </a:t>
            </a:r>
            <a:r>
              <a:rPr b="0" i="0" lang="en" sz="2500" u="none" cap="none" strike="noStrike">
                <a:solidFill>
                  <a:srgbClr val="3F3F3F"/>
                </a:solidFill>
                <a:latin typeface="Calibri"/>
                <a:ea typeface="Calibri"/>
                <a:cs typeface="Calibri"/>
                <a:sym typeface="Calibri"/>
              </a:rPr>
              <a:t>ROI analyses</a:t>
            </a:r>
            <a:endParaRPr/>
          </a:p>
          <a:p>
            <a:pPr indent="-171450" lvl="1" marL="514350" marR="0" rtl="0" algn="l">
              <a:lnSpc>
                <a:spcPct val="80000"/>
              </a:lnSpc>
              <a:spcBef>
                <a:spcPts val="375"/>
              </a:spcBef>
              <a:spcAft>
                <a:spcPts val="1600"/>
              </a:spcAft>
              <a:buClr>
                <a:srgbClr val="3F3F3F"/>
              </a:buClr>
              <a:buSzPts val="2500"/>
              <a:buFont typeface="Arial"/>
              <a:buChar char="○"/>
            </a:pPr>
            <a:r>
              <a:rPr lang="en" sz="2500">
                <a:solidFill>
                  <a:srgbClr val="3F3F3F"/>
                </a:solidFill>
                <a:latin typeface="Calibri"/>
                <a:ea typeface="Calibri"/>
                <a:cs typeface="Calibri"/>
                <a:sym typeface="Calibri"/>
              </a:rPr>
              <a:t>  </a:t>
            </a:r>
            <a:r>
              <a:rPr b="0" i="0" lang="en" sz="2500" u="none" cap="none" strike="noStrike">
                <a:solidFill>
                  <a:srgbClr val="3F3F3F"/>
                </a:solidFill>
                <a:latin typeface="Calibri"/>
                <a:ea typeface="Calibri"/>
                <a:cs typeface="Calibri"/>
                <a:sym typeface="Calibri"/>
              </a:rPr>
              <a:t>Surface-based group analysis</a:t>
            </a:r>
            <a:endParaRPr/>
          </a:p>
        </p:txBody>
      </p:sp>
      <p:sp>
        <p:nvSpPr>
          <p:cNvPr id="76" name="Shape 76"/>
          <p:cNvSpPr txBox="1"/>
          <p:nvPr/>
        </p:nvSpPr>
        <p:spPr>
          <a:xfrm>
            <a:off x="1219729" y="107576"/>
            <a:ext cx="6702000" cy="8928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b="0" i="0" lang="en" sz="3833" u="none" cap="none" strike="noStrike">
                <a:solidFill>
                  <a:schemeClr val="accent1"/>
                </a:solidFill>
                <a:latin typeface="Calibri"/>
                <a:ea typeface="Calibri"/>
                <a:cs typeface="Calibri"/>
                <a:sym typeface="Calibri"/>
              </a:rPr>
              <a:t>Outline</a:t>
            </a:r>
            <a:endParaRPr b="0" i="0" sz="3833" u="none" cap="none" strike="noStrike">
              <a:solidFill>
                <a:schemeClr val="accent1"/>
              </a:solidFill>
              <a:latin typeface="Calibri"/>
              <a:ea typeface="Calibri"/>
              <a:cs typeface="Calibri"/>
              <a:sym typeface="Calibri"/>
            </a:endParaRPr>
          </a:p>
        </p:txBody>
      </p:sp>
      <p:cxnSp>
        <p:nvCxnSpPr>
          <p:cNvPr id="77" name="Shape 77"/>
          <p:cNvCxnSpPr/>
          <p:nvPr/>
        </p:nvCxnSpPr>
        <p:spPr>
          <a:xfrm>
            <a:off x="382275" y="1305950"/>
            <a:ext cx="8340900" cy="0"/>
          </a:xfrm>
          <a:prstGeom prst="straightConnector1">
            <a:avLst/>
          </a:prstGeom>
          <a:noFill/>
          <a:ln cap="flat" cmpd="sng" w="28575">
            <a:solidFill>
              <a:srgbClr val="666666"/>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nvSpPr>
        <p:spPr>
          <a:xfrm>
            <a:off x="1219729" y="107576"/>
            <a:ext cx="6702000" cy="8928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lang="en" sz="3833">
                <a:solidFill>
                  <a:schemeClr val="accent1"/>
                </a:solidFill>
                <a:latin typeface="Calibri"/>
                <a:ea typeface="Calibri"/>
                <a:cs typeface="Calibri"/>
                <a:sym typeface="Calibri"/>
              </a:rPr>
              <a:t>Command-line Tools</a:t>
            </a:r>
            <a:endParaRPr/>
          </a:p>
        </p:txBody>
      </p:sp>
      <p:sp>
        <p:nvSpPr>
          <p:cNvPr id="282" name="Shape 282"/>
          <p:cNvSpPr txBox="1"/>
          <p:nvPr/>
        </p:nvSpPr>
        <p:spPr>
          <a:xfrm>
            <a:off x="3058875" y="1830775"/>
            <a:ext cx="5107200" cy="499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167">
                <a:solidFill>
                  <a:srgbClr val="3F3F3F"/>
                </a:solidFill>
                <a:latin typeface="Times New Roman"/>
                <a:ea typeface="Times New Roman"/>
                <a:cs typeface="Times New Roman"/>
                <a:sym typeface="Times New Roman"/>
              </a:rPr>
              <a:t>Automatic Registration:</a:t>
            </a:r>
            <a:endParaRPr/>
          </a:p>
          <a:p>
            <a:pPr indent="0" lvl="1" marL="0" marR="0" rtl="0" algn="l">
              <a:spcBef>
                <a:spcPts val="0"/>
              </a:spcBef>
              <a:spcAft>
                <a:spcPts val="0"/>
              </a:spcAft>
              <a:buClr>
                <a:srgbClr val="3F3F3F"/>
              </a:buClr>
              <a:buSzPts val="2167"/>
              <a:buFont typeface="Times New Roman"/>
              <a:buChar char="○"/>
            </a:pPr>
            <a:r>
              <a:rPr b="0" i="0" lang="en" sz="2167" u="none" cap="none" strike="noStrike">
                <a:solidFill>
                  <a:srgbClr val="3F3F3F"/>
                </a:solidFill>
                <a:latin typeface="Times New Roman"/>
                <a:ea typeface="Times New Roman"/>
                <a:cs typeface="Times New Roman"/>
                <a:sym typeface="Times New Roman"/>
              </a:rPr>
              <a:t>bbregister --help </a:t>
            </a:r>
            <a:endParaRPr b="0" i="0" sz="2167" u="none" cap="none" strike="noStrike">
              <a:solidFill>
                <a:srgbClr val="3F3F3F"/>
              </a:solidFill>
              <a:latin typeface="Times New Roman"/>
              <a:ea typeface="Times New Roman"/>
              <a:cs typeface="Times New Roman"/>
              <a:sym typeface="Times New Roman"/>
            </a:endParaRPr>
          </a:p>
          <a:p>
            <a:pPr indent="0" lvl="1" marL="0" marR="0" rtl="0" algn="l">
              <a:spcBef>
                <a:spcPts val="0"/>
              </a:spcBef>
              <a:spcAft>
                <a:spcPts val="0"/>
              </a:spcAft>
              <a:buClr>
                <a:srgbClr val="3F3F3F"/>
              </a:buClr>
              <a:buSzPts val="2167"/>
              <a:buFont typeface="Times New Roman"/>
              <a:buChar char="○"/>
            </a:pPr>
            <a:r>
              <a:rPr b="0" i="0" lang="en" sz="2167" u="none" cap="none" strike="noStrike">
                <a:solidFill>
                  <a:srgbClr val="3F3F3F"/>
                </a:solidFill>
                <a:latin typeface="Times New Roman"/>
                <a:ea typeface="Times New Roman"/>
                <a:cs typeface="Times New Roman"/>
                <a:sym typeface="Times New Roman"/>
              </a:rPr>
              <a:t>mri_coreg --help</a:t>
            </a:r>
            <a:endParaRPr b="0" i="0" sz="2167" u="none" cap="none" strike="noStrike">
              <a:solidFill>
                <a:srgbClr val="3F3F3F"/>
              </a:solidFill>
              <a:latin typeface="Times New Roman"/>
              <a:ea typeface="Times New Roman"/>
              <a:cs typeface="Times New Roman"/>
              <a:sym typeface="Times New Roman"/>
            </a:endParaRPr>
          </a:p>
          <a:p>
            <a:pPr indent="0" lvl="0" marL="0" marR="0" rtl="0" algn="l">
              <a:spcBef>
                <a:spcPts val="0"/>
              </a:spcBef>
              <a:spcAft>
                <a:spcPts val="0"/>
              </a:spcAft>
              <a:buNone/>
            </a:pPr>
            <a:r>
              <a:t/>
            </a:r>
            <a:endParaRPr>
              <a:solidFill>
                <a:srgbClr val="B7B7B7"/>
              </a:solidFill>
            </a:endParaRPr>
          </a:p>
          <a:p>
            <a:pPr indent="0" lvl="0" marL="0" marR="0" rtl="0" algn="l">
              <a:spcBef>
                <a:spcPts val="0"/>
              </a:spcBef>
              <a:spcAft>
                <a:spcPts val="0"/>
              </a:spcAft>
              <a:buNone/>
            </a:pPr>
            <a:r>
              <a:t/>
            </a:r>
            <a:endParaRPr sz="1000">
              <a:solidFill>
                <a:srgbClr val="3F3F3F"/>
              </a:solidFill>
              <a:latin typeface="Times New Roman"/>
              <a:ea typeface="Times New Roman"/>
              <a:cs typeface="Times New Roman"/>
              <a:sym typeface="Times New Roman"/>
            </a:endParaRPr>
          </a:p>
          <a:p>
            <a:pPr indent="0" lvl="0" marL="0" marR="0" rtl="0" algn="l">
              <a:spcBef>
                <a:spcPts val="0"/>
              </a:spcBef>
              <a:spcAft>
                <a:spcPts val="0"/>
              </a:spcAft>
              <a:buNone/>
            </a:pPr>
            <a:r>
              <a:rPr lang="en" sz="2167">
                <a:solidFill>
                  <a:srgbClr val="3F3F3F"/>
                </a:solidFill>
                <a:latin typeface="Times New Roman"/>
                <a:ea typeface="Times New Roman"/>
                <a:cs typeface="Times New Roman"/>
                <a:sym typeface="Times New Roman"/>
              </a:rPr>
              <a:t>Manual Registration:</a:t>
            </a:r>
            <a:endParaRPr/>
          </a:p>
          <a:p>
            <a:pPr indent="0" lvl="1" marL="0" marR="0" rtl="0" algn="l">
              <a:spcBef>
                <a:spcPts val="0"/>
              </a:spcBef>
              <a:spcAft>
                <a:spcPts val="0"/>
              </a:spcAft>
              <a:buClr>
                <a:srgbClr val="3F3F3F"/>
              </a:buClr>
              <a:buSzPts val="2167"/>
              <a:buFont typeface="Times New Roman"/>
              <a:buChar char="○"/>
            </a:pPr>
            <a:r>
              <a:rPr b="0" i="0" lang="en" sz="2167" u="none" cap="none" strike="noStrike">
                <a:solidFill>
                  <a:srgbClr val="3F3F3F"/>
                </a:solidFill>
                <a:latin typeface="Times New Roman"/>
                <a:ea typeface="Times New Roman"/>
                <a:cs typeface="Times New Roman"/>
                <a:sym typeface="Times New Roman"/>
              </a:rPr>
              <a:t>freeview --help</a:t>
            </a:r>
            <a:endParaRPr/>
          </a:p>
          <a:p>
            <a:pPr indent="0" lvl="0" marL="457200" marR="0" rtl="0" algn="l">
              <a:spcBef>
                <a:spcPts val="0"/>
              </a:spcBef>
              <a:spcAft>
                <a:spcPts val="0"/>
              </a:spcAft>
              <a:buNone/>
            </a:pPr>
            <a:r>
              <a:t/>
            </a:r>
            <a:endParaRPr/>
          </a:p>
          <a:p>
            <a:pPr indent="0" lvl="0" marL="0" marR="0" rtl="0" algn="l">
              <a:spcBef>
                <a:spcPts val="0"/>
              </a:spcBef>
              <a:spcAft>
                <a:spcPts val="0"/>
              </a:spcAft>
              <a:buNone/>
            </a:pPr>
            <a:r>
              <a:rPr lang="en" sz="2167">
                <a:solidFill>
                  <a:srgbClr val="3F3F3F"/>
                </a:solidFill>
                <a:latin typeface="Times New Roman"/>
                <a:ea typeface="Times New Roman"/>
                <a:cs typeface="Times New Roman"/>
                <a:sym typeface="Times New Roman"/>
              </a:rPr>
              <a:t>Transformations: </a:t>
            </a:r>
            <a:endParaRPr/>
          </a:p>
          <a:p>
            <a:pPr indent="0" lvl="1" marL="0" marR="0" rtl="0" algn="l">
              <a:spcBef>
                <a:spcPts val="0"/>
              </a:spcBef>
              <a:spcAft>
                <a:spcPts val="0"/>
              </a:spcAft>
              <a:buClr>
                <a:srgbClr val="3F3F3F"/>
              </a:buClr>
              <a:buSzPts val="2167"/>
              <a:buFont typeface="Times New Roman"/>
              <a:buChar char="○"/>
            </a:pPr>
            <a:r>
              <a:rPr b="0" i="0" lang="en" sz="2167" u="none" cap="none" strike="noStrike">
                <a:solidFill>
                  <a:srgbClr val="3F3F3F"/>
                </a:solidFill>
                <a:latin typeface="Times New Roman"/>
                <a:ea typeface="Times New Roman"/>
                <a:cs typeface="Times New Roman"/>
                <a:sym typeface="Times New Roman"/>
              </a:rPr>
              <a:t>mri_vol2surf --help</a:t>
            </a:r>
            <a:endParaRPr/>
          </a:p>
          <a:p>
            <a:pPr indent="0" lvl="1" marL="0" marR="0" rtl="0" algn="l">
              <a:spcBef>
                <a:spcPts val="0"/>
              </a:spcBef>
              <a:spcAft>
                <a:spcPts val="0"/>
              </a:spcAft>
              <a:buClr>
                <a:srgbClr val="3F3F3F"/>
              </a:buClr>
              <a:buSzPts val="2167"/>
              <a:buFont typeface="Times New Roman"/>
              <a:buChar char="○"/>
            </a:pPr>
            <a:r>
              <a:rPr b="0" i="0" lang="en" sz="2167" u="none" cap="none" strike="noStrike">
                <a:solidFill>
                  <a:srgbClr val="3F3F3F"/>
                </a:solidFill>
                <a:latin typeface="Times New Roman"/>
                <a:ea typeface="Times New Roman"/>
                <a:cs typeface="Times New Roman"/>
                <a:sym typeface="Times New Roman"/>
              </a:rPr>
              <a:t>mri_vol2vol --help</a:t>
            </a:r>
            <a:endParaRPr/>
          </a:p>
          <a:p>
            <a:pPr indent="0" lvl="1" marL="0" marR="0" rtl="0" algn="l">
              <a:spcBef>
                <a:spcPts val="0"/>
              </a:spcBef>
              <a:spcAft>
                <a:spcPts val="0"/>
              </a:spcAft>
              <a:buClr>
                <a:srgbClr val="3F3F3F"/>
              </a:buClr>
              <a:buSzPts val="2167"/>
              <a:buFont typeface="Times New Roman"/>
              <a:buChar char="○"/>
            </a:pPr>
            <a:r>
              <a:rPr b="0" i="0" lang="en" sz="2167" u="none" cap="none" strike="noStrike">
                <a:solidFill>
                  <a:srgbClr val="3F3F3F"/>
                </a:solidFill>
                <a:latin typeface="Times New Roman"/>
                <a:ea typeface="Times New Roman"/>
                <a:cs typeface="Times New Roman"/>
                <a:sym typeface="Times New Roman"/>
              </a:rPr>
              <a:t>mri_label2vol --help</a:t>
            </a:r>
            <a:endParaRPr/>
          </a:p>
          <a:p>
            <a:pPr indent="0" lvl="1" marL="0" marR="0" rtl="0" algn="l">
              <a:spcBef>
                <a:spcPts val="0"/>
              </a:spcBef>
              <a:spcAft>
                <a:spcPts val="0"/>
              </a:spcAft>
              <a:buClr>
                <a:srgbClr val="3F3F3F"/>
              </a:buClr>
              <a:buSzPts val="2167"/>
              <a:buFont typeface="Times New Roman"/>
              <a:buChar char="○"/>
            </a:pPr>
            <a:r>
              <a:rPr b="0" i="0" lang="en" sz="2167" u="none" cap="none" strike="noStrike">
                <a:solidFill>
                  <a:srgbClr val="3F3F3F"/>
                </a:solidFill>
                <a:latin typeface="Times New Roman"/>
                <a:ea typeface="Times New Roman"/>
                <a:cs typeface="Times New Roman"/>
                <a:sym typeface="Times New Roman"/>
              </a:rPr>
              <a:t>mri_surf2vol --help</a:t>
            </a:r>
            <a:endParaRPr/>
          </a:p>
        </p:txBody>
      </p:sp>
      <p:sp>
        <p:nvSpPr>
          <p:cNvPr id="283" name="Shape 28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None/>
            </a:pPr>
            <a:fld id="{00000000-1234-1234-1234-123412341234}" type="slidenum">
              <a:rPr lang="en">
                <a:latin typeface="Proxima Nova"/>
                <a:ea typeface="Proxima Nova"/>
                <a:cs typeface="Proxima Nova"/>
                <a:sym typeface="Proxima Nova"/>
              </a:rPr>
              <a:t>‹#›</a:t>
            </a:fld>
            <a:endParaRPr>
              <a:latin typeface="Proxima Nova"/>
              <a:ea typeface="Proxima Nova"/>
              <a:cs typeface="Proxima Nova"/>
              <a:sym typeface="Proxima Nova"/>
            </a:endParaRPr>
          </a:p>
        </p:txBody>
      </p:sp>
      <p:sp>
        <p:nvSpPr>
          <p:cNvPr id="289" name="Shape 289"/>
          <p:cNvSpPr txBox="1"/>
          <p:nvPr>
            <p:ph idx="4294967295" type="body"/>
          </p:nvPr>
        </p:nvSpPr>
        <p:spPr>
          <a:xfrm>
            <a:off x="1880286" y="1822624"/>
            <a:ext cx="5824200" cy="4353000"/>
          </a:xfrm>
          <a:prstGeom prst="rect">
            <a:avLst/>
          </a:prstGeom>
          <a:noFill/>
          <a:ln>
            <a:noFill/>
          </a:ln>
        </p:spPr>
        <p:txBody>
          <a:bodyPr anchorCtr="0" anchor="t" bIns="45700" lIns="91425" spcFirstLastPara="1" rIns="91425" wrap="square" tIns="45700">
            <a:noAutofit/>
          </a:bodyPr>
          <a:lstStyle/>
          <a:p>
            <a:pPr indent="-171450" lvl="0" marL="171450" marR="0" rtl="0" algn="l">
              <a:lnSpc>
                <a:spcPct val="80000"/>
              </a:lnSpc>
              <a:spcBef>
                <a:spcPts val="0"/>
              </a:spcBef>
              <a:spcAft>
                <a:spcPts val="0"/>
              </a:spcAft>
              <a:buClr>
                <a:srgbClr val="999999"/>
              </a:buClr>
              <a:buSzPts val="2667"/>
              <a:buFont typeface="Arial"/>
              <a:buChar char="●"/>
            </a:pPr>
            <a:r>
              <a:rPr lang="en" sz="2667">
                <a:solidFill>
                  <a:srgbClr val="999999"/>
                </a:solidFill>
                <a:latin typeface="Calibri"/>
                <a:ea typeface="Calibri"/>
                <a:cs typeface="Calibri"/>
                <a:sym typeface="Calibri"/>
              </a:rPr>
              <a:t>  </a:t>
            </a:r>
            <a:r>
              <a:rPr b="0" i="0" lang="en" sz="2667" u="none" cap="none" strike="noStrike">
                <a:solidFill>
                  <a:srgbClr val="999999"/>
                </a:solidFill>
                <a:latin typeface="Calibri"/>
                <a:ea typeface="Calibri"/>
                <a:cs typeface="Calibri"/>
                <a:sym typeface="Calibri"/>
              </a:rPr>
              <a:t>Spatial Transformation</a:t>
            </a:r>
            <a:endParaRPr>
              <a:solidFill>
                <a:srgbClr val="999999"/>
              </a:solidFill>
            </a:endParaRPr>
          </a:p>
          <a:p>
            <a:pPr indent="-171450" lvl="0" marL="171450" marR="0" rtl="0" algn="l">
              <a:lnSpc>
                <a:spcPct val="80000"/>
              </a:lnSpc>
              <a:spcBef>
                <a:spcPts val="750"/>
              </a:spcBef>
              <a:spcAft>
                <a:spcPts val="0"/>
              </a:spcAft>
              <a:buClr>
                <a:srgbClr val="999999"/>
              </a:buClr>
              <a:buSzPts val="2667"/>
              <a:buFont typeface="Arial"/>
              <a:buChar char="●"/>
            </a:pPr>
            <a:r>
              <a:rPr lang="en" sz="2667">
                <a:solidFill>
                  <a:srgbClr val="999999"/>
                </a:solidFill>
                <a:latin typeface="Calibri"/>
                <a:ea typeface="Calibri"/>
                <a:cs typeface="Calibri"/>
                <a:sym typeface="Calibri"/>
              </a:rPr>
              <a:t>  </a:t>
            </a:r>
            <a:r>
              <a:rPr b="0" i="0" lang="en" sz="2667" u="none" cap="none" strike="noStrike">
                <a:solidFill>
                  <a:srgbClr val="999999"/>
                </a:solidFill>
                <a:latin typeface="Calibri"/>
                <a:ea typeface="Calibri"/>
                <a:cs typeface="Calibri"/>
                <a:sym typeface="Calibri"/>
              </a:rPr>
              <a:t>Motion Correction</a:t>
            </a:r>
            <a:endParaRPr>
              <a:solidFill>
                <a:srgbClr val="999999"/>
              </a:solidFill>
            </a:endParaRPr>
          </a:p>
          <a:p>
            <a:pPr indent="-171450" lvl="0" marL="171450" marR="0" rtl="0" algn="l">
              <a:lnSpc>
                <a:spcPct val="80000"/>
              </a:lnSpc>
              <a:spcBef>
                <a:spcPts val="750"/>
              </a:spcBef>
              <a:spcAft>
                <a:spcPts val="0"/>
              </a:spcAft>
              <a:buClr>
                <a:srgbClr val="999999"/>
              </a:buClr>
              <a:buSzPts val="2667"/>
              <a:buFont typeface="Arial"/>
              <a:buChar char="●"/>
            </a:pPr>
            <a:r>
              <a:rPr lang="en" sz="2667">
                <a:solidFill>
                  <a:srgbClr val="999999"/>
                </a:solidFill>
                <a:latin typeface="Calibri"/>
                <a:ea typeface="Calibri"/>
                <a:cs typeface="Calibri"/>
                <a:sym typeface="Calibri"/>
              </a:rPr>
              <a:t>  </a:t>
            </a:r>
            <a:r>
              <a:rPr b="0" i="0" lang="en" sz="2667" u="none" cap="none" strike="noStrike">
                <a:solidFill>
                  <a:srgbClr val="999999"/>
                </a:solidFill>
                <a:latin typeface="Calibri"/>
                <a:ea typeface="Calibri"/>
                <a:cs typeface="Calibri"/>
                <a:sym typeface="Calibri"/>
              </a:rPr>
              <a:t>Registration</a:t>
            </a:r>
            <a:r>
              <a:rPr lang="en" sz="2667">
                <a:solidFill>
                  <a:srgbClr val="999999"/>
                </a:solidFill>
                <a:latin typeface="Calibri"/>
                <a:ea typeface="Calibri"/>
                <a:cs typeface="Calibri"/>
                <a:sym typeface="Calibri"/>
              </a:rPr>
              <a:t>:</a:t>
            </a:r>
            <a:r>
              <a:rPr b="0" i="0" lang="en" sz="2667" u="none" cap="none" strike="noStrike">
                <a:solidFill>
                  <a:srgbClr val="999999"/>
                </a:solidFill>
                <a:latin typeface="Calibri"/>
                <a:ea typeface="Calibri"/>
                <a:cs typeface="Calibri"/>
                <a:sym typeface="Calibri"/>
              </a:rPr>
              <a:t> Automatic and Manual</a:t>
            </a:r>
            <a:endParaRPr>
              <a:solidFill>
                <a:srgbClr val="999999"/>
              </a:solidFill>
            </a:endParaRPr>
          </a:p>
          <a:p>
            <a:pPr indent="-171450" lvl="0" marL="171450" marR="0" rtl="0" algn="l">
              <a:lnSpc>
                <a:spcPct val="80000"/>
              </a:lnSpc>
              <a:spcBef>
                <a:spcPts val="750"/>
              </a:spcBef>
              <a:spcAft>
                <a:spcPts val="0"/>
              </a:spcAft>
              <a:buClr>
                <a:srgbClr val="3F3F3F"/>
              </a:buClr>
              <a:buSzPts val="2667"/>
              <a:buFont typeface="Arial"/>
              <a:buChar char="●"/>
            </a:pPr>
            <a:r>
              <a:rPr lang="en" sz="2667">
                <a:solidFill>
                  <a:srgbClr val="3F3F3F"/>
                </a:solidFill>
                <a:latin typeface="Calibri"/>
                <a:ea typeface="Calibri"/>
                <a:cs typeface="Calibri"/>
                <a:sym typeface="Calibri"/>
              </a:rPr>
              <a:t>  </a:t>
            </a:r>
            <a:r>
              <a:rPr b="0" i="0" lang="en" sz="2667" u="none" cap="none" strike="noStrike">
                <a:solidFill>
                  <a:srgbClr val="3F3F3F"/>
                </a:solidFill>
                <a:latin typeface="Calibri"/>
                <a:ea typeface="Calibri"/>
                <a:cs typeface="Calibri"/>
                <a:sym typeface="Calibri"/>
              </a:rPr>
              <a:t>MultiModal Integration</a:t>
            </a:r>
            <a:endParaRPr/>
          </a:p>
          <a:p>
            <a:pPr indent="-171450" lvl="1" marL="514350" marR="0" rtl="0" algn="l">
              <a:lnSpc>
                <a:spcPct val="80000"/>
              </a:lnSpc>
              <a:spcBef>
                <a:spcPts val="375"/>
              </a:spcBef>
              <a:spcAft>
                <a:spcPts val="0"/>
              </a:spcAft>
              <a:buClr>
                <a:srgbClr val="3F3F3F"/>
              </a:buClr>
              <a:buSzPts val="2500"/>
              <a:buFont typeface="Arial"/>
              <a:buChar char="○"/>
            </a:pPr>
            <a:r>
              <a:rPr lang="en" sz="2500">
                <a:solidFill>
                  <a:srgbClr val="3F3F3F"/>
                </a:solidFill>
                <a:latin typeface="Calibri"/>
                <a:ea typeface="Calibri"/>
                <a:cs typeface="Calibri"/>
                <a:sym typeface="Calibri"/>
              </a:rPr>
              <a:t>  </a:t>
            </a:r>
            <a:r>
              <a:rPr b="0" i="0" lang="en" sz="2500" u="none" cap="none" strike="noStrike">
                <a:solidFill>
                  <a:srgbClr val="3F3F3F"/>
                </a:solidFill>
                <a:latin typeface="Calibri"/>
                <a:ea typeface="Calibri"/>
                <a:cs typeface="Calibri"/>
                <a:sym typeface="Calibri"/>
              </a:rPr>
              <a:t>DTI Integration</a:t>
            </a:r>
            <a:endParaRPr/>
          </a:p>
          <a:p>
            <a:pPr indent="-171450" lvl="1" marL="514350" marR="0" rtl="0" algn="l">
              <a:lnSpc>
                <a:spcPct val="80000"/>
              </a:lnSpc>
              <a:spcBef>
                <a:spcPts val="375"/>
              </a:spcBef>
              <a:spcAft>
                <a:spcPts val="0"/>
              </a:spcAft>
              <a:buClr>
                <a:srgbClr val="3F3F3F"/>
              </a:buClr>
              <a:buSzPts val="2500"/>
              <a:buFont typeface="Arial"/>
              <a:buChar char="○"/>
            </a:pPr>
            <a:r>
              <a:rPr lang="en" sz="2500">
                <a:solidFill>
                  <a:srgbClr val="3F3F3F"/>
                </a:solidFill>
                <a:latin typeface="Calibri"/>
                <a:ea typeface="Calibri"/>
                <a:cs typeface="Calibri"/>
                <a:sym typeface="Calibri"/>
              </a:rPr>
              <a:t>  </a:t>
            </a:r>
            <a:r>
              <a:rPr b="0" i="0" lang="en" sz="2500" u="none" cap="none" strike="noStrike">
                <a:solidFill>
                  <a:srgbClr val="3F3F3F"/>
                </a:solidFill>
                <a:latin typeface="Calibri"/>
                <a:ea typeface="Calibri"/>
                <a:cs typeface="Calibri"/>
                <a:sym typeface="Calibri"/>
              </a:rPr>
              <a:t>fMRI Integration</a:t>
            </a:r>
            <a:endParaRPr/>
          </a:p>
          <a:p>
            <a:pPr indent="-171450" lvl="1" marL="514350" marR="0" rtl="0" algn="l">
              <a:lnSpc>
                <a:spcPct val="80000"/>
              </a:lnSpc>
              <a:spcBef>
                <a:spcPts val="375"/>
              </a:spcBef>
              <a:spcAft>
                <a:spcPts val="0"/>
              </a:spcAft>
              <a:buClr>
                <a:srgbClr val="3F3F3F"/>
              </a:buClr>
              <a:buSzPts val="2500"/>
              <a:buFont typeface="Arial"/>
              <a:buChar char="○"/>
            </a:pPr>
            <a:r>
              <a:rPr lang="en" sz="2500">
                <a:solidFill>
                  <a:srgbClr val="3F3F3F"/>
                </a:solidFill>
                <a:latin typeface="Calibri"/>
                <a:ea typeface="Calibri"/>
                <a:cs typeface="Calibri"/>
                <a:sym typeface="Calibri"/>
              </a:rPr>
              <a:t>  </a:t>
            </a:r>
            <a:r>
              <a:rPr b="0" i="0" lang="en" sz="2500" u="none" cap="none" strike="noStrike">
                <a:solidFill>
                  <a:srgbClr val="3F3F3F"/>
                </a:solidFill>
                <a:latin typeface="Calibri"/>
                <a:ea typeface="Calibri"/>
                <a:cs typeface="Calibri"/>
                <a:sym typeface="Calibri"/>
              </a:rPr>
              <a:t>Viewing on Volume and Surface</a:t>
            </a:r>
            <a:endParaRPr/>
          </a:p>
          <a:p>
            <a:pPr indent="-171450" lvl="1" marL="514350" marR="0" rtl="0" algn="l">
              <a:lnSpc>
                <a:spcPct val="80000"/>
              </a:lnSpc>
              <a:spcBef>
                <a:spcPts val="375"/>
              </a:spcBef>
              <a:spcAft>
                <a:spcPts val="0"/>
              </a:spcAft>
              <a:buClr>
                <a:srgbClr val="3F3F3F"/>
              </a:buClr>
              <a:buSzPts val="2500"/>
              <a:buFont typeface="Arial"/>
              <a:buChar char="○"/>
            </a:pPr>
            <a:r>
              <a:rPr lang="en" sz="2500">
                <a:solidFill>
                  <a:srgbClr val="3F3F3F"/>
                </a:solidFill>
                <a:latin typeface="Calibri"/>
                <a:ea typeface="Calibri"/>
                <a:cs typeface="Calibri"/>
                <a:sym typeface="Calibri"/>
              </a:rPr>
              <a:t>  </a:t>
            </a:r>
            <a:r>
              <a:rPr b="0" i="0" lang="en" sz="2500" u="none" cap="none" strike="noStrike">
                <a:solidFill>
                  <a:srgbClr val="3F3F3F"/>
                </a:solidFill>
                <a:latin typeface="Calibri"/>
                <a:ea typeface="Calibri"/>
                <a:cs typeface="Calibri"/>
                <a:sym typeface="Calibri"/>
              </a:rPr>
              <a:t>ROI analyses</a:t>
            </a:r>
            <a:endParaRPr/>
          </a:p>
          <a:p>
            <a:pPr indent="-171450" lvl="1" marL="514350" marR="0" rtl="0" algn="l">
              <a:lnSpc>
                <a:spcPct val="80000"/>
              </a:lnSpc>
              <a:spcBef>
                <a:spcPts val="375"/>
              </a:spcBef>
              <a:spcAft>
                <a:spcPts val="1600"/>
              </a:spcAft>
              <a:buClr>
                <a:srgbClr val="3F3F3F"/>
              </a:buClr>
              <a:buSzPts val="2500"/>
              <a:buFont typeface="Arial"/>
              <a:buChar char="○"/>
            </a:pPr>
            <a:r>
              <a:rPr lang="en" sz="2500">
                <a:solidFill>
                  <a:srgbClr val="3F3F3F"/>
                </a:solidFill>
                <a:latin typeface="Calibri"/>
                <a:ea typeface="Calibri"/>
                <a:cs typeface="Calibri"/>
                <a:sym typeface="Calibri"/>
              </a:rPr>
              <a:t>  </a:t>
            </a:r>
            <a:r>
              <a:rPr b="0" i="0" lang="en" sz="2500" u="none" cap="none" strike="noStrike">
                <a:solidFill>
                  <a:srgbClr val="3F3F3F"/>
                </a:solidFill>
                <a:latin typeface="Calibri"/>
                <a:ea typeface="Calibri"/>
                <a:cs typeface="Calibri"/>
                <a:sym typeface="Calibri"/>
              </a:rPr>
              <a:t>Surface-based group analysis</a:t>
            </a:r>
            <a:endParaRPr/>
          </a:p>
        </p:txBody>
      </p:sp>
      <p:sp>
        <p:nvSpPr>
          <p:cNvPr id="290" name="Shape 290"/>
          <p:cNvSpPr txBox="1"/>
          <p:nvPr/>
        </p:nvSpPr>
        <p:spPr>
          <a:xfrm>
            <a:off x="1219729" y="107576"/>
            <a:ext cx="6702000" cy="8928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b="0" i="0" lang="en" sz="3833" u="none" cap="none" strike="noStrike">
                <a:solidFill>
                  <a:schemeClr val="accent1"/>
                </a:solidFill>
                <a:latin typeface="Calibri"/>
                <a:ea typeface="Calibri"/>
                <a:cs typeface="Calibri"/>
                <a:sym typeface="Calibri"/>
              </a:rPr>
              <a:t>Outline</a:t>
            </a:r>
            <a:endParaRPr b="0" i="0" sz="3833" u="none" cap="none" strike="noStrike">
              <a:solidFill>
                <a:schemeClr val="accent1"/>
              </a:solidFill>
              <a:latin typeface="Calibri"/>
              <a:ea typeface="Calibri"/>
              <a:cs typeface="Calibri"/>
              <a:sym typeface="Calibri"/>
            </a:endParaRPr>
          </a:p>
        </p:txBody>
      </p:sp>
      <p:cxnSp>
        <p:nvCxnSpPr>
          <p:cNvPr id="291" name="Shape 291"/>
          <p:cNvCxnSpPr/>
          <p:nvPr/>
        </p:nvCxnSpPr>
        <p:spPr>
          <a:xfrm>
            <a:off x="382275" y="1305950"/>
            <a:ext cx="8340900" cy="0"/>
          </a:xfrm>
          <a:prstGeom prst="straightConnector1">
            <a:avLst/>
          </a:prstGeom>
          <a:noFill/>
          <a:ln cap="flat" cmpd="sng" w="28575">
            <a:solidFill>
              <a:srgbClr val="666666"/>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None/>
            </a:pPr>
            <a:fld id="{00000000-1234-1234-1234-123412341234}" type="slidenum">
              <a:rPr lang="en">
                <a:latin typeface="Proxima Nova"/>
                <a:ea typeface="Proxima Nova"/>
                <a:cs typeface="Proxima Nova"/>
                <a:sym typeface="Proxima Nova"/>
              </a:rPr>
              <a:t>‹#›</a:t>
            </a:fld>
            <a:endParaRPr>
              <a:latin typeface="Proxima Nova"/>
              <a:ea typeface="Proxima Nova"/>
              <a:cs typeface="Proxima Nova"/>
              <a:sym typeface="Proxima Nova"/>
            </a:endParaRPr>
          </a:p>
        </p:txBody>
      </p:sp>
      <p:sp>
        <p:nvSpPr>
          <p:cNvPr id="84" name="Shape 84"/>
          <p:cNvSpPr txBox="1"/>
          <p:nvPr/>
        </p:nvSpPr>
        <p:spPr>
          <a:xfrm>
            <a:off x="1242845" y="2241869"/>
            <a:ext cx="2599500" cy="4188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 sz="1667" u="none" cap="none" strike="noStrike">
                <a:solidFill>
                  <a:srgbClr val="3F3F3F"/>
                </a:solidFill>
                <a:latin typeface="Calibri"/>
                <a:ea typeface="Calibri"/>
                <a:cs typeface="Calibri"/>
                <a:sym typeface="Calibri"/>
              </a:rPr>
              <a:t>Scanner Acquisition</a:t>
            </a:r>
            <a:endParaRPr/>
          </a:p>
        </p:txBody>
      </p:sp>
      <p:sp>
        <p:nvSpPr>
          <p:cNvPr id="85" name="Shape 85"/>
          <p:cNvSpPr txBox="1"/>
          <p:nvPr/>
        </p:nvSpPr>
        <p:spPr>
          <a:xfrm>
            <a:off x="4520948" y="1597434"/>
            <a:ext cx="4101900" cy="418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67">
                <a:solidFill>
                  <a:srgbClr val="3F3F3F"/>
                </a:solidFill>
                <a:latin typeface="Calibri"/>
                <a:ea typeface="Calibri"/>
                <a:cs typeface="Calibri"/>
                <a:sym typeface="Calibri"/>
              </a:rPr>
              <a:t>Anatomical (1x1x1.1mm, 256x256x128, Sag)</a:t>
            </a:r>
            <a:endParaRPr/>
          </a:p>
        </p:txBody>
      </p:sp>
      <p:sp>
        <p:nvSpPr>
          <p:cNvPr id="86" name="Shape 86"/>
          <p:cNvSpPr txBox="1"/>
          <p:nvPr/>
        </p:nvSpPr>
        <p:spPr>
          <a:xfrm>
            <a:off x="4603655" y="4725452"/>
            <a:ext cx="4077600" cy="418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67">
                <a:solidFill>
                  <a:srgbClr val="3F3F3F"/>
                </a:solidFill>
                <a:latin typeface="Calibri"/>
                <a:ea typeface="Calibri"/>
                <a:cs typeface="Calibri"/>
                <a:sym typeface="Calibri"/>
              </a:rPr>
              <a:t>fMRI/DTI/PET (3x3x5mm, 64x64x30, Axial)</a:t>
            </a:r>
            <a:endParaRPr/>
          </a:p>
        </p:txBody>
      </p:sp>
      <p:sp>
        <p:nvSpPr>
          <p:cNvPr id="87" name="Shape 87"/>
          <p:cNvSpPr txBox="1"/>
          <p:nvPr/>
        </p:nvSpPr>
        <p:spPr>
          <a:xfrm>
            <a:off x="1219729" y="107576"/>
            <a:ext cx="6702000" cy="8928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b="0" lang="en" sz="3833" u="none">
                <a:solidFill>
                  <a:schemeClr val="accent1"/>
                </a:solidFill>
                <a:latin typeface="Calibri"/>
                <a:ea typeface="Calibri"/>
                <a:cs typeface="Calibri"/>
                <a:sym typeface="Calibri"/>
              </a:rPr>
              <a:t>Spatial Transformations</a:t>
            </a:r>
            <a:endParaRPr/>
          </a:p>
        </p:txBody>
      </p:sp>
      <p:pic>
        <p:nvPicPr>
          <p:cNvPr id="88" name="Shape 88"/>
          <p:cNvPicPr preferRelativeResize="0"/>
          <p:nvPr/>
        </p:nvPicPr>
        <p:blipFill>
          <a:blip r:embed="rId3">
            <a:alphaModFix/>
          </a:blip>
          <a:stretch>
            <a:fillRect/>
          </a:stretch>
        </p:blipFill>
        <p:spPr>
          <a:xfrm>
            <a:off x="797788" y="2703525"/>
            <a:ext cx="3076575" cy="2438400"/>
          </a:xfrm>
          <a:prstGeom prst="rect">
            <a:avLst/>
          </a:prstGeom>
          <a:noFill/>
          <a:ln>
            <a:noFill/>
          </a:ln>
        </p:spPr>
      </p:pic>
      <p:pic>
        <p:nvPicPr>
          <p:cNvPr id="89" name="Shape 89"/>
          <p:cNvPicPr preferRelativeResize="0"/>
          <p:nvPr/>
        </p:nvPicPr>
        <p:blipFill>
          <a:blip r:embed="rId4">
            <a:alphaModFix/>
          </a:blip>
          <a:stretch>
            <a:fillRect/>
          </a:stretch>
        </p:blipFill>
        <p:spPr>
          <a:xfrm>
            <a:off x="4873645" y="2023272"/>
            <a:ext cx="2838450" cy="2114550"/>
          </a:xfrm>
          <a:prstGeom prst="rect">
            <a:avLst/>
          </a:prstGeom>
          <a:noFill/>
          <a:ln>
            <a:noFill/>
          </a:ln>
        </p:spPr>
      </p:pic>
      <p:pic>
        <p:nvPicPr>
          <p:cNvPr id="90" name="Shape 90"/>
          <p:cNvPicPr preferRelativeResize="0"/>
          <p:nvPr/>
        </p:nvPicPr>
        <p:blipFill>
          <a:blip r:embed="rId5">
            <a:alphaModFix/>
          </a:blip>
          <a:stretch>
            <a:fillRect/>
          </a:stretch>
        </p:blipFill>
        <p:spPr>
          <a:xfrm>
            <a:off x="4873650" y="5169875"/>
            <a:ext cx="2971800" cy="1428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nvSpPr>
        <p:spPr>
          <a:xfrm>
            <a:off x="1219729" y="107576"/>
            <a:ext cx="6702000" cy="8928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lang="en" sz="3833">
                <a:solidFill>
                  <a:schemeClr val="accent1"/>
                </a:solidFill>
                <a:latin typeface="Calibri"/>
                <a:ea typeface="Calibri"/>
                <a:cs typeface="Calibri"/>
                <a:sym typeface="Calibri"/>
              </a:rPr>
              <a:t>Spatial Transformations</a:t>
            </a:r>
            <a:endParaRPr/>
          </a:p>
        </p:txBody>
      </p:sp>
      <p:sp>
        <p:nvSpPr>
          <p:cNvPr id="97" name="Shape 97"/>
          <p:cNvSpPr/>
          <p:nvPr/>
        </p:nvSpPr>
        <p:spPr>
          <a:xfrm>
            <a:off x="4383478" y="3200400"/>
            <a:ext cx="762000" cy="762000"/>
          </a:xfrm>
          <a:prstGeom prst="rightArrow">
            <a:avLst>
              <a:gd fmla="val 50000" name="adj1"/>
              <a:gd fmla="val 30000" name="adj2"/>
            </a:avLst>
          </a:prstGeom>
          <a:solidFill>
            <a:srgbClr val="0B9B74"/>
          </a:solidFill>
          <a:ln cap="flat" cmpd="sng" w="9525">
            <a:solidFill>
              <a:srgbClr val="0B9B7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000">
              <a:solidFill>
                <a:srgbClr val="000000"/>
              </a:solidFill>
              <a:latin typeface="Times New Roman"/>
              <a:ea typeface="Times New Roman"/>
              <a:cs typeface="Times New Roman"/>
              <a:sym typeface="Times New Roman"/>
            </a:endParaRPr>
          </a:p>
        </p:txBody>
      </p:sp>
      <p:sp>
        <p:nvSpPr>
          <p:cNvPr id="98" name="Shape 98"/>
          <p:cNvSpPr txBox="1"/>
          <p:nvPr/>
        </p:nvSpPr>
        <p:spPr>
          <a:xfrm>
            <a:off x="1067329" y="1797170"/>
            <a:ext cx="3108600" cy="726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667">
                <a:solidFill>
                  <a:srgbClr val="3F3F3F"/>
                </a:solidFill>
                <a:latin typeface="Calibri"/>
                <a:ea typeface="Calibri"/>
                <a:cs typeface="Calibri"/>
                <a:sym typeface="Calibri"/>
              </a:rPr>
              <a:t>Native Anatomical Space (1x1x1.1mm, 256x256x128, Sag)</a:t>
            </a:r>
            <a:endParaRPr sz="1667">
              <a:solidFill>
                <a:srgbClr val="3F3F3F"/>
              </a:solidFill>
              <a:latin typeface="Calibri"/>
              <a:ea typeface="Calibri"/>
              <a:cs typeface="Calibri"/>
              <a:sym typeface="Calibri"/>
            </a:endParaRPr>
          </a:p>
        </p:txBody>
      </p:sp>
      <p:sp>
        <p:nvSpPr>
          <p:cNvPr id="99" name="Shape 99"/>
          <p:cNvSpPr txBox="1"/>
          <p:nvPr/>
        </p:nvSpPr>
        <p:spPr>
          <a:xfrm>
            <a:off x="5297878" y="1797170"/>
            <a:ext cx="3174900" cy="72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67">
                <a:solidFill>
                  <a:srgbClr val="3F3F3F"/>
                </a:solidFill>
                <a:latin typeface="Calibri"/>
                <a:ea typeface="Calibri"/>
                <a:cs typeface="Calibri"/>
                <a:sym typeface="Calibri"/>
              </a:rPr>
              <a:t>Conformed Anatomical Space (1x1x1mm, 256x256x256, Cor)</a:t>
            </a:r>
            <a:endParaRPr sz="1667">
              <a:solidFill>
                <a:srgbClr val="3F3F3F"/>
              </a:solidFill>
              <a:latin typeface="Calibri"/>
              <a:ea typeface="Calibri"/>
              <a:cs typeface="Calibri"/>
              <a:sym typeface="Calibri"/>
            </a:endParaRPr>
          </a:p>
        </p:txBody>
      </p:sp>
      <p:sp>
        <p:nvSpPr>
          <p:cNvPr id="100" name="Shape 100"/>
          <p:cNvSpPr txBox="1"/>
          <p:nvPr/>
        </p:nvSpPr>
        <p:spPr>
          <a:xfrm>
            <a:off x="5638800" y="4880040"/>
            <a:ext cx="2343000" cy="165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67">
                <a:solidFill>
                  <a:srgbClr val="3F3F3F"/>
                </a:solidFill>
                <a:latin typeface="Calibri"/>
                <a:ea typeface="Calibri"/>
                <a:cs typeface="Calibri"/>
                <a:sym typeface="Calibri"/>
              </a:rPr>
              <a:t>“Anatomical Space”</a:t>
            </a:r>
            <a:endParaRPr sz="1667">
              <a:solidFill>
                <a:srgbClr val="3F3F3F"/>
              </a:solidFill>
              <a:latin typeface="Calibri"/>
              <a:ea typeface="Calibri"/>
              <a:cs typeface="Calibri"/>
              <a:sym typeface="Calibri"/>
            </a:endParaRPr>
          </a:p>
          <a:p>
            <a:pPr indent="0" lvl="0" marL="0" marR="0" rtl="0" algn="l">
              <a:spcBef>
                <a:spcPts val="0"/>
              </a:spcBef>
              <a:spcAft>
                <a:spcPts val="0"/>
              </a:spcAft>
              <a:buNone/>
            </a:pPr>
            <a:r>
              <a:rPr lang="en" sz="1667">
                <a:solidFill>
                  <a:srgbClr val="3F3F3F"/>
                </a:solidFill>
                <a:latin typeface="Calibri"/>
                <a:ea typeface="Calibri"/>
                <a:cs typeface="Calibri"/>
                <a:sym typeface="Calibri"/>
              </a:rPr>
              <a:t>	orig.mgz</a:t>
            </a:r>
            <a:endParaRPr sz="1667">
              <a:solidFill>
                <a:srgbClr val="3F3F3F"/>
              </a:solidFill>
              <a:latin typeface="Calibri"/>
              <a:ea typeface="Calibri"/>
              <a:cs typeface="Calibri"/>
              <a:sym typeface="Calibri"/>
            </a:endParaRPr>
          </a:p>
          <a:p>
            <a:pPr indent="0" lvl="0" marL="0" marR="0" rtl="0" algn="l">
              <a:spcBef>
                <a:spcPts val="0"/>
              </a:spcBef>
              <a:spcAft>
                <a:spcPts val="0"/>
              </a:spcAft>
              <a:buNone/>
            </a:pPr>
            <a:r>
              <a:rPr lang="en" sz="1667">
                <a:solidFill>
                  <a:srgbClr val="3F3F3F"/>
                </a:solidFill>
                <a:latin typeface="Calibri"/>
                <a:ea typeface="Calibri"/>
                <a:cs typeface="Calibri"/>
                <a:sym typeface="Calibri"/>
              </a:rPr>
              <a:t>	surfaces</a:t>
            </a:r>
            <a:endParaRPr sz="1667">
              <a:solidFill>
                <a:srgbClr val="3F3F3F"/>
              </a:solidFill>
              <a:latin typeface="Calibri"/>
              <a:ea typeface="Calibri"/>
              <a:cs typeface="Calibri"/>
              <a:sym typeface="Calibri"/>
            </a:endParaRPr>
          </a:p>
          <a:p>
            <a:pPr indent="0" lvl="0" marL="0" marR="0" rtl="0" algn="l">
              <a:spcBef>
                <a:spcPts val="0"/>
              </a:spcBef>
              <a:spcAft>
                <a:spcPts val="0"/>
              </a:spcAft>
              <a:buNone/>
            </a:pPr>
            <a:r>
              <a:rPr lang="en" sz="1667">
                <a:solidFill>
                  <a:srgbClr val="3F3F3F"/>
                </a:solidFill>
                <a:latin typeface="Calibri"/>
                <a:ea typeface="Calibri"/>
                <a:cs typeface="Calibri"/>
                <a:sym typeface="Calibri"/>
              </a:rPr>
              <a:t>	parcellations</a:t>
            </a:r>
            <a:endParaRPr sz="1667">
              <a:solidFill>
                <a:srgbClr val="3F3F3F"/>
              </a:solidFill>
              <a:latin typeface="Calibri"/>
              <a:ea typeface="Calibri"/>
              <a:cs typeface="Calibri"/>
              <a:sym typeface="Calibri"/>
            </a:endParaRPr>
          </a:p>
          <a:p>
            <a:pPr indent="0" lvl="0" marL="0" marR="0" rtl="0" algn="l">
              <a:spcBef>
                <a:spcPts val="0"/>
              </a:spcBef>
              <a:spcAft>
                <a:spcPts val="0"/>
              </a:spcAft>
              <a:buNone/>
            </a:pPr>
            <a:r>
              <a:rPr lang="en" sz="1667">
                <a:solidFill>
                  <a:srgbClr val="3F3F3F"/>
                </a:solidFill>
                <a:latin typeface="Calibri"/>
                <a:ea typeface="Calibri"/>
                <a:cs typeface="Calibri"/>
                <a:sym typeface="Calibri"/>
              </a:rPr>
              <a:t>	segmentations</a:t>
            </a:r>
            <a:endParaRPr sz="1667">
              <a:solidFill>
                <a:srgbClr val="3F3F3F"/>
              </a:solidFill>
              <a:latin typeface="Calibri"/>
              <a:ea typeface="Calibri"/>
              <a:cs typeface="Calibri"/>
              <a:sym typeface="Calibri"/>
            </a:endParaRPr>
          </a:p>
        </p:txBody>
      </p:sp>
      <p:sp>
        <p:nvSpPr>
          <p:cNvPr id="101" name="Shape 10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pic>
        <p:nvPicPr>
          <p:cNvPr id="102" name="Shape 102"/>
          <p:cNvPicPr preferRelativeResize="0"/>
          <p:nvPr/>
        </p:nvPicPr>
        <p:blipFill>
          <a:blip r:embed="rId3">
            <a:alphaModFix/>
          </a:blip>
          <a:stretch>
            <a:fillRect/>
          </a:stretch>
        </p:blipFill>
        <p:spPr>
          <a:xfrm>
            <a:off x="1149250" y="2524120"/>
            <a:ext cx="2838450" cy="2114550"/>
          </a:xfrm>
          <a:prstGeom prst="rect">
            <a:avLst/>
          </a:prstGeom>
          <a:noFill/>
          <a:ln>
            <a:noFill/>
          </a:ln>
        </p:spPr>
      </p:pic>
      <p:pic>
        <p:nvPicPr>
          <p:cNvPr id="103" name="Shape 103"/>
          <p:cNvPicPr preferRelativeResize="0"/>
          <p:nvPr/>
        </p:nvPicPr>
        <p:blipFill>
          <a:blip r:embed="rId4">
            <a:alphaModFix/>
          </a:blip>
          <a:stretch>
            <a:fillRect/>
          </a:stretch>
        </p:blipFill>
        <p:spPr>
          <a:xfrm>
            <a:off x="5261500" y="2524125"/>
            <a:ext cx="2660225" cy="192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nvSpPr>
        <p:spPr>
          <a:xfrm>
            <a:off x="1219729" y="107576"/>
            <a:ext cx="6702000" cy="8928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lang="en" sz="3833">
                <a:solidFill>
                  <a:schemeClr val="accent1"/>
                </a:solidFill>
                <a:latin typeface="Calibri"/>
                <a:ea typeface="Calibri"/>
                <a:cs typeface="Calibri"/>
                <a:sym typeface="Calibri"/>
              </a:rPr>
              <a:t>Spatial Transformations</a:t>
            </a:r>
            <a:endParaRPr/>
          </a:p>
        </p:txBody>
      </p:sp>
      <p:sp>
        <p:nvSpPr>
          <p:cNvPr id="109" name="Shape 109"/>
          <p:cNvSpPr/>
          <p:nvPr/>
        </p:nvSpPr>
        <p:spPr>
          <a:xfrm>
            <a:off x="3949700" y="3200400"/>
            <a:ext cx="992700" cy="674400"/>
          </a:xfrm>
          <a:prstGeom prst="leftRightArrow">
            <a:avLst>
              <a:gd fmla="val 63861" name="adj1"/>
              <a:gd fmla="val 33854" name="adj2"/>
            </a:avLst>
          </a:prstGeom>
          <a:solidFill>
            <a:srgbClr val="CC0000"/>
          </a:solidFill>
          <a:ln cap="flat" cmpd="sng" w="9525">
            <a:solidFill>
              <a:srgbClr val="C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2000">
                <a:solidFill>
                  <a:srgbClr val="FFFFFF"/>
                </a:solidFill>
                <a:latin typeface="Times New Roman"/>
                <a:ea typeface="Times New Roman"/>
                <a:cs typeface="Times New Roman"/>
                <a:sym typeface="Times New Roman"/>
              </a:rPr>
              <a:t>???</a:t>
            </a:r>
            <a:endParaRPr b="1">
              <a:solidFill>
                <a:srgbClr val="FFFFFF"/>
              </a:solidFill>
            </a:endParaRPr>
          </a:p>
        </p:txBody>
      </p:sp>
      <p:sp>
        <p:nvSpPr>
          <p:cNvPr id="110" name="Shape 110"/>
          <p:cNvSpPr txBox="1"/>
          <p:nvPr/>
        </p:nvSpPr>
        <p:spPr>
          <a:xfrm>
            <a:off x="5232400" y="2209800"/>
            <a:ext cx="2743800" cy="72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67">
                <a:solidFill>
                  <a:srgbClr val="3F3F3F"/>
                </a:solidFill>
                <a:latin typeface="Calibri"/>
                <a:ea typeface="Calibri"/>
                <a:cs typeface="Calibri"/>
                <a:sym typeface="Calibri"/>
              </a:rPr>
              <a:t>Native fMRI/DTI/PET Space (3x3x5mm, 64x64x30, Axial)</a:t>
            </a:r>
            <a:endParaRPr sz="1667">
              <a:solidFill>
                <a:srgbClr val="3F3F3F"/>
              </a:solidFill>
              <a:latin typeface="Calibri"/>
              <a:ea typeface="Calibri"/>
              <a:cs typeface="Calibri"/>
              <a:sym typeface="Calibri"/>
            </a:endParaRPr>
          </a:p>
        </p:txBody>
      </p:sp>
      <p:sp>
        <p:nvSpPr>
          <p:cNvPr id="111" name="Shape 111"/>
          <p:cNvSpPr txBox="1"/>
          <p:nvPr/>
        </p:nvSpPr>
        <p:spPr>
          <a:xfrm>
            <a:off x="1608859" y="2101111"/>
            <a:ext cx="2151000" cy="418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67">
                <a:solidFill>
                  <a:srgbClr val="3F3F3F"/>
                </a:solidFill>
                <a:latin typeface="Calibri"/>
                <a:ea typeface="Calibri"/>
                <a:cs typeface="Calibri"/>
                <a:sym typeface="Calibri"/>
              </a:rPr>
              <a:t>“Anatomical Space”</a:t>
            </a:r>
            <a:endParaRPr sz="1667">
              <a:solidFill>
                <a:srgbClr val="3F3F3F"/>
              </a:solidFill>
              <a:latin typeface="Calibri"/>
              <a:ea typeface="Calibri"/>
              <a:cs typeface="Calibri"/>
              <a:sym typeface="Calibri"/>
            </a:endParaRPr>
          </a:p>
        </p:txBody>
      </p:sp>
      <p:sp>
        <p:nvSpPr>
          <p:cNvPr id="112" name="Shape 112"/>
          <p:cNvSpPr txBox="1"/>
          <p:nvPr/>
        </p:nvSpPr>
        <p:spPr>
          <a:xfrm>
            <a:off x="1211224" y="4823157"/>
            <a:ext cx="2921100" cy="726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667">
                <a:solidFill>
                  <a:srgbClr val="3F3F3F"/>
                </a:solidFill>
                <a:latin typeface="Calibri"/>
                <a:ea typeface="Calibri"/>
                <a:cs typeface="Calibri"/>
                <a:sym typeface="Calibri"/>
              </a:rPr>
              <a:t>Conformed Anatomical Space (1x1x1mm, 256x256x256, Cor)</a:t>
            </a:r>
            <a:endParaRPr sz="1667">
              <a:solidFill>
                <a:srgbClr val="3F3F3F"/>
              </a:solidFill>
              <a:latin typeface="Calibri"/>
              <a:ea typeface="Calibri"/>
              <a:cs typeface="Calibri"/>
              <a:sym typeface="Calibri"/>
            </a:endParaRPr>
          </a:p>
        </p:txBody>
      </p:sp>
      <p:sp>
        <p:nvSpPr>
          <p:cNvPr id="113" name="Shape 11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pic>
        <p:nvPicPr>
          <p:cNvPr id="114" name="Shape 114"/>
          <p:cNvPicPr preferRelativeResize="0"/>
          <p:nvPr/>
        </p:nvPicPr>
        <p:blipFill>
          <a:blip r:embed="rId3">
            <a:alphaModFix/>
          </a:blip>
          <a:stretch>
            <a:fillRect/>
          </a:stretch>
        </p:blipFill>
        <p:spPr>
          <a:xfrm>
            <a:off x="1178575" y="2738086"/>
            <a:ext cx="2581275" cy="1866900"/>
          </a:xfrm>
          <a:prstGeom prst="rect">
            <a:avLst/>
          </a:prstGeom>
          <a:noFill/>
          <a:ln>
            <a:noFill/>
          </a:ln>
        </p:spPr>
      </p:pic>
      <p:pic>
        <p:nvPicPr>
          <p:cNvPr id="115" name="Shape 115"/>
          <p:cNvPicPr preferRelativeResize="0"/>
          <p:nvPr/>
        </p:nvPicPr>
        <p:blipFill>
          <a:blip r:embed="rId4">
            <a:alphaModFix/>
          </a:blip>
          <a:stretch>
            <a:fillRect/>
          </a:stretch>
        </p:blipFill>
        <p:spPr>
          <a:xfrm>
            <a:off x="5156199" y="2959028"/>
            <a:ext cx="2830972" cy="142498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nvSpPr>
        <p:spPr>
          <a:xfrm>
            <a:off x="1219729" y="107576"/>
            <a:ext cx="6702000" cy="14124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lang="en" sz="3833">
                <a:solidFill>
                  <a:schemeClr val="accent1"/>
                </a:solidFill>
                <a:latin typeface="Calibri"/>
                <a:ea typeface="Calibri"/>
                <a:cs typeface="Calibri"/>
                <a:sym typeface="Calibri"/>
              </a:rPr>
              <a:t>fMRI/DTI/PET</a:t>
            </a:r>
            <a:br>
              <a:rPr lang="en" sz="3833">
                <a:solidFill>
                  <a:schemeClr val="accent1"/>
                </a:solidFill>
                <a:latin typeface="Calibri"/>
                <a:ea typeface="Calibri"/>
                <a:cs typeface="Calibri"/>
                <a:sym typeface="Calibri"/>
              </a:rPr>
            </a:br>
            <a:r>
              <a:rPr lang="en" sz="3000">
                <a:solidFill>
                  <a:schemeClr val="accent1"/>
                </a:solidFill>
                <a:latin typeface="Calibri"/>
                <a:ea typeface="Calibri"/>
                <a:cs typeface="Calibri"/>
                <a:sym typeface="Calibri"/>
              </a:rPr>
              <a:t>Have Multiple Frames/Time Points</a:t>
            </a:r>
            <a:endParaRPr/>
          </a:p>
        </p:txBody>
      </p:sp>
      <p:pic>
        <p:nvPicPr>
          <p:cNvPr descr="raw" id="122" name="Shape 122"/>
          <p:cNvPicPr preferRelativeResize="0"/>
          <p:nvPr/>
        </p:nvPicPr>
        <p:blipFill rotWithShape="1">
          <a:blip r:embed="rId3">
            <a:alphaModFix/>
          </a:blip>
          <a:srcRect b="0" l="0" r="0" t="0"/>
          <a:stretch/>
        </p:blipFill>
        <p:spPr>
          <a:xfrm>
            <a:off x="1524000" y="2199900"/>
            <a:ext cx="2794000" cy="3003549"/>
          </a:xfrm>
          <a:prstGeom prst="rect">
            <a:avLst/>
          </a:prstGeom>
          <a:noFill/>
          <a:ln>
            <a:noFill/>
          </a:ln>
        </p:spPr>
      </p:pic>
      <p:pic>
        <p:nvPicPr>
          <p:cNvPr descr="raw" id="123" name="Shape 123"/>
          <p:cNvPicPr preferRelativeResize="0"/>
          <p:nvPr/>
        </p:nvPicPr>
        <p:blipFill rotWithShape="1">
          <a:blip r:embed="rId4">
            <a:alphaModFix/>
          </a:blip>
          <a:srcRect b="0" l="0" r="0" t="0"/>
          <a:stretch/>
        </p:blipFill>
        <p:spPr>
          <a:xfrm>
            <a:off x="4686300" y="2474026"/>
            <a:ext cx="2971800" cy="2027635"/>
          </a:xfrm>
          <a:prstGeom prst="rect">
            <a:avLst/>
          </a:prstGeom>
          <a:noFill/>
          <a:ln>
            <a:noFill/>
          </a:ln>
        </p:spPr>
      </p:pic>
      <p:sp>
        <p:nvSpPr>
          <p:cNvPr id="124" name="Shape 124"/>
          <p:cNvSpPr txBox="1"/>
          <p:nvPr/>
        </p:nvSpPr>
        <p:spPr>
          <a:xfrm>
            <a:off x="3644900" y="5638800"/>
            <a:ext cx="2172300" cy="48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400">
                <a:solidFill>
                  <a:srgbClr val="3F3F3F"/>
                </a:solidFill>
                <a:latin typeface="Calibri"/>
                <a:ea typeface="Calibri"/>
                <a:cs typeface="Calibri"/>
                <a:sym typeface="Calibri"/>
              </a:rPr>
              <a:t>Movement!</a:t>
            </a:r>
            <a:endParaRPr sz="2400"/>
          </a:p>
        </p:txBody>
      </p:sp>
      <p:sp>
        <p:nvSpPr>
          <p:cNvPr id="125" name="Shape 12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nvSpPr>
        <p:spPr>
          <a:xfrm>
            <a:off x="1219729" y="107576"/>
            <a:ext cx="6702000" cy="8928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lang="en" sz="3833">
                <a:solidFill>
                  <a:schemeClr val="accent1"/>
                </a:solidFill>
                <a:latin typeface="Calibri"/>
                <a:ea typeface="Calibri"/>
                <a:cs typeface="Calibri"/>
                <a:sym typeface="Calibri"/>
              </a:rPr>
              <a:t>Motion Correction</a:t>
            </a:r>
            <a:endParaRPr/>
          </a:p>
        </p:txBody>
      </p:sp>
      <p:pic>
        <p:nvPicPr>
          <p:cNvPr descr="mc" id="132" name="Shape 132"/>
          <p:cNvPicPr preferRelativeResize="0"/>
          <p:nvPr/>
        </p:nvPicPr>
        <p:blipFill rotWithShape="1">
          <a:blip r:embed="rId3">
            <a:alphaModFix/>
          </a:blip>
          <a:srcRect b="0" l="0" r="0" t="0"/>
          <a:stretch/>
        </p:blipFill>
        <p:spPr>
          <a:xfrm>
            <a:off x="4932475" y="4273700"/>
            <a:ext cx="3113615" cy="2335225"/>
          </a:xfrm>
          <a:prstGeom prst="rect">
            <a:avLst/>
          </a:prstGeom>
          <a:noFill/>
          <a:ln>
            <a:noFill/>
          </a:ln>
        </p:spPr>
      </p:pic>
      <p:sp>
        <p:nvSpPr>
          <p:cNvPr id="133" name="Shape 133"/>
          <p:cNvSpPr txBox="1"/>
          <p:nvPr/>
        </p:nvSpPr>
        <p:spPr>
          <a:xfrm>
            <a:off x="1231900" y="1138050"/>
            <a:ext cx="2057400" cy="1218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000">
                <a:solidFill>
                  <a:srgbClr val="3F3F3F"/>
                </a:solidFill>
                <a:latin typeface="Calibri"/>
                <a:ea typeface="Calibri"/>
                <a:cs typeface="Calibri"/>
                <a:sym typeface="Calibri"/>
              </a:rPr>
              <a:t>Template</a:t>
            </a:r>
            <a:endParaRPr/>
          </a:p>
          <a:p>
            <a:pPr indent="0" lvl="0" marL="0" marR="0" rtl="0" algn="ctr">
              <a:spcBef>
                <a:spcPts val="0"/>
              </a:spcBef>
              <a:spcAft>
                <a:spcPts val="0"/>
              </a:spcAft>
              <a:buNone/>
            </a:pPr>
            <a:r>
              <a:rPr lang="en" sz="2000">
                <a:solidFill>
                  <a:srgbClr val="3F3F3F"/>
                </a:solidFill>
                <a:latin typeface="Calibri"/>
                <a:ea typeface="Calibri"/>
                <a:cs typeface="Calibri"/>
                <a:sym typeface="Calibri"/>
              </a:rPr>
              <a:t>Target/Reference</a:t>
            </a:r>
            <a:endParaRPr/>
          </a:p>
        </p:txBody>
      </p:sp>
      <p:sp>
        <p:nvSpPr>
          <p:cNvPr id="134" name="Shape 134"/>
          <p:cNvSpPr txBox="1"/>
          <p:nvPr/>
        </p:nvSpPr>
        <p:spPr>
          <a:xfrm>
            <a:off x="3873500" y="1143000"/>
            <a:ext cx="1483200" cy="849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000">
                <a:solidFill>
                  <a:srgbClr val="3F3F3F"/>
                </a:solidFill>
                <a:latin typeface="Calibri"/>
                <a:ea typeface="Calibri"/>
                <a:cs typeface="Calibri"/>
                <a:sym typeface="Calibri"/>
              </a:rPr>
              <a:t>Input</a:t>
            </a:r>
            <a:endParaRPr/>
          </a:p>
          <a:p>
            <a:pPr indent="0" lvl="0" marL="0" marR="0" rtl="0" algn="ctr">
              <a:spcBef>
                <a:spcPts val="0"/>
              </a:spcBef>
              <a:spcAft>
                <a:spcPts val="0"/>
              </a:spcAft>
              <a:buNone/>
            </a:pPr>
            <a:r>
              <a:rPr lang="en" sz="2000">
                <a:solidFill>
                  <a:srgbClr val="3F3F3F"/>
                </a:solidFill>
                <a:latin typeface="Calibri"/>
                <a:ea typeface="Calibri"/>
                <a:cs typeface="Calibri"/>
                <a:sym typeface="Calibri"/>
              </a:rPr>
              <a:t>Time Point</a:t>
            </a:r>
            <a:endParaRPr/>
          </a:p>
        </p:txBody>
      </p:sp>
      <p:sp>
        <p:nvSpPr>
          <p:cNvPr id="135" name="Shape 135"/>
          <p:cNvSpPr txBox="1"/>
          <p:nvPr/>
        </p:nvSpPr>
        <p:spPr>
          <a:xfrm>
            <a:off x="6283494" y="1143000"/>
            <a:ext cx="1396800" cy="849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000">
                <a:solidFill>
                  <a:srgbClr val="3F3F3F"/>
                </a:solidFill>
                <a:latin typeface="Calibri"/>
                <a:ea typeface="Calibri"/>
                <a:cs typeface="Calibri"/>
                <a:sym typeface="Calibri"/>
              </a:rPr>
              <a:t>Difference</a:t>
            </a:r>
            <a:endParaRPr/>
          </a:p>
          <a:p>
            <a:pPr indent="0" lvl="0" marL="0" marR="0" rtl="0" algn="ctr">
              <a:spcBef>
                <a:spcPts val="0"/>
              </a:spcBef>
              <a:spcAft>
                <a:spcPts val="0"/>
              </a:spcAft>
              <a:buNone/>
            </a:pPr>
            <a:r>
              <a:rPr lang="en" sz="2000">
                <a:solidFill>
                  <a:srgbClr val="3F3F3F"/>
                </a:solidFill>
                <a:latin typeface="Calibri"/>
                <a:ea typeface="Calibri"/>
                <a:cs typeface="Calibri"/>
                <a:sym typeface="Calibri"/>
              </a:rPr>
              <a:t>(Error)</a:t>
            </a:r>
            <a:endParaRPr/>
          </a:p>
        </p:txBody>
      </p:sp>
      <p:sp>
        <p:nvSpPr>
          <p:cNvPr id="136" name="Shape 136"/>
          <p:cNvSpPr txBox="1"/>
          <p:nvPr/>
        </p:nvSpPr>
        <p:spPr>
          <a:xfrm>
            <a:off x="1295925" y="4770675"/>
            <a:ext cx="3486600" cy="1341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000">
                <a:solidFill>
                  <a:srgbClr val="3F3F3F"/>
                </a:solidFill>
                <a:latin typeface="Calibri"/>
                <a:ea typeface="Calibri"/>
                <a:cs typeface="Calibri"/>
                <a:sym typeface="Calibri"/>
              </a:rPr>
              <a:t>Adjust translation and rotation of input time point to reduce absolute difference. </a:t>
            </a:r>
            <a:endParaRPr/>
          </a:p>
        </p:txBody>
      </p:sp>
      <p:sp>
        <p:nvSpPr>
          <p:cNvPr id="137" name="Shape 13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pic>
        <p:nvPicPr>
          <p:cNvPr id="138" name="Shape 138"/>
          <p:cNvPicPr preferRelativeResize="0"/>
          <p:nvPr/>
        </p:nvPicPr>
        <p:blipFill>
          <a:blip r:embed="rId4">
            <a:alphaModFix/>
          </a:blip>
          <a:stretch>
            <a:fillRect/>
          </a:stretch>
        </p:blipFill>
        <p:spPr>
          <a:xfrm>
            <a:off x="1072100" y="1898650"/>
            <a:ext cx="7086000" cy="2220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nvSpPr>
        <p:spPr>
          <a:xfrm>
            <a:off x="1219729" y="107576"/>
            <a:ext cx="6702000" cy="8928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lang="en" sz="3833">
                <a:solidFill>
                  <a:schemeClr val="accent1"/>
                </a:solidFill>
                <a:latin typeface="Calibri"/>
                <a:ea typeface="Calibri"/>
                <a:cs typeface="Calibri"/>
                <a:sym typeface="Calibri"/>
              </a:rPr>
              <a:t>Motion Correction</a:t>
            </a:r>
            <a:endParaRPr/>
          </a:p>
        </p:txBody>
      </p:sp>
      <p:pic>
        <p:nvPicPr>
          <p:cNvPr descr="raw+mc" id="145" name="Shape 145"/>
          <p:cNvPicPr preferRelativeResize="0"/>
          <p:nvPr/>
        </p:nvPicPr>
        <p:blipFill rotWithShape="1">
          <a:blip r:embed="rId3">
            <a:alphaModFix/>
          </a:blip>
          <a:srcRect b="0" l="0" r="0" t="0"/>
          <a:stretch/>
        </p:blipFill>
        <p:spPr>
          <a:xfrm>
            <a:off x="1174750" y="1830775"/>
            <a:ext cx="6699251" cy="2894014"/>
          </a:xfrm>
          <a:prstGeom prst="rect">
            <a:avLst/>
          </a:prstGeom>
          <a:noFill/>
          <a:ln>
            <a:noFill/>
          </a:ln>
        </p:spPr>
      </p:pic>
      <p:sp>
        <p:nvSpPr>
          <p:cNvPr id="146" name="Shape 146"/>
          <p:cNvSpPr txBox="1"/>
          <p:nvPr/>
        </p:nvSpPr>
        <p:spPr>
          <a:xfrm>
            <a:off x="2096983" y="5086601"/>
            <a:ext cx="5841900" cy="1218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2000"/>
              <a:buFont typeface="Calibri"/>
              <a:buChar char="●"/>
            </a:pPr>
            <a:r>
              <a:rPr lang="en" sz="2000">
                <a:solidFill>
                  <a:srgbClr val="3F3F3F"/>
                </a:solidFill>
                <a:latin typeface="Calibri"/>
                <a:ea typeface="Calibri"/>
                <a:cs typeface="Calibri"/>
                <a:sym typeface="Calibri"/>
              </a:rPr>
              <a:t>Motion correction reduces motion</a:t>
            </a:r>
            <a:endParaRPr/>
          </a:p>
          <a:p>
            <a:pPr indent="0" lvl="0" marL="0" marR="0" rtl="0" algn="l">
              <a:spcBef>
                <a:spcPts val="0"/>
              </a:spcBef>
              <a:spcAft>
                <a:spcPts val="0"/>
              </a:spcAft>
              <a:buClr>
                <a:srgbClr val="3F3F3F"/>
              </a:buClr>
              <a:buSzPts val="2000"/>
              <a:buFont typeface="Calibri"/>
              <a:buChar char="●"/>
            </a:pPr>
            <a:r>
              <a:rPr lang="en" sz="2000">
                <a:solidFill>
                  <a:srgbClr val="3F3F3F"/>
                </a:solidFill>
                <a:latin typeface="Calibri"/>
                <a:ea typeface="Calibri"/>
                <a:cs typeface="Calibri"/>
                <a:sym typeface="Calibri"/>
              </a:rPr>
              <a:t>All frames/time points should be in alignment</a:t>
            </a:r>
            <a:endParaRPr/>
          </a:p>
          <a:p>
            <a:pPr indent="0" lvl="0" marL="0" marR="0" rtl="0" algn="l">
              <a:spcBef>
                <a:spcPts val="0"/>
              </a:spcBef>
              <a:spcAft>
                <a:spcPts val="0"/>
              </a:spcAft>
              <a:buClr>
                <a:srgbClr val="3F3F3F"/>
              </a:buClr>
              <a:buSzPts val="2000"/>
              <a:buFont typeface="Calibri"/>
              <a:buChar char="●"/>
            </a:pPr>
            <a:r>
              <a:rPr lang="en" sz="2000">
                <a:solidFill>
                  <a:srgbClr val="3F3F3F"/>
                </a:solidFill>
                <a:latin typeface="Calibri"/>
                <a:ea typeface="Calibri"/>
                <a:cs typeface="Calibri"/>
                <a:sym typeface="Calibri"/>
              </a:rPr>
              <a:t>Not perfect</a:t>
            </a:r>
            <a:endParaRPr/>
          </a:p>
        </p:txBody>
      </p:sp>
      <p:sp>
        <p:nvSpPr>
          <p:cNvPr id="147" name="Shape 147"/>
          <p:cNvSpPr txBox="1"/>
          <p:nvPr/>
        </p:nvSpPr>
        <p:spPr>
          <a:xfrm>
            <a:off x="1801752" y="1295400"/>
            <a:ext cx="2275500" cy="480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000">
                <a:solidFill>
                  <a:srgbClr val="3F3F3F"/>
                </a:solidFill>
                <a:latin typeface="Calibri"/>
                <a:ea typeface="Calibri"/>
                <a:cs typeface="Calibri"/>
                <a:sym typeface="Calibri"/>
              </a:rPr>
              <a:t>Raw time series</a:t>
            </a:r>
            <a:endParaRPr/>
          </a:p>
        </p:txBody>
      </p:sp>
      <p:sp>
        <p:nvSpPr>
          <p:cNvPr id="148" name="Shape 148"/>
          <p:cNvSpPr txBox="1"/>
          <p:nvPr/>
        </p:nvSpPr>
        <p:spPr>
          <a:xfrm>
            <a:off x="4899801" y="1295400"/>
            <a:ext cx="2542800" cy="480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000">
                <a:solidFill>
                  <a:srgbClr val="3F3F3F"/>
                </a:solidFill>
                <a:latin typeface="Calibri"/>
                <a:ea typeface="Calibri"/>
                <a:cs typeface="Calibri"/>
                <a:sym typeface="Calibri"/>
              </a:rPr>
              <a:t>Corrected time series</a:t>
            </a:r>
            <a:endParaRPr/>
          </a:p>
        </p:txBody>
      </p:sp>
      <p:sp>
        <p:nvSpPr>
          <p:cNvPr id="149" name="Shape 14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nvSpPr>
        <p:spPr>
          <a:xfrm>
            <a:off x="1219729" y="107578"/>
            <a:ext cx="6702000" cy="730500"/>
          </a:xfrm>
          <a:prstGeom prst="rect">
            <a:avLst/>
          </a:prstGeom>
          <a:noFill/>
          <a:ln>
            <a:noFill/>
          </a:ln>
        </p:spPr>
        <p:txBody>
          <a:bodyPr anchorCtr="0" anchor="b" bIns="38100" lIns="76200" spcFirstLastPara="1" rIns="76200" wrap="square" tIns="38100">
            <a:noAutofit/>
          </a:bodyPr>
          <a:lstStyle/>
          <a:p>
            <a:pPr indent="0" lvl="0" marL="0" marR="0" rtl="0" algn="ctr">
              <a:spcBef>
                <a:spcPts val="0"/>
              </a:spcBef>
              <a:spcAft>
                <a:spcPts val="0"/>
              </a:spcAft>
              <a:buClr>
                <a:schemeClr val="accent1"/>
              </a:buClr>
              <a:buSzPts val="3833"/>
              <a:buFont typeface="Calibri"/>
              <a:buNone/>
            </a:pPr>
            <a:r>
              <a:rPr lang="en" sz="3833">
                <a:solidFill>
                  <a:schemeClr val="accent1"/>
                </a:solidFill>
                <a:latin typeface="Calibri"/>
                <a:ea typeface="Calibri"/>
                <a:cs typeface="Calibri"/>
                <a:sym typeface="Calibri"/>
              </a:rPr>
              <a:t>fMRI/DTI/PET “Reference”</a:t>
            </a:r>
            <a:endParaRPr/>
          </a:p>
        </p:txBody>
      </p:sp>
      <p:sp>
        <p:nvSpPr>
          <p:cNvPr id="156" name="Shape 156"/>
          <p:cNvSpPr/>
          <p:nvPr/>
        </p:nvSpPr>
        <p:spPr>
          <a:xfrm>
            <a:off x="626435" y="1981200"/>
            <a:ext cx="1420200" cy="849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000">
                <a:solidFill>
                  <a:srgbClr val="3F3F3F"/>
                </a:solidFill>
                <a:latin typeface="Calibri"/>
                <a:ea typeface="Calibri"/>
                <a:cs typeface="Calibri"/>
                <a:sym typeface="Calibri"/>
              </a:rPr>
              <a:t>Functional</a:t>
            </a:r>
            <a:endParaRPr/>
          </a:p>
          <a:p>
            <a:pPr indent="0" lvl="0" marL="0" marR="0" rtl="0" algn="ctr">
              <a:spcBef>
                <a:spcPts val="0"/>
              </a:spcBef>
              <a:spcAft>
                <a:spcPts val="0"/>
              </a:spcAft>
              <a:buNone/>
            </a:pPr>
            <a:r>
              <a:rPr lang="en" sz="2000">
                <a:solidFill>
                  <a:srgbClr val="3F3F3F"/>
                </a:solidFill>
                <a:latin typeface="Calibri"/>
                <a:ea typeface="Calibri"/>
                <a:cs typeface="Calibri"/>
                <a:sym typeface="Calibri"/>
              </a:rPr>
              <a:t>Template</a:t>
            </a:r>
            <a:endParaRPr/>
          </a:p>
        </p:txBody>
      </p:sp>
      <p:sp>
        <p:nvSpPr>
          <p:cNvPr id="157" name="Shape 157"/>
          <p:cNvSpPr/>
          <p:nvPr/>
        </p:nvSpPr>
        <p:spPr>
          <a:xfrm>
            <a:off x="618965" y="4038600"/>
            <a:ext cx="1449900" cy="849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000">
                <a:solidFill>
                  <a:srgbClr val="3F3F3F"/>
                </a:solidFill>
                <a:latin typeface="Calibri"/>
                <a:ea typeface="Calibri"/>
                <a:cs typeface="Calibri"/>
                <a:sym typeface="Calibri"/>
              </a:rPr>
              <a:t>Template</a:t>
            </a:r>
            <a:endParaRPr sz="2000">
              <a:solidFill>
                <a:srgbClr val="3F3F3F"/>
              </a:solidFill>
              <a:latin typeface="Calibri"/>
              <a:ea typeface="Calibri"/>
              <a:cs typeface="Calibri"/>
              <a:sym typeface="Calibri"/>
            </a:endParaRPr>
          </a:p>
          <a:p>
            <a:pPr indent="0" lvl="0" marL="0" marR="0" rtl="0" algn="ctr">
              <a:spcBef>
                <a:spcPts val="0"/>
              </a:spcBef>
              <a:spcAft>
                <a:spcPts val="0"/>
              </a:spcAft>
              <a:buNone/>
            </a:pPr>
            <a:r>
              <a:rPr lang="en" sz="2000">
                <a:solidFill>
                  <a:srgbClr val="3F3F3F"/>
                </a:solidFill>
                <a:latin typeface="Calibri"/>
                <a:ea typeface="Calibri"/>
                <a:cs typeface="Calibri"/>
                <a:sym typeface="Calibri"/>
              </a:rPr>
              <a:t>+</a:t>
            </a:r>
            <a:endParaRPr/>
          </a:p>
          <a:p>
            <a:pPr indent="0" lvl="0" marL="0" marR="0" rtl="0" algn="ctr">
              <a:spcBef>
                <a:spcPts val="0"/>
              </a:spcBef>
              <a:spcAft>
                <a:spcPts val="0"/>
              </a:spcAft>
              <a:buNone/>
            </a:pPr>
            <a:r>
              <a:rPr lang="en" sz="2000">
                <a:solidFill>
                  <a:srgbClr val="3F3F3F"/>
                </a:solidFill>
                <a:latin typeface="Calibri"/>
                <a:ea typeface="Calibri"/>
                <a:cs typeface="Calibri"/>
                <a:sym typeface="Calibri"/>
              </a:rPr>
              <a:t>fMRI map</a:t>
            </a:r>
            <a:endParaRPr/>
          </a:p>
        </p:txBody>
      </p:sp>
      <p:sp>
        <p:nvSpPr>
          <p:cNvPr id="158" name="Shape 158"/>
          <p:cNvSpPr txBox="1"/>
          <p:nvPr/>
        </p:nvSpPr>
        <p:spPr>
          <a:xfrm>
            <a:off x="769550" y="5908675"/>
            <a:ext cx="7622100" cy="480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2000">
                <a:solidFill>
                  <a:srgbClr val="3F3F3F"/>
                </a:solidFill>
                <a:latin typeface="Calibri"/>
                <a:ea typeface="Calibri"/>
                <a:cs typeface="Calibri"/>
                <a:sym typeface="Calibri"/>
              </a:rPr>
              <a:t>Usually template/reference/target used for motion correction</a:t>
            </a:r>
            <a:endParaRPr/>
          </a:p>
        </p:txBody>
      </p:sp>
      <p:sp>
        <p:nvSpPr>
          <p:cNvPr id="159" name="Shape 15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
              <a:t>‹#›</a:t>
            </a:fld>
            <a:endParaRPr/>
          </a:p>
        </p:txBody>
      </p:sp>
      <p:pic>
        <p:nvPicPr>
          <p:cNvPr id="160" name="Shape 160"/>
          <p:cNvPicPr preferRelativeResize="0"/>
          <p:nvPr/>
        </p:nvPicPr>
        <p:blipFill>
          <a:blip r:embed="rId3">
            <a:alphaModFix/>
          </a:blip>
          <a:stretch>
            <a:fillRect/>
          </a:stretch>
        </p:blipFill>
        <p:spPr>
          <a:xfrm>
            <a:off x="2257550" y="1311200"/>
            <a:ext cx="6134100" cy="4276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