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0" r:id="rId2"/>
    <p:sldMasterId id="2147483652" r:id="rId3"/>
    <p:sldMasterId id="2147483653" r:id="rId4"/>
    <p:sldMasterId id="2147483654" r:id="rId5"/>
    <p:sldMasterId id="2147483655" r:id="rId6"/>
    <p:sldMasterId id="2147483656" r:id="rId7"/>
    <p:sldMasterId id="2147483657" r:id="rId8"/>
    <p:sldMasterId id="2147483658" r:id="rId9"/>
    <p:sldMasterId id="2147483660" r:id="rId10"/>
    <p:sldMasterId id="2147483661" r:id="rId11"/>
    <p:sldMasterId id="2147483662" r:id="rId12"/>
  </p:sldMasterIdLst>
  <p:notesMasterIdLst>
    <p:notesMasterId r:id="rId116"/>
  </p:notesMasterIdLst>
  <p:handoutMasterIdLst>
    <p:handoutMasterId r:id="rId117"/>
  </p:handoutMasterIdLst>
  <p:sldIdLst>
    <p:sldId id="349" r:id="rId13"/>
    <p:sldId id="257" r:id="rId14"/>
    <p:sldId id="258" r:id="rId15"/>
    <p:sldId id="385" r:id="rId16"/>
    <p:sldId id="259" r:id="rId17"/>
    <p:sldId id="262" r:id="rId18"/>
    <p:sldId id="263" r:id="rId19"/>
    <p:sldId id="359" r:id="rId20"/>
    <p:sldId id="360" r:id="rId21"/>
    <p:sldId id="376" r:id="rId22"/>
    <p:sldId id="361" r:id="rId23"/>
    <p:sldId id="362" r:id="rId24"/>
    <p:sldId id="363" r:id="rId25"/>
    <p:sldId id="364" r:id="rId26"/>
    <p:sldId id="365" r:id="rId27"/>
    <p:sldId id="366" r:id="rId28"/>
    <p:sldId id="367" r:id="rId29"/>
    <p:sldId id="368" r:id="rId30"/>
    <p:sldId id="369" r:id="rId31"/>
    <p:sldId id="370" r:id="rId32"/>
    <p:sldId id="371" r:id="rId33"/>
    <p:sldId id="372" r:id="rId34"/>
    <p:sldId id="358" r:id="rId35"/>
    <p:sldId id="278" r:id="rId36"/>
    <p:sldId id="374" r:id="rId37"/>
    <p:sldId id="382" r:id="rId38"/>
    <p:sldId id="383" r:id="rId39"/>
    <p:sldId id="375" r:id="rId40"/>
    <p:sldId id="377" r:id="rId41"/>
    <p:sldId id="274" r:id="rId42"/>
    <p:sldId id="275" r:id="rId43"/>
    <p:sldId id="276" r:id="rId44"/>
    <p:sldId id="277" r:id="rId45"/>
    <p:sldId id="378" r:id="rId46"/>
    <p:sldId id="280" r:id="rId47"/>
    <p:sldId id="281" r:id="rId48"/>
    <p:sldId id="282" r:id="rId49"/>
    <p:sldId id="288" r:id="rId50"/>
    <p:sldId id="289" r:id="rId51"/>
    <p:sldId id="379" r:id="rId52"/>
    <p:sldId id="353" r:id="rId53"/>
    <p:sldId id="354" r:id="rId54"/>
    <p:sldId id="355" r:id="rId55"/>
    <p:sldId id="356" r:id="rId56"/>
    <p:sldId id="380" r:id="rId57"/>
    <p:sldId id="293" r:id="rId58"/>
    <p:sldId id="381" r:id="rId59"/>
    <p:sldId id="295" r:id="rId60"/>
    <p:sldId id="296" r:id="rId61"/>
    <p:sldId id="297" r:id="rId62"/>
    <p:sldId id="298" r:id="rId63"/>
    <p:sldId id="357" r:id="rId64"/>
    <p:sldId id="384" r:id="rId65"/>
    <p:sldId id="300" r:id="rId66"/>
    <p:sldId id="260" r:id="rId67"/>
    <p:sldId id="261" r:id="rId68"/>
    <p:sldId id="301" r:id="rId69"/>
    <p:sldId id="302" r:id="rId70"/>
    <p:sldId id="303" r:id="rId71"/>
    <p:sldId id="304" r:id="rId72"/>
    <p:sldId id="305" r:id="rId73"/>
    <p:sldId id="306" r:id="rId74"/>
    <p:sldId id="307" r:id="rId75"/>
    <p:sldId id="308" r:id="rId76"/>
    <p:sldId id="309" r:id="rId77"/>
    <p:sldId id="310" r:id="rId78"/>
    <p:sldId id="311" r:id="rId79"/>
    <p:sldId id="312" r:id="rId80"/>
    <p:sldId id="313" r:id="rId81"/>
    <p:sldId id="314" r:id="rId82"/>
    <p:sldId id="315" r:id="rId83"/>
    <p:sldId id="316" r:id="rId84"/>
    <p:sldId id="317" r:id="rId85"/>
    <p:sldId id="318" r:id="rId86"/>
    <p:sldId id="319" r:id="rId87"/>
    <p:sldId id="320" r:id="rId88"/>
    <p:sldId id="321" r:id="rId89"/>
    <p:sldId id="322" r:id="rId90"/>
    <p:sldId id="323" r:id="rId91"/>
    <p:sldId id="324" r:id="rId92"/>
    <p:sldId id="325" r:id="rId93"/>
    <p:sldId id="326" r:id="rId94"/>
    <p:sldId id="327" r:id="rId95"/>
    <p:sldId id="328" r:id="rId96"/>
    <p:sldId id="329" r:id="rId97"/>
    <p:sldId id="330" r:id="rId98"/>
    <p:sldId id="331" r:id="rId99"/>
    <p:sldId id="332" r:id="rId100"/>
    <p:sldId id="333" r:id="rId101"/>
    <p:sldId id="334" r:id="rId102"/>
    <p:sldId id="335" r:id="rId103"/>
    <p:sldId id="336" r:id="rId104"/>
    <p:sldId id="337" r:id="rId105"/>
    <p:sldId id="338" r:id="rId106"/>
    <p:sldId id="339" r:id="rId107"/>
    <p:sldId id="340" r:id="rId108"/>
    <p:sldId id="341" r:id="rId109"/>
    <p:sldId id="342" r:id="rId110"/>
    <p:sldId id="343" r:id="rId111"/>
    <p:sldId id="344" r:id="rId112"/>
    <p:sldId id="345" r:id="rId113"/>
    <p:sldId id="347" r:id="rId114"/>
    <p:sldId id="348" r:id="rId115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1pPr>
    <a:lvl2pPr marL="742950" indent="-28575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2pPr>
    <a:lvl3pPr marL="11430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3pPr>
    <a:lvl4pPr marL="16002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4pPr>
    <a:lvl5pPr marL="2057400" indent="-228600" algn="l" defTabSz="457200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ヒラギノ明朝 ProN W3" pitchFamily="2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hiddenSlides="1" frameSlides="1"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>
      <p:cViewPr varScale="1">
        <p:scale>
          <a:sx n="217" d="100"/>
          <a:sy n="217" d="100"/>
        </p:scale>
        <p:origin x="168" y="23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6" Type="http://schemas.openxmlformats.org/officeDocument/2006/relationships/slide" Target="slides/slide4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113" Type="http://schemas.openxmlformats.org/officeDocument/2006/relationships/slide" Target="slides/slide101.xml"/><Relationship Id="rId118" Type="http://schemas.openxmlformats.org/officeDocument/2006/relationships/presProps" Target="presProps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slide" Target="slides/slide102.xml"/><Relationship Id="rId119" Type="http://schemas.openxmlformats.org/officeDocument/2006/relationships/viewProps" Target="viewProps.xml"/><Relationship Id="rId44" Type="http://schemas.openxmlformats.org/officeDocument/2006/relationships/slide" Target="slides/slide32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12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15" Type="http://schemas.openxmlformats.org/officeDocument/2006/relationships/slide" Target="slides/slide103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12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slide" Target="slides/slide99.xml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52" Type="http://schemas.openxmlformats.org/officeDocument/2006/relationships/slide" Target="slides/slide40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8415A82-0268-4E37-B177-1E9988C3B8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  <a:ea typeface="ヒラギノ明朝 ProN W3" charset="0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7804BC-F054-4867-8952-886C84415CC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  <a:ea typeface="ヒラギノ明朝 ProN W3" charset="0"/>
                <a:cs typeface="ヒラギノ明朝 ProN W3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1">
            <a:extLst>
              <a:ext uri="{FF2B5EF4-FFF2-40B4-BE49-F238E27FC236}">
                <a16:creationId xmlns:a16="http://schemas.microsoft.com/office/drawing/2014/main" id="{56880A44-77EE-6440-6DD9-D7459E795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2531" name="AutoShape 2">
            <a:extLst>
              <a:ext uri="{FF2B5EF4-FFF2-40B4-BE49-F238E27FC236}">
                <a16:creationId xmlns:a16="http://schemas.microsoft.com/office/drawing/2014/main" id="{F3A17D03-14AE-C4A2-C0E3-1F2692AAA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5C268029-968D-215D-F733-DB9A27233C9A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8825" cy="3425825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A9045668-3184-4199-B134-EE65F3A2D81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MS PGothic" panose="020B0600070205080204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1">
            <a:extLst>
              <a:ext uri="{FF2B5EF4-FFF2-40B4-BE49-F238E27FC236}">
                <a16:creationId xmlns:a16="http://schemas.microsoft.com/office/drawing/2014/main" id="{ADDB4B9E-7893-5F53-6894-686907D11D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25603" name="Text Box 2">
            <a:extLst>
              <a:ext uri="{FF2B5EF4-FFF2-40B4-BE49-F238E27FC236}">
                <a16:creationId xmlns:a16="http://schemas.microsoft.com/office/drawing/2014/main" id="{B5E9411D-CC86-E1B8-7A75-25CA4A8E3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46083" name="Text Box 2">
            <a:extLst>
              <a:ext uri="{FF2B5EF4-FFF2-40B4-BE49-F238E27FC236}">
                <a16:creationId xmlns:a16="http://schemas.microsoft.com/office/drawing/2014/main" id="{2C2A2230-FD66-9205-371B-BD5DB2E45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5311D5BE-B788-082E-B443-0662D0EEF8F0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2CEBBB1-D7F8-40A8-8DB0-282535EE031E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0D8BCF71-1AAA-8BC3-CE8F-AA22BA01A0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D1F8CABD-DE63-102F-FC67-67A59930CE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862E44DE-19AB-8793-0D14-AA08F5A3E3A1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A1A3C08-6889-4292-92E7-8B8FC65977A7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931F470B-3362-044E-3C32-EF1EDCD0D3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9726E30C-EA02-2879-6AD1-428BE3B836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>
            <a:extLst>
              <a:ext uri="{FF2B5EF4-FFF2-40B4-BE49-F238E27FC236}">
                <a16:creationId xmlns:a16="http://schemas.microsoft.com/office/drawing/2014/main" id="{B0747958-447C-35BB-E84B-970D62B1932C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0455C2-2253-490F-9A98-2516E451781A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52227" name="Rectangle 2">
            <a:extLst>
              <a:ext uri="{FF2B5EF4-FFF2-40B4-BE49-F238E27FC236}">
                <a16:creationId xmlns:a16="http://schemas.microsoft.com/office/drawing/2014/main" id="{F209CE65-2708-5C11-0181-B40B105BFD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>
            <a:extLst>
              <a:ext uri="{FF2B5EF4-FFF2-40B4-BE49-F238E27FC236}">
                <a16:creationId xmlns:a16="http://schemas.microsoft.com/office/drawing/2014/main" id="{67BFFE44-AF26-5812-85EF-E4EE4A4CBA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1BFE1651-B5B7-054E-8DF8-A8953FA78C8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CB168531-49DE-4B7F-891D-43D226D895CC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32E38F3A-57DD-AB79-6CB3-C4D0D2C871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6D12C189-F38C-09EC-9D39-45E5C1E571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AA9C4C92-0D3D-8AB1-931B-C67081942C7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3B3677D-515C-4C5D-BCFA-705FD6C24106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E2B463C2-9979-A078-DBC8-29C93273F4C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310DDF7B-AF1C-83BB-9883-955B3EB2D1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>
            <a:extLst>
              <a:ext uri="{FF2B5EF4-FFF2-40B4-BE49-F238E27FC236}">
                <a16:creationId xmlns:a16="http://schemas.microsoft.com/office/drawing/2014/main" id="{856027C2-3167-994D-D2C1-050A37C361C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424C1ED-C938-4A23-BF50-7766BA1CD198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8371" name="Rectangle 2">
            <a:extLst>
              <a:ext uri="{FF2B5EF4-FFF2-40B4-BE49-F238E27FC236}">
                <a16:creationId xmlns:a16="http://schemas.microsoft.com/office/drawing/2014/main" id="{EFDE65CC-6E66-9D77-5A9D-BE6B3C2D6D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>
            <a:extLst>
              <a:ext uri="{FF2B5EF4-FFF2-40B4-BE49-F238E27FC236}">
                <a16:creationId xmlns:a16="http://schemas.microsoft.com/office/drawing/2014/main" id="{3DCC84DB-1EC6-D90D-7C42-67B5D09EBC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>
            <a:extLst>
              <a:ext uri="{FF2B5EF4-FFF2-40B4-BE49-F238E27FC236}">
                <a16:creationId xmlns:a16="http://schemas.microsoft.com/office/drawing/2014/main" id="{86CDAC65-8B8A-D12C-E4FC-B842C4E300F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0FD3A9A-DBAC-44A3-8F31-3EC85DEAA2C5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60419" name="Rectangle 2">
            <a:extLst>
              <a:ext uri="{FF2B5EF4-FFF2-40B4-BE49-F238E27FC236}">
                <a16:creationId xmlns:a16="http://schemas.microsoft.com/office/drawing/2014/main" id="{B4302C2F-5C67-252C-6917-45FED0C0D7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>
            <a:extLst>
              <a:ext uri="{FF2B5EF4-FFF2-40B4-BE49-F238E27FC236}">
                <a16:creationId xmlns:a16="http://schemas.microsoft.com/office/drawing/2014/main" id="{B05AF25E-2825-8556-9EBB-15AB306762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00D61E5D-2A27-5DC6-8EBA-20B92C92D16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E140301-CE74-4FE0-9793-ACE005A50579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15EEC752-348D-4F9E-5F80-2D4DF64DBC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75FA45E4-FFB3-F4D1-FC20-92BEEDA388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1B252A82-B2AA-ADE3-0DA4-A1C009E62F5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A745D09-D2E1-4615-9E47-FF0D468D6834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7312EC25-ABF9-AC66-AB8D-D0B2DE22FB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5622F0C1-CE42-71EC-1BD0-F99BE96E45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ext Box 1">
            <a:extLst>
              <a:ext uri="{FF2B5EF4-FFF2-40B4-BE49-F238E27FC236}">
                <a16:creationId xmlns:a16="http://schemas.microsoft.com/office/drawing/2014/main" id="{AB9ACBA6-1ED9-4837-B34B-7565CF40BC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7651" name="Text Box 2">
            <a:extLst>
              <a:ext uri="{FF2B5EF4-FFF2-40B4-BE49-F238E27FC236}">
                <a16:creationId xmlns:a16="http://schemas.microsoft.com/office/drawing/2014/main" id="{3A03C5A1-8455-95FC-A288-DAA88BC9F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72788178-084A-1499-75EA-98343182E99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B4D278D-524B-41C8-BFD5-CE65B17CDF27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E4B8F5F8-067A-3C81-85AC-0152BD8237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3B0A2888-7CF1-DF3F-860D-8C21424D48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>
            <a:extLst>
              <a:ext uri="{FF2B5EF4-FFF2-40B4-BE49-F238E27FC236}">
                <a16:creationId xmlns:a16="http://schemas.microsoft.com/office/drawing/2014/main" id="{2A62A9F3-0491-7CD3-9FC1-2BE4DDAB596F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613A35B-EA34-4E2A-8E3D-CE37ABC3AE26}" type="slidenum">
              <a:rPr lang="en-US" altLang="en-US">
                <a:solidFill>
                  <a:schemeClr val="tx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97EE0F2E-3A61-7C57-5C58-C1CF57C2462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68612" name="Rectangle 3">
            <a:extLst>
              <a:ext uri="{FF2B5EF4-FFF2-40B4-BE49-F238E27FC236}">
                <a16:creationId xmlns:a16="http://schemas.microsoft.com/office/drawing/2014/main" id="{E8769C3F-E8C0-2844-9026-EA32E303EA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31838" y="4559300"/>
            <a:ext cx="5851525" cy="4322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>
            <a:extLst>
              <a:ext uri="{FF2B5EF4-FFF2-40B4-BE49-F238E27FC236}">
                <a16:creationId xmlns:a16="http://schemas.microsoft.com/office/drawing/2014/main" id="{21C9EBF3-47EE-0C54-6D14-A6A97510D03A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defTabSz="966788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F22C3E7-5229-4633-B93B-5A6A55FE78B4}" type="slidenum">
              <a:rPr lang="en-US" altLang="en-US">
                <a:solidFill>
                  <a:schemeClr val="tx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03CC57A0-1B3A-1785-FB4A-08793FB2A2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7550"/>
            <a:ext cx="4802188" cy="3602038"/>
          </a:xfrm>
          <a:ln/>
        </p:spPr>
      </p:sp>
      <p:sp>
        <p:nvSpPr>
          <p:cNvPr id="70660" name="Rectangle 3">
            <a:extLst>
              <a:ext uri="{FF2B5EF4-FFF2-40B4-BE49-F238E27FC236}">
                <a16:creationId xmlns:a16="http://schemas.microsoft.com/office/drawing/2014/main" id="{7BBD47A3-873C-FA5C-5B07-D96861D66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6313" y="4559300"/>
            <a:ext cx="5362575" cy="4324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Text Box 1">
            <a:extLst>
              <a:ext uri="{FF2B5EF4-FFF2-40B4-BE49-F238E27FC236}">
                <a16:creationId xmlns:a16="http://schemas.microsoft.com/office/drawing/2014/main" id="{CE87848C-2F16-4BB1-B831-06F79F01DA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73731" name="Text Box 2">
            <a:extLst>
              <a:ext uri="{FF2B5EF4-FFF2-40B4-BE49-F238E27FC236}">
                <a16:creationId xmlns:a16="http://schemas.microsoft.com/office/drawing/2014/main" id="{8AD5B128-0350-E918-85CD-A9E43FA50B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>
            <a:extLst>
              <a:ext uri="{FF2B5EF4-FFF2-40B4-BE49-F238E27FC236}">
                <a16:creationId xmlns:a16="http://schemas.microsoft.com/office/drawing/2014/main" id="{926D0073-6FC2-2A2D-108E-26A88CFE7535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89A66D2-5E52-496D-963B-F4153AAACDAE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5917D04A-DB11-B789-0D9C-32B65FED64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74BFB1C1-A0CC-667C-0320-C28858750C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>
            <a:extLst>
              <a:ext uri="{FF2B5EF4-FFF2-40B4-BE49-F238E27FC236}">
                <a16:creationId xmlns:a16="http://schemas.microsoft.com/office/drawing/2014/main" id="{E8DB919E-15D6-0F77-2F44-33177EAACB75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0645AC5-77CF-4F70-AFE7-191A1A120D45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9680F3D4-FA43-5019-A0E2-C4ECE8EED4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436980B6-4CD2-BCFF-FB9A-2724BCC292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>
            <a:extLst>
              <a:ext uri="{FF2B5EF4-FFF2-40B4-BE49-F238E27FC236}">
                <a16:creationId xmlns:a16="http://schemas.microsoft.com/office/drawing/2014/main" id="{35FAAE4F-A1D5-0AB1-98F8-B5A1F7C2B847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58311760-0A9E-44EE-AD72-490B98F3BCD3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79875" name="Rectangle 2">
            <a:extLst>
              <a:ext uri="{FF2B5EF4-FFF2-40B4-BE49-F238E27FC236}">
                <a16:creationId xmlns:a16="http://schemas.microsoft.com/office/drawing/2014/main" id="{A627DC2D-AFCE-7F43-680D-E1D487F8AD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>
            <a:extLst>
              <a:ext uri="{FF2B5EF4-FFF2-40B4-BE49-F238E27FC236}">
                <a16:creationId xmlns:a16="http://schemas.microsoft.com/office/drawing/2014/main" id="{0334C0AA-1996-A6CE-587C-BA71E49A63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>
            <a:extLst>
              <a:ext uri="{FF2B5EF4-FFF2-40B4-BE49-F238E27FC236}">
                <a16:creationId xmlns:a16="http://schemas.microsoft.com/office/drawing/2014/main" id="{5FCEF0BF-4241-282F-073A-A6E7DB33982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14517E1-8D58-4782-8D21-1258FE27B410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81923" name="Rectangle 2">
            <a:extLst>
              <a:ext uri="{FF2B5EF4-FFF2-40B4-BE49-F238E27FC236}">
                <a16:creationId xmlns:a16="http://schemas.microsoft.com/office/drawing/2014/main" id="{10EC2C08-EB00-08EA-8F68-1B2A13BCE5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>
            <a:extLst>
              <a:ext uri="{FF2B5EF4-FFF2-40B4-BE49-F238E27FC236}">
                <a16:creationId xmlns:a16="http://schemas.microsoft.com/office/drawing/2014/main" id="{CBADE0CE-AE06-83C6-3112-0E49C6BC6C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3971" name="Text Box 2">
            <a:extLst>
              <a:ext uri="{FF2B5EF4-FFF2-40B4-BE49-F238E27FC236}">
                <a16:creationId xmlns:a16="http://schemas.microsoft.com/office/drawing/2014/main" id="{2CE734DB-7AD3-0D6B-3823-3205123B6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ext Box 1">
            <a:extLst>
              <a:ext uri="{FF2B5EF4-FFF2-40B4-BE49-F238E27FC236}">
                <a16:creationId xmlns:a16="http://schemas.microsoft.com/office/drawing/2014/main" id="{0B8B34DB-66DD-441F-8ACD-0A5598164F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6019" name="Text Box 2">
            <a:extLst>
              <a:ext uri="{FF2B5EF4-FFF2-40B4-BE49-F238E27FC236}">
                <a16:creationId xmlns:a16="http://schemas.microsoft.com/office/drawing/2014/main" id="{75EF3677-CA59-08B8-0DB1-6C4266B70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1">
            <a:extLst>
              <a:ext uri="{FF2B5EF4-FFF2-40B4-BE49-F238E27FC236}">
                <a16:creationId xmlns:a16="http://schemas.microsoft.com/office/drawing/2014/main" id="{1E6268B8-65EF-4D12-A310-B3CE1BA8CD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23355DB4-8F3B-7850-4698-88FFECC7F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9700" name="Notes Placeholder 1">
            <a:extLst>
              <a:ext uri="{FF2B5EF4-FFF2-40B4-BE49-F238E27FC236}">
                <a16:creationId xmlns:a16="http://schemas.microsoft.com/office/drawing/2014/main" id="{DFA33C9E-7C52-8AA8-3F9B-F70A2180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-click on the links on the schedule page to access the slides to follow along &amp; to access the tutorials when it’s time to do those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Text Box 1">
            <a:extLst>
              <a:ext uri="{FF2B5EF4-FFF2-40B4-BE49-F238E27FC236}">
                <a16:creationId xmlns:a16="http://schemas.microsoft.com/office/drawing/2014/main" id="{20D0668D-B5A1-40C1-A622-6ED81596120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88067" name="Text Box 2">
            <a:extLst>
              <a:ext uri="{FF2B5EF4-FFF2-40B4-BE49-F238E27FC236}">
                <a16:creationId xmlns:a16="http://schemas.microsoft.com/office/drawing/2014/main" id="{18813547-8DF6-0667-7884-003C0E7B5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ext Box 1">
            <a:extLst>
              <a:ext uri="{FF2B5EF4-FFF2-40B4-BE49-F238E27FC236}">
                <a16:creationId xmlns:a16="http://schemas.microsoft.com/office/drawing/2014/main" id="{9688B6F4-7AB1-47E3-B404-9B94D54A91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0115" name="Text Box 2">
            <a:extLst>
              <a:ext uri="{FF2B5EF4-FFF2-40B4-BE49-F238E27FC236}">
                <a16:creationId xmlns:a16="http://schemas.microsoft.com/office/drawing/2014/main" id="{5D31C576-CD21-50BC-FCCF-BEAE72729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ext Box 1">
            <a:extLst>
              <a:ext uri="{FF2B5EF4-FFF2-40B4-BE49-F238E27FC236}">
                <a16:creationId xmlns:a16="http://schemas.microsoft.com/office/drawing/2014/main" id="{1BA076DC-B1D6-4766-BB95-A1760A026C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2163" name="Text Box 2">
            <a:extLst>
              <a:ext uri="{FF2B5EF4-FFF2-40B4-BE49-F238E27FC236}">
                <a16:creationId xmlns:a16="http://schemas.microsoft.com/office/drawing/2014/main" id="{555B052A-3D8A-AA18-3DC1-CBCBF8B1B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4211" name="Text Box 2">
            <a:extLst>
              <a:ext uri="{FF2B5EF4-FFF2-40B4-BE49-F238E27FC236}">
                <a16:creationId xmlns:a16="http://schemas.microsoft.com/office/drawing/2014/main" id="{0C184F7D-5FEA-F162-523F-22C96C173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94212" name="Notes Placeholder 1">
            <a:extLst>
              <a:ext uri="{FF2B5EF4-FFF2-40B4-BE49-F238E27FC236}">
                <a16:creationId xmlns:a16="http://schemas.microsoft.com/office/drawing/2014/main" id="{8FB5745F-AF86-77B8-8AC6-4A967A5A3F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ext Box 1">
            <a:extLst>
              <a:ext uri="{FF2B5EF4-FFF2-40B4-BE49-F238E27FC236}">
                <a16:creationId xmlns:a16="http://schemas.microsoft.com/office/drawing/2014/main" id="{FE99C282-A77C-4C16-B64B-23E40E40E2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6259" name="Text Box 2">
            <a:extLst>
              <a:ext uri="{FF2B5EF4-FFF2-40B4-BE49-F238E27FC236}">
                <a16:creationId xmlns:a16="http://schemas.microsoft.com/office/drawing/2014/main" id="{5C8B2299-3D77-1C16-BB70-FC08EA2B34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Text Box 1">
            <a:extLst>
              <a:ext uri="{FF2B5EF4-FFF2-40B4-BE49-F238E27FC236}">
                <a16:creationId xmlns:a16="http://schemas.microsoft.com/office/drawing/2014/main" id="{2EE44CA1-1B62-4BB5-87E5-68F4CAA527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98307" name="Text Box 2">
            <a:extLst>
              <a:ext uri="{FF2B5EF4-FFF2-40B4-BE49-F238E27FC236}">
                <a16:creationId xmlns:a16="http://schemas.microsoft.com/office/drawing/2014/main" id="{7660D266-20A3-456D-A229-25ACA6E7B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ext Box 1">
            <a:extLst>
              <a:ext uri="{FF2B5EF4-FFF2-40B4-BE49-F238E27FC236}">
                <a16:creationId xmlns:a16="http://schemas.microsoft.com/office/drawing/2014/main" id="{6A45E7B1-23AB-4646-891C-9AAC17AEA4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0355" name="Text Box 2">
            <a:extLst>
              <a:ext uri="{FF2B5EF4-FFF2-40B4-BE49-F238E27FC236}">
                <a16:creationId xmlns:a16="http://schemas.microsoft.com/office/drawing/2014/main" id="{297589AC-C3F2-3438-41CC-E105AF807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1">
            <a:extLst>
              <a:ext uri="{FF2B5EF4-FFF2-40B4-BE49-F238E27FC236}">
                <a16:creationId xmlns:a16="http://schemas.microsoft.com/office/drawing/2014/main" id="{05228A99-A880-3C21-48A8-254CFBF94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0" tIns="43200" rIns="86400" bIns="432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fld id="{F972A0B7-DE78-43CA-8198-927ADA51068F}" type="slidenum">
              <a:rPr lang="en-US" altLang="en-US">
                <a:solidFill>
                  <a:srgbClr val="000000"/>
                </a:solidFill>
              </a:rPr>
              <a:pPr eaLnBrk="1" hangingPunct="1">
                <a:buSzPct val="100000"/>
              </a:pPr>
              <a:t>38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5410" name="Text Box 2">
            <a:extLst>
              <a:ext uri="{FF2B5EF4-FFF2-40B4-BE49-F238E27FC236}">
                <a16:creationId xmlns:a16="http://schemas.microsoft.com/office/drawing/2014/main" id="{5EB297E0-3B0F-431D-98CF-6E68F74941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70412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2404" name="Text Box 3">
            <a:extLst>
              <a:ext uri="{FF2B5EF4-FFF2-40B4-BE49-F238E27FC236}">
                <a16:creationId xmlns:a16="http://schemas.microsoft.com/office/drawing/2014/main" id="{F1E4248E-D955-0EA3-06EA-7B788BA09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1">
            <a:extLst>
              <a:ext uri="{FF2B5EF4-FFF2-40B4-BE49-F238E27FC236}">
                <a16:creationId xmlns:a16="http://schemas.microsoft.com/office/drawing/2014/main" id="{E07AD365-7BBE-CC68-6DAA-10011DE1F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0" tIns="43200" rIns="86400" bIns="432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fld id="{A1B127D7-CDB3-4D00-91A3-13F324643F3C}" type="slidenum">
              <a:rPr lang="en-US" altLang="en-US">
                <a:solidFill>
                  <a:srgbClr val="000000"/>
                </a:solidFill>
              </a:rPr>
              <a:pPr eaLnBrk="1" hangingPunct="1">
                <a:buSzPct val="100000"/>
              </a:pPr>
              <a:t>39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6434" name="Text Box 2">
            <a:extLst>
              <a:ext uri="{FF2B5EF4-FFF2-40B4-BE49-F238E27FC236}">
                <a16:creationId xmlns:a16="http://schemas.microsoft.com/office/drawing/2014/main" id="{B7DE474F-E4EA-453F-A080-7B1B7AFE79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93738"/>
            <a:ext cx="4570412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4452" name="Text Box 3">
            <a:extLst>
              <a:ext uri="{FF2B5EF4-FFF2-40B4-BE49-F238E27FC236}">
                <a16:creationId xmlns:a16="http://schemas.microsoft.com/office/drawing/2014/main" id="{6AD8989C-D7E6-309F-35C4-527FA2085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06499" name="Text Box 2">
            <a:extLst>
              <a:ext uri="{FF2B5EF4-FFF2-40B4-BE49-F238E27FC236}">
                <a16:creationId xmlns:a16="http://schemas.microsoft.com/office/drawing/2014/main" id="{5E460E1E-5E9F-DCB3-EBB4-BE39555D7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1">
            <a:extLst>
              <a:ext uri="{FF2B5EF4-FFF2-40B4-BE49-F238E27FC236}">
                <a16:creationId xmlns:a16="http://schemas.microsoft.com/office/drawing/2014/main" id="{1E6268B8-65EF-4D12-A310-B3CE1BA8CD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23355DB4-8F3B-7850-4698-88FFECC7F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9700" name="Notes Placeholder 1">
            <a:extLst>
              <a:ext uri="{FF2B5EF4-FFF2-40B4-BE49-F238E27FC236}">
                <a16:creationId xmlns:a16="http://schemas.microsoft.com/office/drawing/2014/main" id="{DFA33C9E-7C52-8AA8-3F9B-F70A2180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-click on the links on the schedule page to access the slides to follow along &amp; to access the tutorials when it’s time to do those</a:t>
            </a:r>
          </a:p>
        </p:txBody>
      </p:sp>
    </p:spTree>
    <p:extLst>
      <p:ext uri="{BB962C8B-B14F-4D97-AF65-F5344CB8AC3E}">
        <p14:creationId xmlns:p14="http://schemas.microsoft.com/office/powerpoint/2010/main" val="20747898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1">
            <a:extLst>
              <a:ext uri="{FF2B5EF4-FFF2-40B4-BE49-F238E27FC236}">
                <a16:creationId xmlns:a16="http://schemas.microsoft.com/office/drawing/2014/main" id="{C3DFAA55-86BE-815A-8CD0-AD0C2F3B74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8547" name="Text Box 2">
            <a:extLst>
              <a:ext uri="{FF2B5EF4-FFF2-40B4-BE49-F238E27FC236}">
                <a16:creationId xmlns:a16="http://schemas.microsoft.com/office/drawing/2014/main" id="{38A0B98E-AFEF-D15E-AA98-7922D6FE1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1">
            <a:extLst>
              <a:ext uri="{FF2B5EF4-FFF2-40B4-BE49-F238E27FC236}">
                <a16:creationId xmlns:a16="http://schemas.microsoft.com/office/drawing/2014/main" id="{02E655D9-3A82-56CB-9376-7F2F1B2686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10595" name="Text Box 2">
            <a:extLst>
              <a:ext uri="{FF2B5EF4-FFF2-40B4-BE49-F238E27FC236}">
                <a16:creationId xmlns:a16="http://schemas.microsoft.com/office/drawing/2014/main" id="{44114484-FC6B-8C5A-4F9C-DCD038FD0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4691" name="Text Box 2">
            <a:extLst>
              <a:ext uri="{FF2B5EF4-FFF2-40B4-BE49-F238E27FC236}">
                <a16:creationId xmlns:a16="http://schemas.microsoft.com/office/drawing/2014/main" id="{E5F43B71-4BE7-5316-2610-95080EA87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Text Box 1">
            <a:extLst>
              <a:ext uri="{FF2B5EF4-FFF2-40B4-BE49-F238E27FC236}">
                <a16:creationId xmlns:a16="http://schemas.microsoft.com/office/drawing/2014/main" id="{44B812E4-D22B-4720-8249-D8F0E14210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6739" name="Text Box 2">
            <a:extLst>
              <a:ext uri="{FF2B5EF4-FFF2-40B4-BE49-F238E27FC236}">
                <a16:creationId xmlns:a16="http://schemas.microsoft.com/office/drawing/2014/main" id="{9C9ADE9D-E401-3679-97DC-91B760507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>
            <a:extLst>
              <a:ext uri="{FF2B5EF4-FFF2-40B4-BE49-F238E27FC236}">
                <a16:creationId xmlns:a16="http://schemas.microsoft.com/office/drawing/2014/main" id="{2E77B1A6-AF2C-47C3-A2CA-FF16A81484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18787" name="Text Box 2">
            <a:extLst>
              <a:ext uri="{FF2B5EF4-FFF2-40B4-BE49-F238E27FC236}">
                <a16:creationId xmlns:a16="http://schemas.microsoft.com/office/drawing/2014/main" id="{B6051E5F-EF86-E6F4-9525-C8ABAEB31D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ext Box 1">
            <a:extLst>
              <a:ext uri="{FF2B5EF4-FFF2-40B4-BE49-F238E27FC236}">
                <a16:creationId xmlns:a16="http://schemas.microsoft.com/office/drawing/2014/main" id="{53F6187A-2D07-4BE2-A297-98AF616015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0835" name="Text Box 2">
            <a:extLst>
              <a:ext uri="{FF2B5EF4-FFF2-40B4-BE49-F238E27FC236}">
                <a16:creationId xmlns:a16="http://schemas.microsoft.com/office/drawing/2014/main" id="{FBB6B686-C4F9-4290-E2B5-25E5116C8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ext Box 1">
            <a:extLst>
              <a:ext uri="{FF2B5EF4-FFF2-40B4-BE49-F238E27FC236}">
                <a16:creationId xmlns:a16="http://schemas.microsoft.com/office/drawing/2014/main" id="{86153B71-519D-4F86-B04A-0850468FB5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2883" name="Text Box 2">
            <a:extLst>
              <a:ext uri="{FF2B5EF4-FFF2-40B4-BE49-F238E27FC236}">
                <a16:creationId xmlns:a16="http://schemas.microsoft.com/office/drawing/2014/main" id="{43966A4B-5E2C-4FDA-5AB2-C37743BECE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ext Box 1">
            <a:extLst>
              <a:ext uri="{FF2B5EF4-FFF2-40B4-BE49-F238E27FC236}">
                <a16:creationId xmlns:a16="http://schemas.microsoft.com/office/drawing/2014/main" id="{2BBF4223-E600-4A52-8262-2C31D24D3F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4931" name="Text Box 2">
            <a:extLst>
              <a:ext uri="{FF2B5EF4-FFF2-40B4-BE49-F238E27FC236}">
                <a16:creationId xmlns:a16="http://schemas.microsoft.com/office/drawing/2014/main" id="{D60574DA-E06E-D94B-9F60-313F7D6F0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ext Box 1">
            <a:extLst>
              <a:ext uri="{FF2B5EF4-FFF2-40B4-BE49-F238E27FC236}">
                <a16:creationId xmlns:a16="http://schemas.microsoft.com/office/drawing/2014/main" id="{C4592FE4-042A-4F09-B04D-F7C0E01E82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26979" name="Text Box 2">
            <a:extLst>
              <a:ext uri="{FF2B5EF4-FFF2-40B4-BE49-F238E27FC236}">
                <a16:creationId xmlns:a16="http://schemas.microsoft.com/office/drawing/2014/main" id="{367A384C-CB28-348C-62DF-1235CF065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>
            <a:extLst>
              <a:ext uri="{FF2B5EF4-FFF2-40B4-BE49-F238E27FC236}">
                <a16:creationId xmlns:a16="http://schemas.microsoft.com/office/drawing/2014/main" id="{EFDACF47-F245-EC9E-D438-0B634DE090BE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C9969C3-7FC9-4F71-9CAB-E6F02D09D8A0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130051" name="Rectangle 2">
            <a:extLst>
              <a:ext uri="{FF2B5EF4-FFF2-40B4-BE49-F238E27FC236}">
                <a16:creationId xmlns:a16="http://schemas.microsoft.com/office/drawing/2014/main" id="{9A3051B5-9365-03FC-A308-5F028BA05CF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>
            <a:extLst>
              <a:ext uri="{FF2B5EF4-FFF2-40B4-BE49-F238E27FC236}">
                <a16:creationId xmlns:a16="http://schemas.microsoft.com/office/drawing/2014/main" id="{FBFC91D3-7641-0FE6-67CE-D020896D45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ext Box 1">
            <a:extLst>
              <a:ext uri="{FF2B5EF4-FFF2-40B4-BE49-F238E27FC236}">
                <a16:creationId xmlns:a16="http://schemas.microsoft.com/office/drawing/2014/main" id="{8F93A39B-B209-492E-A68E-61A980FDC0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1747" name="Text Box 2">
            <a:extLst>
              <a:ext uri="{FF2B5EF4-FFF2-40B4-BE49-F238E27FC236}">
                <a16:creationId xmlns:a16="http://schemas.microsoft.com/office/drawing/2014/main" id="{E3069615-7177-91EE-77BB-45A6A6C6A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31748" name="Notes Placeholder 1">
            <a:extLst>
              <a:ext uri="{FF2B5EF4-FFF2-40B4-BE49-F238E27FC236}">
                <a16:creationId xmlns:a16="http://schemas.microsoft.com/office/drawing/2014/main" id="{CBBA414C-3FE4-86C7-8DC1-924CE11D59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Times New Roman" panose="02020603050405020304" pitchFamily="18" charset="0"/>
              </a:rPr>
              <a:t>-Our staff will be in the room during tutorials; raise your hand to get their attention</a:t>
            </a:r>
          </a:p>
          <a:p>
            <a:r>
              <a:rPr lang="en-US" altLang="en-US">
                <a:latin typeface="Times New Roman" panose="02020603050405020304" pitchFamily="18" charset="0"/>
              </a:rPr>
              <a:t>-We have many people with different background who will help. Whoever comes over first will either be able to answer your question(s), or will find someone who can.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Text Box 1">
            <a:extLst>
              <a:ext uri="{FF2B5EF4-FFF2-40B4-BE49-F238E27FC236}">
                <a16:creationId xmlns:a16="http://schemas.microsoft.com/office/drawing/2014/main" id="{00E999DF-1CCA-4F62-8739-9485A6C513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1075" name="Text Box 2">
            <a:extLst>
              <a:ext uri="{FF2B5EF4-FFF2-40B4-BE49-F238E27FC236}">
                <a16:creationId xmlns:a16="http://schemas.microsoft.com/office/drawing/2014/main" id="{56F14F68-A92B-EADC-1298-236BE1B85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ext Box 1">
            <a:extLst>
              <a:ext uri="{FF2B5EF4-FFF2-40B4-BE49-F238E27FC236}">
                <a16:creationId xmlns:a16="http://schemas.microsoft.com/office/drawing/2014/main" id="{CC755CBB-5A08-4E7B-A24C-854CE65BF8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3795" name="Text Box 2">
            <a:extLst>
              <a:ext uri="{FF2B5EF4-FFF2-40B4-BE49-F238E27FC236}">
                <a16:creationId xmlns:a16="http://schemas.microsoft.com/office/drawing/2014/main" id="{6884F984-5E27-85E3-2868-826DC03E8A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ext Box 1">
            <a:extLst>
              <a:ext uri="{FF2B5EF4-FFF2-40B4-BE49-F238E27FC236}">
                <a16:creationId xmlns:a16="http://schemas.microsoft.com/office/drawing/2014/main" id="{5D21E91D-B990-456F-8981-5100BFA149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5843" name="Text Box 2">
            <a:extLst>
              <a:ext uri="{FF2B5EF4-FFF2-40B4-BE49-F238E27FC236}">
                <a16:creationId xmlns:a16="http://schemas.microsoft.com/office/drawing/2014/main" id="{9969A7E8-7FC2-C082-8A22-290BEE143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ext Box 1">
            <a:extLst>
              <a:ext uri="{FF2B5EF4-FFF2-40B4-BE49-F238E27FC236}">
                <a16:creationId xmlns:a16="http://schemas.microsoft.com/office/drawing/2014/main" id="{D19A2D27-3A9A-4011-8FA9-203E975CEE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3123" name="Text Box 2">
            <a:extLst>
              <a:ext uri="{FF2B5EF4-FFF2-40B4-BE49-F238E27FC236}">
                <a16:creationId xmlns:a16="http://schemas.microsoft.com/office/drawing/2014/main" id="{5130A568-8EE9-C63C-701C-4B9FD5D2E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-Bruce: creator, implements most new code</a:t>
            </a:r>
          </a:p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-Doug: created &amp; only person that works on fMRI stream; person that mostly works on group analysis code</a:t>
            </a:r>
          </a:p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-engineers: build &amp; test the code; decide when to release new versions; most likely to help with installation problems</a:t>
            </a:r>
          </a:p>
          <a:p>
            <a:pPr eaLnBrk="1" hangingPunct="1">
              <a:buSzPct val="100000"/>
            </a:pPr>
            <a:r>
              <a:rPr lang="en-US" altLang="en-US" sz="1200">
                <a:solidFill>
                  <a:srgbClr val="000000"/>
                </a:solidFill>
                <a:ea typeface="MS PGothic" panose="020B0600070205080204" pitchFamily="34" charset="-128"/>
              </a:rPr>
              <a:t>-me: expertise in manual interventions for failed datasets; oversee exvivo projects that ultimately add to atlases</a:t>
            </a: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Text Box 1">
            <a:extLst>
              <a:ext uri="{FF2B5EF4-FFF2-40B4-BE49-F238E27FC236}">
                <a16:creationId xmlns:a16="http://schemas.microsoft.com/office/drawing/2014/main" id="{5EC78FEA-370F-498F-A983-913B6D7031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5171" name="Text Box 2">
            <a:extLst>
              <a:ext uri="{FF2B5EF4-FFF2-40B4-BE49-F238E27FC236}">
                <a16:creationId xmlns:a16="http://schemas.microsoft.com/office/drawing/2014/main" id="{CFC01186-CDBC-1F67-F416-306673CEB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ext Box 1">
            <a:extLst>
              <a:ext uri="{FF2B5EF4-FFF2-40B4-BE49-F238E27FC236}">
                <a16:creationId xmlns:a16="http://schemas.microsoft.com/office/drawing/2014/main" id="{7C5EFB8E-567E-4425-A28E-D50762DB24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7219" name="Text Box 2">
            <a:extLst>
              <a:ext uri="{FF2B5EF4-FFF2-40B4-BE49-F238E27FC236}">
                <a16:creationId xmlns:a16="http://schemas.microsoft.com/office/drawing/2014/main" id="{9D6CF5BA-8F65-731B-2AD0-9249DC2A9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 Box 1">
            <a:extLst>
              <a:ext uri="{FF2B5EF4-FFF2-40B4-BE49-F238E27FC236}">
                <a16:creationId xmlns:a16="http://schemas.microsoft.com/office/drawing/2014/main" id="{D47D34D3-0A18-4022-BF3F-C826B4999A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39267" name="Text Box 2">
            <a:extLst>
              <a:ext uri="{FF2B5EF4-FFF2-40B4-BE49-F238E27FC236}">
                <a16:creationId xmlns:a16="http://schemas.microsoft.com/office/drawing/2014/main" id="{94820C09-DDCC-401E-6859-EEBC84AB4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Text Box 1">
            <a:extLst>
              <a:ext uri="{FF2B5EF4-FFF2-40B4-BE49-F238E27FC236}">
                <a16:creationId xmlns:a16="http://schemas.microsoft.com/office/drawing/2014/main" id="{5DCA85D0-11DC-46F6-8E31-D5728A7FCF5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1315" name="Text Box 2">
            <a:extLst>
              <a:ext uri="{FF2B5EF4-FFF2-40B4-BE49-F238E27FC236}">
                <a16:creationId xmlns:a16="http://schemas.microsoft.com/office/drawing/2014/main" id="{335492F1-95DF-C6DB-82AA-B11F7B8D0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ext Box 1">
            <a:extLst>
              <a:ext uri="{FF2B5EF4-FFF2-40B4-BE49-F238E27FC236}">
                <a16:creationId xmlns:a16="http://schemas.microsoft.com/office/drawing/2014/main" id="{2F18F630-E1AC-4198-86E8-7C715167C1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3363" name="Text Box 2">
            <a:extLst>
              <a:ext uri="{FF2B5EF4-FFF2-40B4-BE49-F238E27FC236}">
                <a16:creationId xmlns:a16="http://schemas.microsoft.com/office/drawing/2014/main" id="{DDF5E090-1E23-127A-D103-E1CFC3F44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ext Box 1">
            <a:extLst>
              <a:ext uri="{FF2B5EF4-FFF2-40B4-BE49-F238E27FC236}">
                <a16:creationId xmlns:a16="http://schemas.microsoft.com/office/drawing/2014/main" id="{92113594-EDF1-4EAC-A3B1-FB9F2F4554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5411" name="Text Box 2">
            <a:extLst>
              <a:ext uri="{FF2B5EF4-FFF2-40B4-BE49-F238E27FC236}">
                <a16:creationId xmlns:a16="http://schemas.microsoft.com/office/drawing/2014/main" id="{1BE4ADBE-75D5-E7BD-19FE-05C652743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ext Box 1">
            <a:extLst>
              <a:ext uri="{FF2B5EF4-FFF2-40B4-BE49-F238E27FC236}">
                <a16:creationId xmlns:a16="http://schemas.microsoft.com/office/drawing/2014/main" id="{02043D2B-1503-4605-AFB1-C7F3BBA55B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7891" name="Text Box 2">
            <a:extLst>
              <a:ext uri="{FF2B5EF4-FFF2-40B4-BE49-F238E27FC236}">
                <a16:creationId xmlns:a16="http://schemas.microsoft.com/office/drawing/2014/main" id="{89FD1DEB-F28A-104F-8C99-843EFF01B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ext Box 1">
            <a:extLst>
              <a:ext uri="{FF2B5EF4-FFF2-40B4-BE49-F238E27FC236}">
                <a16:creationId xmlns:a16="http://schemas.microsoft.com/office/drawing/2014/main" id="{D1BBD095-6740-4E20-9C17-766F8DBB91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7459" name="Text Box 2">
            <a:extLst>
              <a:ext uri="{FF2B5EF4-FFF2-40B4-BE49-F238E27FC236}">
                <a16:creationId xmlns:a16="http://schemas.microsoft.com/office/drawing/2014/main" id="{18EB8CE5-9B9C-3C5B-EEF5-B51E57496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Text Box 1">
            <a:extLst>
              <a:ext uri="{FF2B5EF4-FFF2-40B4-BE49-F238E27FC236}">
                <a16:creationId xmlns:a16="http://schemas.microsoft.com/office/drawing/2014/main" id="{56D8FE06-D345-4090-832B-0846ADBEAD8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49507" name="Text Box 2">
            <a:extLst>
              <a:ext uri="{FF2B5EF4-FFF2-40B4-BE49-F238E27FC236}">
                <a16:creationId xmlns:a16="http://schemas.microsoft.com/office/drawing/2014/main" id="{9293A7F1-1423-A6F2-086F-350F15F9C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Text Box 1">
            <a:extLst>
              <a:ext uri="{FF2B5EF4-FFF2-40B4-BE49-F238E27FC236}">
                <a16:creationId xmlns:a16="http://schemas.microsoft.com/office/drawing/2014/main" id="{9AB3D1CF-A57A-46F8-B512-856AF221B0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1555" name="Text Box 2">
            <a:extLst>
              <a:ext uri="{FF2B5EF4-FFF2-40B4-BE49-F238E27FC236}">
                <a16:creationId xmlns:a16="http://schemas.microsoft.com/office/drawing/2014/main" id="{77150BD2-8824-5FE2-DE4A-A8C5173EF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Text Box 1">
            <a:extLst>
              <a:ext uri="{FF2B5EF4-FFF2-40B4-BE49-F238E27FC236}">
                <a16:creationId xmlns:a16="http://schemas.microsoft.com/office/drawing/2014/main" id="{8F86BA47-7FC1-4B66-9289-D5A70F6FE0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3603" name="Text Box 2">
            <a:extLst>
              <a:ext uri="{FF2B5EF4-FFF2-40B4-BE49-F238E27FC236}">
                <a16:creationId xmlns:a16="http://schemas.microsoft.com/office/drawing/2014/main" id="{16866AAA-4A41-E8B4-459F-24F2049B9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1">
            <a:extLst>
              <a:ext uri="{FF2B5EF4-FFF2-40B4-BE49-F238E27FC236}">
                <a16:creationId xmlns:a16="http://schemas.microsoft.com/office/drawing/2014/main" id="{C3D2A113-66EE-4A91-A143-E5EA3F5430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5651" name="Text Box 2">
            <a:extLst>
              <a:ext uri="{FF2B5EF4-FFF2-40B4-BE49-F238E27FC236}">
                <a16:creationId xmlns:a16="http://schemas.microsoft.com/office/drawing/2014/main" id="{8E512998-068C-6FF5-6C5A-D3C1FBD9C1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Text Box 1">
            <a:extLst>
              <a:ext uri="{FF2B5EF4-FFF2-40B4-BE49-F238E27FC236}">
                <a16:creationId xmlns:a16="http://schemas.microsoft.com/office/drawing/2014/main" id="{6D1F7254-94BF-4E8A-9056-70A9F7F847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7699" name="Text Box 2">
            <a:extLst>
              <a:ext uri="{FF2B5EF4-FFF2-40B4-BE49-F238E27FC236}">
                <a16:creationId xmlns:a16="http://schemas.microsoft.com/office/drawing/2014/main" id="{3C940AA9-1FB5-70CC-57BB-C5569A69B3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ext Box 1">
            <a:extLst>
              <a:ext uri="{FF2B5EF4-FFF2-40B4-BE49-F238E27FC236}">
                <a16:creationId xmlns:a16="http://schemas.microsoft.com/office/drawing/2014/main" id="{68F8D04C-EB43-4298-94D2-2536871423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59747" name="Text Box 2">
            <a:extLst>
              <a:ext uri="{FF2B5EF4-FFF2-40B4-BE49-F238E27FC236}">
                <a16:creationId xmlns:a16="http://schemas.microsoft.com/office/drawing/2014/main" id="{DADF049C-BBED-0B22-29F7-58C190D45F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Text Box 1">
            <a:extLst>
              <a:ext uri="{FF2B5EF4-FFF2-40B4-BE49-F238E27FC236}">
                <a16:creationId xmlns:a16="http://schemas.microsoft.com/office/drawing/2014/main" id="{385D30BB-1894-4F5E-9106-B701E0BCD5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1795" name="Text Box 2">
            <a:extLst>
              <a:ext uri="{FF2B5EF4-FFF2-40B4-BE49-F238E27FC236}">
                <a16:creationId xmlns:a16="http://schemas.microsoft.com/office/drawing/2014/main" id="{53970FE4-2B62-01C7-1676-68415F203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ext Box 1">
            <a:extLst>
              <a:ext uri="{FF2B5EF4-FFF2-40B4-BE49-F238E27FC236}">
                <a16:creationId xmlns:a16="http://schemas.microsoft.com/office/drawing/2014/main" id="{0246D669-616C-4ED1-8A27-F450A44174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3843" name="Text Box 2">
            <a:extLst>
              <a:ext uri="{FF2B5EF4-FFF2-40B4-BE49-F238E27FC236}">
                <a16:creationId xmlns:a16="http://schemas.microsoft.com/office/drawing/2014/main" id="{0B546507-4CD5-7DAD-E359-8E5C91BFB1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ext Box 1">
            <a:extLst>
              <a:ext uri="{FF2B5EF4-FFF2-40B4-BE49-F238E27FC236}">
                <a16:creationId xmlns:a16="http://schemas.microsoft.com/office/drawing/2014/main" id="{0FF6DBC2-444E-439F-9373-62A2B8FC7A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5891" name="Text Box 2">
            <a:extLst>
              <a:ext uri="{FF2B5EF4-FFF2-40B4-BE49-F238E27FC236}">
                <a16:creationId xmlns:a16="http://schemas.microsoft.com/office/drawing/2014/main" id="{4C639041-3A69-A44F-0C2C-E8227C902D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ext Box 1">
            <a:extLst>
              <a:ext uri="{FF2B5EF4-FFF2-40B4-BE49-F238E27FC236}">
                <a16:creationId xmlns:a16="http://schemas.microsoft.com/office/drawing/2014/main" id="{5FE275EE-E895-468E-8341-147ABEA955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39939" name="Text Box 2">
            <a:extLst>
              <a:ext uri="{FF2B5EF4-FFF2-40B4-BE49-F238E27FC236}">
                <a16:creationId xmlns:a16="http://schemas.microsoft.com/office/drawing/2014/main" id="{7EA8648E-5D62-EFED-A8B3-8060292D1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ext Box 1">
            <a:extLst>
              <a:ext uri="{FF2B5EF4-FFF2-40B4-BE49-F238E27FC236}">
                <a16:creationId xmlns:a16="http://schemas.microsoft.com/office/drawing/2014/main" id="{F4786F99-C01C-40F6-8435-F13E4E1986A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7939" name="Text Box 2">
            <a:extLst>
              <a:ext uri="{FF2B5EF4-FFF2-40B4-BE49-F238E27FC236}">
                <a16:creationId xmlns:a16="http://schemas.microsoft.com/office/drawing/2014/main" id="{7FC6629F-9508-9130-B3DA-D755184AFF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ext Box 1">
            <a:extLst>
              <a:ext uri="{FF2B5EF4-FFF2-40B4-BE49-F238E27FC236}">
                <a16:creationId xmlns:a16="http://schemas.microsoft.com/office/drawing/2014/main" id="{A196EDE0-83AE-41C8-8992-1A70E998A1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69987" name="Text Box 2">
            <a:extLst>
              <a:ext uri="{FF2B5EF4-FFF2-40B4-BE49-F238E27FC236}">
                <a16:creationId xmlns:a16="http://schemas.microsoft.com/office/drawing/2014/main" id="{C6626D49-65B3-E174-962F-8ACA2C52C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ext Box 1">
            <a:extLst>
              <a:ext uri="{FF2B5EF4-FFF2-40B4-BE49-F238E27FC236}">
                <a16:creationId xmlns:a16="http://schemas.microsoft.com/office/drawing/2014/main" id="{1B4B02A2-55DC-4CEF-A82F-0ECED7BA46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2035" name="Text Box 2">
            <a:extLst>
              <a:ext uri="{FF2B5EF4-FFF2-40B4-BE49-F238E27FC236}">
                <a16:creationId xmlns:a16="http://schemas.microsoft.com/office/drawing/2014/main" id="{9C266639-E937-4F89-3467-F7C405B19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Text Box 1">
            <a:extLst>
              <a:ext uri="{FF2B5EF4-FFF2-40B4-BE49-F238E27FC236}">
                <a16:creationId xmlns:a16="http://schemas.microsoft.com/office/drawing/2014/main" id="{91806B0B-68B9-4FFB-A666-2E98811774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4083" name="Text Box 2">
            <a:extLst>
              <a:ext uri="{FF2B5EF4-FFF2-40B4-BE49-F238E27FC236}">
                <a16:creationId xmlns:a16="http://schemas.microsoft.com/office/drawing/2014/main" id="{2DB008F4-D0C6-9146-70BA-E50A39699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ext Box 1">
            <a:extLst>
              <a:ext uri="{FF2B5EF4-FFF2-40B4-BE49-F238E27FC236}">
                <a16:creationId xmlns:a16="http://schemas.microsoft.com/office/drawing/2014/main" id="{B28D9E59-1907-417E-956A-B9FD0F9298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6131" name="Text Box 2">
            <a:extLst>
              <a:ext uri="{FF2B5EF4-FFF2-40B4-BE49-F238E27FC236}">
                <a16:creationId xmlns:a16="http://schemas.microsoft.com/office/drawing/2014/main" id="{E9022077-8D7A-A2CF-66E0-72DA93851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Text Box 1">
            <a:extLst>
              <a:ext uri="{FF2B5EF4-FFF2-40B4-BE49-F238E27FC236}">
                <a16:creationId xmlns:a16="http://schemas.microsoft.com/office/drawing/2014/main" id="{83E123C0-8576-4207-8846-482E07C8B3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78179" name="Text Box 2">
            <a:extLst>
              <a:ext uri="{FF2B5EF4-FFF2-40B4-BE49-F238E27FC236}">
                <a16:creationId xmlns:a16="http://schemas.microsoft.com/office/drawing/2014/main" id="{493D0665-0D52-AD24-61FC-C0CE736F3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ext Box 1">
            <a:extLst>
              <a:ext uri="{FF2B5EF4-FFF2-40B4-BE49-F238E27FC236}">
                <a16:creationId xmlns:a16="http://schemas.microsoft.com/office/drawing/2014/main" id="{5F26DD76-5932-4E59-909C-D299D1C538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0227" name="Text Box 2">
            <a:extLst>
              <a:ext uri="{FF2B5EF4-FFF2-40B4-BE49-F238E27FC236}">
                <a16:creationId xmlns:a16="http://schemas.microsoft.com/office/drawing/2014/main" id="{E9F1225E-71D4-8CFD-104F-1D706E3AD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Text Box 1">
            <a:extLst>
              <a:ext uri="{FF2B5EF4-FFF2-40B4-BE49-F238E27FC236}">
                <a16:creationId xmlns:a16="http://schemas.microsoft.com/office/drawing/2014/main" id="{9420FFEB-28B2-495F-A353-C1E682E5E6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2275" name="Text Box 2">
            <a:extLst>
              <a:ext uri="{FF2B5EF4-FFF2-40B4-BE49-F238E27FC236}">
                <a16:creationId xmlns:a16="http://schemas.microsoft.com/office/drawing/2014/main" id="{49F6D84C-A579-75EA-63C6-0F8E773869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ext Box 1">
            <a:extLst>
              <a:ext uri="{FF2B5EF4-FFF2-40B4-BE49-F238E27FC236}">
                <a16:creationId xmlns:a16="http://schemas.microsoft.com/office/drawing/2014/main" id="{2F569BD7-C11F-4381-91CF-0BBB1A0B5C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4323" name="Text Box 2">
            <a:extLst>
              <a:ext uri="{FF2B5EF4-FFF2-40B4-BE49-F238E27FC236}">
                <a16:creationId xmlns:a16="http://schemas.microsoft.com/office/drawing/2014/main" id="{6AA04172-97AD-3648-2A7F-0BF8FFB6E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Text Box 1">
            <a:extLst>
              <a:ext uri="{FF2B5EF4-FFF2-40B4-BE49-F238E27FC236}">
                <a16:creationId xmlns:a16="http://schemas.microsoft.com/office/drawing/2014/main" id="{680A2733-9AE9-467B-B393-16A75F35D8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6371" name="Text Box 2">
            <a:extLst>
              <a:ext uri="{FF2B5EF4-FFF2-40B4-BE49-F238E27FC236}">
                <a16:creationId xmlns:a16="http://schemas.microsoft.com/office/drawing/2014/main" id="{00660213-0299-6C31-6DD9-F9514F346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A47746D8-87C7-8BD7-AB84-84609739BE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Text Box 2">
            <a:extLst>
              <a:ext uri="{FF2B5EF4-FFF2-40B4-BE49-F238E27FC236}">
                <a16:creationId xmlns:a16="http://schemas.microsoft.com/office/drawing/2014/main" id="{93248622-4127-ACD5-A0CB-9E07C731D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ext Box 1">
            <a:extLst>
              <a:ext uri="{FF2B5EF4-FFF2-40B4-BE49-F238E27FC236}">
                <a16:creationId xmlns:a16="http://schemas.microsoft.com/office/drawing/2014/main" id="{8927ADC3-5B3D-4247-AA67-F287625D08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88419" name="Text Box 2">
            <a:extLst>
              <a:ext uri="{FF2B5EF4-FFF2-40B4-BE49-F238E27FC236}">
                <a16:creationId xmlns:a16="http://schemas.microsoft.com/office/drawing/2014/main" id="{F55DD746-2A0F-8D53-BFA8-C0CC92007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Text Box 1">
            <a:extLst>
              <a:ext uri="{FF2B5EF4-FFF2-40B4-BE49-F238E27FC236}">
                <a16:creationId xmlns:a16="http://schemas.microsoft.com/office/drawing/2014/main" id="{E3BB3721-0BE3-40CD-A8AF-17AFCA6664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0467" name="Text Box 2">
            <a:extLst>
              <a:ext uri="{FF2B5EF4-FFF2-40B4-BE49-F238E27FC236}">
                <a16:creationId xmlns:a16="http://schemas.microsoft.com/office/drawing/2014/main" id="{FD94670B-AA47-8110-E842-759CF7C78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ext Box 1">
            <a:extLst>
              <a:ext uri="{FF2B5EF4-FFF2-40B4-BE49-F238E27FC236}">
                <a16:creationId xmlns:a16="http://schemas.microsoft.com/office/drawing/2014/main" id="{A16B2205-523C-4CDD-9571-F83F0496CA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2515" name="Text Box 2">
            <a:extLst>
              <a:ext uri="{FF2B5EF4-FFF2-40B4-BE49-F238E27FC236}">
                <a16:creationId xmlns:a16="http://schemas.microsoft.com/office/drawing/2014/main" id="{84DAD22C-8D87-380E-57E7-FCDD1067E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Text Box 1">
            <a:extLst>
              <a:ext uri="{FF2B5EF4-FFF2-40B4-BE49-F238E27FC236}">
                <a16:creationId xmlns:a16="http://schemas.microsoft.com/office/drawing/2014/main" id="{E2EAEAE1-AC2B-4122-9975-FCF2ED032A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4563" name="Text Box 2">
            <a:extLst>
              <a:ext uri="{FF2B5EF4-FFF2-40B4-BE49-F238E27FC236}">
                <a16:creationId xmlns:a16="http://schemas.microsoft.com/office/drawing/2014/main" id="{CAE42726-8DEF-E077-4A91-164E7155E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ext Box 1">
            <a:extLst>
              <a:ext uri="{FF2B5EF4-FFF2-40B4-BE49-F238E27FC236}">
                <a16:creationId xmlns:a16="http://schemas.microsoft.com/office/drawing/2014/main" id="{5A2395AC-61AA-4925-B898-EF682BF7AC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6611" name="Text Box 2">
            <a:extLst>
              <a:ext uri="{FF2B5EF4-FFF2-40B4-BE49-F238E27FC236}">
                <a16:creationId xmlns:a16="http://schemas.microsoft.com/office/drawing/2014/main" id="{5FCAC455-6849-1033-0B42-D3AF76F46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Text Box 1">
            <a:extLst>
              <a:ext uri="{FF2B5EF4-FFF2-40B4-BE49-F238E27FC236}">
                <a16:creationId xmlns:a16="http://schemas.microsoft.com/office/drawing/2014/main" id="{0E65D794-30ED-4755-B75D-CAF3D54C97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198659" name="Text Box 2">
            <a:extLst>
              <a:ext uri="{FF2B5EF4-FFF2-40B4-BE49-F238E27FC236}">
                <a16:creationId xmlns:a16="http://schemas.microsoft.com/office/drawing/2014/main" id="{4E9FDA79-45B2-44A2-8804-F846C17BE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ext Box 1">
            <a:extLst>
              <a:ext uri="{FF2B5EF4-FFF2-40B4-BE49-F238E27FC236}">
                <a16:creationId xmlns:a16="http://schemas.microsoft.com/office/drawing/2014/main" id="{D4E0A3F5-ABF6-4014-9439-CB580B8D95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0707" name="Text Box 2">
            <a:extLst>
              <a:ext uri="{FF2B5EF4-FFF2-40B4-BE49-F238E27FC236}">
                <a16:creationId xmlns:a16="http://schemas.microsoft.com/office/drawing/2014/main" id="{B05A4E50-71E6-F57E-CBD2-5FC51159F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Text Box 1">
            <a:extLst>
              <a:ext uri="{FF2B5EF4-FFF2-40B4-BE49-F238E27FC236}">
                <a16:creationId xmlns:a16="http://schemas.microsoft.com/office/drawing/2014/main" id="{C0C0DD86-8919-42D0-91A4-8EB690BAB4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2755" name="Text Box 2">
            <a:extLst>
              <a:ext uri="{FF2B5EF4-FFF2-40B4-BE49-F238E27FC236}">
                <a16:creationId xmlns:a16="http://schemas.microsoft.com/office/drawing/2014/main" id="{D3976D47-0E39-1B50-F30E-6074F102C1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ext Box 1">
            <a:extLst>
              <a:ext uri="{FF2B5EF4-FFF2-40B4-BE49-F238E27FC236}">
                <a16:creationId xmlns:a16="http://schemas.microsoft.com/office/drawing/2014/main" id="{E3985CDD-CF5D-434A-8CF6-C84371104E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4803" name="Text Box 2">
            <a:extLst>
              <a:ext uri="{FF2B5EF4-FFF2-40B4-BE49-F238E27FC236}">
                <a16:creationId xmlns:a16="http://schemas.microsoft.com/office/drawing/2014/main" id="{83A54212-FC14-C38F-44BB-D91B56DCC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Text Box 1">
            <a:extLst>
              <a:ext uri="{FF2B5EF4-FFF2-40B4-BE49-F238E27FC236}">
                <a16:creationId xmlns:a16="http://schemas.microsoft.com/office/drawing/2014/main" id="{CF3F3BBC-CC3B-4376-AFB1-CF260D7C00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6851" name="Text Box 2">
            <a:extLst>
              <a:ext uri="{FF2B5EF4-FFF2-40B4-BE49-F238E27FC236}">
                <a16:creationId xmlns:a16="http://schemas.microsoft.com/office/drawing/2014/main" id="{D9C52369-A103-A9FA-04EE-01413B71EA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>
            <a:extLst>
              <a:ext uri="{FF2B5EF4-FFF2-40B4-BE49-F238E27FC236}">
                <a16:creationId xmlns:a16="http://schemas.microsoft.com/office/drawing/2014/main" id="{583179FD-0F8A-110B-3D7F-6E939A74A06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5" name="Text Box 2">
            <a:extLst>
              <a:ext uri="{FF2B5EF4-FFF2-40B4-BE49-F238E27FC236}">
                <a16:creationId xmlns:a16="http://schemas.microsoft.com/office/drawing/2014/main" id="{70B948EE-53FF-B7F9-6043-D98670FF8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ext Box 1">
            <a:extLst>
              <a:ext uri="{FF2B5EF4-FFF2-40B4-BE49-F238E27FC236}">
                <a16:creationId xmlns:a16="http://schemas.microsoft.com/office/drawing/2014/main" id="{F630D403-7C7A-4749-A668-87123D87F5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08899" name="Text Box 2">
            <a:extLst>
              <a:ext uri="{FF2B5EF4-FFF2-40B4-BE49-F238E27FC236}">
                <a16:creationId xmlns:a16="http://schemas.microsoft.com/office/drawing/2014/main" id="{A8F347C5-72B1-94FB-E784-FDFAA232E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Text Box 1">
            <a:extLst>
              <a:ext uri="{FF2B5EF4-FFF2-40B4-BE49-F238E27FC236}">
                <a16:creationId xmlns:a16="http://schemas.microsoft.com/office/drawing/2014/main" id="{872C0BBC-4261-4C87-8289-2332A2E01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0947" name="Text Box 2">
            <a:extLst>
              <a:ext uri="{FF2B5EF4-FFF2-40B4-BE49-F238E27FC236}">
                <a16:creationId xmlns:a16="http://schemas.microsoft.com/office/drawing/2014/main" id="{1CD7F159-9B7B-3F50-C504-C23F864FC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ext Box 1">
            <a:extLst>
              <a:ext uri="{FF2B5EF4-FFF2-40B4-BE49-F238E27FC236}">
                <a16:creationId xmlns:a16="http://schemas.microsoft.com/office/drawing/2014/main" id="{23973054-4FEB-4D18-BBF1-290C329544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2995" name="Text Box 2">
            <a:extLst>
              <a:ext uri="{FF2B5EF4-FFF2-40B4-BE49-F238E27FC236}">
                <a16:creationId xmlns:a16="http://schemas.microsoft.com/office/drawing/2014/main" id="{4113F269-8990-B725-B823-190601244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1" name="Text Box 1">
            <a:extLst>
              <a:ext uri="{FF2B5EF4-FFF2-40B4-BE49-F238E27FC236}">
                <a16:creationId xmlns:a16="http://schemas.microsoft.com/office/drawing/2014/main" id="{EB3288E0-FC34-4632-A35D-806016D362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5043" name="Text Box 2">
            <a:extLst>
              <a:ext uri="{FF2B5EF4-FFF2-40B4-BE49-F238E27FC236}">
                <a16:creationId xmlns:a16="http://schemas.microsoft.com/office/drawing/2014/main" id="{1A01CCDD-A448-E95B-5583-D1101E090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Text Box 1">
            <a:extLst>
              <a:ext uri="{FF2B5EF4-FFF2-40B4-BE49-F238E27FC236}">
                <a16:creationId xmlns:a16="http://schemas.microsoft.com/office/drawing/2014/main" id="{578A08E2-6B8F-4F1D-B743-EC8F158AD1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7091" name="Text Box 2">
            <a:extLst>
              <a:ext uri="{FF2B5EF4-FFF2-40B4-BE49-F238E27FC236}">
                <a16:creationId xmlns:a16="http://schemas.microsoft.com/office/drawing/2014/main" id="{B9D6DDDC-7737-448C-75AD-7B4B197F76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Text Box 1">
            <a:extLst>
              <a:ext uri="{FF2B5EF4-FFF2-40B4-BE49-F238E27FC236}">
                <a16:creationId xmlns:a16="http://schemas.microsoft.com/office/drawing/2014/main" id="{0690A0E1-E14E-45B0-AAFE-9CB63F70CB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19139" name="Text Box 2">
            <a:extLst>
              <a:ext uri="{FF2B5EF4-FFF2-40B4-BE49-F238E27FC236}">
                <a16:creationId xmlns:a16="http://schemas.microsoft.com/office/drawing/2014/main" id="{0D834150-8E08-C4A7-0D54-194A55BDB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ext Box 1">
            <a:extLst>
              <a:ext uri="{FF2B5EF4-FFF2-40B4-BE49-F238E27FC236}">
                <a16:creationId xmlns:a16="http://schemas.microsoft.com/office/drawing/2014/main" id="{ED0C7DDD-932B-4E39-90E8-A64A7EBFA4F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1187" name="Text Box 2">
            <a:extLst>
              <a:ext uri="{FF2B5EF4-FFF2-40B4-BE49-F238E27FC236}">
                <a16:creationId xmlns:a16="http://schemas.microsoft.com/office/drawing/2014/main" id="{88278E97-86F7-C837-1338-6D77C970AB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Text Box 1">
            <a:extLst>
              <a:ext uri="{FF2B5EF4-FFF2-40B4-BE49-F238E27FC236}">
                <a16:creationId xmlns:a16="http://schemas.microsoft.com/office/drawing/2014/main" id="{89013238-475D-4C9F-A651-ED65530C3C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3235" name="Text Box 2">
            <a:extLst>
              <a:ext uri="{FF2B5EF4-FFF2-40B4-BE49-F238E27FC236}">
                <a16:creationId xmlns:a16="http://schemas.microsoft.com/office/drawing/2014/main" id="{6D625AC2-87CD-E513-915F-0C9E39EC2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Text Box 1">
            <a:extLst>
              <a:ext uri="{FF2B5EF4-FFF2-40B4-BE49-F238E27FC236}">
                <a16:creationId xmlns:a16="http://schemas.microsoft.com/office/drawing/2014/main" id="{F76F74A8-6AA2-4858-886C-45D89BE5AD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5283" name="Text Box 2">
            <a:extLst>
              <a:ext uri="{FF2B5EF4-FFF2-40B4-BE49-F238E27FC236}">
                <a16:creationId xmlns:a16="http://schemas.microsoft.com/office/drawing/2014/main" id="{83A02428-7DB6-F6BF-FBE2-73D0809C3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1275"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1275" algn="l"/>
                <a:tab pos="498475" algn="l"/>
                <a:tab pos="955675" algn="l"/>
                <a:tab pos="1412875" algn="l"/>
                <a:tab pos="1870075" algn="l"/>
                <a:tab pos="2327275" algn="l"/>
                <a:tab pos="2784475" algn="l"/>
                <a:tab pos="3241675" algn="l"/>
                <a:tab pos="3698875" algn="l"/>
                <a:tab pos="4156075" algn="l"/>
                <a:tab pos="4613275" algn="l"/>
                <a:tab pos="5070475" algn="l"/>
                <a:tab pos="5527675" algn="l"/>
                <a:tab pos="5984875" algn="l"/>
                <a:tab pos="6442075" algn="l"/>
                <a:tab pos="6899275" algn="l"/>
                <a:tab pos="7356475" algn="l"/>
                <a:tab pos="7813675" algn="l"/>
                <a:tab pos="8270875" algn="l"/>
                <a:tab pos="8728075" algn="l"/>
                <a:tab pos="918527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413"/>
              </a:spcBef>
              <a:buSzPct val="100000"/>
            </a:pPr>
            <a:r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</a:rPr>
              <a:t>Can use the ex vivo Brodmann delineations to assess the accuracy of a coordinate system. Of course being better than Talairach isn’t the strongest statement in the world….</a:t>
            </a: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ext Box 1">
            <a:extLst>
              <a:ext uri="{FF2B5EF4-FFF2-40B4-BE49-F238E27FC236}">
                <a16:creationId xmlns:a16="http://schemas.microsoft.com/office/drawing/2014/main" id="{032AE09E-AF88-44CE-8496-E44E6B42672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227331" name="Text Box 2">
            <a:extLst>
              <a:ext uri="{FF2B5EF4-FFF2-40B4-BE49-F238E27FC236}">
                <a16:creationId xmlns:a16="http://schemas.microsoft.com/office/drawing/2014/main" id="{9B2688A6-A9ED-C382-75A4-D5AADD68B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61436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2DB66-102B-038E-A9B3-5D93FC67D1B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A31E3AA-7DE0-472B-AE0A-EC9E5F0372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02427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908256-A4C8-BC96-538F-87CE76C0246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15F946-F2BA-4B67-888F-16AC9E26B4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626995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58D39A-AAAE-A6C4-0B51-6F28FB38783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A03ACE-DDA6-4514-BEFD-073AD2BC71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127887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17334C6-0D65-4715-A038-8EB6F6ECC44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08E927-87D2-48FF-97DD-6F37336F26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60585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EDF8EE3-0624-0136-22D6-9746AD6DA86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3C97C-A5A9-4AA3-8A2F-E17D0456BF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552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58DE7C6-858C-ACE1-0874-4F295FE575F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1B1A56-2851-4201-968F-52BA8C8E71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18307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8801976-23A0-ABA4-34DF-05F8DE68A50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61A43A-9699-47EF-B121-C412D91CC5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0812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271BAD7-78E7-AB48-B8D9-648ECE1B318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D39624-6985-4BD0-A81A-2A9EFDA56E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9872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351EB84-AE45-D2CC-4CDA-FF44555B9B4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3759F7-D141-4ADE-B6D4-9559F33EE5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31788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05B1BAD-B58B-FFC4-6E33-7F857339B3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113F4B-575D-453F-B7E9-79FAD94556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1347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82869C-AFE5-FC15-454C-33756637D70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FA2169-DD11-4D9D-82FD-06C9D2E4DB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7514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44A96-B7EB-53D5-6941-0DBD8DB9EE1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7DFE9CE-1FB8-4F33-AAB5-245FD65808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1882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33C438-F8BE-FD18-4445-64E42F4DD1D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52D81E-67ED-4116-8164-44799724BE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8921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AC7F051-5BCA-8457-CB51-4144972EC4B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4043B-B762-4D78-A944-CBB2EDB71D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25214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D81357-C162-4AB0-46B1-8CA7505AF8D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941CF5-6573-4FBA-B357-4DB99E52AB3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8981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0729F0-1E16-1DA8-597E-B3782970356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D13812-37C9-4830-8B8A-102298F3BC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6587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60B60D-0BF7-3694-CAE4-045E8E89F99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7CA36B-E9A6-45DA-B051-C2A9746411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0192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124F56D-FBD6-202D-8117-64E8EA306B9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9F12D-AC7C-4565-984F-DF584955C6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3180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37BB532-2062-CF08-2C22-E1DCAAFA2A4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888F5E-DABB-42DB-9D96-307C9BC1C4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07951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8398659-4CA9-78BC-6E36-57C8EF0208F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A64652-5BBA-4CD8-8363-E36CD47133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7164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62D65A5-3B01-D41D-96B0-325375B4D11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56B0E-3794-483A-A041-31A731F92F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0812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39128E6-0B7D-E67A-CF5D-5BFAC7CFC14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643F82-C68E-4383-803F-B170CB7B32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9565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8699E83-4927-2C98-FDF8-60353070CAF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639057-BCAD-44CD-9B13-EFB2D1C39B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07297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9EF5F6-36C0-134E-7641-081D44BC270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D49968-3A1C-4C6B-A341-1F23E1C454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39890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EFE831-07C7-2A78-6283-786B3F2BE7E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01F2BF-688A-45D1-B06D-3CB8427478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839738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C302ED-1A0E-18A6-EBD6-37FE9927B44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033F7B-B6B6-4547-A44E-7B137EDBDC5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9120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C6F54C-B56A-8EFE-14C6-8258A51C103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CB5E24F-8427-49DE-9D6A-EDEA53DE88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9501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5AAEE7-D770-B8C7-A005-BD849BB7C8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91FCCF-80CE-4C17-8C16-0116B239D3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768594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E4B80C4-AAD8-A74E-BADE-1A4F33443B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4AFFA-E321-42BA-8FF9-6ECA2AB5FE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57504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4195C4B-A826-89D5-EF00-870B6C28EDA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9A5D83-2C3C-4EE1-A639-EE571D1D40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35585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889C135-E36E-B72E-10C0-5676033DB03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4E70804-5476-44B0-BDE5-C2347EF1E3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5353642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140CC1C-CB8D-8DB5-4FFA-AE7D30531E6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60FECD-0AE3-4FC0-A109-8A4C0CF9E7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8863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35FBB53-D490-32D7-F59A-7A433F22B78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832891-BADD-4827-99DA-34B700DDEA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6441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AD0CE3-587D-B746-C328-6638AC0C31D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123E38-A7BF-4520-BE05-08A6C74291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1857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FAAA9B5-BA0C-68C8-B36E-779E87BDBF0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D4D29B-B8E4-4B2F-9958-76A8B2532B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151005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9E816B-A892-50E8-0BE6-39D77016F08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271024-C273-4D32-BF79-DE6DB38314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21663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1B5E6F-43C0-095A-E324-E1F613DAA27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F25D6A-55E5-4421-892D-73D8232DFB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9699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4B2AC5-ADB5-0EF9-311E-24F6351927B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500B9FC-FF2F-4194-A609-60F489F4373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4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57FC445-CB3E-6C27-200D-ED36000E466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60B957-ED93-4378-91BF-F9BA477E6E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68434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5E0B6B7-858B-D852-68A1-1EF9A15B0D0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F369E5-5D93-43B8-9761-4DA40E7F2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640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B44914C-218E-C181-179F-E0233AEEED8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A66134-798C-47CB-A70C-796763B898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816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DDF2C3B-0A3C-B07F-E3FD-5DE40A8C86F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B947489-577B-4B1E-82DC-465FDF26B5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7473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7C21611-EF18-EB46-81FD-3063F00FCA9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A67A02-4E8B-4664-828F-BDEEAFF9D83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7073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3434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DA25432-8214-EFD2-08FA-BCF752717B1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4B4A66-C6D8-42B5-A74F-3A78773BC8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4751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8E19C9-8DE5-1B0C-CB4E-7745F5C6462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0A8910-A872-4416-AF00-A2F95329D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7913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506952C-A904-F0AF-83E7-D91029CE898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40A3C6-1060-4479-B34C-00297580AD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841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CC2465-783A-131D-400E-D935DCE13FB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CFABE6-B42D-4059-8032-B200FC1625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019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6F1B85-A3CF-9561-58F0-929E3F3DECD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F82E57-22BB-41BD-9E1C-BDF5592B23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13179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1EE6E0-4001-8945-7F8D-65F40D4131C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7EEA6F-E0C5-445D-8D66-3D25D148F6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76745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D8E55AB-D013-08E2-52C4-19E34B5C326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A928F9-E18D-4BAB-AB45-7BBD51E384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110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FE0E1E74-6ADC-E825-75FB-F14C99E895C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7BACDA-F9A6-4462-903D-43BD94E513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6789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75A81B5-8801-8360-7B41-B1268E9F4DA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D2A029-159B-4CCD-ABD9-EB4DDA7622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161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447A651-839B-452F-60D9-5B773D95D8A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37EA27-EAEF-4E58-880B-83B583A00A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613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7258A-4E6B-B184-2FD6-BF34E953498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78F4904-AD3C-4802-9CB4-E05BC20755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0951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D1D68C-2316-DFA4-A697-70902D3D9C2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B834D61-C6B8-4D1D-AFA4-A3273FC85F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895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F9FD231-C189-F246-1D25-05A9BA33451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EE947A-4483-4F15-9FED-9276FBF189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9435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BE90235-EFEA-0778-59B4-605EEC23256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1A875B-B1D2-492C-BD68-F2BF9DAF12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5483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95FD68-EDD9-E582-4F3F-18C6CCA63EB6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119DC7-55BF-48FA-A5E4-AFE7AC2463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4966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35FCCD-6843-2FD8-D37C-8D4DF051C3B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02AFA5-8EF1-4B0E-AD1A-34A2C90271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76047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8D4465-46C3-A546-B9D0-2BDDDEC002A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A24B46-92A5-4AB3-A41A-A9A0884B0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2820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FBA1A2-EAD3-FA9B-830E-DFB76E5E1CE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006A1-1664-481C-BDD8-14BB871F6E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57356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D72653-C249-E09B-B796-041E5C46F26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89B970-84C5-4038-A9BE-0B4F158AEF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83108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AA66A1B9-84A6-BACD-0772-6C0693C16D7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DFCA62-3AA8-49D3-BA65-B134D22EC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4622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9584348-8C0C-F762-BB0D-4C154257CD1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EDA9C-464F-4A79-9963-C4D589D0F5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484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206E42-03E7-0DF6-1279-84FAAB78E4C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97C16ED-6F77-4B3C-8C6F-7D09427A16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9108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7411812-ECDF-1F5E-3249-E414346F356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D94BF9-E0F5-4AB0-9468-791A45856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40544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EE835BB-7254-DF28-8D7D-0EC860E6982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3F2B0F1-B4B3-4582-810F-5249D4DBE65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6033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1019E5C-09B5-24E3-7DF2-3C4148D2545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8A763-A4E0-4FF6-9CF7-8B00E95AA3F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9180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588778-00DF-7341-E464-D9E65751AF7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9A971B-112B-4776-8131-AD7993B4B4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4012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8701D4-2D8A-CDC4-7288-2A6FAF51F5A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08C7C6-DD0B-46EF-8B01-D0CB648918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2488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860EEE-FD20-DA17-85B8-9B40BF30788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3B1A82-064F-42A4-A80E-CF335B4AA3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4923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146AE2-5801-6B05-4C54-28C6BF33940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8ECD17-96FD-43A0-A6BC-20F4CEC6C0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3413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CCCA48-36D5-5C2E-B231-AA298DD9F93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8F80E5-CDD7-4360-85E1-07CDFF2449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1826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EB33A1A-462E-78CB-8E89-6A335319CC1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A9A4C0-4873-431E-B407-68F77ED7A2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059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4CC19BF-8F0D-223C-2839-8AF89D5B65A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80F011-76ED-45F1-93BF-2241C919D7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566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A16DAF-D265-04CA-F8E8-B1364325CB5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1EBD1C6-C78C-4EB0-8808-09C9E52F7A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07281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0D1C90D-C73D-CA44-861C-7E56C0619DA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34DF39-68E0-4F41-9672-D493FA04E3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9537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36707A7-4848-75E7-07D3-454DBAFF4EE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EAF62A-FADA-4BB2-9FA2-A70F5E17EC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46394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094D26B-D92E-81B5-E7EE-24133A95EA9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F04156-E38F-48A6-AB4B-450A493332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10827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58B6745-8BCF-2DFC-648A-CEE4D651003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FEDD93-3A7B-4C01-A221-200917E522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6406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3F5274-0F6D-428C-6EA6-716D8C9F044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73EE67-CD1A-4129-B60A-E15D60C207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2380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1BDBB5-6D31-7B63-A638-07A566F76F9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EF4B0F-913B-4C65-B708-8A7D8D4381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032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725E319-E1A0-4FC3-64BA-1A89FDDD2A9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A4B4E2-F3E1-4981-8885-42C90D90FB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10783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052A64-E3F9-75F9-40CA-30B0CF634FC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75B154-972C-436D-A2B0-26C493FC57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47812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50B2FF-6EAB-324A-D509-C9E634D3D75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A04C14-863F-47B0-BBDB-F0E95A3907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29349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7C729E3-9C4E-4C31-E172-CE512BEF382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3B0AB0-EBCC-43F8-9761-B94D27EB02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178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95CAA4-1F27-BAB3-9E3D-B031161A737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B11A125D-7CF9-4231-8115-991CA4E1F5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68347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4CDE4D3-7CDD-35A9-B911-EE32FB4F600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09D5B7-BFC1-492C-8F4A-BCC2D9933A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89655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CAB7A2B-130B-0CF3-6571-2B245E8A7E6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98C9FD-FB56-458A-93ED-869E801B7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6449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A624896-B7A2-D4E4-509C-5C56D3FD69F9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FF2CF1-4647-4024-820D-BAD436A2E3D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12992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23A1CF7-E666-31C6-FAA0-BBB5177128E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0C79ED-58D8-459F-A6ED-070BBD1855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34004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A0E6389-8257-3809-1444-837609C9C16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365103-7BDF-45AB-91CB-1F7A5E60E1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9274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30FD33-1448-3DEA-BB59-203FFB9B128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F4EB18-3BFE-4397-B4C8-15B046D431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58308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9A4776-99D2-1782-3046-39253BB26A5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2B03264-E7CD-4736-BB62-6AF9BBEE86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473860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33E18F6-755F-6FD2-20E6-B91DFA8BF04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C6E3D7-1480-49E5-B63E-04C0AFAA09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22173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629700-F5F0-91C0-A6A3-E1186904138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D5F1F-6730-47FC-A95A-7FF1AE9730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70144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E69135-462E-22CF-5D22-27A973F64CE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C92B0A-5A78-4D2B-A6E0-BB09EC77EC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7131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9A8838-E1DF-52DE-EBCE-BE479C2B0CE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EAB399AC-4B5E-47E1-A798-2F8F39D697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34459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88153EE-A7D9-FC6B-4B32-A2A7D7857BED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06A695-BAB2-496B-BB4D-AEE19C7626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214114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7557D71D-3EC8-E646-A6DF-703FAFB8AF2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716D19-5526-4399-89C3-581353A32D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6038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A9E92B0-E119-881D-5DF1-609E21A483FB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166568-4468-4430-9BAA-BAAA280918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03898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687CAD42-785E-CDDB-DD4B-291E98EF907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A2114D-9CFE-46FB-AB9D-2A8FA94E119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820967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A9A81DB-FEE7-3BB8-0B5E-30960076AA2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91D0BD-E7B8-424D-B2B3-EED95CF818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997356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D404BD5-27AA-C23B-417A-4A08390DD49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DE28A2-3494-4E95-A0FC-67C5AEDAE6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99904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2A8C9C-860C-86FA-DB37-11D69BE3BC5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A4D00D-823F-4AC5-8E49-D64A84DB95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53800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D68DEA-6D60-652D-ADB6-61C207ADE357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DC6894-0A58-4E3E-916B-36DF3E9EC4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20239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6775C56-1729-D962-90AE-FEA287D55E2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0E4F61-BD97-4167-8936-8D3A977F2C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1916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4A1290-D7AA-8008-FAF0-DC47B8A4C70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572716A-F817-4FD7-8189-E5F6B0786C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5346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1BAFB-E758-6A0F-9591-3F7E39F39A5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C9C806E-04C6-4D1D-9B66-55F99F25E5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02424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B0429F-6E42-0F94-4181-7619C2B4F42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D4D018-B8B3-431D-B2ED-52B8234783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51280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08412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397CCF1-AC91-7F19-4AD8-39F3C2B68CE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9F93F2-735B-4F62-AB17-E684738896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987481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484B2D3-E796-6FE0-FCC7-0D5A69BE7CD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A6D7AA-9873-4FB5-BFDA-5EDEE6C188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21349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19C0A57-FE1E-8C9F-F971-8BBFB1A02D5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25002C-4585-4AB0-9BD9-A5CE9642728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183184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0C7D363-099F-681A-3235-8FC2887CFFB5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EE95BB-1BA1-470A-B68D-4B3156B11D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92305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D404656-236E-AD1C-C143-6E202816780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B72809-AC14-4B02-8C17-65A8690737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5302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540E675-BC8C-D0FA-D28A-85F5C99F5203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72641F-1D65-46F2-AF9E-C99D18C52B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6478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6238EC-2B2E-E66F-0138-0DAB8EC3A5CC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D09900-9ED4-4A63-BE4A-5FB48EDE5F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6592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513" y="381000"/>
            <a:ext cx="1941512" cy="6473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5313" cy="64738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E1230AB-FC20-4264-3ECF-0CB0160D1D3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332872-1037-4A4B-8256-91C9395128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696637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3996BF-E03A-67DD-24F2-667F51966F24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7C3CB3-5D08-4E83-ACD7-054DBEF50D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5632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35A6CF-B984-6D71-CD21-4EFF46B0B4E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xfrm>
            <a:off x="7359650" y="6248400"/>
            <a:ext cx="288925" cy="2889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005DDFA-B007-4069-A502-F11FF05EF3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58345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A6D5C3-D4A5-A0C8-9695-B0273568F52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834953-5915-4FAB-8387-5E974C051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2455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1EA55B-18CE-09B6-B537-6C5F530CDFA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BBE12D-2BF1-46CF-BC87-1999484908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77461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525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7012" cy="525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2D135E7-9272-D32D-2455-6F9444651402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772D76-138F-48FB-A631-8DCE3B9F5C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56910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E6774D2E-8B4C-1BA0-27B8-1811B796D038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5A117-9A0B-44B4-9CCE-41D526A439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62081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0134082-E708-0C5B-5251-BDC68425069F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804C1-47EF-4FE0-807E-A37389B336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242951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7366BD9F-5068-C99D-7C3E-40D2DB0E100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C17024-0513-4ACC-A0D7-7CAD58D016E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83599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FE790B2-5D20-6ECB-78C2-1E71B3E4C741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124E7D-D7D8-48FE-9749-BA5A5776B6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9398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DBF42CA-7A49-904D-76F0-C8C2BA0488CE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1C69E1-CE38-4612-AA8D-8DB1B33795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543616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81FB5D-14A6-286F-7C94-FD1505990C1A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A66C90-9BF1-403A-8A27-38E3AB3187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84151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90488"/>
            <a:ext cx="2055812" cy="67643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8213" cy="67643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6FF5EB-F86A-92D4-37B9-C521A3D6D5F0}"/>
              </a:ext>
            </a:extLst>
          </p:cNvPr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2709F3-C0B1-49D5-987B-621E4E20B8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9877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60913F2B-93EE-DBA1-3577-F4EF0D79CD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8336EFB8-B5A3-BFA4-7C2E-A19E10C6A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0" r:id="rId1"/>
    <p:sldLayoutId id="2147486151" r:id="rId2"/>
    <p:sldLayoutId id="2147486273" r:id="rId3"/>
    <p:sldLayoutId id="2147486274" r:id="rId4"/>
    <p:sldLayoutId id="2147486275" r:id="rId5"/>
    <p:sldLayoutId id="2147486276" r:id="rId6"/>
    <p:sldLayoutId id="2147486277" r:id="rId7"/>
    <p:sldLayoutId id="2147486278" r:id="rId8"/>
    <p:sldLayoutId id="2147486279" r:id="rId9"/>
    <p:sldLayoutId id="2147486280" r:id="rId10"/>
    <p:sldLayoutId id="214748628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7EA9B4E7-60DE-0355-E024-8C5FE8D124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319A0BFB-EB4D-F081-ABC7-06EBE81D26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A54915A9-3B3D-4FB7-8031-0948B20B3C3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045450" y="6542088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AF724529-6B04-49A3-82F4-751976F9735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40" r:id="rId1"/>
    <p:sldLayoutId id="2147486241" r:id="rId2"/>
    <p:sldLayoutId id="2147486242" r:id="rId3"/>
    <p:sldLayoutId id="2147486243" r:id="rId4"/>
    <p:sldLayoutId id="2147486244" r:id="rId5"/>
    <p:sldLayoutId id="2147486245" r:id="rId6"/>
    <p:sldLayoutId id="2147486246" r:id="rId7"/>
    <p:sldLayoutId id="2147486247" r:id="rId8"/>
    <p:sldLayoutId id="2147486248" r:id="rId9"/>
    <p:sldLayoutId id="2147486249" r:id="rId10"/>
    <p:sldLayoutId id="214748625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A2A2615D-DE3D-B47F-6550-773387B3F1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6A5460F0-59BD-13B8-D5CC-9C00D7FA15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68F08431-843E-4BCF-B343-D701A5FE1D9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359650" y="62484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000000"/>
                </a:solidFill>
              </a:defRPr>
            </a:lvl1pPr>
          </a:lstStyle>
          <a:p>
            <a:fld id="{E09F3DEA-8D22-4CF6-AF23-4F441A47177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51" r:id="rId1"/>
    <p:sldLayoutId id="2147486252" r:id="rId2"/>
    <p:sldLayoutId id="2147486253" r:id="rId3"/>
    <p:sldLayoutId id="2147486254" r:id="rId4"/>
    <p:sldLayoutId id="2147486255" r:id="rId5"/>
    <p:sldLayoutId id="2147486256" r:id="rId6"/>
    <p:sldLayoutId id="2147486257" r:id="rId7"/>
    <p:sldLayoutId id="2147486258" r:id="rId8"/>
    <p:sldLayoutId id="2147486259" r:id="rId9"/>
    <p:sldLayoutId id="2147486260" r:id="rId10"/>
    <p:sldLayoutId id="214748626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D8593C07-A3BD-EC73-0280-BB257D23F9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9F00A846-E266-D67A-2217-2CDAFB0A44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2FFE04BE-4043-44B2-AFDB-02827D0E2C0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010650" y="6583363"/>
            <a:ext cx="263525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200">
                <a:solidFill>
                  <a:srgbClr val="FAFD00"/>
                </a:solidFill>
              </a:defRPr>
            </a:lvl1pPr>
          </a:lstStyle>
          <a:p>
            <a:fld id="{4FFE9FCC-AB07-464A-B6AD-65F11C0A66D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62" r:id="rId1"/>
    <p:sldLayoutId id="2147486263" r:id="rId2"/>
    <p:sldLayoutId id="2147486264" r:id="rId3"/>
    <p:sldLayoutId id="2147486265" r:id="rId4"/>
    <p:sldLayoutId id="2147486266" r:id="rId5"/>
    <p:sldLayoutId id="2147486267" r:id="rId6"/>
    <p:sldLayoutId id="2147486268" r:id="rId7"/>
    <p:sldLayoutId id="2147486269" r:id="rId8"/>
    <p:sldLayoutId id="2147486270" r:id="rId9"/>
    <p:sldLayoutId id="2147486271" r:id="rId10"/>
    <p:sldLayoutId id="214748627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0AE40085-B3B3-DA4E-0AAC-29B4BB1FF4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CC3FCFDB-2EDD-3F0D-6A9C-F2FE423F57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C967ECF-3F9A-40D1-BAD5-92F1D6569AB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045450" y="6542088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210DE924-78FF-49D0-8166-4ADD479D4FD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52" r:id="rId1"/>
    <p:sldLayoutId id="2147486153" r:id="rId2"/>
    <p:sldLayoutId id="2147486154" r:id="rId3"/>
    <p:sldLayoutId id="2147486155" r:id="rId4"/>
    <p:sldLayoutId id="2147486156" r:id="rId5"/>
    <p:sldLayoutId id="2147486157" r:id="rId6"/>
    <p:sldLayoutId id="2147486158" r:id="rId7"/>
    <p:sldLayoutId id="2147486159" r:id="rId8"/>
    <p:sldLayoutId id="2147486160" r:id="rId9"/>
    <p:sldLayoutId id="2147486161" r:id="rId10"/>
    <p:sldLayoutId id="214748616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028FF745-BABC-46E5-92A6-7590D302FD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2C7EDF45-1BD3-6FDC-ABAD-7361D5E330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560848B-F54E-43A0-A4A2-57C4FE1FCA7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010650" y="6583363"/>
            <a:ext cx="263525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200">
                <a:solidFill>
                  <a:srgbClr val="FAFD00"/>
                </a:solidFill>
              </a:defRPr>
            </a:lvl1pPr>
          </a:lstStyle>
          <a:p>
            <a:fld id="{0A2AEBED-DDBF-4ECE-9FF9-56E3ED42C93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63" r:id="rId1"/>
    <p:sldLayoutId id="2147486164" r:id="rId2"/>
    <p:sldLayoutId id="2147486165" r:id="rId3"/>
    <p:sldLayoutId id="2147486166" r:id="rId4"/>
    <p:sldLayoutId id="2147486167" r:id="rId5"/>
    <p:sldLayoutId id="2147486168" r:id="rId6"/>
    <p:sldLayoutId id="2147486169" r:id="rId7"/>
    <p:sldLayoutId id="2147486170" r:id="rId8"/>
    <p:sldLayoutId id="2147486171" r:id="rId9"/>
    <p:sldLayoutId id="2147486172" r:id="rId10"/>
    <p:sldLayoutId id="2147486173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57D430CD-D5BE-4132-4FFC-F0B60E095C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5D483C5A-3D12-4E35-789E-6D389242A9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48BC1529-FA83-4A09-B924-2FA7D4F3BF5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045450" y="6542088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7C84AC23-6569-4649-A109-BBC51903A96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74" r:id="rId1"/>
    <p:sldLayoutId id="2147486175" r:id="rId2"/>
    <p:sldLayoutId id="2147486176" r:id="rId3"/>
    <p:sldLayoutId id="2147486177" r:id="rId4"/>
    <p:sldLayoutId id="2147486178" r:id="rId5"/>
    <p:sldLayoutId id="2147486179" r:id="rId6"/>
    <p:sldLayoutId id="2147486180" r:id="rId7"/>
    <p:sldLayoutId id="2147486181" r:id="rId8"/>
    <p:sldLayoutId id="2147486182" r:id="rId9"/>
    <p:sldLayoutId id="2147486183" r:id="rId10"/>
    <p:sldLayoutId id="214748618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A0258EB2-0BF8-7202-A5D2-E97475992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C21158D8-591E-A5B8-69E8-E211A0129D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373EFF94-E8AF-459E-AADC-EE007946E67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75688" y="65532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AFD00"/>
                </a:solidFill>
              </a:defRPr>
            </a:lvl1pPr>
          </a:lstStyle>
          <a:p>
            <a:fld id="{978B854B-78D3-4510-8D8C-5F89FC1516C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85" r:id="rId1"/>
    <p:sldLayoutId id="2147486186" r:id="rId2"/>
    <p:sldLayoutId id="2147486187" r:id="rId3"/>
    <p:sldLayoutId id="2147486188" r:id="rId4"/>
    <p:sldLayoutId id="2147486189" r:id="rId5"/>
    <p:sldLayoutId id="2147486190" r:id="rId6"/>
    <p:sldLayoutId id="2147486191" r:id="rId7"/>
    <p:sldLayoutId id="2147486192" r:id="rId8"/>
    <p:sldLayoutId id="2147486193" r:id="rId9"/>
    <p:sldLayoutId id="2147486194" r:id="rId10"/>
    <p:sldLayoutId id="214748619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40A1E6D8-2BD1-F8D6-56B3-7DB2D2934F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E4B69CC-49BD-A09D-DD24-828DDAE48B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36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6453890-A0FA-4C98-895F-E7E64E224FE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75688" y="65532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AFD00"/>
                </a:solidFill>
              </a:defRPr>
            </a:lvl1pPr>
          </a:lstStyle>
          <a:p>
            <a:fld id="{CB4DF371-2A97-41B7-A645-2E9EE13D2AD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196" r:id="rId1"/>
    <p:sldLayoutId id="2147486197" r:id="rId2"/>
    <p:sldLayoutId id="2147486198" r:id="rId3"/>
    <p:sldLayoutId id="2147486199" r:id="rId4"/>
    <p:sldLayoutId id="2147486200" r:id="rId5"/>
    <p:sldLayoutId id="2147486201" r:id="rId6"/>
    <p:sldLayoutId id="2147486202" r:id="rId7"/>
    <p:sldLayoutId id="2147486203" r:id="rId8"/>
    <p:sldLayoutId id="2147486204" r:id="rId9"/>
    <p:sldLayoutId id="2147486205" r:id="rId10"/>
    <p:sldLayoutId id="214748620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956DAC7D-7DA7-3D17-A141-FF7CF46EC4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629397B2-8F47-BBF5-8117-A12E1DE159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000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79F35583-C484-4B64-A5C3-461BA2ED29E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121650" y="6629400"/>
            <a:ext cx="288925" cy="288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FFFF66"/>
                </a:solidFill>
              </a:defRPr>
            </a:lvl1pPr>
          </a:lstStyle>
          <a:p>
            <a:fld id="{75607423-0CE0-4F7E-ADE3-C41AC8B7EFA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07" r:id="rId1"/>
    <p:sldLayoutId id="2147486208" r:id="rId2"/>
    <p:sldLayoutId id="2147486209" r:id="rId3"/>
    <p:sldLayoutId id="2147486210" r:id="rId4"/>
    <p:sldLayoutId id="2147486211" r:id="rId5"/>
    <p:sldLayoutId id="2147486212" r:id="rId6"/>
    <p:sldLayoutId id="2147486213" r:id="rId7"/>
    <p:sldLayoutId id="2147486214" r:id="rId8"/>
    <p:sldLayoutId id="2147486215" r:id="rId9"/>
    <p:sldLayoutId id="2147486216" r:id="rId10"/>
    <p:sldLayoutId id="214748621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FFF66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FFF66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66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66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3CF27473-10D1-206C-D631-7407F05269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692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FA89D1CB-F1FB-D53C-F824-588B21C189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69225" cy="487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8160" tIns="38160" rIns="90360" bIns="381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2882D9FB-2E51-4F0E-8D51-A4E1D9980E4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9010650" y="6583363"/>
            <a:ext cx="263525" cy="276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200">
                <a:solidFill>
                  <a:srgbClr val="FAFD00"/>
                </a:solidFill>
              </a:defRPr>
            </a:lvl1pPr>
          </a:lstStyle>
          <a:p>
            <a:fld id="{996294F8-822F-493A-8CC0-09914AEDF8E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18" r:id="rId1"/>
    <p:sldLayoutId id="2147486219" r:id="rId2"/>
    <p:sldLayoutId id="2147486220" r:id="rId3"/>
    <p:sldLayoutId id="2147486221" r:id="rId4"/>
    <p:sldLayoutId id="2147486222" r:id="rId5"/>
    <p:sldLayoutId id="2147486223" r:id="rId6"/>
    <p:sldLayoutId id="2147486224" r:id="rId7"/>
    <p:sldLayoutId id="2147486225" r:id="rId8"/>
    <p:sldLayoutId id="2147486226" r:id="rId9"/>
    <p:sldLayoutId id="2147486227" r:id="rId10"/>
    <p:sldLayoutId id="214748622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FAFD00"/>
          </a:solidFill>
          <a:latin typeface="+mj-lt"/>
          <a:ea typeface="+mj-ea"/>
          <a:cs typeface="ヒラギノ明朝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FAFD00"/>
          </a:solidFill>
          <a:latin typeface="Times New Roman" charset="0"/>
          <a:ea typeface="ヒラギノ明朝 ProN W3" charset="-128"/>
          <a:cs typeface="ヒラギノ明朝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AFD00"/>
          </a:solidFill>
          <a:latin typeface="Times New Roman" charset="0"/>
          <a:ea typeface="ヒラギノ明朝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2pPr>
      <a:lvl3pPr marL="11430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AFD00"/>
          </a:solidFill>
          <a:latin typeface="+mn-lt"/>
          <a:ea typeface="+mn-ea"/>
          <a:cs typeface="ヒラギノ明朝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565C77C9-B9FD-9B09-CD1F-A5B8B8CF0E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90488"/>
            <a:ext cx="8226425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ECCB4CC9-C755-3E2A-E6E3-C2BF5B1680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6425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0760" tIns="50760" rIns="91440" bIns="5076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69570B96-3514-473C-A159-41ECAA6DE4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462838" y="6245225"/>
            <a:ext cx="309562" cy="30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000" tIns="46800" rIns="90000" bIns="46800" numCol="1" anchor="t" anchorCtr="1" compatLnSpc="1">
            <a:prstTxWarp prst="textNoShape">
              <a:avLst/>
            </a:prstTxWarp>
          </a:bodyPr>
          <a:lstStyle>
            <a:lvl1pPr algn="ctr" eaLnBrk="1" hangingPunct="1">
              <a:buSzPct val="100000"/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9AD39363-DFDE-455B-93BA-8DDDABCF3D9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229" r:id="rId1"/>
    <p:sldLayoutId id="2147486230" r:id="rId2"/>
    <p:sldLayoutId id="2147486231" r:id="rId3"/>
    <p:sldLayoutId id="2147486232" r:id="rId4"/>
    <p:sldLayoutId id="2147486233" r:id="rId5"/>
    <p:sldLayoutId id="2147486234" r:id="rId6"/>
    <p:sldLayoutId id="2147486235" r:id="rId7"/>
    <p:sldLayoutId id="2147486236" r:id="rId8"/>
    <p:sldLayoutId id="2147486237" r:id="rId9"/>
    <p:sldLayoutId id="2147486238" r:id="rId10"/>
    <p:sldLayoutId id="214748623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ヒラギノ角ゴ ProN W3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ヒラギノ角ゴ ProN W3" charset="-128"/>
          <a:cs typeface="ヒラギノ角ゴ ProN W3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ヒラギノ角ゴ ProN W3" charset="-128"/>
        </a:defRPr>
      </a:lvl9pPr>
    </p:titleStyle>
    <p:bodyStyle>
      <a:lvl1pPr marL="342900" indent="-342900" algn="l" defTabSz="457200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1pPr>
      <a:lvl2pPr marL="742950" indent="-28575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2pPr>
      <a:lvl3pPr marL="1143000" indent="-228600" algn="l" defTabSz="457200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ヒラギノ角ゴ ProN W3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9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9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8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file:///D:\DropBox\Dropbox%20(Partners%20HealthCare)\talks\FS_Course\explode.new.mp4" TargetMode="External"/><Relationship Id="rId1" Type="http://schemas.microsoft.com/office/2007/relationships/media" Target="file:///D:\DropBox\Dropbox%20(Partners%20HealthCare)\talks\FS_Course\explode.new.mp4" TargetMode="External"/><Relationship Id="rId5" Type="http://schemas.openxmlformats.org/officeDocument/2006/relationships/image" Target="../media/image99.png"/><Relationship Id="rId4" Type="http://schemas.openxmlformats.org/officeDocument/2006/relationships/notesSlide" Target="../notesSlides/notesSlide4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12" Type="http://schemas.openxmlformats.org/officeDocument/2006/relationships/image" Target="../media/image11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8.png"/><Relationship Id="rId5" Type="http://schemas.openxmlformats.org/officeDocument/2006/relationships/image" Target="../media/image117.gif"/><Relationship Id="rId4" Type="http://schemas.openxmlformats.org/officeDocument/2006/relationships/image" Target="../media/image1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26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2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28.jpe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12" Type="http://schemas.openxmlformats.org/officeDocument/2006/relationships/image" Target="../media/image14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7.png"/><Relationship Id="rId11" Type="http://schemas.openxmlformats.org/officeDocument/2006/relationships/image" Target="../media/image131.png"/><Relationship Id="rId5" Type="http://schemas.openxmlformats.org/officeDocument/2006/relationships/image" Target="../media/image136.png"/><Relationship Id="rId10" Type="http://schemas.openxmlformats.org/officeDocument/2006/relationships/image" Target="../media/image130.png"/><Relationship Id="rId4" Type="http://schemas.openxmlformats.org/officeDocument/2006/relationships/image" Target="../media/image135.png"/><Relationship Id="rId9" Type="http://schemas.openxmlformats.org/officeDocument/2006/relationships/image" Target="../media/image13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65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66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gif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48.png"/><Relationship Id="rId4" Type="http://schemas.openxmlformats.org/officeDocument/2006/relationships/image" Target="../media/image147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8.xml"/><Relationship Id="rId4" Type="http://schemas.openxmlformats.org/officeDocument/2006/relationships/image" Target="../media/image9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40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4.jpeg"/><Relationship Id="rId7" Type="http://schemas.openxmlformats.org/officeDocument/2006/relationships/image" Target="../media/image158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jpe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5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1">
            <a:extLst>
              <a:ext uri="{FF2B5EF4-FFF2-40B4-BE49-F238E27FC236}">
                <a16:creationId xmlns:a16="http://schemas.microsoft.com/office/drawing/2014/main" id="{9A026CCD-C58E-EC82-13D3-48714A10D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0"/>
            <a:ext cx="861060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</a:rPr>
              <a:t>FreeSurfer Introduction</a:t>
            </a:r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E72DD587-FA3C-ACD5-9A5C-30A63112A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250" y="5991225"/>
            <a:ext cx="3160713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A4F9AD22-FD65-3BB4-04CE-934ECD79A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6029325"/>
            <a:ext cx="10191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57EB3C3E-B0DB-6033-D5E2-3BC891A62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938" y="5984875"/>
            <a:ext cx="10191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>
            <a:extLst>
              <a:ext uri="{FF2B5EF4-FFF2-40B4-BE49-F238E27FC236}">
                <a16:creationId xmlns:a16="http://schemas.microsoft.com/office/drawing/2014/main" id="{F88A622F-8BD9-B38A-D279-41D520AE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6008688"/>
            <a:ext cx="5302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>
            <a:extLst>
              <a:ext uri="{FF2B5EF4-FFF2-40B4-BE49-F238E27FC236}">
                <a16:creationId xmlns:a16="http://schemas.microsoft.com/office/drawing/2014/main" id="{4A65DEC3-427C-D8D0-9701-EEB21344B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6034088"/>
            <a:ext cx="62230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4" descr="fs-cortex-transparant.png">
            <a:extLst>
              <a:ext uri="{FF2B5EF4-FFF2-40B4-BE49-F238E27FC236}">
                <a16:creationId xmlns:a16="http://schemas.microsoft.com/office/drawing/2014/main" id="{9F76437E-719C-4F9A-9B83-1DC63819D1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0331"/>
          <a:stretch/>
        </p:blipFill>
        <p:spPr bwMode="auto">
          <a:xfrm>
            <a:off x="2552700" y="1600200"/>
            <a:ext cx="3924300" cy="2734056"/>
          </a:xfrm>
          <a:prstGeom prst="rect">
            <a:avLst/>
          </a:prstGeom>
          <a:noFill/>
          <a:ln>
            <a:noFill/>
          </a:ln>
          <a:effectLst>
            <a:reflection stA="80000" endPos="50000" dist="635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2">
            <a:extLst>
              <a:ext uri="{FF2B5EF4-FFF2-40B4-BE49-F238E27FC236}">
                <a16:creationId xmlns:a16="http://schemas.microsoft.com/office/drawing/2014/main" id="{36CDD747-2DAE-8197-737A-110483EFC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8B1978CD-2E06-A644-8EED-5D87C901F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1">
            <a:extLst>
              <a:ext uri="{FF2B5EF4-FFF2-40B4-BE49-F238E27FC236}">
                <a16:creationId xmlns:a16="http://schemas.microsoft.com/office/drawing/2014/main" id="{1E799B6D-5B9F-4EA7-46CA-B81E0A5F6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644650"/>
            <a:ext cx="79756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88938" indent="-293688"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8938" algn="l"/>
                <a:tab pos="846138" algn="l"/>
                <a:tab pos="1303338" algn="l"/>
                <a:tab pos="1760538" algn="l"/>
                <a:tab pos="2217738" algn="l"/>
                <a:tab pos="2674938" algn="l"/>
                <a:tab pos="3132138" algn="l"/>
                <a:tab pos="3589338" algn="l"/>
                <a:tab pos="4046538" algn="l"/>
                <a:tab pos="4503738" algn="l"/>
                <a:tab pos="4960938" algn="l"/>
                <a:tab pos="5418138" algn="l"/>
                <a:tab pos="5875338" algn="l"/>
                <a:tab pos="6332538" algn="l"/>
                <a:tab pos="6789738" algn="l"/>
                <a:tab pos="7246938" algn="l"/>
                <a:tab pos="7704138" algn="l"/>
                <a:tab pos="8161338" algn="l"/>
                <a:tab pos="8618538" algn="l"/>
                <a:tab pos="9075738" algn="l"/>
                <a:tab pos="953293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5000"/>
              </a:lnSpc>
              <a:buClr>
                <a:srgbClr val="E6E6E6"/>
              </a:buClr>
              <a:buSzPct val="44000"/>
              <a:buFont typeface="Wingdings" panose="05000000000000000000" pitchFamily="2" charset="2"/>
              <a:buChar char=""/>
            </a:pPr>
            <a:r>
              <a:rPr lang="en-US" altLang="en-US" sz="2900">
                <a:solidFill>
                  <a:srgbClr val="E6E6E6"/>
                </a:solidFill>
              </a:rPr>
              <a:t>The contribution of error is limited for outliers:</a:t>
            </a:r>
          </a:p>
        </p:txBody>
      </p:sp>
      <p:sp>
        <p:nvSpPr>
          <p:cNvPr id="220163" name="Rectangle 2">
            <a:extLst>
              <a:ext uri="{FF2B5EF4-FFF2-40B4-BE49-F238E27FC236}">
                <a16:creationId xmlns:a16="http://schemas.microsoft.com/office/drawing/2014/main" id="{DB53CA0B-EBE6-A014-23E5-0197C1722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436563"/>
            <a:ext cx="77851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Unbiased Robust Registration*</a:t>
            </a:r>
          </a:p>
        </p:txBody>
      </p:sp>
      <p:pic>
        <p:nvPicPr>
          <p:cNvPr id="220164" name="Picture 3">
            <a:extLst>
              <a:ext uri="{FF2B5EF4-FFF2-40B4-BE49-F238E27FC236}">
                <a16:creationId xmlns:a16="http://schemas.microsoft.com/office/drawing/2014/main" id="{B61C68B7-B4E6-729A-903F-702C691FF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2373313"/>
            <a:ext cx="45243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0165" name="Picture 4">
            <a:extLst>
              <a:ext uri="{FF2B5EF4-FFF2-40B4-BE49-F238E27FC236}">
                <a16:creationId xmlns:a16="http://schemas.microsoft.com/office/drawing/2014/main" id="{DA3E8273-FC16-F189-4534-C0BFA0ADA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2373313"/>
            <a:ext cx="451643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0166" name="Rectangle 5">
            <a:extLst>
              <a:ext uri="{FF2B5EF4-FFF2-40B4-BE49-F238E27FC236}">
                <a16:creationId xmlns:a16="http://schemas.microsoft.com/office/drawing/2014/main" id="{6924683B-4F81-6267-AB42-5CB6899EB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00" y="5910263"/>
            <a:ext cx="34925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5000"/>
              </a:lnSpc>
              <a:buSzPct val="100000"/>
            </a:pPr>
            <a:r>
              <a:rPr lang="en-US" altLang="en-US" sz="2900">
                <a:solidFill>
                  <a:srgbClr val="FFFFFF"/>
                </a:solidFill>
              </a:rPr>
              <a:t>Squared Error</a:t>
            </a:r>
          </a:p>
        </p:txBody>
      </p:sp>
      <p:sp>
        <p:nvSpPr>
          <p:cNvPr id="220167" name="Rectangle 6">
            <a:extLst>
              <a:ext uri="{FF2B5EF4-FFF2-40B4-BE49-F238E27FC236}">
                <a16:creationId xmlns:a16="http://schemas.microsoft.com/office/drawing/2014/main" id="{A4D3EAFA-EF87-C6BB-352F-15FB87E1F4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5575" y="5910263"/>
            <a:ext cx="3073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5000"/>
              </a:lnSpc>
              <a:buSzPct val="100000"/>
            </a:pPr>
            <a:r>
              <a:rPr lang="en-US" altLang="en-US" sz="2900">
                <a:solidFill>
                  <a:srgbClr val="FFFFFF"/>
                </a:solidFill>
              </a:rPr>
              <a:t>Tukey's Biweight</a:t>
            </a:r>
          </a:p>
        </p:txBody>
      </p:sp>
      <p:sp>
        <p:nvSpPr>
          <p:cNvPr id="220168" name="Rectangle 7">
            <a:extLst>
              <a:ext uri="{FF2B5EF4-FFF2-40B4-BE49-F238E27FC236}">
                <a16:creationId xmlns:a16="http://schemas.microsoft.com/office/drawing/2014/main" id="{78B40C54-0568-6158-0E7F-EA8132C0F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*Reuter, Rosas and Fischl, 2010, NeuroImage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1">
            <a:extLst>
              <a:ext uri="{FF2B5EF4-FFF2-40B4-BE49-F238E27FC236}">
                <a16:creationId xmlns:a16="http://schemas.microsoft.com/office/drawing/2014/main" id="{8D2FB8A1-91CE-DD62-1278-4CA8F2651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9725" y="403225"/>
            <a:ext cx="59309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2100"/>
              </a:spcBef>
              <a:buSzPct val="100000"/>
            </a:pPr>
            <a:r>
              <a:rPr lang="en-US" altLang="en-US" sz="3600">
                <a:solidFill>
                  <a:srgbClr val="FFFF00"/>
                </a:solidFill>
              </a:rPr>
              <a:t>New Areas: Entorhinal Cortex</a:t>
            </a:r>
          </a:p>
        </p:txBody>
      </p:sp>
      <p:pic>
        <p:nvPicPr>
          <p:cNvPr id="222211" name="Picture 2">
            <a:extLst>
              <a:ext uri="{FF2B5EF4-FFF2-40B4-BE49-F238E27FC236}">
                <a16:creationId xmlns:a16="http://schemas.microsoft.com/office/drawing/2014/main" id="{289FBB54-1AA8-FECF-6E44-D671C985C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1141413"/>
            <a:ext cx="37147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2" name="Picture 3">
            <a:extLst>
              <a:ext uri="{FF2B5EF4-FFF2-40B4-BE49-F238E27FC236}">
                <a16:creationId xmlns:a16="http://schemas.microsoft.com/office/drawing/2014/main" id="{7BB5DA7A-A63D-ED69-DBA1-85F1DD4AD5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2405063"/>
            <a:ext cx="37465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3" name="Picture 4">
            <a:extLst>
              <a:ext uri="{FF2B5EF4-FFF2-40B4-BE49-F238E27FC236}">
                <a16:creationId xmlns:a16="http://schemas.microsoft.com/office/drawing/2014/main" id="{795D4EE5-E3CA-06CB-26BE-F32023145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9" b="3325"/>
          <a:stretch>
            <a:fillRect/>
          </a:stretch>
        </p:blipFill>
        <p:spPr bwMode="auto">
          <a:xfrm>
            <a:off x="4764088" y="1457325"/>
            <a:ext cx="4151312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14" name="Picture 5">
            <a:extLst>
              <a:ext uri="{FF2B5EF4-FFF2-40B4-BE49-F238E27FC236}">
                <a16:creationId xmlns:a16="http://schemas.microsoft.com/office/drawing/2014/main" id="{0F7AEB00-2E54-56B3-7BE9-74D80F3CE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221163"/>
            <a:ext cx="5943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2215" name="Rectangle 6">
            <a:extLst>
              <a:ext uri="{FF2B5EF4-FFF2-40B4-BE49-F238E27FC236}">
                <a16:creationId xmlns:a16="http://schemas.microsoft.com/office/drawing/2014/main" id="{80E74899-AE66-7E62-FE84-D98186C34F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63" y="6289675"/>
            <a:ext cx="65659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Fischl et al., 2009, NeuroImage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Text Box 1">
            <a:extLst>
              <a:ext uri="{FF2B5EF4-FFF2-40B4-BE49-F238E27FC236}">
                <a16:creationId xmlns:a16="http://schemas.microsoft.com/office/drawing/2014/main" id="{A5445C75-A321-737D-B341-40B08600D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850" y="0"/>
            <a:ext cx="82423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  <a:latin typeface="Arial Bold" panose="020B0704020202020204" pitchFamily="34" charset="0"/>
              </a:rPr>
              <a:t>Comparing Coordinate Systems and Brodmann Areas</a:t>
            </a:r>
          </a:p>
        </p:txBody>
      </p:sp>
      <p:pic>
        <p:nvPicPr>
          <p:cNvPr id="224259" name="Picture 2">
            <a:extLst>
              <a:ext uri="{FF2B5EF4-FFF2-40B4-BE49-F238E27FC236}">
                <a16:creationId xmlns:a16="http://schemas.microsoft.com/office/drawing/2014/main" id="{89D115E8-B044-CB83-6A5C-F41CE9271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1568450"/>
            <a:ext cx="4479925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260" name="Picture 3">
            <a:extLst>
              <a:ext uri="{FF2B5EF4-FFF2-40B4-BE49-F238E27FC236}">
                <a16:creationId xmlns:a16="http://schemas.microsoft.com/office/drawing/2014/main" id="{C068F3A1-1B3A-670B-A8A8-24FD4731D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568450"/>
            <a:ext cx="4479925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1" name="Rectangle 4">
            <a:extLst>
              <a:ext uri="{FF2B5EF4-FFF2-40B4-BE49-F238E27FC236}">
                <a16:creationId xmlns:a16="http://schemas.microsoft.com/office/drawing/2014/main" id="{415C60BC-5C82-417E-1CA7-88EB30D33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459413"/>
            <a:ext cx="4572000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600"/>
              </a:spcBef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Cumulative histogram (red=surface, blue=nonlinear Talairach)</a:t>
            </a:r>
          </a:p>
        </p:txBody>
      </p:sp>
      <p:sp>
        <p:nvSpPr>
          <p:cNvPr id="224262" name="Rectangle 5">
            <a:extLst>
              <a:ext uri="{FF2B5EF4-FFF2-40B4-BE49-F238E27FC236}">
                <a16:creationId xmlns:a16="http://schemas.microsoft.com/office/drawing/2014/main" id="{19173C39-8780-C8B5-73BC-E589ACB383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4700" y="5672138"/>
            <a:ext cx="4572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600"/>
              </a:spcBef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Ratio of surface accuracy to volume accuracy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1">
            <a:extLst>
              <a:ext uri="{FF2B5EF4-FFF2-40B4-BE49-F238E27FC236}">
                <a16:creationId xmlns:a16="http://schemas.microsoft.com/office/drawing/2014/main" id="{0127AD8C-DF5C-941D-F8BD-C7F2409B6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8" y="403225"/>
            <a:ext cx="83947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2100"/>
              </a:spcBef>
              <a:buSzPct val="100000"/>
            </a:pPr>
            <a:r>
              <a:rPr lang="en-US" altLang="en-US" sz="3600">
                <a:solidFill>
                  <a:srgbClr val="FFFF00"/>
                </a:solidFill>
              </a:rPr>
              <a:t>Longitudinal Analysis: Increased Reliability</a:t>
            </a:r>
          </a:p>
        </p:txBody>
      </p:sp>
      <p:pic>
        <p:nvPicPr>
          <p:cNvPr id="226307" name="Picture 2">
            <a:extLst>
              <a:ext uri="{FF2B5EF4-FFF2-40B4-BE49-F238E27FC236}">
                <a16:creationId xmlns:a16="http://schemas.microsoft.com/office/drawing/2014/main" id="{B7F8E8C6-1BB5-6DF4-7028-5B16EE12D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1042988"/>
            <a:ext cx="659447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6308" name="Rectangle 3">
            <a:extLst>
              <a:ext uri="{FF2B5EF4-FFF2-40B4-BE49-F238E27FC236}">
                <a16:creationId xmlns:a16="http://schemas.microsoft.com/office/drawing/2014/main" id="{E5F7F8F5-4BD6-6F06-F06A-304FF8890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Martin Reuter</a:t>
            </a:r>
          </a:p>
        </p:txBody>
      </p:sp>
      <p:sp>
        <p:nvSpPr>
          <p:cNvPr id="226309" name="Rectangle 4">
            <a:extLst>
              <a:ext uri="{FF2B5EF4-FFF2-40B4-BE49-F238E27FC236}">
                <a16:creationId xmlns:a16="http://schemas.microsoft.com/office/drawing/2014/main" id="{9412026D-728F-D70B-F767-81ED3E4646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5843588"/>
            <a:ext cx="7645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350"/>
              </a:spcBef>
              <a:buSzPct val="100000"/>
            </a:pPr>
            <a:r>
              <a:rPr lang="en-US" altLang="en-US">
                <a:solidFill>
                  <a:srgbClr val="FFFFFF"/>
                </a:solidFill>
              </a:rPr>
              <a:t>14 subjects scanned twice, two weeks apart.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4D2466F4-459A-FCEB-F351-AC0A9E40104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1679575"/>
          </a:xfrm>
        </p:spPr>
        <p:txBody>
          <a:bodyPr/>
          <a:lstStyle/>
          <a:p>
            <a:r>
              <a:rPr lang="en-US" altLang="en-US" sz="4400" b="1">
                <a:solidFill>
                  <a:srgbClr val="FFFF00"/>
                </a:solidFill>
              </a:rPr>
              <a:t>FreeSurfer began life as a means for EEG/MEG Analysis</a:t>
            </a:r>
            <a:endParaRPr lang="en-US" altLang="en-US" sz="4400">
              <a:solidFill>
                <a:srgbClr val="FFFF00"/>
              </a:solidFill>
            </a:endParaRPr>
          </a:p>
        </p:txBody>
      </p:sp>
      <p:sp>
        <p:nvSpPr>
          <p:cNvPr id="47107" name="Rectangle 4">
            <a:extLst>
              <a:ext uri="{FF2B5EF4-FFF2-40B4-BE49-F238E27FC236}">
                <a16:creationId xmlns:a16="http://schemas.microsoft.com/office/drawing/2014/main" id="{B7C301DC-BE67-56A0-275D-5F23128431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E53FE707-CBBB-A358-8A5F-96C113F2E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703513"/>
            <a:ext cx="776763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Improved localization of cortical activity by combining EEG and MEG with MRI cortical surface reconstruction: a linear approach. AM Dale, MI Sereno. Journal of cognitive neuroscience 5 (2), 162-176, 1994.</a:t>
            </a:r>
          </a:p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Dynamic statistical parametric mapping: combining fMRI and MEG for high-resolution imaging of cortical activity. AM Dale, AK Liu, et al, Neuron 26 (1), 55-67, 2000.</a:t>
            </a:r>
          </a:p>
          <a:p>
            <a:pPr>
              <a:spcAft>
                <a:spcPts val="1200"/>
              </a:spcAft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9" name="TextBox 4">
            <a:extLst>
              <a:ext uri="{FF2B5EF4-FFF2-40B4-BE49-F238E27FC236}">
                <a16:creationId xmlns:a16="http://schemas.microsoft.com/office/drawing/2014/main" id="{D5795B6A-91CF-7939-75E7-74962D3C13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5863" y="2216150"/>
            <a:ext cx="160813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pPr>
              <a:spcBef>
                <a:spcPts val="300"/>
              </a:spcBef>
            </a:pPr>
            <a:r>
              <a:rPr lang="en-US" altLang="en-US" b="1" dirty="0"/>
              <a:t>2298</a:t>
            </a:r>
          </a:p>
          <a:p>
            <a:pPr>
              <a:spcBef>
                <a:spcPts val="300"/>
              </a:spcBef>
            </a:pPr>
            <a:endParaRPr lang="en-US" altLang="en-US" b="1" dirty="0"/>
          </a:p>
          <a:p>
            <a:pPr>
              <a:spcBef>
                <a:spcPts val="300"/>
              </a:spcBef>
            </a:pPr>
            <a:r>
              <a:rPr lang="en-US" altLang="en-US" b="1" dirty="0"/>
              <a:t>1749</a:t>
            </a:r>
          </a:p>
          <a:p>
            <a:endParaRPr lang="en-US" altLang="en-US" b="1" dirty="0"/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676BDED2-AEFE-0FC1-D0AB-CD2D58E9267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17463"/>
            <a:ext cx="8740775" cy="1130300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How To Model The Pial Surface?</a:t>
            </a:r>
            <a:br>
              <a:rPr lang="en-US" altLang="en-US" b="1">
                <a:solidFill>
                  <a:srgbClr val="FFFF00"/>
                </a:solidFill>
              </a:rPr>
            </a:br>
            <a:r>
              <a:rPr lang="en-US" altLang="en-US" sz="2400" b="1">
                <a:solidFill>
                  <a:srgbClr val="FFFF00"/>
                </a:solidFill>
              </a:rPr>
              <a:t>(an unanswered question circa 1996)</a:t>
            </a:r>
            <a:endParaRPr lang="en-US" altLang="en-US" sz="2400">
              <a:solidFill>
                <a:srgbClr val="FFFF00"/>
              </a:solidFill>
            </a:endParaRPr>
          </a:p>
        </p:txBody>
      </p:sp>
      <p:sp>
        <p:nvSpPr>
          <p:cNvPr id="49155" name="Rectangle 4">
            <a:extLst>
              <a:ext uri="{FF2B5EF4-FFF2-40B4-BE49-F238E27FC236}">
                <a16:creationId xmlns:a16="http://schemas.microsoft.com/office/drawing/2014/main" id="{2166A529-9724-1E71-4B51-6272676FAE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grpSp>
        <p:nvGrpSpPr>
          <p:cNvPr id="49156" name="Group 2">
            <a:extLst>
              <a:ext uri="{FF2B5EF4-FFF2-40B4-BE49-F238E27FC236}">
                <a16:creationId xmlns:a16="http://schemas.microsoft.com/office/drawing/2014/main" id="{729976F7-C48F-B26E-CC1C-2E728381FCB3}"/>
              </a:ext>
            </a:extLst>
          </p:cNvPr>
          <p:cNvGrpSpPr>
            <a:grpSpLocks/>
          </p:cNvGrpSpPr>
          <p:nvPr/>
        </p:nvGrpSpPr>
        <p:grpSpPr bwMode="auto">
          <a:xfrm>
            <a:off x="890588" y="1377950"/>
            <a:ext cx="7362825" cy="5157788"/>
            <a:chOff x="1928911" y="2203770"/>
            <a:chExt cx="5032151" cy="3565504"/>
          </a:xfrm>
        </p:grpSpPr>
        <p:grpSp>
          <p:nvGrpSpPr>
            <p:cNvPr id="49157" name="Group 1">
              <a:extLst>
                <a:ext uri="{FF2B5EF4-FFF2-40B4-BE49-F238E27FC236}">
                  <a16:creationId xmlns:a16="http://schemas.microsoft.com/office/drawing/2014/main" id="{BBA15291-4E45-66C0-CA91-E20E1C1D02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8911" y="2203770"/>
              <a:ext cx="4972642" cy="3565504"/>
              <a:chOff x="126425" y="2151143"/>
              <a:chExt cx="4972642" cy="3565504"/>
            </a:xfrm>
          </p:grpSpPr>
          <p:pic>
            <p:nvPicPr>
              <p:cNvPr id="49159" name="Picture 13">
                <a:extLst>
                  <a:ext uri="{FF2B5EF4-FFF2-40B4-BE49-F238E27FC236}">
                    <a16:creationId xmlns:a16="http://schemas.microsoft.com/office/drawing/2014/main" id="{BE956256-1B0F-49BB-094C-FC429ECB76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183" r="26311" b="28825"/>
              <a:stretch>
                <a:fillRect/>
              </a:stretch>
            </p:blipFill>
            <p:spPr bwMode="auto">
              <a:xfrm>
                <a:off x="126425" y="2151143"/>
                <a:ext cx="4972642" cy="35655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49160" name="Straight Arrow Connector 4">
                <a:extLst>
                  <a:ext uri="{FF2B5EF4-FFF2-40B4-BE49-F238E27FC236}">
                    <a16:creationId xmlns:a16="http://schemas.microsoft.com/office/drawing/2014/main" id="{A4DAF9B0-8415-DECE-D0ED-EC92E4D6D29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4453588" y="4269393"/>
                <a:ext cx="506539" cy="0"/>
              </a:xfrm>
              <a:prstGeom prst="straightConnector1">
                <a:avLst/>
              </a:prstGeom>
              <a:noFill/>
              <a:ln w="88900">
                <a:solidFill>
                  <a:srgbClr val="C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49158" name="Straight Arrow Connector 21">
              <a:extLst>
                <a:ext uri="{FF2B5EF4-FFF2-40B4-BE49-F238E27FC236}">
                  <a16:creationId xmlns:a16="http://schemas.microsoft.com/office/drawing/2014/main" id="{C0A64003-BF26-C4DD-8F79-BFF6B93F4FA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454523" y="5053321"/>
              <a:ext cx="506539" cy="0"/>
            </a:xfrm>
            <a:prstGeom prst="straightConnector1">
              <a:avLst/>
            </a:prstGeom>
            <a:noFill/>
            <a:ln w="8890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6425DB49-9BE7-B741-FB9E-F858CD2A656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4763"/>
            <a:ext cx="9085263" cy="968375"/>
          </a:xfrm>
        </p:spPr>
        <p:txBody>
          <a:bodyPr/>
          <a:lstStyle/>
          <a:p>
            <a:r>
              <a:rPr lang="en-US" altLang="en-US" sz="3800" b="1">
                <a:solidFill>
                  <a:srgbClr val="FFFF00"/>
                </a:solidFill>
              </a:rPr>
              <a:t>Inferring the Location of the Pial Surface</a:t>
            </a:r>
            <a:endParaRPr lang="en-US" altLang="en-US" sz="3800">
              <a:solidFill>
                <a:srgbClr val="FFFF00"/>
              </a:solidFill>
            </a:endParaRPr>
          </a:p>
        </p:txBody>
      </p:sp>
      <p:sp>
        <p:nvSpPr>
          <p:cNvPr id="51203" name="Rectangle 4">
            <a:extLst>
              <a:ext uri="{FF2B5EF4-FFF2-40B4-BE49-F238E27FC236}">
                <a16:creationId xmlns:a16="http://schemas.microsoft.com/office/drawing/2014/main" id="{ECFA39C8-9C2B-9F77-E77D-ECE68EEB2B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24802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0F363611-00FC-9EC2-BD24-A18F6C1F46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524125"/>
            <a:ext cx="776763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en-US" sz="1600" dirty="0">
                <a:latin typeface="Arial" panose="020B0604020202020204" pitchFamily="34" charset="0"/>
              </a:rPr>
              <a:t>Cortical surface-based analysis: I. Segmentation and surface reconstruction. AM Dale, B Fischl, MI Sereno, Neuroimage 9 (2), 179-194. 1999.</a:t>
            </a:r>
          </a:p>
          <a:p>
            <a:pPr>
              <a:spcAft>
                <a:spcPts val="18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Cortical surface-based analysis: II: inflation, flattening, and a surface-based coordinate system. B Fischl, MI Sereno, AM Dale Neuroimage 9 (2), 195-207. 1999.</a:t>
            </a:r>
          </a:p>
          <a:p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05" name="TextBox 4">
            <a:extLst>
              <a:ext uri="{FF2B5EF4-FFF2-40B4-BE49-F238E27FC236}">
                <a16:creationId xmlns:a16="http://schemas.microsoft.com/office/drawing/2014/main" id="{EA06BE30-B15E-5B25-CEE5-5B2C4C563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990725"/>
            <a:ext cx="13716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r>
              <a:rPr lang="en-US" altLang="en-US" b="1" dirty="0"/>
              <a:t>9641</a:t>
            </a:r>
          </a:p>
          <a:p>
            <a:endParaRPr lang="en-US" altLang="en-US" b="1" dirty="0"/>
          </a:p>
          <a:p>
            <a:pPr>
              <a:spcBef>
                <a:spcPts val="600"/>
              </a:spcBef>
            </a:pPr>
            <a:r>
              <a:rPr lang="en-US" altLang="en-US" b="1" dirty="0"/>
              <a:t>6093</a:t>
            </a:r>
          </a:p>
          <a:p>
            <a:endParaRPr lang="en-US" altLang="en-US" b="1" dirty="0"/>
          </a:p>
          <a:p>
            <a:endParaRPr lang="en-US" altLang="en-US" b="1" dirty="0"/>
          </a:p>
        </p:txBody>
      </p:sp>
      <p:sp>
        <p:nvSpPr>
          <p:cNvPr id="51206" name="TextBox 5">
            <a:extLst>
              <a:ext uri="{FF2B5EF4-FFF2-40B4-BE49-F238E27FC236}">
                <a16:creationId xmlns:a16="http://schemas.microsoft.com/office/drawing/2014/main" id="{386B6E19-6038-E200-80A2-E5C7085DC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1008063"/>
            <a:ext cx="8985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1"/>
              <a:t>Key Insight </a:t>
            </a:r>
            <a:r>
              <a:rPr lang="en-US" altLang="en-US"/>
              <a:t>(Anders’ and Marty’s, not mine): Model the gray/white boundary and use it to infer pial surface locations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320437C6-67C9-7B61-38F3-68CEE986657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4763"/>
            <a:ext cx="9085263" cy="968375"/>
          </a:xfrm>
        </p:spPr>
        <p:txBody>
          <a:bodyPr/>
          <a:lstStyle/>
          <a:p>
            <a:r>
              <a:rPr lang="en-US" altLang="en-US" sz="3800" b="1">
                <a:solidFill>
                  <a:srgbClr val="FFFF00"/>
                </a:solidFill>
              </a:rPr>
              <a:t>Inferring the Location of the Pial Surface</a:t>
            </a:r>
            <a:endParaRPr lang="en-US" altLang="en-US" sz="3800">
              <a:solidFill>
                <a:srgbClr val="FFFF00"/>
              </a:solidFill>
            </a:endParaRPr>
          </a:p>
        </p:txBody>
      </p:sp>
      <p:sp>
        <p:nvSpPr>
          <p:cNvPr id="53251" name="Rectangle 4">
            <a:extLst>
              <a:ext uri="{FF2B5EF4-FFF2-40B4-BE49-F238E27FC236}">
                <a16:creationId xmlns:a16="http://schemas.microsoft.com/office/drawing/2014/main" id="{778AACA3-6C36-0938-C1CA-9D956D6BF8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24802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4696CC6C-A466-241E-0DA5-0BCCB80D8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524125"/>
            <a:ext cx="776763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en-US" sz="1600">
                <a:latin typeface="Arial" panose="020B0604020202020204" pitchFamily="34" charset="0"/>
              </a:rPr>
              <a:t>Cortical surface-based analysis: I. Segmentation and surface reconstruction. AM Dale, B Fischl, MI Sereno, Neuroimage 9 (2), 179-194. 1999.</a:t>
            </a:r>
          </a:p>
          <a:p>
            <a:pPr>
              <a:spcAft>
                <a:spcPts val="18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Cortical surface-based analysis: II: inflation, flattening, and a surface-based coordinate system. B Fischl, MI Sereno, AM Dale Neuroimage 9 (2), 195-207. 1999.</a:t>
            </a:r>
          </a:p>
          <a:p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253" name="TextBox 6">
            <a:extLst>
              <a:ext uri="{FF2B5EF4-FFF2-40B4-BE49-F238E27FC236}">
                <a16:creationId xmlns:a16="http://schemas.microsoft.com/office/drawing/2014/main" id="{D9DB5A8D-B88E-7E38-3DB4-EB76026D0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927475"/>
            <a:ext cx="8813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My Favorite Review: </a:t>
            </a:r>
            <a:r>
              <a:rPr lang="en-US" altLang="en-US">
                <a:solidFill>
                  <a:srgbClr val="FFC000"/>
                </a:solidFill>
              </a:rPr>
              <a:t>“In the method section alone, scholarship is lacking, the notation is incorrect and misleading and even a basic understanding of elementary topology is lacking</a:t>
            </a:r>
            <a:r>
              <a:rPr lang="en-US" altLang="en-US"/>
              <a:t>…</a:t>
            </a:r>
          </a:p>
        </p:txBody>
      </p:sp>
      <p:sp>
        <p:nvSpPr>
          <p:cNvPr id="53254" name="TextBox 9">
            <a:extLst>
              <a:ext uri="{FF2B5EF4-FFF2-40B4-BE49-F238E27FC236}">
                <a16:creationId xmlns:a16="http://schemas.microsoft.com/office/drawing/2014/main" id="{B47A46FF-E864-932A-825D-BBC35CFAD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990725"/>
            <a:ext cx="13716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r>
              <a:rPr lang="en-US" altLang="en-US" b="1" dirty="0"/>
              <a:t>9641</a:t>
            </a:r>
          </a:p>
          <a:p>
            <a:endParaRPr lang="en-US" altLang="en-US" b="1" dirty="0"/>
          </a:p>
          <a:p>
            <a:pPr>
              <a:spcBef>
                <a:spcPts val="600"/>
              </a:spcBef>
            </a:pPr>
            <a:r>
              <a:rPr lang="en-US" altLang="en-US" b="1" dirty="0"/>
              <a:t>6093</a:t>
            </a:r>
          </a:p>
          <a:p>
            <a:endParaRPr lang="en-US" altLang="en-US" b="1" dirty="0"/>
          </a:p>
          <a:p>
            <a:endParaRPr lang="en-US" altLang="en-US" b="1" dirty="0"/>
          </a:p>
        </p:txBody>
      </p:sp>
      <p:sp>
        <p:nvSpPr>
          <p:cNvPr id="53255" name="TextBox 10">
            <a:extLst>
              <a:ext uri="{FF2B5EF4-FFF2-40B4-BE49-F238E27FC236}">
                <a16:creationId xmlns:a16="http://schemas.microsoft.com/office/drawing/2014/main" id="{DDD8F80A-FF9C-854C-CE25-13A5A91EE6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1008063"/>
            <a:ext cx="8985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1"/>
              <a:t>Key Insight </a:t>
            </a:r>
            <a:r>
              <a:rPr lang="en-US" altLang="en-US"/>
              <a:t>(Anders’ and Marty’s, not mine): Model the gray/white boundary and use it to infer pial surface locations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2EAF0756-5E24-D2BF-B33B-FE2CDCD5E79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0" y="4763"/>
            <a:ext cx="9085263" cy="968375"/>
          </a:xfrm>
        </p:spPr>
        <p:txBody>
          <a:bodyPr/>
          <a:lstStyle/>
          <a:p>
            <a:r>
              <a:rPr lang="en-US" altLang="en-US" sz="3800" b="1">
                <a:solidFill>
                  <a:srgbClr val="FFFF00"/>
                </a:solidFill>
              </a:rPr>
              <a:t>Inferring the Location of the Pial Surface</a:t>
            </a:r>
            <a:endParaRPr lang="en-US" altLang="en-US" sz="3800">
              <a:solidFill>
                <a:srgbClr val="FFFF00"/>
              </a:solidFill>
            </a:endParaRPr>
          </a:p>
        </p:txBody>
      </p:sp>
      <p:sp>
        <p:nvSpPr>
          <p:cNvPr id="55299" name="Rectangle 4">
            <a:extLst>
              <a:ext uri="{FF2B5EF4-FFF2-40B4-BE49-F238E27FC236}">
                <a16:creationId xmlns:a16="http://schemas.microsoft.com/office/drawing/2014/main" id="{0FA4685A-39B2-2409-46F0-67A8B624D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324802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CEBB9B33-7AD7-3BAA-ACFA-E8011C31B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524125"/>
            <a:ext cx="7767637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800"/>
              </a:spcAft>
            </a:pPr>
            <a:r>
              <a:rPr lang="en-US" altLang="en-US" sz="1600">
                <a:latin typeface="Arial" panose="020B0604020202020204" pitchFamily="34" charset="0"/>
              </a:rPr>
              <a:t>Cortical surface-based analysis: I. Segmentation and surface reconstruction. AM Dale, B Fischl, MI Sereno, Neuroimage 9 (2), 179-194. 1999.</a:t>
            </a:r>
          </a:p>
          <a:p>
            <a:pPr>
              <a:spcAft>
                <a:spcPts val="18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Cortical surface-based analysis: II: inflation, flattening, and a surface-based coordinate system. B Fischl, MI Sereno, AM Dale Neuroimage 9 (2), 195-207. 1999.</a:t>
            </a:r>
          </a:p>
          <a:p>
            <a:endParaRPr lang="en-US" alt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1" name="TextBox 7">
            <a:extLst>
              <a:ext uri="{FF2B5EF4-FFF2-40B4-BE49-F238E27FC236}">
                <a16:creationId xmlns:a16="http://schemas.microsoft.com/office/drawing/2014/main" id="{2E953473-8362-4D12-045F-2D281C7DD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5857875"/>
            <a:ext cx="8813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C000"/>
                </a:solidFill>
              </a:rPr>
              <a:t>That said, this is by far the strongest section of the paper”</a:t>
            </a:r>
          </a:p>
        </p:txBody>
      </p:sp>
      <p:sp>
        <p:nvSpPr>
          <p:cNvPr id="55302" name="TextBox 9">
            <a:extLst>
              <a:ext uri="{FF2B5EF4-FFF2-40B4-BE49-F238E27FC236}">
                <a16:creationId xmlns:a16="http://schemas.microsoft.com/office/drawing/2014/main" id="{0252084B-A839-C5DC-3F93-18F918D84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927475"/>
            <a:ext cx="8813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My Favorite Review: </a:t>
            </a:r>
            <a:r>
              <a:rPr lang="en-US" altLang="en-US">
                <a:solidFill>
                  <a:srgbClr val="FFC000"/>
                </a:solidFill>
              </a:rPr>
              <a:t>“In the method section alone, scholarship is lacking, the notation is incorrect and misleading and even a basic understanding of elementary topology is lacking</a:t>
            </a:r>
            <a:r>
              <a:rPr lang="en-US" altLang="en-US"/>
              <a:t>…</a:t>
            </a:r>
          </a:p>
        </p:txBody>
      </p:sp>
      <p:sp>
        <p:nvSpPr>
          <p:cNvPr id="55303" name="TextBox 8">
            <a:extLst>
              <a:ext uri="{FF2B5EF4-FFF2-40B4-BE49-F238E27FC236}">
                <a16:creationId xmlns:a16="http://schemas.microsoft.com/office/drawing/2014/main" id="{5E4A328D-E0DA-4D69-ED15-6423DE32B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990725"/>
            <a:ext cx="13716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r>
              <a:rPr lang="en-US" altLang="en-US" b="1" dirty="0"/>
              <a:t>9641</a:t>
            </a:r>
          </a:p>
          <a:p>
            <a:endParaRPr lang="en-US" altLang="en-US" b="1" dirty="0"/>
          </a:p>
          <a:p>
            <a:pPr>
              <a:spcBef>
                <a:spcPts val="600"/>
              </a:spcBef>
            </a:pPr>
            <a:r>
              <a:rPr lang="en-US" altLang="en-US" b="1" dirty="0"/>
              <a:t>6093</a:t>
            </a:r>
          </a:p>
          <a:p>
            <a:endParaRPr lang="en-US" altLang="en-US" b="1" dirty="0"/>
          </a:p>
          <a:p>
            <a:endParaRPr lang="en-US" altLang="en-US" b="1" dirty="0"/>
          </a:p>
        </p:txBody>
      </p:sp>
      <p:sp>
        <p:nvSpPr>
          <p:cNvPr id="55304" name="TextBox 10">
            <a:extLst>
              <a:ext uri="{FF2B5EF4-FFF2-40B4-BE49-F238E27FC236}">
                <a16:creationId xmlns:a16="http://schemas.microsoft.com/office/drawing/2014/main" id="{3AF21736-4C59-58E2-7F6E-977C883F6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1008063"/>
            <a:ext cx="89852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1"/>
              <a:t>Key Insight </a:t>
            </a:r>
            <a:r>
              <a:rPr lang="en-US" altLang="en-US"/>
              <a:t>(Anders’ and Marty’s, not mine): Model the gray/white boundary and use it to infer pial surface locations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7DB6EFAA-CFB7-7F00-FD12-78C944E7B8A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1482725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FreeSurfer: Surface-based modeling challenges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57347" name="Rectangle 4">
            <a:extLst>
              <a:ext uri="{FF2B5EF4-FFF2-40B4-BE49-F238E27FC236}">
                <a16:creationId xmlns:a16="http://schemas.microsoft.com/office/drawing/2014/main" id="{5E5F6F04-1B48-4E0F-B6A0-EE15AAF3A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365C4F-BF10-4284-A1AD-58D1C72FD055}"/>
              </a:ext>
            </a:extLst>
          </p:cNvPr>
          <p:cNvSpPr/>
          <p:nvPr/>
        </p:nvSpPr>
        <p:spPr>
          <a:xfrm>
            <a:off x="198438" y="1743075"/>
            <a:ext cx="864235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j-lt"/>
              </a:rPr>
              <a:t>One wants a topologically correct model (no handles or holes) so that (1) distances along the surface aren’t dramatically distorted, and (2) it is possible to establish point-to-point registration across subjects for every point in the cortex, but….</a:t>
            </a:r>
          </a:p>
          <a:p>
            <a:pPr>
              <a:defRPr/>
            </a:pPr>
            <a:endParaRPr lang="en-US" dirty="0">
              <a:latin typeface="+mj-lt"/>
            </a:endParaRPr>
          </a:p>
          <a:p>
            <a:pPr>
              <a:defRPr/>
            </a:pPr>
            <a:r>
              <a:rPr lang="en-US" dirty="0">
                <a:latin typeface="+mj-lt"/>
              </a:rPr>
              <a:t>The only technique to guarantee topology at the time was “shrink wrapping” in which you start with a surface of the correct topology (a sphere) and try to deform it so it settles on the true </a:t>
            </a:r>
            <a:r>
              <a:rPr lang="en-US" dirty="0" err="1">
                <a:latin typeface="+mj-lt"/>
              </a:rPr>
              <a:t>pial</a:t>
            </a:r>
            <a:r>
              <a:rPr lang="en-US" dirty="0">
                <a:latin typeface="+mj-lt"/>
              </a:rPr>
              <a:t> surface.</a:t>
            </a:r>
          </a:p>
          <a:p>
            <a:pPr>
              <a:defRPr/>
            </a:pPr>
            <a:endParaRPr lang="en-US" dirty="0">
              <a:latin typeface="+mj-lt"/>
            </a:endParaRPr>
          </a:p>
          <a:p>
            <a:pPr>
              <a:defRPr/>
            </a:pPr>
            <a:r>
              <a:rPr lang="en-US" dirty="0">
                <a:latin typeface="+mj-lt"/>
              </a:rPr>
              <a:t>The problem is that shrink wrapping a highly-folded surface like the human brain is </a:t>
            </a:r>
            <a:r>
              <a:rPr lang="en-US" b="1" dirty="0">
                <a:latin typeface="+mj-lt"/>
              </a:rPr>
              <a:t>HARD!*</a:t>
            </a:r>
            <a:r>
              <a:rPr lang="en-US" dirty="0">
                <a:latin typeface="+mj-lt"/>
              </a:rPr>
              <a:t>.</a:t>
            </a:r>
          </a:p>
          <a:p>
            <a:pPr>
              <a:defRPr/>
            </a:pPr>
            <a:endParaRPr lang="en-US" sz="1600" dirty="0">
              <a:latin typeface="+mj-lt"/>
            </a:endParaRPr>
          </a:p>
          <a:p>
            <a:pPr>
              <a:defRPr/>
            </a:pPr>
            <a:r>
              <a:rPr lang="en-US" sz="1600" dirty="0">
                <a:latin typeface="+mj-lt"/>
              </a:rPr>
              <a:t>*We have made some Deep Learning progress on this. See (Hoopes et al., MIDL 2022 ):</a:t>
            </a:r>
          </a:p>
          <a:p>
            <a:pPr>
              <a:defRPr/>
            </a:pPr>
            <a:r>
              <a:rPr lang="en-US" sz="1600" dirty="0">
                <a:latin typeface="+mj-lt"/>
              </a:rPr>
              <a:t>https://openreview.net/forum?id=-JiHeZNDY3a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A1DE86F7-BC6C-F2FF-CD7C-C36E4606E24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1130300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How To Get The Topology Right?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59395" name="Rectangle 4">
            <a:extLst>
              <a:ext uri="{FF2B5EF4-FFF2-40B4-BE49-F238E27FC236}">
                <a16:creationId xmlns:a16="http://schemas.microsoft.com/office/drawing/2014/main" id="{36403CC8-53EE-87D0-9B8B-199805C46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pic>
        <p:nvPicPr>
          <p:cNvPr id="59396" name="Picture 6">
            <a:extLst>
              <a:ext uri="{FF2B5EF4-FFF2-40B4-BE49-F238E27FC236}">
                <a16:creationId xmlns:a16="http://schemas.microsoft.com/office/drawing/2014/main" id="{D0E6B1DC-D538-F3E7-61A1-CF1DFAC7E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1443038"/>
            <a:ext cx="6861175" cy="524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D72B8AEA-EA37-5FAE-6F2B-A6A25A7519C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1130300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Why Shrink wrapping is Hard!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61443" name="Rectangle 4">
            <a:extLst>
              <a:ext uri="{FF2B5EF4-FFF2-40B4-BE49-F238E27FC236}">
                <a16:creationId xmlns:a16="http://schemas.microsoft.com/office/drawing/2014/main" id="{2F8C3B85-982F-D94F-B60A-18C73A138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pic>
        <p:nvPicPr>
          <p:cNvPr id="61444" name="Picture 13">
            <a:extLst>
              <a:ext uri="{FF2B5EF4-FFF2-40B4-BE49-F238E27FC236}">
                <a16:creationId xmlns:a16="http://schemas.microsoft.com/office/drawing/2014/main" id="{76F310B0-7437-CE96-BBF0-E8D35AC5C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3" r="26311" b="28825"/>
          <a:stretch>
            <a:fillRect/>
          </a:stretch>
        </p:blipFill>
        <p:spPr bwMode="auto">
          <a:xfrm>
            <a:off x="127000" y="2151063"/>
            <a:ext cx="4972050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45" name="Group 14">
            <a:extLst>
              <a:ext uri="{FF2B5EF4-FFF2-40B4-BE49-F238E27FC236}">
                <a16:creationId xmlns:a16="http://schemas.microsoft.com/office/drawing/2014/main" id="{3B0B47E1-5273-F8BD-8E33-E7D9848CD0C0}"/>
              </a:ext>
            </a:extLst>
          </p:cNvPr>
          <p:cNvGrpSpPr>
            <a:grpSpLocks/>
          </p:cNvGrpSpPr>
          <p:nvPr/>
        </p:nvGrpSpPr>
        <p:grpSpPr bwMode="auto">
          <a:xfrm>
            <a:off x="5172075" y="2170113"/>
            <a:ext cx="3925888" cy="3494087"/>
            <a:chOff x="1799197" y="1696251"/>
            <a:chExt cx="5219586" cy="4375627"/>
          </a:xfrm>
        </p:grpSpPr>
        <p:pic>
          <p:nvPicPr>
            <p:cNvPr id="61448" name="Picture 15" descr="C:\Users\Fischl\Desktop\papers\FreeSurfer.jul.2011\topology_drawing.tif">
              <a:extLst>
                <a:ext uri="{FF2B5EF4-FFF2-40B4-BE49-F238E27FC236}">
                  <a16:creationId xmlns:a16="http://schemas.microsoft.com/office/drawing/2014/main" id="{15A7B0DE-49C7-E012-4166-CA86B8886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197" y="1696251"/>
              <a:ext cx="5219586" cy="4375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1449" name="Straight Arrow Connector 16">
              <a:extLst>
                <a:ext uri="{FF2B5EF4-FFF2-40B4-BE49-F238E27FC236}">
                  <a16:creationId xmlns:a16="http://schemas.microsoft.com/office/drawing/2014/main" id="{3485E44F-7E3D-3B67-2228-91AC06968C0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674983" y="2128604"/>
              <a:ext cx="221476" cy="319666"/>
            </a:xfrm>
            <a:prstGeom prst="straightConnector1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50" name="Straight Arrow Connector 17">
              <a:extLst>
                <a:ext uri="{FF2B5EF4-FFF2-40B4-BE49-F238E27FC236}">
                  <a16:creationId xmlns:a16="http://schemas.microsoft.com/office/drawing/2014/main" id="{6C85071F-665E-A79E-0C21-7D2D0EDA3DF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5960046" y="2368550"/>
              <a:ext cx="299321" cy="302287"/>
            </a:xfrm>
            <a:prstGeom prst="straightConnector1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51" name="Straight Arrow Connector 18">
              <a:extLst>
                <a:ext uri="{FF2B5EF4-FFF2-40B4-BE49-F238E27FC236}">
                  <a16:creationId xmlns:a16="http://schemas.microsoft.com/office/drawing/2014/main" id="{9D786F39-50C4-47A0-4230-B7C1DB4C5F5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354751" y="3020147"/>
              <a:ext cx="417729" cy="205073"/>
            </a:xfrm>
            <a:prstGeom prst="straightConnector1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52" name="Straight Arrow Connector 19">
              <a:extLst>
                <a:ext uri="{FF2B5EF4-FFF2-40B4-BE49-F238E27FC236}">
                  <a16:creationId xmlns:a16="http://schemas.microsoft.com/office/drawing/2014/main" id="{6E0F9FFE-CEE3-8D48-E38C-736201E23501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155755" y="2670837"/>
              <a:ext cx="388675" cy="250093"/>
            </a:xfrm>
            <a:prstGeom prst="straightConnector1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1453" name="Straight Arrow Connector 20">
              <a:extLst>
                <a:ext uri="{FF2B5EF4-FFF2-40B4-BE49-F238E27FC236}">
                  <a16:creationId xmlns:a16="http://schemas.microsoft.com/office/drawing/2014/main" id="{BF5AB2B4-B490-9B03-E04B-D8838669567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544429" y="3373843"/>
              <a:ext cx="349749" cy="165345"/>
            </a:xfrm>
            <a:prstGeom prst="straightConnector1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61446" name="Straight Arrow Connector 4">
            <a:extLst>
              <a:ext uri="{FF2B5EF4-FFF2-40B4-BE49-F238E27FC236}">
                <a16:creationId xmlns:a16="http://schemas.microsoft.com/office/drawing/2014/main" id="{EAB922F4-D2B2-B2C8-EF0B-857773D0BAC8}"/>
              </a:ext>
            </a:extLst>
          </p:cNvPr>
          <p:cNvCxnSpPr>
            <a:cxnSpLocks/>
          </p:cNvCxnSpPr>
          <p:nvPr/>
        </p:nvCxnSpPr>
        <p:spPr bwMode="auto">
          <a:xfrm flipH="1">
            <a:off x="4452938" y="4268788"/>
            <a:ext cx="506412" cy="0"/>
          </a:xfrm>
          <a:prstGeom prst="straightConnector1">
            <a:avLst/>
          </a:prstGeom>
          <a:noFill/>
          <a:ln w="889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47" name="Straight Arrow Connector 24">
            <a:extLst>
              <a:ext uri="{FF2B5EF4-FFF2-40B4-BE49-F238E27FC236}">
                <a16:creationId xmlns:a16="http://schemas.microsoft.com/office/drawing/2014/main" id="{9422A600-AB98-B159-CE30-ECEC3A96EBD0}"/>
              </a:ext>
            </a:extLst>
          </p:cNvPr>
          <p:cNvCxnSpPr>
            <a:cxnSpLocks/>
          </p:cNvCxnSpPr>
          <p:nvPr/>
        </p:nvCxnSpPr>
        <p:spPr bwMode="auto">
          <a:xfrm flipH="1">
            <a:off x="4522788" y="5099050"/>
            <a:ext cx="506412" cy="0"/>
          </a:xfrm>
          <a:prstGeom prst="straightConnector1">
            <a:avLst/>
          </a:prstGeom>
          <a:noFill/>
          <a:ln w="889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CAAEB97E-2061-45D2-AB54-6A5090CE5A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973138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Shrink Wrapping</a:t>
            </a:r>
            <a:endParaRPr lang="en-US" altLang="en-US" sz="4200">
              <a:solidFill>
                <a:srgbClr val="FFFF00"/>
              </a:solidFill>
            </a:endParaRPr>
          </a:p>
        </p:txBody>
      </p:sp>
      <p:grpSp>
        <p:nvGrpSpPr>
          <p:cNvPr id="63491" name="Group 1">
            <a:extLst>
              <a:ext uri="{FF2B5EF4-FFF2-40B4-BE49-F238E27FC236}">
                <a16:creationId xmlns:a16="http://schemas.microsoft.com/office/drawing/2014/main" id="{E544271C-D612-E82C-4D50-57268E436BA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71613" y="1023938"/>
            <a:ext cx="6205537" cy="5486400"/>
            <a:chOff x="3448050" y="2435225"/>
            <a:chExt cx="2247900" cy="1987550"/>
          </a:xfrm>
        </p:grpSpPr>
        <p:pic>
          <p:nvPicPr>
            <p:cNvPr id="63492" name="Picture 13">
              <a:extLst>
                <a:ext uri="{FF2B5EF4-FFF2-40B4-BE49-F238E27FC236}">
                  <a16:creationId xmlns:a16="http://schemas.microsoft.com/office/drawing/2014/main" id="{7F80E483-3C5A-6326-71D1-F824306754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050" y="2435225"/>
              <a:ext cx="2247900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3493" name="Group 14">
              <a:extLst>
                <a:ext uri="{FF2B5EF4-FFF2-40B4-BE49-F238E27FC236}">
                  <a16:creationId xmlns:a16="http://schemas.microsoft.com/office/drawing/2014/main" id="{6E0C5F65-8E72-4F21-240D-6F6892D05E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190" y="2521585"/>
              <a:ext cx="2039620" cy="1814830"/>
              <a:chOff x="990" y="2211"/>
              <a:chExt cx="3212" cy="2858"/>
            </a:xfrm>
          </p:grpSpPr>
          <p:sp>
            <p:nvSpPr>
              <p:cNvPr id="63494" name="Oval 15">
                <a:extLst>
                  <a:ext uri="{FF2B5EF4-FFF2-40B4-BE49-F238E27FC236}">
                    <a16:creationId xmlns:a16="http://schemas.microsoft.com/office/drawing/2014/main" id="{14F8A810-77CA-261D-2A9B-7D5C7021C4B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990" y="2211"/>
                <a:ext cx="3212" cy="2858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/>
              </a:ln>
              <a:effectLst>
                <a:outerShdw dist="28398" dir="3806097" algn="ctr" rotWithShape="0">
                  <a:srgbClr val="4E6128">
                    <a:alpha val="50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9BBB59"/>
                    </a:solidFill>
                  </a14:hiddenFill>
                </a:ext>
              </a:extLst>
            </p:spPr>
            <p:txBody>
              <a:bodyPr anchor="ctr"/>
              <a:lstStyle>
                <a:lvl1pPr indent="182563"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algn="just"/>
                <a:r>
                  <a:rPr lang="en-US" altLang="en-US" sz="1100">
                    <a:latin typeface="Times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cxnSp>
            <p:nvCxnSpPr>
              <p:cNvPr id="63495" name="Line 6">
                <a:extLst>
                  <a:ext uri="{FF2B5EF4-FFF2-40B4-BE49-F238E27FC236}">
                    <a16:creationId xmlns:a16="http://schemas.microsoft.com/office/drawing/2014/main" id="{CDA868DB-2AF1-54B8-3342-621B62318B4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2639" y="2231"/>
                <a:ext cx="0" cy="319"/>
              </a:xfrm>
              <a:prstGeom prst="line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496" name="Line 7">
                <a:extLst>
                  <a:ext uri="{FF2B5EF4-FFF2-40B4-BE49-F238E27FC236}">
                    <a16:creationId xmlns:a16="http://schemas.microsoft.com/office/drawing/2014/main" id="{6EBB53DA-382E-E56F-FF47-52F10A49992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>
                <a:off x="4018" y="3426"/>
                <a:ext cx="0" cy="269"/>
              </a:xfrm>
              <a:prstGeom prst="line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497" name="Line 8">
                <a:extLst>
                  <a:ext uri="{FF2B5EF4-FFF2-40B4-BE49-F238E27FC236}">
                    <a16:creationId xmlns:a16="http://schemas.microsoft.com/office/drawing/2014/main" id="{CEF76A25-8807-B25B-104F-B29722FDF3F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1192" y="3425"/>
                <a:ext cx="0" cy="329"/>
              </a:xfrm>
              <a:prstGeom prst="line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3498" name="Line 9">
                <a:extLst>
                  <a:ext uri="{FF2B5EF4-FFF2-40B4-BE49-F238E27FC236}">
                    <a16:creationId xmlns:a16="http://schemas.microsoft.com/office/drawing/2014/main" id="{ABAE6D5F-F79B-932C-B5A8-E2C54898D98E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2599" y="4723"/>
                <a:ext cx="0" cy="327"/>
              </a:xfrm>
              <a:prstGeom prst="line">
                <a:avLst/>
              </a:prstGeom>
              <a:noFill/>
              <a:ln w="28575">
                <a:solidFill>
                  <a:srgbClr val="00B05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</p:grpSp>
      </p:grp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>
            <a:extLst>
              <a:ext uri="{FF2B5EF4-FFF2-40B4-BE49-F238E27FC236}">
                <a16:creationId xmlns:a16="http://schemas.microsoft.com/office/drawing/2014/main" id="{A71D3B5C-85D9-ACFC-CCB6-A8B62319C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Course Overview</a:t>
            </a:r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40F47F77-C97E-4E67-9A03-4426AD4FF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914400"/>
            <a:ext cx="7772400" cy="5715000"/>
          </a:xfrm>
          <a:prstGeom prst="rect">
            <a:avLst/>
          </a:prstGeom>
          <a:noFill/>
          <a:ln>
            <a:noFill/>
          </a:ln>
          <a:effectLst/>
        </p:spPr>
        <p:txBody>
          <a:bodyPr lIns="50760" tIns="50760" rIns="132120" bIns="50760" numCol="1"/>
          <a:lstStyle>
            <a:lvl1pPr marL="379413" indent="-339725"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1pPr>
            <a:lvl2pPr marL="779463" indent="-282575"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2pPr>
            <a:lvl3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3pPr>
            <a:lvl4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4pPr>
            <a:lvl5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rgbClr val="000000"/>
                </a:solidFill>
                <a:latin typeface="Times New Roman" charset="0"/>
                <a:ea typeface="ヒラギノ明朝 ProN W3" charset="-128"/>
              </a:defRPr>
            </a:lvl9pPr>
          </a:lstStyle>
          <a:p>
            <a:pPr marL="39688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SzPct val="100000"/>
              <a:defRPr/>
            </a:pPr>
            <a:r>
              <a:rPr lang="en-US" altLang="en-US" sz="2600" dirty="0">
                <a:solidFill>
                  <a:schemeClr val="bg1"/>
                </a:solidFill>
              </a:rPr>
              <a:t>Day 1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</a:rPr>
              <a:t>Introduction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</a:rPr>
              <a:t>Individual Subject Analysis 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  <a:cs typeface="ヒラギノ明朝 ProN W3" charset="0"/>
              </a:rPr>
              <a:t>Troubleshooting</a:t>
            </a:r>
          </a:p>
          <a:p>
            <a:pPr marL="39688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SzPct val="100000"/>
              <a:defRPr/>
            </a:pPr>
            <a:endParaRPr lang="en-US" altLang="en-US" sz="2600" dirty="0">
              <a:solidFill>
                <a:schemeClr val="bg1"/>
              </a:solidFill>
              <a:cs typeface="ヒラギノ明朝 ProN W3" charset="0"/>
            </a:endParaRPr>
          </a:p>
          <a:p>
            <a:pPr marL="39688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SzPct val="100000"/>
              <a:defRPr/>
            </a:pPr>
            <a:endParaRPr lang="en-US" altLang="en-US" sz="2600" dirty="0">
              <a:solidFill>
                <a:schemeClr val="bg1"/>
              </a:solidFill>
              <a:cs typeface="ヒラギノ明朝 ProN W3" charset="0"/>
            </a:endParaRPr>
          </a:p>
          <a:p>
            <a:pPr marL="39688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SzPct val="100000"/>
              <a:defRPr/>
            </a:pPr>
            <a:r>
              <a:rPr lang="en-US" altLang="en-US" sz="2600" dirty="0">
                <a:solidFill>
                  <a:schemeClr val="bg1"/>
                </a:solidFill>
                <a:cs typeface="ヒラギノ明朝 ProN W3" charset="0"/>
              </a:rPr>
              <a:t>Day 2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</a:rPr>
              <a:t>ROI Analysis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  <a:cs typeface="ヒラギノ明朝 ProN W3" charset="0"/>
              </a:rPr>
              <a:t>Surface-based Analysis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  <a:cs typeface="ヒラギノ明朝 ProN W3" charset="0"/>
              </a:rPr>
              <a:t>Group Analysis</a:t>
            </a:r>
          </a:p>
          <a:p>
            <a:pPr lvl="1"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Times New Roman" charset="0"/>
              <a:buChar char="–"/>
              <a:defRPr/>
            </a:pPr>
            <a:r>
              <a:rPr lang="en-US" altLang="en-US" sz="2600" dirty="0">
                <a:solidFill>
                  <a:schemeClr val="bg1"/>
                </a:solidFill>
                <a:cs typeface="ヒラギノ明朝 ProN W3" charset="0"/>
              </a:rPr>
              <a:t>Longitudinal Analysis</a:t>
            </a:r>
          </a:p>
          <a:p>
            <a:pPr marL="39688" indent="0"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SzPct val="100000"/>
              <a:defRPr/>
            </a:pPr>
            <a:endParaRPr lang="en-US" altLang="en-US" sz="2600" dirty="0">
              <a:solidFill>
                <a:schemeClr val="bg1"/>
              </a:solidFill>
              <a:cs typeface="ヒラギノ明朝 ProN W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831F1AD4-FF46-2AAF-3AEE-17171094217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976313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Topology Correction</a:t>
            </a:r>
            <a:endParaRPr lang="en-US" altLang="en-US" sz="4200">
              <a:solidFill>
                <a:srgbClr val="FFFF00"/>
              </a:solidFill>
            </a:endParaRPr>
          </a:p>
        </p:txBody>
      </p:sp>
      <p:grpSp>
        <p:nvGrpSpPr>
          <p:cNvPr id="65539" name="Group 2">
            <a:extLst>
              <a:ext uri="{FF2B5EF4-FFF2-40B4-BE49-F238E27FC236}">
                <a16:creationId xmlns:a16="http://schemas.microsoft.com/office/drawing/2014/main" id="{39844A80-2310-006E-E090-26FC3E37215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70025" y="1027113"/>
            <a:ext cx="6203950" cy="5486400"/>
            <a:chOff x="3448050" y="2435225"/>
            <a:chExt cx="2247900" cy="1987550"/>
          </a:xfrm>
        </p:grpSpPr>
        <p:pic>
          <p:nvPicPr>
            <p:cNvPr id="65540" name="Picture 20">
              <a:extLst>
                <a:ext uri="{FF2B5EF4-FFF2-40B4-BE49-F238E27FC236}">
                  <a16:creationId xmlns:a16="http://schemas.microsoft.com/office/drawing/2014/main" id="{C3C90205-B27F-1C8C-EF01-A3E238A4C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050" y="2435225"/>
              <a:ext cx="2247900" cy="198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5541" name="Group 21">
              <a:extLst>
                <a:ext uri="{FF2B5EF4-FFF2-40B4-BE49-F238E27FC236}">
                  <a16:creationId xmlns:a16="http://schemas.microsoft.com/office/drawing/2014/main" id="{50EE2718-B7E9-5236-D5A8-A02C9F0851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190" y="2521585"/>
              <a:ext cx="2039620" cy="1814830"/>
              <a:chOff x="7490" y="2212"/>
              <a:chExt cx="3212" cy="2858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F333A8A5-2CB3-4BCB-98E9-499FEB197A86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7490" y="2212"/>
                <a:ext cx="3212" cy="2858"/>
              </a:xfrm>
              <a:prstGeom prst="ellipse">
                <a:avLst/>
              </a:prstGeom>
              <a:noFill/>
              <a:ln w="38100" cmpd="sng">
                <a:solidFill>
                  <a:srgbClr val="00B050"/>
                </a:solidFill>
                <a:prstDash val="solid"/>
                <a:round/>
                <a:headEnd/>
                <a:tailEnd/>
              </a:ln>
              <a:effectLst>
                <a:outerShdw dist="28398" dir="3806097" algn="ctr" rotWithShape="0">
                  <a:schemeClr val="accent3">
                    <a:lumMod val="50000"/>
                    <a:lumOff val="0"/>
                    <a:alpha val="50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3">
                        <a:lumMod val="100000"/>
                        <a:lumOff val="0"/>
                      </a:schemeClr>
                    </a:solidFill>
                  </a14:hiddenFill>
                </a:ext>
              </a:extLst>
            </p:spPr>
            <p:txBody>
              <a:bodyPr anchor="ctr" upright="1"/>
              <a:lstStyle/>
              <a:p>
                <a:pPr indent="182880" algn="just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100">
                    <a:latin typeface="Times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</a:p>
            </p:txBody>
          </p:sp>
          <p:cxnSp>
            <p:nvCxnSpPr>
              <p:cNvPr id="65543" name="Line 6">
                <a:extLst>
                  <a:ext uri="{FF2B5EF4-FFF2-40B4-BE49-F238E27FC236}">
                    <a16:creationId xmlns:a16="http://schemas.microsoft.com/office/drawing/2014/main" id="{18FDA061-19B0-6273-7976-E8F51F3206A4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9040" y="4112"/>
                <a:ext cx="0" cy="568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544" name="Line 7">
                <a:extLst>
                  <a:ext uri="{FF2B5EF4-FFF2-40B4-BE49-F238E27FC236}">
                    <a16:creationId xmlns:a16="http://schemas.microsoft.com/office/drawing/2014/main" id="{5912BDC8-356C-B4A4-44ED-B848D0924EB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5400000" flipH="1">
                <a:off x="8661" y="3580"/>
                <a:ext cx="0" cy="382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545" name="Line 8">
                <a:extLst>
                  <a:ext uri="{FF2B5EF4-FFF2-40B4-BE49-F238E27FC236}">
                    <a16:creationId xmlns:a16="http://schemas.microsoft.com/office/drawing/2014/main" id="{D86BD236-31E9-CA5C-BE5A-D87215D8B3B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10342" y="3525"/>
                <a:ext cx="0" cy="329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5546" name="Line 9">
                <a:extLst>
                  <a:ext uri="{FF2B5EF4-FFF2-40B4-BE49-F238E27FC236}">
                    <a16:creationId xmlns:a16="http://schemas.microsoft.com/office/drawing/2014/main" id="{875A0FAE-1611-DA3C-9496-7CA8411C5A3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 flipV="1">
                <a:off x="9170" y="2401"/>
                <a:ext cx="0" cy="327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</p:cxnSp>
        </p:grpSp>
      </p:grp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ef_cor1">
            <a:extLst>
              <a:ext uri="{FF2B5EF4-FFF2-40B4-BE49-F238E27FC236}">
                <a16:creationId xmlns:a16="http://schemas.microsoft.com/office/drawing/2014/main" id="{3638E5DC-8CD2-1677-4362-D98E809FD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94125"/>
            <a:ext cx="24098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 descr="def_cor2">
            <a:extLst>
              <a:ext uri="{FF2B5EF4-FFF2-40B4-BE49-F238E27FC236}">
                <a16:creationId xmlns:a16="http://schemas.microsoft.com/office/drawing/2014/main" id="{A364C821-7E13-51A3-4126-C103664FD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94125"/>
            <a:ext cx="3001963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Picture 4" descr="defect4">
            <a:extLst>
              <a:ext uri="{FF2B5EF4-FFF2-40B4-BE49-F238E27FC236}">
                <a16:creationId xmlns:a16="http://schemas.microsoft.com/office/drawing/2014/main" id="{708D1123-ABD8-C699-99E5-5658503B5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95400"/>
            <a:ext cx="2382838" cy="210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Picture 5" descr="final2">
            <a:extLst>
              <a:ext uri="{FF2B5EF4-FFF2-40B4-BE49-F238E27FC236}">
                <a16:creationId xmlns:a16="http://schemas.microsoft.com/office/drawing/2014/main" id="{D40F40FE-7FF9-0358-7238-C5395F2D4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95400"/>
            <a:ext cx="2286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590" name="Group 6">
            <a:extLst>
              <a:ext uri="{FF2B5EF4-FFF2-40B4-BE49-F238E27FC236}">
                <a16:creationId xmlns:a16="http://schemas.microsoft.com/office/drawing/2014/main" id="{B3B36713-FBB7-9061-E48A-635DCE25716F}"/>
              </a:ext>
            </a:extLst>
          </p:cNvPr>
          <p:cNvGrpSpPr>
            <a:grpSpLocks/>
          </p:cNvGrpSpPr>
          <p:nvPr/>
        </p:nvGrpSpPr>
        <p:grpSpPr bwMode="auto">
          <a:xfrm>
            <a:off x="76200" y="1295400"/>
            <a:ext cx="3733800" cy="2133600"/>
            <a:chOff x="192" y="816"/>
            <a:chExt cx="2550" cy="1478"/>
          </a:xfrm>
        </p:grpSpPr>
        <p:pic>
          <p:nvPicPr>
            <p:cNvPr id="67598" name="Picture 7" descr="defect2">
              <a:extLst>
                <a:ext uri="{FF2B5EF4-FFF2-40B4-BE49-F238E27FC236}">
                  <a16:creationId xmlns:a16="http://schemas.microsoft.com/office/drawing/2014/main" id="{53702DB3-8C6A-B3FD-4787-B8E409C83F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816"/>
              <a:ext cx="2550" cy="1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599" name="Rectangle 8">
              <a:extLst>
                <a:ext uri="{FF2B5EF4-FFF2-40B4-BE49-F238E27FC236}">
                  <a16:creationId xmlns:a16="http://schemas.microsoft.com/office/drawing/2014/main" id="{60B22A3B-A0E1-CB52-9332-84E96427A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584"/>
              <a:ext cx="618" cy="4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2400">
                <a:solidFill>
                  <a:schemeClr val="tx1"/>
                </a:solidFill>
                <a:ea typeface="MS PGothic" panose="020B0600070205080204" pitchFamily="34" charset="-128"/>
              </a:endParaRPr>
            </a:p>
          </p:txBody>
        </p:sp>
      </p:grpSp>
      <p:sp>
        <p:nvSpPr>
          <p:cNvPr id="67591" name="Line 9">
            <a:extLst>
              <a:ext uri="{FF2B5EF4-FFF2-40B4-BE49-F238E27FC236}">
                <a16:creationId xmlns:a16="http://schemas.microsoft.com/office/drawing/2014/main" id="{04BE0C6E-6482-76AF-2DF9-2AA987290CF8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2743200"/>
            <a:ext cx="13716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92" name="Text Box 10">
            <a:extLst>
              <a:ext uri="{FF2B5EF4-FFF2-40B4-BE49-F238E27FC236}">
                <a16:creationId xmlns:a16="http://schemas.microsoft.com/office/drawing/2014/main" id="{92658D06-148D-E16A-F4DF-5781AF709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429000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Topological defect</a:t>
            </a:r>
          </a:p>
        </p:txBody>
      </p:sp>
      <p:sp>
        <p:nvSpPr>
          <p:cNvPr id="67593" name="Text Box 11">
            <a:extLst>
              <a:ext uri="{FF2B5EF4-FFF2-40B4-BE49-F238E27FC236}">
                <a16:creationId xmlns:a16="http://schemas.microsoft.com/office/drawing/2014/main" id="{6F0C49F2-8170-38CA-DA67-4A433C492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3336925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Corrected defect</a:t>
            </a:r>
          </a:p>
        </p:txBody>
      </p:sp>
      <p:sp>
        <p:nvSpPr>
          <p:cNvPr id="67594" name="Text Box 12">
            <a:extLst>
              <a:ext uri="{FF2B5EF4-FFF2-40B4-BE49-F238E27FC236}">
                <a16:creationId xmlns:a16="http://schemas.microsoft.com/office/drawing/2014/main" id="{21FFF7C9-4C66-AB59-3553-6FEA38A43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429000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Initial cortical surface</a:t>
            </a:r>
          </a:p>
        </p:txBody>
      </p:sp>
      <p:sp>
        <p:nvSpPr>
          <p:cNvPr id="67595" name="Text Box 13">
            <a:extLst>
              <a:ext uri="{FF2B5EF4-FFF2-40B4-BE49-F238E27FC236}">
                <a16:creationId xmlns:a16="http://schemas.microsoft.com/office/drawing/2014/main" id="{7CDFEEAD-4E42-9CD6-6ADC-F82B6C615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461125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Sagittal view</a:t>
            </a:r>
          </a:p>
        </p:txBody>
      </p:sp>
      <p:sp>
        <p:nvSpPr>
          <p:cNvPr id="67596" name="Text Box 14">
            <a:extLst>
              <a:ext uri="{FF2B5EF4-FFF2-40B4-BE49-F238E27FC236}">
                <a16:creationId xmlns:a16="http://schemas.microsoft.com/office/drawing/2014/main" id="{5007868F-334E-6584-7B6E-1CEA16D4A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6461125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1"/>
                </a:solidFill>
                <a:latin typeface="Comic Sans MS" panose="030F0702030302020204" pitchFamily="66" charset="0"/>
                <a:ea typeface="MS PGothic" panose="020B0600070205080204" pitchFamily="34" charset="-128"/>
              </a:rPr>
              <a:t>Coronal view</a:t>
            </a:r>
          </a:p>
        </p:txBody>
      </p:sp>
      <p:sp>
        <p:nvSpPr>
          <p:cNvPr id="67597" name="Rectangle 17">
            <a:extLst>
              <a:ext uri="{FF2B5EF4-FFF2-40B4-BE49-F238E27FC236}">
                <a16:creationId xmlns:a16="http://schemas.microsoft.com/office/drawing/2014/main" id="{EA44C272-28F7-7F2A-8082-29CF4330C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92075"/>
            <a:ext cx="8458200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400" b="1">
                <a:solidFill>
                  <a:srgbClr val="FFFF00"/>
                </a:solidFill>
                <a:ea typeface="MS PGothic" panose="020B0600070205080204" pitchFamily="34" charset="-128"/>
              </a:rPr>
              <a:t>Automatic Defect Correction</a:t>
            </a:r>
          </a:p>
        </p:txBody>
      </p:sp>
    </p:spTree>
  </p:cSld>
  <p:clrMapOvr>
    <a:masterClrMapping/>
  </p:clrMapOvr>
  <p:transition spd="slow" advTm="33594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80B28636-FBAF-F0B6-B0C2-6AC02283B6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479425"/>
            <a:ext cx="89947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 b="1">
              <a:solidFill>
                <a:srgbClr val="FFFF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5A27ACD5-5176-7B0F-69BE-E4C3AA739FF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514350" y="269875"/>
            <a:ext cx="8397875" cy="8382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rgbClr val="FFFF00"/>
                </a:solidFill>
                <a:latin typeface="Arial" panose="020B0604020202020204" pitchFamily="34" charset="0"/>
              </a:rPr>
              <a:t>Topology Correction via Manifold Surgery</a:t>
            </a:r>
            <a:endParaRPr lang="en-US" altLang="en-US">
              <a:solidFill>
                <a:schemeClr val="bg1"/>
              </a:solidFill>
            </a:endParaRPr>
          </a:p>
        </p:txBody>
      </p:sp>
      <p:graphicFrame>
        <p:nvGraphicFramePr>
          <p:cNvPr id="69636" name="Object 4">
            <a:extLst>
              <a:ext uri="{FF2B5EF4-FFF2-40B4-BE49-F238E27FC236}">
                <a16:creationId xmlns:a16="http://schemas.microsoft.com/office/drawing/2014/main" id="{3FC315A5-9830-D73C-DC2C-6D917F0EB0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03750" y="1587500"/>
          <a:ext cx="4479925" cy="447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457201" imgH="457201" progId="Photoshop.Image.4">
                  <p:embed/>
                </p:oleObj>
              </mc:Choice>
              <mc:Fallback>
                <p:oleObj name="Image" r:id="rId3" imgW="457201" imgH="457201" progId="Photoshop.Image.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750" y="1587500"/>
                        <a:ext cx="4479925" cy="447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7" name="Object 5">
            <a:extLst>
              <a:ext uri="{FF2B5EF4-FFF2-40B4-BE49-F238E27FC236}">
                <a16:creationId xmlns:a16="http://schemas.microsoft.com/office/drawing/2014/main" id="{7CB94AFC-452C-6D88-17F4-34C471ED750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325" y="1600200"/>
          <a:ext cx="4479925" cy="447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457201" imgH="457201" progId="Photoshop.Image.4">
                  <p:embed/>
                </p:oleObj>
              </mc:Choice>
              <mc:Fallback>
                <p:oleObj name="Image" r:id="rId5" imgW="457201" imgH="457201" progId="Photoshop.Image.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25" y="1600200"/>
                        <a:ext cx="4479925" cy="4479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8" name="Text Box 6">
            <a:extLst>
              <a:ext uri="{FF2B5EF4-FFF2-40B4-BE49-F238E27FC236}">
                <a16:creationId xmlns:a16="http://schemas.microsoft.com/office/drawing/2014/main" id="{01C44617-EA1A-3EAE-1C9A-80F865996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2238" y="6146800"/>
            <a:ext cx="1816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FF99"/>
                </a:solidFill>
                <a:ea typeface="MS PGothic" panose="020B0600070205080204" pitchFamily="34" charset="-128"/>
              </a:rPr>
              <a:t>BEFORE</a:t>
            </a:r>
          </a:p>
        </p:txBody>
      </p:sp>
      <p:sp>
        <p:nvSpPr>
          <p:cNvPr id="69639" name="Text Box 7">
            <a:extLst>
              <a:ext uri="{FF2B5EF4-FFF2-40B4-BE49-F238E27FC236}">
                <a16:creationId xmlns:a16="http://schemas.microsoft.com/office/drawing/2014/main" id="{140BEA51-D9BB-9C19-F6F6-05206A25D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5663" y="6146800"/>
            <a:ext cx="1816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00FF99"/>
                </a:solidFill>
                <a:ea typeface="MS PGothic" panose="020B0600070205080204" pitchFamily="34" charset="-128"/>
              </a:rPr>
              <a:t>AFTER</a:t>
            </a:r>
          </a:p>
        </p:txBody>
      </p:sp>
    </p:spTree>
  </p:cSld>
  <p:clrMapOvr>
    <a:masterClrMapping/>
  </p:clrMapOvr>
  <p:transition spd="slow" advTm="32909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>
            <a:extLst>
              <a:ext uri="{FF2B5EF4-FFF2-40B4-BE49-F238E27FC236}">
                <a16:creationId xmlns:a16="http://schemas.microsoft.com/office/drawing/2014/main" id="{802A5658-8B99-0499-7F03-DBC700BF7AC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8" t="12163" r="20464" b="17282"/>
          <a:stretch>
            <a:fillRect/>
          </a:stretch>
        </p:blipFill>
        <p:spPr bwMode="auto">
          <a:xfrm>
            <a:off x="4800600" y="2235200"/>
            <a:ext cx="3581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2">
            <a:extLst>
              <a:ext uri="{FF2B5EF4-FFF2-40B4-BE49-F238E27FC236}">
                <a16:creationId xmlns:a16="http://schemas.microsoft.com/office/drawing/2014/main" id="{416E3287-4854-A122-2837-BBE3397A776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12164" r="20461" b="14848"/>
          <a:stretch>
            <a:fillRect/>
          </a:stretch>
        </p:blipFill>
        <p:spPr bwMode="auto">
          <a:xfrm>
            <a:off x="685800" y="2209800"/>
            <a:ext cx="388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Rectangle 3">
            <a:extLst>
              <a:ext uri="{FF2B5EF4-FFF2-40B4-BE49-F238E27FC236}">
                <a16:creationId xmlns:a16="http://schemas.microsoft.com/office/drawing/2014/main" id="{5E28BABD-BD11-DD2B-F5EC-0CEF6998C93F}"/>
              </a:ext>
            </a:extLst>
          </p:cNvPr>
          <p:cNvSpPr>
            <a:spLocks/>
          </p:cNvSpPr>
          <p:nvPr/>
        </p:nvSpPr>
        <p:spPr bwMode="auto">
          <a:xfrm>
            <a:off x="2057400" y="1676400"/>
            <a:ext cx="12969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FFFF"/>
                </a:solidFill>
                <a:ea typeface="MS PGothic" panose="020B0600070205080204" pitchFamily="34" charset="-128"/>
                <a:sym typeface="Times New Roman" panose="02020603050405020304" pitchFamily="18" charset="0"/>
              </a:rPr>
              <a:t>Subject 1</a:t>
            </a:r>
          </a:p>
        </p:txBody>
      </p:sp>
      <p:sp>
        <p:nvSpPr>
          <p:cNvPr id="71685" name="Rectangle 4">
            <a:extLst>
              <a:ext uri="{FF2B5EF4-FFF2-40B4-BE49-F238E27FC236}">
                <a16:creationId xmlns:a16="http://schemas.microsoft.com/office/drawing/2014/main" id="{A718621E-ACD1-5486-9B55-8673D5154C84}"/>
              </a:ext>
            </a:extLst>
          </p:cNvPr>
          <p:cNvSpPr>
            <a:spLocks/>
          </p:cNvSpPr>
          <p:nvPr/>
        </p:nvSpPr>
        <p:spPr bwMode="auto">
          <a:xfrm>
            <a:off x="4437063" y="1524000"/>
            <a:ext cx="418465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FFFF"/>
                </a:solidFill>
                <a:ea typeface="MS PGothic" panose="020B0600070205080204" pitchFamily="34" charset="-128"/>
                <a:sym typeface="Times New Roman" panose="02020603050405020304" pitchFamily="18" charset="0"/>
              </a:rPr>
              <a:t>Subject 2 aligned with Subject 1 </a:t>
            </a:r>
          </a:p>
          <a:p>
            <a:pPr algn="ctr" eaLnBrk="1" hangingPunct="1"/>
            <a:r>
              <a:rPr lang="en-US" altLang="en-US">
                <a:solidFill>
                  <a:srgbClr val="FFFFFF"/>
                </a:solidFill>
                <a:ea typeface="MS PGothic" panose="020B0600070205080204" pitchFamily="34" charset="-128"/>
                <a:sym typeface="Times New Roman" panose="02020603050405020304" pitchFamily="18" charset="0"/>
              </a:rPr>
              <a:t>(Subject 1</a:t>
            </a:r>
            <a:r>
              <a:rPr lang="ja-JP" altLang="en-US">
                <a:solidFill>
                  <a:srgbClr val="FFFFFF"/>
                </a:solidFill>
                <a:latin typeface="Arial" panose="020B0604020202020204" pitchFamily="34" charset="0"/>
                <a:ea typeface="MS PGothic" panose="020B0600070205080204" pitchFamily="34" charset="-128"/>
                <a:sym typeface="Times New Roman" panose="02020603050405020304" pitchFamily="18" charset="0"/>
              </a:rPr>
              <a:t>’</a:t>
            </a:r>
            <a:r>
              <a:rPr lang="en-US" altLang="ja-JP">
                <a:solidFill>
                  <a:srgbClr val="FFFFFF"/>
                </a:solidFill>
                <a:ea typeface="MS PGothic" panose="020B0600070205080204" pitchFamily="34" charset="-128"/>
                <a:cs typeface="Times New Roman" panose="02020603050405020304" pitchFamily="18" charset="0"/>
                <a:sym typeface="Times New Roman" panose="02020603050405020304" pitchFamily="18" charset="0"/>
              </a:rPr>
              <a:t>s Surface)</a:t>
            </a:r>
            <a:endParaRPr lang="en-US" altLang="en-US">
              <a:solidFill>
                <a:srgbClr val="FFFFFF"/>
              </a:solidFill>
              <a:cs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71686" name="Rectangle 5">
            <a:extLst>
              <a:ext uri="{FF2B5EF4-FFF2-40B4-BE49-F238E27FC236}">
                <a16:creationId xmlns:a16="http://schemas.microsoft.com/office/drawing/2014/main" id="{FD026892-E418-96B4-9A08-60D626421CFF}"/>
              </a:ext>
            </a:extLst>
          </p:cNvPr>
          <p:cNvSpPr>
            <a:spLocks/>
          </p:cNvSpPr>
          <p:nvPr/>
        </p:nvSpPr>
        <p:spPr bwMode="auto">
          <a:xfrm>
            <a:off x="533400" y="50800"/>
            <a:ext cx="80899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/>
            <a:r>
              <a:rPr lang="en-US" altLang="en-US" sz="40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  <a:sym typeface="Arial" panose="020B0604020202020204" pitchFamily="34" charset="0"/>
              </a:rPr>
              <a:t>Problems with Affine (12 DOF) Registration</a:t>
            </a:r>
          </a:p>
        </p:txBody>
      </p:sp>
      <p:sp>
        <p:nvSpPr>
          <p:cNvPr id="71687" name="Oval 6">
            <a:extLst>
              <a:ext uri="{FF2B5EF4-FFF2-40B4-BE49-F238E27FC236}">
                <a16:creationId xmlns:a16="http://schemas.microsoft.com/office/drawing/2014/main" id="{68FCD0C7-F671-66D0-C1BB-C1FF1D81B862}"/>
              </a:ext>
            </a:extLst>
          </p:cNvPr>
          <p:cNvSpPr>
            <a:spLocks/>
          </p:cNvSpPr>
          <p:nvPr/>
        </p:nvSpPr>
        <p:spPr bwMode="auto">
          <a:xfrm>
            <a:off x="4876800" y="2971800"/>
            <a:ext cx="1143000" cy="1066800"/>
          </a:xfrm>
          <a:prstGeom prst="ellipse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>
              <a:solidFill>
                <a:srgbClr val="000000"/>
              </a:solidFill>
              <a:sym typeface="Times New Roman" panose="02020603050405020304" pitchFamily="18" charset="0"/>
            </a:endParaRPr>
          </a:p>
        </p:txBody>
      </p:sp>
      <p:sp>
        <p:nvSpPr>
          <p:cNvPr id="71688" name="Oval 7">
            <a:extLst>
              <a:ext uri="{FF2B5EF4-FFF2-40B4-BE49-F238E27FC236}">
                <a16:creationId xmlns:a16="http://schemas.microsoft.com/office/drawing/2014/main" id="{16A0CCC1-F3BC-694C-E20E-84D9AFA18B2C}"/>
              </a:ext>
            </a:extLst>
          </p:cNvPr>
          <p:cNvSpPr>
            <a:spLocks/>
          </p:cNvSpPr>
          <p:nvPr/>
        </p:nvSpPr>
        <p:spPr bwMode="auto">
          <a:xfrm>
            <a:off x="5105400" y="5638800"/>
            <a:ext cx="1143000" cy="1066800"/>
          </a:xfrm>
          <a:prstGeom prst="ellipse">
            <a:avLst/>
          </a:prstGeom>
          <a:noFill/>
          <a:ln w="38100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eaLnBrk="1" hangingPunct="1"/>
            <a:endParaRPr lang="en-US" altLang="en-US">
              <a:solidFill>
                <a:srgbClr val="000000"/>
              </a:solidFill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>
            <a:extLst>
              <a:ext uri="{FF2B5EF4-FFF2-40B4-BE49-F238E27FC236}">
                <a16:creationId xmlns:a16="http://schemas.microsoft.com/office/drawing/2014/main" id="{58714B41-EC23-0FC7-6F2A-E49AF1BA3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68400"/>
            <a:ext cx="55118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 Box 3">
            <a:extLst>
              <a:ext uri="{FF2B5EF4-FFF2-40B4-BE49-F238E27FC236}">
                <a16:creationId xmlns:a16="http://schemas.microsoft.com/office/drawing/2014/main" id="{E1E935A2-BB64-2F94-890E-D6A18155B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00"/>
                </a:solidFill>
                <a:latin typeface="Arial Bold" panose="020B0704020202020204" pitchFamily="34" charset="0"/>
              </a:rPr>
              <a:t>A Surface-Based Registration</a:t>
            </a:r>
            <a:br>
              <a:rPr lang="en-US" altLang="en-US" sz="2800">
                <a:solidFill>
                  <a:srgbClr val="FFFF00"/>
                </a:solidFill>
                <a:latin typeface="Arial Bold" panose="020B0704020202020204" pitchFamily="34" charset="0"/>
                <a:ea typeface="ヒラギノ角ゴ ProN W6" pitchFamily="2" charset="-128"/>
              </a:rPr>
            </a:br>
            <a:endParaRPr lang="en-US" altLang="en-US" sz="2800">
              <a:solidFill>
                <a:srgbClr val="FFFF00"/>
              </a:solidFill>
              <a:latin typeface="Arial Bold" panose="020B0704020202020204" pitchFamily="34" charset="0"/>
              <a:ea typeface="ヒラギノ角ゴ ProN W6" pitchFamily="2" charset="-128"/>
            </a:endParaRPr>
          </a:p>
        </p:txBody>
      </p:sp>
      <p:sp>
        <p:nvSpPr>
          <p:cNvPr id="72708" name="Rectangle 4">
            <a:extLst>
              <a:ext uri="{FF2B5EF4-FFF2-40B4-BE49-F238E27FC236}">
                <a16:creationId xmlns:a16="http://schemas.microsoft.com/office/drawing/2014/main" id="{70B93BA7-5D0A-1171-8D54-2863867FB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400800"/>
            <a:ext cx="764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Common space for group analysis (like Talairach) </a:t>
            </a:r>
            <a:r>
              <a:rPr lang="en-US" altLang="en-US">
                <a:solidFill>
                  <a:srgbClr val="FFFF66"/>
                </a:solidFill>
                <a:latin typeface="Arial" panose="020B0604020202020204" pitchFamily="34" charset="0"/>
              </a:rPr>
              <a:t>“</a:t>
            </a:r>
            <a:r>
              <a:rPr lang="en-US" altLang="ja-JP">
                <a:solidFill>
                  <a:srgbClr val="FFFF66"/>
                </a:solidFill>
                <a:ea typeface="MS PGothic" panose="020B0600070205080204" pitchFamily="34" charset="-128"/>
              </a:rPr>
              <a:t>fsaverage</a:t>
            </a:r>
            <a:r>
              <a:rPr lang="en-US" altLang="en-US">
                <a:solidFill>
                  <a:srgbClr val="FFFF66"/>
                </a:solidFill>
                <a:latin typeface="Arial" panose="020B0604020202020204" pitchFamily="34" charset="0"/>
              </a:rPr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>
            <a:extLst>
              <a:ext uri="{FF2B5EF4-FFF2-40B4-BE49-F238E27FC236}">
                <a16:creationId xmlns:a16="http://schemas.microsoft.com/office/drawing/2014/main" id="{3AABDAB7-FF2C-FEB7-807A-B7C87CE9D2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77875"/>
          </a:xfrm>
        </p:spPr>
        <p:txBody>
          <a:bodyPr/>
          <a:lstStyle/>
          <a:p>
            <a:r>
              <a:rPr lang="en-US" altLang="en-US" sz="3000" b="1">
                <a:solidFill>
                  <a:srgbClr val="FFFF00"/>
                </a:solidFill>
              </a:rPr>
              <a:t>Topology Correction and Spherical Averaging</a:t>
            </a:r>
            <a:endParaRPr lang="en-US" altLang="en-US" sz="3000">
              <a:solidFill>
                <a:srgbClr val="FFFF00"/>
              </a:solidFill>
            </a:endParaRPr>
          </a:p>
        </p:txBody>
      </p:sp>
      <p:sp>
        <p:nvSpPr>
          <p:cNvPr id="74755" name="Rectangle 4">
            <a:extLst>
              <a:ext uri="{FF2B5EF4-FFF2-40B4-BE49-F238E27FC236}">
                <a16:creationId xmlns:a16="http://schemas.microsoft.com/office/drawing/2014/main" id="{F47A4815-358F-46BF-579E-3ABDDC70B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74756" name="Rectangle 3">
            <a:extLst>
              <a:ext uri="{FF2B5EF4-FFF2-40B4-BE49-F238E27FC236}">
                <a16:creationId xmlns:a16="http://schemas.microsoft.com/office/drawing/2014/main" id="{17F8E2E2-9737-D218-B2BE-FF79D83FA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090738"/>
            <a:ext cx="7767637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High-resolution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intersubject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averaging and a coordinate system for the cortical surface. B Fischl, MI Sereno, RBH </a:t>
            </a:r>
            <a:r>
              <a:rPr lang="en-US" alt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Tootell</a:t>
            </a: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AM Dale. Human brain mapping 8 (4), 272-284, 1999.</a:t>
            </a:r>
          </a:p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Automated manifold surgery: constructing geometrically accurate and topologically correct models of the human cerebral cortex. B Fischl, A Liu, AM Dale, IEEE transactions on medical imaging 20 (1), 70-80, 2001.</a:t>
            </a:r>
          </a:p>
        </p:txBody>
      </p:sp>
      <p:sp>
        <p:nvSpPr>
          <p:cNvPr id="74757" name="TextBox 4">
            <a:extLst>
              <a:ext uri="{FF2B5EF4-FFF2-40B4-BE49-F238E27FC236}">
                <a16:creationId xmlns:a16="http://schemas.microsoft.com/office/drawing/2014/main" id="{59C2C59A-3C5A-8E82-2B1B-6F9EFBA9D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603375"/>
            <a:ext cx="14478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r>
              <a:rPr lang="en-US" altLang="en-US" b="1" dirty="0"/>
              <a:t>3068</a:t>
            </a:r>
          </a:p>
          <a:p>
            <a:endParaRPr lang="en-US" altLang="en-US" b="1" dirty="0"/>
          </a:p>
          <a:p>
            <a:pPr>
              <a:spcBef>
                <a:spcPts val="1200"/>
              </a:spcBef>
            </a:pPr>
            <a:r>
              <a:rPr lang="en-US" altLang="en-US" b="1" dirty="0"/>
              <a:t>1726</a:t>
            </a:r>
          </a:p>
        </p:txBody>
      </p:sp>
      <p:sp>
        <p:nvSpPr>
          <p:cNvPr id="74758" name="TextBox 5">
            <a:extLst>
              <a:ext uri="{FF2B5EF4-FFF2-40B4-BE49-F238E27FC236}">
                <a16:creationId xmlns:a16="http://schemas.microsoft.com/office/drawing/2014/main" id="{C3309DB2-481D-CD36-7767-9B700FE72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927475"/>
            <a:ext cx="881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My Second Favorite Review. We intended to submit equations like:</a:t>
            </a:r>
          </a:p>
          <a:p>
            <a:r>
              <a:rPr lang="en-US" altLang="en-US"/>
              <a:t>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8B80D2-CE53-4B19-96BF-B128703B4C44}"/>
              </a:ext>
            </a:extLst>
          </p:cNvPr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895600" y="4597261"/>
            <a:ext cx="2931765" cy="955518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en-US" dirty="0">
                <a:noFill/>
              </a:rPr>
              <a:t> 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96407381-FFCD-6D81-0AE4-B6CD478A408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77875"/>
          </a:xfrm>
        </p:spPr>
        <p:txBody>
          <a:bodyPr/>
          <a:lstStyle/>
          <a:p>
            <a:r>
              <a:rPr lang="en-US" altLang="en-US" sz="3000" b="1">
                <a:solidFill>
                  <a:srgbClr val="FFFF00"/>
                </a:solidFill>
              </a:rPr>
              <a:t>Topology Correction and Spherical Averaging</a:t>
            </a:r>
            <a:endParaRPr lang="en-US" altLang="en-US" sz="3000">
              <a:solidFill>
                <a:srgbClr val="FFFF00"/>
              </a:solidFill>
            </a:endParaRPr>
          </a:p>
        </p:txBody>
      </p:sp>
      <p:sp>
        <p:nvSpPr>
          <p:cNvPr id="76803" name="Rectangle 4">
            <a:extLst>
              <a:ext uri="{FF2B5EF4-FFF2-40B4-BE49-F238E27FC236}">
                <a16:creationId xmlns:a16="http://schemas.microsoft.com/office/drawing/2014/main" id="{8690B0A8-BB4D-6B8D-AF80-DC2915B4C9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76804" name="Rectangle 3">
            <a:extLst>
              <a:ext uri="{FF2B5EF4-FFF2-40B4-BE49-F238E27FC236}">
                <a16:creationId xmlns:a16="http://schemas.microsoft.com/office/drawing/2014/main" id="{B934D0A1-2F5A-C24D-9DED-4ACB8FA82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090738"/>
            <a:ext cx="7767637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High-resolution intersubject averaging and a coordinate system for the cortical surface. B Fischl, MI Sereno, RBH Tootell, AM Dale. Human brain mapping 8 (4), 272-284, 1999.</a:t>
            </a:r>
          </a:p>
          <a:p>
            <a:pPr>
              <a:spcAft>
                <a:spcPts val="12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Automated manifold surgery: constructing geometrically accurate and topologically correct models of the human cerebral cortex. B Fischl, A Liu, AM Dale, IEEE transactions on medical imaging 20 (1), 70-80, 2001.</a:t>
            </a:r>
          </a:p>
        </p:txBody>
      </p:sp>
      <p:sp>
        <p:nvSpPr>
          <p:cNvPr id="76805" name="TextBox 5">
            <a:extLst>
              <a:ext uri="{FF2B5EF4-FFF2-40B4-BE49-F238E27FC236}">
                <a16:creationId xmlns:a16="http://schemas.microsoft.com/office/drawing/2014/main" id="{693030B9-FBAC-42A9-399B-56269751DA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927475"/>
            <a:ext cx="881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My Second Favorite Review. Incorrect printer fonts turned them into: </a:t>
            </a:r>
          </a:p>
          <a:p>
            <a:r>
              <a:rPr lang="en-US" altLang="en-US"/>
              <a:t> </a:t>
            </a:r>
          </a:p>
        </p:txBody>
      </p:sp>
      <p:sp>
        <p:nvSpPr>
          <p:cNvPr id="76806" name="Rectangle 1">
            <a:extLst>
              <a:ext uri="{FF2B5EF4-FFF2-40B4-BE49-F238E27FC236}">
                <a16:creationId xmlns:a16="http://schemas.microsoft.com/office/drawing/2014/main" id="{5F73B6AD-8579-B9C0-40DA-373DB3AB3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800600"/>
            <a:ext cx="3352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000">
                <a:sym typeface="Wingdings" panose="05000000000000000000" pitchFamily="2" charset="2"/>
              </a:rPr>
              <a:t> = </a:t>
            </a:r>
            <a:r>
              <a:rPr lang="en-US" altLang="en-US" sz="3000">
                <a:sym typeface="Webdings" panose="05030102010509060703" pitchFamily="18" charset="2"/>
              </a:rPr>
              <a:t></a:t>
            </a:r>
            <a:r>
              <a:rPr lang="en-US" altLang="en-US" sz="3000"/>
              <a:t>♠♣♥♦</a:t>
            </a:r>
          </a:p>
        </p:txBody>
      </p:sp>
      <p:sp>
        <p:nvSpPr>
          <p:cNvPr id="76807" name="TextBox 4">
            <a:extLst>
              <a:ext uri="{FF2B5EF4-FFF2-40B4-BE49-F238E27FC236}">
                <a16:creationId xmlns:a16="http://schemas.microsoft.com/office/drawing/2014/main" id="{753CED70-19BE-5A17-0EE3-9A159E99A4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603375"/>
            <a:ext cx="14478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/>
              <a:t>Citations</a:t>
            </a:r>
          </a:p>
          <a:p>
            <a:r>
              <a:rPr lang="en-US" altLang="en-US" b="1"/>
              <a:t>2260</a:t>
            </a:r>
          </a:p>
          <a:p>
            <a:endParaRPr lang="en-US" altLang="en-US" b="1"/>
          </a:p>
          <a:p>
            <a:pPr>
              <a:spcBef>
                <a:spcPts val="1200"/>
              </a:spcBef>
            </a:pPr>
            <a:r>
              <a:rPr lang="en-US" altLang="en-US" b="1"/>
              <a:t>1212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1AF9FFC3-E752-C4A4-D75D-AC2F7918FB4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77875"/>
          </a:xfrm>
        </p:spPr>
        <p:txBody>
          <a:bodyPr/>
          <a:lstStyle/>
          <a:p>
            <a:r>
              <a:rPr lang="en-US" altLang="en-US" sz="3000" b="1">
                <a:solidFill>
                  <a:srgbClr val="FFFF00"/>
                </a:solidFill>
              </a:rPr>
              <a:t>Topology Correction and Spherical Averaging</a:t>
            </a:r>
            <a:endParaRPr lang="en-US" altLang="en-US" sz="3000">
              <a:solidFill>
                <a:srgbClr val="FFFF00"/>
              </a:solidFill>
            </a:endParaRPr>
          </a:p>
        </p:txBody>
      </p:sp>
      <p:sp>
        <p:nvSpPr>
          <p:cNvPr id="78851" name="Rectangle 4">
            <a:extLst>
              <a:ext uri="{FF2B5EF4-FFF2-40B4-BE49-F238E27FC236}">
                <a16:creationId xmlns:a16="http://schemas.microsoft.com/office/drawing/2014/main" id="{2C84ABF2-E060-7B38-4A2E-1EDA4C8550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78852" name="Rectangle 3">
            <a:extLst>
              <a:ext uri="{FF2B5EF4-FFF2-40B4-BE49-F238E27FC236}">
                <a16:creationId xmlns:a16="http://schemas.microsoft.com/office/drawing/2014/main" id="{7FBE40D0-0393-F991-139E-4148490F1E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2090738"/>
            <a:ext cx="7767637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High-resolution intersubject averaging and a coordinate system for the cortical surface. B Fischl, MI Sereno, RBH Tootell, AM Dale. Human brain mapping 8 (4), 272-284, 1999.</a:t>
            </a:r>
          </a:p>
          <a:p>
            <a:pPr>
              <a:spcAft>
                <a:spcPts val="1200"/>
              </a:spcAft>
            </a:pPr>
            <a:r>
              <a:rPr lang="en-US" altLang="en-US" sz="1600">
                <a:latin typeface="Arial" panose="020B0604020202020204" pitchFamily="34" charset="0"/>
                <a:cs typeface="Arial" panose="020B0604020202020204" pitchFamily="34" charset="0"/>
              </a:rPr>
              <a:t>Automated manifold surgery: constructing geometrically accurate and topologically correct models of the human cerebral cortex. B Fischl, A Liu, AM Dale, IEEE transactions on medical imaging 20 (1), 70-80, 2001.</a:t>
            </a:r>
          </a:p>
        </p:txBody>
      </p:sp>
      <p:sp>
        <p:nvSpPr>
          <p:cNvPr id="78853" name="TextBox 5">
            <a:extLst>
              <a:ext uri="{FF2B5EF4-FFF2-40B4-BE49-F238E27FC236}">
                <a16:creationId xmlns:a16="http://schemas.microsoft.com/office/drawing/2014/main" id="{2FDCAA41-FC8B-4200-F70C-3C094065C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13" y="3927475"/>
            <a:ext cx="881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My Second Favorite Review: </a:t>
            </a:r>
            <a:r>
              <a:rPr lang="en-US" altLang="en-US">
                <a:solidFill>
                  <a:srgbClr val="FFC000"/>
                </a:solidFill>
              </a:rPr>
              <a:t>“”</a:t>
            </a:r>
            <a:r>
              <a:rPr lang="en-US" altLang="en-US"/>
              <a:t> </a:t>
            </a:r>
          </a:p>
          <a:p>
            <a:r>
              <a:rPr lang="en-US" altLang="en-US"/>
              <a:t> </a:t>
            </a:r>
          </a:p>
        </p:txBody>
      </p:sp>
      <p:sp>
        <p:nvSpPr>
          <p:cNvPr id="78854" name="Rectangle 1">
            <a:extLst>
              <a:ext uri="{FF2B5EF4-FFF2-40B4-BE49-F238E27FC236}">
                <a16:creationId xmlns:a16="http://schemas.microsoft.com/office/drawing/2014/main" id="{1B60AD57-97DD-7E02-A962-9C8D7A7A2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800600"/>
            <a:ext cx="3352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3000">
                <a:sym typeface="Wingdings" panose="05000000000000000000" pitchFamily="2" charset="2"/>
              </a:rPr>
              <a:t> = </a:t>
            </a:r>
            <a:r>
              <a:rPr lang="en-US" altLang="en-US" sz="3000">
                <a:sym typeface="Webdings" panose="05030102010509060703" pitchFamily="18" charset="2"/>
              </a:rPr>
              <a:t></a:t>
            </a:r>
            <a:r>
              <a:rPr lang="en-US" altLang="en-US" sz="3000"/>
              <a:t>♠♣♥♦</a:t>
            </a:r>
          </a:p>
        </p:txBody>
      </p:sp>
      <p:sp>
        <p:nvSpPr>
          <p:cNvPr id="78855" name="TextBox 4">
            <a:extLst>
              <a:ext uri="{FF2B5EF4-FFF2-40B4-BE49-F238E27FC236}">
                <a16:creationId xmlns:a16="http://schemas.microsoft.com/office/drawing/2014/main" id="{5339836C-21D5-3BB7-88CD-BBB0C1D55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1603375"/>
            <a:ext cx="14478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/>
              <a:t>Citations</a:t>
            </a:r>
          </a:p>
          <a:p>
            <a:r>
              <a:rPr lang="en-US" altLang="en-US" b="1"/>
              <a:t>2260</a:t>
            </a:r>
          </a:p>
          <a:p>
            <a:endParaRPr lang="en-US" altLang="en-US" b="1"/>
          </a:p>
          <a:p>
            <a:pPr>
              <a:spcBef>
                <a:spcPts val="1200"/>
              </a:spcBef>
            </a:pPr>
            <a:r>
              <a:rPr lang="en-US" altLang="en-US" b="1"/>
              <a:t>1212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3773EBAF-87B2-E7F0-2DB6-6EF1358CEE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77875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And Finally, the Aseg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80899" name="Rectangle 4">
            <a:extLst>
              <a:ext uri="{FF2B5EF4-FFF2-40B4-BE49-F238E27FC236}">
                <a16:creationId xmlns:a16="http://schemas.microsoft.com/office/drawing/2014/main" id="{31D8B20D-2DB8-347B-53D7-1F0FA7D501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80900" name="Rectangle 3">
            <a:extLst>
              <a:ext uri="{FF2B5EF4-FFF2-40B4-BE49-F238E27FC236}">
                <a16:creationId xmlns:a16="http://schemas.microsoft.com/office/drawing/2014/main" id="{46E78C1E-18A6-D507-88F3-EDD429DC1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3" y="1347788"/>
            <a:ext cx="776763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Whole brain segmentation: automated labeling of neuroanatomical structures in the human brain. B Fischl, DH Salat, et al., Neuron 33 (3), 341-355. 2002</a:t>
            </a:r>
          </a:p>
          <a:p>
            <a:pPr>
              <a:spcAft>
                <a:spcPts val="1200"/>
              </a:spcAft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Sequence-independent segmentation of magnetic resonance images. B Fischl, DH Salat, et al., Neuroimage 23, S69-S84, 2004.</a:t>
            </a:r>
          </a:p>
          <a:p>
            <a:pPr>
              <a:spcAft>
                <a:spcPts val="1200"/>
              </a:spcAft>
            </a:pPr>
            <a:endParaRPr lang="en-US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1" name="TextBox 4">
            <a:extLst>
              <a:ext uri="{FF2B5EF4-FFF2-40B4-BE49-F238E27FC236}">
                <a16:creationId xmlns:a16="http://schemas.microsoft.com/office/drawing/2014/main" id="{EEBE2E3D-BC75-46B4-BC2A-E808D9D746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862013"/>
            <a:ext cx="13716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b="1" dirty="0"/>
              <a:t>Citations</a:t>
            </a:r>
          </a:p>
          <a:p>
            <a:r>
              <a:rPr lang="en-US" altLang="en-US" b="1" dirty="0"/>
              <a:t>7703</a:t>
            </a:r>
          </a:p>
          <a:p>
            <a:endParaRPr lang="en-US" altLang="en-US" b="1" dirty="0"/>
          </a:p>
          <a:p>
            <a:pPr>
              <a:spcBef>
                <a:spcPts val="1200"/>
              </a:spcBef>
            </a:pPr>
            <a:r>
              <a:rPr lang="en-US" altLang="en-US" b="1" dirty="0"/>
              <a:t>2055</a:t>
            </a:r>
          </a:p>
          <a:p>
            <a:endParaRPr lang="en-US" altLang="en-US" b="1" dirty="0"/>
          </a:p>
        </p:txBody>
      </p:sp>
      <p:grpSp>
        <p:nvGrpSpPr>
          <p:cNvPr id="80902" name="Group 5">
            <a:extLst>
              <a:ext uri="{FF2B5EF4-FFF2-40B4-BE49-F238E27FC236}">
                <a16:creationId xmlns:a16="http://schemas.microsoft.com/office/drawing/2014/main" id="{40D0187B-F5C3-C2E0-5FE6-7AD9EC3329A2}"/>
              </a:ext>
            </a:extLst>
          </p:cNvPr>
          <p:cNvGrpSpPr>
            <a:grpSpLocks/>
          </p:cNvGrpSpPr>
          <p:nvPr/>
        </p:nvGrpSpPr>
        <p:grpSpPr bwMode="auto">
          <a:xfrm>
            <a:off x="3008313" y="3159125"/>
            <a:ext cx="5510212" cy="3459163"/>
            <a:chOff x="380" y="609"/>
            <a:chExt cx="4513" cy="2822"/>
          </a:xfrm>
        </p:grpSpPr>
        <p:pic>
          <p:nvPicPr>
            <p:cNvPr id="80904" name="Picture 6">
              <a:extLst>
                <a:ext uri="{FF2B5EF4-FFF2-40B4-BE49-F238E27FC236}">
                  <a16:creationId xmlns:a16="http://schemas.microsoft.com/office/drawing/2014/main" id="{6ADB0544-6677-4100-671E-7339D2E67E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1248"/>
              <a:ext cx="2200" cy="2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80905" name="Rectangle 7">
              <a:extLst>
                <a:ext uri="{FF2B5EF4-FFF2-40B4-BE49-F238E27FC236}">
                  <a16:creationId xmlns:a16="http://schemas.microsoft.com/office/drawing/2014/main" id="{9F7C1282-0940-E779-E6CF-1DAECE3BCA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" y="2140"/>
              <a:ext cx="680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Caudate</a:t>
              </a:r>
            </a:p>
          </p:txBody>
        </p:sp>
        <p:sp>
          <p:nvSpPr>
            <p:cNvPr id="80906" name="Rectangle 8">
              <a:extLst>
                <a:ext uri="{FF2B5EF4-FFF2-40B4-BE49-F238E27FC236}">
                  <a16:creationId xmlns:a16="http://schemas.microsoft.com/office/drawing/2014/main" id="{B201429A-31DC-9839-5A11-6C00D9DD8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" y="2544"/>
              <a:ext cx="745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Pallidum</a:t>
              </a:r>
            </a:p>
          </p:txBody>
        </p:sp>
        <p:sp>
          <p:nvSpPr>
            <p:cNvPr id="80907" name="Rectangle 9">
              <a:extLst>
                <a:ext uri="{FF2B5EF4-FFF2-40B4-BE49-F238E27FC236}">
                  <a16:creationId xmlns:a16="http://schemas.microsoft.com/office/drawing/2014/main" id="{130B0366-62F0-17E3-0726-5311BA097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9" y="2135"/>
              <a:ext cx="723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Putamen</a:t>
              </a:r>
            </a:p>
          </p:txBody>
        </p:sp>
        <p:sp>
          <p:nvSpPr>
            <p:cNvPr id="80908" name="Rectangle 10">
              <a:extLst>
                <a:ext uri="{FF2B5EF4-FFF2-40B4-BE49-F238E27FC236}">
                  <a16:creationId xmlns:a16="http://schemas.microsoft.com/office/drawing/2014/main" id="{DE808C53-5F12-9D04-8954-5941E87D2D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2" y="2678"/>
              <a:ext cx="851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Amygdala</a:t>
              </a:r>
            </a:p>
          </p:txBody>
        </p:sp>
        <p:sp>
          <p:nvSpPr>
            <p:cNvPr id="80909" name="Rectangle 11">
              <a:extLst>
                <a:ext uri="{FF2B5EF4-FFF2-40B4-BE49-F238E27FC236}">
                  <a16:creationId xmlns:a16="http://schemas.microsoft.com/office/drawing/2014/main" id="{E5DAD74E-FEA9-4E1D-99BC-C1CF34EFE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" y="3044"/>
              <a:ext cx="1117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Hippocampus</a:t>
              </a:r>
            </a:p>
          </p:txBody>
        </p:sp>
        <p:sp>
          <p:nvSpPr>
            <p:cNvPr id="80910" name="Rectangle 12">
              <a:extLst>
                <a:ext uri="{FF2B5EF4-FFF2-40B4-BE49-F238E27FC236}">
                  <a16:creationId xmlns:a16="http://schemas.microsoft.com/office/drawing/2014/main" id="{2BDFEFE1-440B-DCE8-5354-7BFE42B893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849"/>
              <a:ext cx="1334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Lateral Ventricle</a:t>
              </a:r>
            </a:p>
          </p:txBody>
        </p:sp>
        <p:sp>
          <p:nvSpPr>
            <p:cNvPr id="80911" name="Rectangle 13">
              <a:extLst>
                <a:ext uri="{FF2B5EF4-FFF2-40B4-BE49-F238E27FC236}">
                  <a16:creationId xmlns:a16="http://schemas.microsoft.com/office/drawing/2014/main" id="{79FD7BF1-270F-1DA1-24A1-84D29A655E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9" y="1562"/>
              <a:ext cx="808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Thalamus</a:t>
              </a:r>
            </a:p>
          </p:txBody>
        </p:sp>
        <p:sp>
          <p:nvSpPr>
            <p:cNvPr id="80912" name="Line 11">
              <a:extLst>
                <a:ext uri="{FF2B5EF4-FFF2-40B4-BE49-F238E27FC236}">
                  <a16:creationId xmlns:a16="http://schemas.microsoft.com/office/drawing/2014/main" id="{AF39D540-7BCC-0545-5826-D60D2434A23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2304"/>
              <a:ext cx="1243" cy="0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3" name="Line 12">
              <a:extLst>
                <a:ext uri="{FF2B5EF4-FFF2-40B4-BE49-F238E27FC236}">
                  <a16:creationId xmlns:a16="http://schemas.microsoft.com/office/drawing/2014/main" id="{0227235F-8DCD-3903-4B81-269DEC281B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16" y="2299"/>
              <a:ext cx="907" cy="293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4" name="Line 13">
              <a:extLst>
                <a:ext uri="{FF2B5EF4-FFF2-40B4-BE49-F238E27FC236}">
                  <a16:creationId xmlns:a16="http://schemas.microsoft.com/office/drawing/2014/main" id="{2200E714-0E5F-72F3-44AD-E76C6A274A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" y="1771"/>
              <a:ext cx="1195" cy="773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5" name="Line 14">
              <a:extLst>
                <a:ext uri="{FF2B5EF4-FFF2-40B4-BE49-F238E27FC236}">
                  <a16:creationId xmlns:a16="http://schemas.microsoft.com/office/drawing/2014/main" id="{8CED3D00-57AB-DA0A-0222-AA67761CCB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6" y="2635"/>
              <a:ext cx="1147" cy="101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6" name="Line 15">
              <a:extLst>
                <a:ext uri="{FF2B5EF4-FFF2-40B4-BE49-F238E27FC236}">
                  <a16:creationId xmlns:a16="http://schemas.microsoft.com/office/drawing/2014/main" id="{898ADD67-503E-004A-D71E-4EB1FB4B7C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84" y="2923"/>
              <a:ext cx="763" cy="197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7" name="Line 16">
              <a:extLst>
                <a:ext uri="{FF2B5EF4-FFF2-40B4-BE49-F238E27FC236}">
                  <a16:creationId xmlns:a16="http://schemas.microsoft.com/office/drawing/2014/main" id="{6B0017AF-C1F3-FC63-ED0D-E9060B90A09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4" y="2827"/>
              <a:ext cx="1003" cy="53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8" name="Line 17">
              <a:extLst>
                <a:ext uri="{FF2B5EF4-FFF2-40B4-BE49-F238E27FC236}">
                  <a16:creationId xmlns:a16="http://schemas.microsoft.com/office/drawing/2014/main" id="{F59D15F6-E9BB-9173-4937-F571C9F45A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75" y="1152"/>
              <a:ext cx="917" cy="1147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19" name="Rectangle 21">
              <a:extLst>
                <a:ext uri="{FF2B5EF4-FFF2-40B4-BE49-F238E27FC236}">
                  <a16:creationId xmlns:a16="http://schemas.microsoft.com/office/drawing/2014/main" id="{2F8CFC7E-7309-5FC3-C159-92F1F8272E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63" y="950"/>
              <a:ext cx="108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White Matter</a:t>
              </a:r>
            </a:p>
          </p:txBody>
        </p:sp>
        <p:sp>
          <p:nvSpPr>
            <p:cNvPr id="80920" name="Rectangle 22">
              <a:extLst>
                <a:ext uri="{FF2B5EF4-FFF2-40B4-BE49-F238E27FC236}">
                  <a16:creationId xmlns:a16="http://schemas.microsoft.com/office/drawing/2014/main" id="{82D1B1C7-6454-47FB-9713-F44C22A99A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1" y="609"/>
              <a:ext cx="573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400">
                  <a:solidFill>
                    <a:srgbClr val="FFFFFF"/>
                  </a:solidFill>
                </a:rPr>
                <a:t>Cortex</a:t>
              </a:r>
            </a:p>
          </p:txBody>
        </p:sp>
        <p:sp>
          <p:nvSpPr>
            <p:cNvPr id="80921" name="Line 20">
              <a:extLst>
                <a:ext uri="{FF2B5EF4-FFF2-40B4-BE49-F238E27FC236}">
                  <a16:creationId xmlns:a16="http://schemas.microsoft.com/office/drawing/2014/main" id="{E14EA270-A617-2E31-265C-A3962CADBA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75" y="1248"/>
              <a:ext cx="571" cy="907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22" name="Line 21">
              <a:extLst>
                <a:ext uri="{FF2B5EF4-FFF2-40B4-BE49-F238E27FC236}">
                  <a16:creationId xmlns:a16="http://schemas.microsoft.com/office/drawing/2014/main" id="{5CF9137F-7C79-5115-8135-8595B15B17D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39" y="912"/>
              <a:ext cx="200" cy="715"/>
            </a:xfrm>
            <a:prstGeom prst="line">
              <a:avLst/>
            </a:prstGeom>
            <a:noFill/>
            <a:ln w="57240" cap="sq">
              <a:solidFill>
                <a:srgbClr val="FFFF66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0903" name="TextBox 1">
            <a:extLst>
              <a:ext uri="{FF2B5EF4-FFF2-40B4-BE49-F238E27FC236}">
                <a16:creationId xmlns:a16="http://schemas.microsoft.com/office/drawing/2014/main" id="{3AA5477B-2C70-63C7-8816-F4F96AACC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3" y="3721100"/>
            <a:ext cx="2728912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The aseg was the final piece that let us totally automate the processing.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2">
            <a:extLst>
              <a:ext uri="{FF2B5EF4-FFF2-40B4-BE49-F238E27FC236}">
                <a16:creationId xmlns:a16="http://schemas.microsoft.com/office/drawing/2014/main" id="{9D146387-2031-065A-40FD-3DAF6FA24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5CD7DBFD-384B-C79B-4482-FE167D046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Features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>
            <a:extLst>
              <a:ext uri="{FF2B5EF4-FFF2-40B4-BE49-F238E27FC236}">
                <a16:creationId xmlns:a16="http://schemas.microsoft.com/office/drawing/2014/main" id="{B73E907B-CE95-9E58-EA7D-BDA1C5872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190500"/>
            <a:ext cx="777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dirty="0">
                <a:solidFill>
                  <a:srgbClr val="FFFF00"/>
                </a:solidFill>
                <a:latin typeface="Times New Roman Bold" panose="02020803070505020304" pitchFamily="18" charset="0"/>
              </a:rPr>
              <a:t>Course Schedule Day 1</a:t>
            </a: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547DB22-2968-5F75-CABD-8CE2D4B8A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57909"/>
            <a:ext cx="68040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 dirty="0">
                <a:solidFill>
                  <a:srgbClr val="FFFF00"/>
                </a:solidFill>
              </a:rPr>
              <a:t>https://surfer.nmr.mgh.harvard.edu/fswiki/VirtualCourse#preview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2D543-E1FB-1930-4D8D-8A279D477A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76400"/>
            <a:ext cx="7772400" cy="45805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>
            <a:extLst>
              <a:ext uri="{FF2B5EF4-FFF2-40B4-BE49-F238E27FC236}">
                <a16:creationId xmlns:a16="http://schemas.microsoft.com/office/drawing/2014/main" id="{AA5F38CC-C8F9-1B85-C802-B2FE4144D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-228600"/>
            <a:ext cx="86868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What Can </a:t>
            </a:r>
            <a:r>
              <a:rPr lang="en-US" altLang="en-US" sz="3200">
                <a:solidFill>
                  <a:srgbClr val="FFFF66"/>
                </a:solidFill>
              </a:rPr>
              <a:t>One</a:t>
            </a:r>
            <a:r>
              <a:rPr lang="en-US" altLang="en-US" sz="3600">
                <a:solidFill>
                  <a:srgbClr val="FFFF66"/>
                </a:solidFill>
              </a:rPr>
              <a:t> Do With A Surface Model?</a:t>
            </a:r>
          </a:p>
        </p:txBody>
      </p:sp>
      <p:pic>
        <p:nvPicPr>
          <p:cNvPr id="84995" name="Picture 3">
            <a:extLst>
              <a:ext uri="{FF2B5EF4-FFF2-40B4-BE49-F238E27FC236}">
                <a16:creationId xmlns:a16="http://schemas.microsoft.com/office/drawing/2014/main" id="{145C0C41-509E-10FF-0EBA-55728CB2D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6062" r="13635" b="6990"/>
          <a:stretch>
            <a:fillRect/>
          </a:stretch>
        </p:blipFill>
        <p:spPr bwMode="auto">
          <a:xfrm>
            <a:off x="76200" y="190500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Picture 4">
            <a:extLst>
              <a:ext uri="{FF2B5EF4-FFF2-40B4-BE49-F238E27FC236}">
                <a16:creationId xmlns:a16="http://schemas.microsoft.com/office/drawing/2014/main" id="{AEB93902-1910-B410-C8E1-E6509A368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6062" r="30307" b="6990"/>
          <a:stretch>
            <a:fillRect/>
          </a:stretch>
        </p:blipFill>
        <p:spPr bwMode="auto">
          <a:xfrm>
            <a:off x="5410200" y="1905000"/>
            <a:ext cx="182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Rectangle 5">
            <a:extLst>
              <a:ext uri="{FF2B5EF4-FFF2-40B4-BE49-F238E27FC236}">
                <a16:creationId xmlns:a16="http://schemas.microsoft.com/office/drawing/2014/main" id="{C0708463-B751-72B7-72ED-A607036B5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5067300"/>
            <a:ext cx="2608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left primary visual cortex</a:t>
            </a:r>
          </a:p>
        </p:txBody>
      </p:sp>
      <p:sp>
        <p:nvSpPr>
          <p:cNvPr id="84998" name="Rectangle 6">
            <a:extLst>
              <a:ext uri="{FF2B5EF4-FFF2-40B4-BE49-F238E27FC236}">
                <a16:creationId xmlns:a16="http://schemas.microsoft.com/office/drawing/2014/main" id="{E3AD7211-E5FF-7921-8708-4095D2FD54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105400"/>
            <a:ext cx="1270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right visual 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hemifield</a:t>
            </a:r>
          </a:p>
        </p:txBody>
      </p:sp>
      <p:sp>
        <p:nvSpPr>
          <p:cNvPr id="84999" name="Rectangle 7">
            <a:extLst>
              <a:ext uri="{FF2B5EF4-FFF2-40B4-BE49-F238E27FC236}">
                <a16:creationId xmlns:a16="http://schemas.microsoft.com/office/drawing/2014/main" id="{A2469F02-DFEA-2C9D-CFA1-C8D7DFE693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1447800"/>
            <a:ext cx="4518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desired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activity pattern</a:t>
            </a:r>
          </a:p>
        </p:txBody>
      </p:sp>
      <p:sp>
        <p:nvSpPr>
          <p:cNvPr id="85000" name="Rectangle 8">
            <a:extLst>
              <a:ext uri="{FF2B5EF4-FFF2-40B4-BE49-F238E27FC236}">
                <a16:creationId xmlns:a16="http://schemas.microsoft.com/office/drawing/2014/main" id="{598609A9-A899-7083-C848-4920E6D46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13" y="1447800"/>
            <a:ext cx="3786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required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stimulus</a:t>
            </a:r>
          </a:p>
        </p:txBody>
      </p:sp>
      <p:sp>
        <p:nvSpPr>
          <p:cNvPr id="85001" name="Rectangle 9">
            <a:extLst>
              <a:ext uri="{FF2B5EF4-FFF2-40B4-BE49-F238E27FC236}">
                <a16:creationId xmlns:a16="http://schemas.microsoft.com/office/drawing/2014/main" id="{0B354E0E-8F00-BF0A-2BDC-7B128575F0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685800"/>
            <a:ext cx="8928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Bold" panose="02040802050405020203" pitchFamily="18" charset="0"/>
              </a:rPr>
              <a:t>goal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: use model to imposed desired activity pattern on V1 </a:t>
            </a:r>
          </a:p>
        </p:txBody>
      </p:sp>
      <p:sp>
        <p:nvSpPr>
          <p:cNvPr id="85002" name="Rectangle 10">
            <a:extLst>
              <a:ext uri="{FF2B5EF4-FFF2-40B4-BE49-F238E27FC236}">
                <a16:creationId xmlns:a16="http://schemas.microsoft.com/office/drawing/2014/main" id="{26BDCB95-DE18-765C-2BAA-8DFD71360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Collaboration with </a:t>
            </a:r>
            <a:r>
              <a:rPr lang="en-US" altLang="en-US" sz="2000">
                <a:solidFill>
                  <a:srgbClr val="FFFF66"/>
                </a:solidFill>
                <a:latin typeface="Times New Roman Bold" panose="02020803070505020304" pitchFamily="18" charset="0"/>
              </a:rPr>
              <a:t>Jon Polimeni</a:t>
            </a:r>
            <a:r>
              <a:rPr lang="en-US" altLang="en-US" sz="2000">
                <a:solidFill>
                  <a:srgbClr val="FFFF66"/>
                </a:solidFill>
              </a:rPr>
              <a:t> and Larry Wald.</a:t>
            </a:r>
          </a:p>
        </p:txBody>
      </p:sp>
      <p:sp>
        <p:nvSpPr>
          <p:cNvPr id="85003" name="Line 11">
            <a:extLst>
              <a:ext uri="{FF2B5EF4-FFF2-40B4-BE49-F238E27FC236}">
                <a16:creationId xmlns:a16="http://schemas.microsoft.com/office/drawing/2014/main" id="{EBD9E722-4F0E-DC5D-427B-D7E86AAE781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3638" y="3430588"/>
            <a:ext cx="1674812" cy="1587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4" name="Rectangle 12">
            <a:extLst>
              <a:ext uri="{FF2B5EF4-FFF2-40B4-BE49-F238E27FC236}">
                <a16:creationId xmlns:a16="http://schemas.microsoft.com/office/drawing/2014/main" id="{63759D74-70AF-5321-578E-3E73822AE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2870200"/>
            <a:ext cx="1790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w=k log(z+a)</a:t>
            </a:r>
          </a:p>
        </p:txBody>
      </p:sp>
      <p:pic>
        <p:nvPicPr>
          <p:cNvPr id="85005" name="Picture 13">
            <a:extLst>
              <a:ext uri="{FF2B5EF4-FFF2-40B4-BE49-F238E27FC236}">
                <a16:creationId xmlns:a16="http://schemas.microsoft.com/office/drawing/2014/main" id="{F74BBE64-ED58-F24D-B279-E09C90D2E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9" t="20303" r="17981" b="24876"/>
          <a:stretch>
            <a:fillRect/>
          </a:stretch>
        </p:blipFill>
        <p:spPr bwMode="auto">
          <a:xfrm>
            <a:off x="6477000" y="5257800"/>
            <a:ext cx="25908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>
            <a:extLst>
              <a:ext uri="{FF2B5EF4-FFF2-40B4-BE49-F238E27FC236}">
                <a16:creationId xmlns:a16="http://schemas.microsoft.com/office/drawing/2014/main" id="{D66E632B-B86B-A7E1-3A51-7CE5D840C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pic>
        <p:nvPicPr>
          <p:cNvPr id="87043" name="Picture 3">
            <a:extLst>
              <a:ext uri="{FF2B5EF4-FFF2-40B4-BE49-F238E27FC236}">
                <a16:creationId xmlns:a16="http://schemas.microsoft.com/office/drawing/2014/main" id="{7B5CA679-4C09-DBD6-D9B2-79D7A1A4D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736725"/>
            <a:ext cx="545782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Rectangle 4">
            <a:extLst>
              <a:ext uri="{FF2B5EF4-FFF2-40B4-BE49-F238E27FC236}">
                <a16:creationId xmlns:a16="http://schemas.microsoft.com/office/drawing/2014/main" id="{AAC15BE4-3576-2FEB-EE78-3DD79DB68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 Polimeni, et al, 2010, NI.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>
            <a:extLst>
              <a:ext uri="{FF2B5EF4-FFF2-40B4-BE49-F238E27FC236}">
                <a16:creationId xmlns:a16="http://schemas.microsoft.com/office/drawing/2014/main" id="{54FCFB9C-E535-B13A-41E7-1C3CD5CA2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735138"/>
            <a:ext cx="5459412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Text Box 3">
            <a:extLst>
              <a:ext uri="{FF2B5EF4-FFF2-40B4-BE49-F238E27FC236}">
                <a16:creationId xmlns:a16="http://schemas.microsoft.com/office/drawing/2014/main" id="{23337C13-54EB-35D6-64B4-B63DC15A1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sp>
        <p:nvSpPr>
          <p:cNvPr id="89092" name="Rectangle 4">
            <a:extLst>
              <a:ext uri="{FF2B5EF4-FFF2-40B4-BE49-F238E27FC236}">
                <a16:creationId xmlns:a16="http://schemas.microsoft.com/office/drawing/2014/main" id="{0124CD66-40A0-DBC2-00ED-4183CFD38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 Polimeni, et al, 2010, NI.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">
            <a:extLst>
              <a:ext uri="{FF2B5EF4-FFF2-40B4-BE49-F238E27FC236}">
                <a16:creationId xmlns:a16="http://schemas.microsoft.com/office/drawing/2014/main" id="{6E3AC1EB-7A20-7921-D552-9A0D44F61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0" t="29437" r="35039" b="38560"/>
          <a:stretch>
            <a:fillRect/>
          </a:stretch>
        </p:blipFill>
        <p:spPr bwMode="auto">
          <a:xfrm>
            <a:off x="2974975" y="1401763"/>
            <a:ext cx="316230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2">
            <a:extLst>
              <a:ext uri="{FF2B5EF4-FFF2-40B4-BE49-F238E27FC236}">
                <a16:creationId xmlns:a16="http://schemas.microsoft.com/office/drawing/2014/main" id="{100FB671-ECBF-E35E-25AE-DFE0C9C228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5" t="29120" r="39684" b="39684"/>
          <a:stretch>
            <a:fillRect/>
          </a:stretch>
        </p:blipFill>
        <p:spPr bwMode="auto">
          <a:xfrm>
            <a:off x="6286500" y="1401763"/>
            <a:ext cx="2787650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437C6AE4-9361-97BD-A67B-56322215C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7" t="32643" r="30219" b="40082"/>
          <a:stretch>
            <a:fillRect/>
          </a:stretch>
        </p:blipFill>
        <p:spPr bwMode="auto">
          <a:xfrm>
            <a:off x="69850" y="1401763"/>
            <a:ext cx="2911475" cy="291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1" name="Rectangle 4">
            <a:extLst>
              <a:ext uri="{FF2B5EF4-FFF2-40B4-BE49-F238E27FC236}">
                <a16:creationId xmlns:a16="http://schemas.microsoft.com/office/drawing/2014/main" id="{8CCC6968-5979-F902-3503-7CCD7102B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8600"/>
            <a:ext cx="87757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" panose="020B0604020202020204" pitchFamily="34" charset="0"/>
              </a:rPr>
              <a:t>NeuroMarketing!</a:t>
            </a:r>
          </a:p>
        </p:txBody>
      </p:sp>
      <p:sp>
        <p:nvSpPr>
          <p:cNvPr id="91142" name="Rectangle 5">
            <a:extLst>
              <a:ext uri="{FF2B5EF4-FFF2-40B4-BE49-F238E27FC236}">
                <a16:creationId xmlns:a16="http://schemas.microsoft.com/office/drawing/2014/main" id="{A9E70682-EC2C-0E94-A171-D040B7061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25" y="6391275"/>
            <a:ext cx="85344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300"/>
              </a:spcBef>
              <a:buSzPct val="100000"/>
            </a:pPr>
            <a:r>
              <a:rPr lang="en-US" altLang="en-US" sz="2200">
                <a:solidFill>
                  <a:srgbClr val="FFFFFF"/>
                </a:solidFill>
              </a:rPr>
              <a:t>Thanks to Larry Wald for this slide.</a:t>
            </a:r>
          </a:p>
        </p:txBody>
      </p:sp>
      <p:sp>
        <p:nvSpPr>
          <p:cNvPr id="91143" name="Rectangle 6">
            <a:extLst>
              <a:ext uri="{FF2B5EF4-FFF2-40B4-BE49-F238E27FC236}">
                <a16:creationId xmlns:a16="http://schemas.microsoft.com/office/drawing/2014/main" id="{C8329735-28B0-D29E-AF6E-DEA4DF5AB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4611688"/>
            <a:ext cx="8763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800"/>
              </a:spcBef>
              <a:buSzPct val="100000"/>
            </a:pPr>
            <a:r>
              <a:rPr lang="en-US" altLang="en-US" sz="2800">
                <a:solidFill>
                  <a:srgbClr val="00CC99"/>
                </a:solidFill>
              </a:rPr>
              <a:t>Aim 1 of our NCRR Center Grant, spelling:</a:t>
            </a:r>
            <a:r>
              <a:rPr lang="en-US" altLang="en-US" sz="2800">
                <a:solidFill>
                  <a:srgbClr val="FFC000"/>
                </a:solidFill>
              </a:rPr>
              <a:t> </a:t>
            </a:r>
          </a:p>
          <a:p>
            <a:pPr algn="ctr" eaLnBrk="1" hangingPunct="1">
              <a:spcBef>
                <a:spcPts val="800"/>
              </a:spcBef>
              <a:buSzPct val="100000"/>
            </a:pPr>
            <a:r>
              <a:rPr lang="en-US" altLang="en-US" sz="2800">
                <a:solidFill>
                  <a:srgbClr val="FFFF00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2800">
                <a:solidFill>
                  <a:srgbClr val="FFFF00"/>
                </a:solidFill>
                <a:ea typeface="MS PGothic" panose="020B0600070205080204" pitchFamily="34" charset="-128"/>
              </a:rPr>
              <a:t>MGH Center for Functional Neuroimaging Technologies; and NCRR Center for  Research Resources.</a:t>
            </a:r>
            <a:r>
              <a:rPr lang="en-US" altLang="en-US" sz="2800">
                <a:solidFill>
                  <a:srgbClr val="FFFF00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2800">
                <a:solidFill>
                  <a:srgbClr val="FFFF00"/>
                </a:solidFill>
                <a:ea typeface="MS PGothic" panose="020B0600070205080204" pitchFamily="34" charset="-128"/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ts val="688"/>
              </a:spcBef>
              <a:buSzPct val="100000"/>
            </a:pPr>
            <a:r>
              <a:rPr lang="en-US" altLang="en-US" sz="2000">
                <a:solidFill>
                  <a:srgbClr val="00CC99"/>
                </a:solidFill>
              </a:rPr>
              <a:t>(just kidding)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-107447004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-1074470040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-1074470040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>
            <a:extLst>
              <a:ext uri="{FF2B5EF4-FFF2-40B4-BE49-F238E27FC236}">
                <a16:creationId xmlns:a16="http://schemas.microsoft.com/office/drawing/2014/main" id="{12F5EEF2-93C3-4AD2-46C8-DE6E6559D9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DA091793-09C9-4430-6D5F-6F3B55196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>
            <a:extLst>
              <a:ext uri="{FF2B5EF4-FFF2-40B4-BE49-F238E27FC236}">
                <a16:creationId xmlns:a16="http://schemas.microsoft.com/office/drawing/2014/main" id="{6F31940A-0EC9-74DF-F676-CE4323522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5088"/>
            <a:ext cx="77851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Surface-based Registration Performance</a:t>
            </a:r>
          </a:p>
        </p:txBody>
      </p:sp>
      <p:pic>
        <p:nvPicPr>
          <p:cNvPr id="95235" name="Picture 3">
            <a:extLst>
              <a:ext uri="{FF2B5EF4-FFF2-40B4-BE49-F238E27FC236}">
                <a16:creationId xmlns:a16="http://schemas.microsoft.com/office/drawing/2014/main" id="{0A197197-6134-996C-8022-1D6F6FB60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730375"/>
            <a:ext cx="44069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>
            <a:extLst>
              <a:ext uri="{FF2B5EF4-FFF2-40B4-BE49-F238E27FC236}">
                <a16:creationId xmlns:a16="http://schemas.microsoft.com/office/drawing/2014/main" id="{8130A08F-CB41-8E01-FCFE-864EEC34E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730375"/>
            <a:ext cx="4479925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Rectangle 5">
            <a:extLst>
              <a:ext uri="{FF2B5EF4-FFF2-40B4-BE49-F238E27FC236}">
                <a16:creationId xmlns:a16="http://schemas.microsoft.com/office/drawing/2014/main" id="{C8A10B13-C634-08FA-1B54-5A5B8869C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1950" y="5172075"/>
            <a:ext cx="33528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600"/>
              </a:spcBef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Brodmann, 1909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>
            <a:extLst>
              <a:ext uri="{FF2B5EF4-FFF2-40B4-BE49-F238E27FC236}">
                <a16:creationId xmlns:a16="http://schemas.microsoft.com/office/drawing/2014/main" id="{07652CEB-061D-B524-D41E-19B0E3D05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-49213"/>
            <a:ext cx="9277350" cy="96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  <a:latin typeface="Times New Roman Bold" panose="02020803070505020304" pitchFamily="18" charset="0"/>
              </a:rPr>
              <a:t>Predicting Brodmann Areas: Talairach Coordinates</a:t>
            </a:r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3934A0EC-09BA-F31A-314A-F9181B6F9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965825"/>
            <a:ext cx="74803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en-US" altLang="en-US" sz="2000">
                <a:solidFill>
                  <a:srgbClr val="FFFFFF"/>
                </a:solidFill>
                <a:latin typeface="Times New Roman Bold" panose="02020803070505020304" pitchFamily="18" charset="0"/>
              </a:rPr>
              <a:t> BA17 (V1)          BA18 (V2)      BA44 (Broca</a:t>
            </a: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FFFFF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s)     BA45 (Broca</a:t>
            </a:r>
            <a:r>
              <a:rPr lang="en-US" altLang="en-US" sz="20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FFFFF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s)</a:t>
            </a:r>
            <a:endParaRPr lang="en-US" altLang="en-US" sz="2000">
              <a:solidFill>
                <a:srgbClr val="FFFFFF"/>
              </a:solidFill>
              <a:latin typeface="Times New Roman Bold" panose="02020803070505020304" pitchFamily="18" charset="0"/>
            </a:endParaRPr>
          </a:p>
        </p:txBody>
      </p:sp>
      <p:grpSp>
        <p:nvGrpSpPr>
          <p:cNvPr id="97284" name="Group 4">
            <a:extLst>
              <a:ext uri="{FF2B5EF4-FFF2-40B4-BE49-F238E27FC236}">
                <a16:creationId xmlns:a16="http://schemas.microsoft.com/office/drawing/2014/main" id="{03A260A3-E141-0CBB-FAB0-3FAF41CF8C98}"/>
              </a:ext>
            </a:extLst>
          </p:cNvPr>
          <p:cNvGrpSpPr>
            <a:grpSpLocks/>
          </p:cNvGrpSpPr>
          <p:nvPr/>
        </p:nvGrpSpPr>
        <p:grpSpPr bwMode="auto">
          <a:xfrm>
            <a:off x="1355725" y="865188"/>
            <a:ext cx="7100888" cy="5113337"/>
            <a:chOff x="854" y="545"/>
            <a:chExt cx="4473" cy="3221"/>
          </a:xfrm>
        </p:grpSpPr>
        <p:pic>
          <p:nvPicPr>
            <p:cNvPr id="97289" name="Picture 5">
              <a:extLst>
                <a:ext uri="{FF2B5EF4-FFF2-40B4-BE49-F238E27FC236}">
                  <a16:creationId xmlns:a16="http://schemas.microsoft.com/office/drawing/2014/main" id="{A8BFFDCE-BAE7-8FD4-9E38-991C2C04A6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75"/>
            <a:stretch>
              <a:fillRect/>
            </a:stretch>
          </p:blipFill>
          <p:spPr bwMode="auto">
            <a:xfrm>
              <a:off x="854" y="545"/>
              <a:ext cx="2175" cy="3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0" name="Picture 6">
              <a:extLst>
                <a:ext uri="{FF2B5EF4-FFF2-40B4-BE49-F238E27FC236}">
                  <a16:creationId xmlns:a16="http://schemas.microsoft.com/office/drawing/2014/main" id="{DC96C7D2-D31F-8D03-E7F1-07EB805401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38"/>
            <a:stretch>
              <a:fillRect/>
            </a:stretch>
          </p:blipFill>
          <p:spPr bwMode="auto">
            <a:xfrm>
              <a:off x="3964" y="545"/>
              <a:ext cx="1363" cy="3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7291" name="Picture 7">
              <a:extLst>
                <a:ext uri="{FF2B5EF4-FFF2-40B4-BE49-F238E27FC236}">
                  <a16:creationId xmlns:a16="http://schemas.microsoft.com/office/drawing/2014/main" id="{F7D911B2-D2F8-58B8-C279-CC5BB4EE7E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4" t="2173" r="53256" b="3622"/>
            <a:stretch>
              <a:fillRect/>
            </a:stretch>
          </p:blipFill>
          <p:spPr bwMode="auto">
            <a:xfrm>
              <a:off x="3037" y="545"/>
              <a:ext cx="925" cy="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7285" name="Rectangle 8">
            <a:extLst>
              <a:ext uri="{FF2B5EF4-FFF2-40B4-BE49-F238E27FC236}">
                <a16:creationId xmlns:a16="http://schemas.microsoft.com/office/drawing/2014/main" id="{CCA7A37F-82A7-F0B4-77E4-F2DEE0E6D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334000"/>
            <a:ext cx="10541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900"/>
              </a:spcBef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Times New Roman Bold" panose="02020803070505020304" pitchFamily="18" charset="0"/>
              </a:rPr>
              <a:t>1 subject overlap</a:t>
            </a:r>
          </a:p>
        </p:txBody>
      </p:sp>
      <p:sp>
        <p:nvSpPr>
          <p:cNvPr id="97286" name="Rectangle 9">
            <a:extLst>
              <a:ext uri="{FF2B5EF4-FFF2-40B4-BE49-F238E27FC236}">
                <a16:creationId xmlns:a16="http://schemas.microsoft.com/office/drawing/2014/main" id="{D096421B-3C1A-F423-DDD4-C609A9D14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5" y="838200"/>
            <a:ext cx="12192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900"/>
              </a:spcBef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Times New Roman Bold" panose="02020803070505020304" pitchFamily="18" charset="0"/>
              </a:rPr>
              <a:t>10 subjects overlap</a:t>
            </a:r>
          </a:p>
        </p:txBody>
      </p:sp>
      <p:pic>
        <p:nvPicPr>
          <p:cNvPr id="97287" name="Picture 10">
            <a:extLst>
              <a:ext uri="{FF2B5EF4-FFF2-40B4-BE49-F238E27FC236}">
                <a16:creationId xmlns:a16="http://schemas.microsoft.com/office/drawing/2014/main" id="{1EA8FB5F-FF32-8E63-976B-A771CD9A0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22066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8" name="Rectangle 11">
            <a:extLst>
              <a:ext uri="{FF2B5EF4-FFF2-40B4-BE49-F238E27FC236}">
                <a16:creationId xmlns:a16="http://schemas.microsoft.com/office/drawing/2014/main" id="{90E8061B-C668-EB24-C5FE-A9E724E4F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37313"/>
            <a:ext cx="420211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0000"/>
              </a:lnSpc>
              <a:buSzPct val="100000"/>
            </a:pPr>
            <a:r>
              <a:rPr lang="en-US" altLang="en-US">
                <a:solidFill>
                  <a:srgbClr val="FFFFFF"/>
                </a:solidFill>
                <a:latin typeface="Times New Roman Bold" panose="02020803070505020304" pitchFamily="18" charset="0"/>
              </a:rPr>
              <a:t>(Amunts et al, 2000, 2004)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>
            <a:extLst>
              <a:ext uri="{FF2B5EF4-FFF2-40B4-BE49-F238E27FC236}">
                <a16:creationId xmlns:a16="http://schemas.microsoft.com/office/drawing/2014/main" id="{50A8594E-8F9B-6802-11B0-DA2C9226F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0"/>
            <a:ext cx="88011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  <a:latin typeface="Times New Roman Bold" panose="02020803070505020304" pitchFamily="18" charset="0"/>
              </a:rPr>
              <a:t>Predicting Brodmann Areas from Folding Patterns</a:t>
            </a:r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7AD0CCF2-CF36-91DD-1CBA-388472010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" y="6326188"/>
            <a:ext cx="91440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800"/>
              </a:spcBef>
              <a:buSzPct val="100000"/>
            </a:pPr>
            <a:r>
              <a:rPr lang="en-US" altLang="en-US" sz="1400">
                <a:solidFill>
                  <a:srgbClr val="FFFFFF"/>
                </a:solidFill>
                <a:latin typeface="Times New Roman Bold" panose="02020803070505020304" pitchFamily="18" charset="0"/>
              </a:rPr>
              <a:t>Fischl, et al, 2007. Thanks to Katrin Amunts, Karl Zilles and Hartmut Mohlberg for the data, and to Niranjini Rajendran and Evelina Busa for the analysis. </a:t>
            </a:r>
          </a:p>
        </p:txBody>
      </p:sp>
      <p:grpSp>
        <p:nvGrpSpPr>
          <p:cNvPr id="99332" name="Group 4">
            <a:extLst>
              <a:ext uri="{FF2B5EF4-FFF2-40B4-BE49-F238E27FC236}">
                <a16:creationId xmlns:a16="http://schemas.microsoft.com/office/drawing/2014/main" id="{9DD5CDF4-204B-6B43-0D3B-3011457E2E21}"/>
              </a:ext>
            </a:extLst>
          </p:cNvPr>
          <p:cNvGrpSpPr>
            <a:grpSpLocks/>
          </p:cNvGrpSpPr>
          <p:nvPr/>
        </p:nvGrpSpPr>
        <p:grpSpPr bwMode="auto">
          <a:xfrm>
            <a:off x="1104900" y="3886200"/>
            <a:ext cx="2816225" cy="2382838"/>
            <a:chOff x="696" y="2448"/>
            <a:chExt cx="1774" cy="1501"/>
          </a:xfrm>
        </p:grpSpPr>
        <p:pic>
          <p:nvPicPr>
            <p:cNvPr id="99346" name="Picture 5">
              <a:extLst>
                <a:ext uri="{FF2B5EF4-FFF2-40B4-BE49-F238E27FC236}">
                  <a16:creationId xmlns:a16="http://schemas.microsoft.com/office/drawing/2014/main" id="{35532E40-4869-A1C3-AC8B-185A174D1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2640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7" name="Rectangle 6">
              <a:extLst>
                <a:ext uri="{FF2B5EF4-FFF2-40B4-BE49-F238E27FC236}">
                  <a16:creationId xmlns:a16="http://schemas.microsoft.com/office/drawing/2014/main" id="{3CC4403F-4A5E-8E09-E427-88F032336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" y="2448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44</a:t>
              </a:r>
            </a:p>
          </p:txBody>
        </p:sp>
      </p:grpSp>
      <p:grpSp>
        <p:nvGrpSpPr>
          <p:cNvPr id="99333" name="Group 7">
            <a:extLst>
              <a:ext uri="{FF2B5EF4-FFF2-40B4-BE49-F238E27FC236}">
                <a16:creationId xmlns:a16="http://schemas.microsoft.com/office/drawing/2014/main" id="{5A9AE38D-E02F-C19A-BB5A-D18BA664EA1F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3886200"/>
            <a:ext cx="2816225" cy="2382838"/>
            <a:chOff x="3360" y="2448"/>
            <a:chExt cx="1774" cy="1501"/>
          </a:xfrm>
        </p:grpSpPr>
        <p:pic>
          <p:nvPicPr>
            <p:cNvPr id="99344" name="Picture 8">
              <a:extLst>
                <a:ext uri="{FF2B5EF4-FFF2-40B4-BE49-F238E27FC236}">
                  <a16:creationId xmlns:a16="http://schemas.microsoft.com/office/drawing/2014/main" id="{88806670-6450-47A9-2A35-DC4D0DBCBA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2640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5" name="Rectangle 9">
              <a:extLst>
                <a:ext uri="{FF2B5EF4-FFF2-40B4-BE49-F238E27FC236}">
                  <a16:creationId xmlns:a16="http://schemas.microsoft.com/office/drawing/2014/main" id="{C5CE29CF-5F90-5A6F-67F1-828E22163C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" y="2448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45</a:t>
              </a:r>
            </a:p>
          </p:txBody>
        </p:sp>
      </p:grpSp>
      <p:grpSp>
        <p:nvGrpSpPr>
          <p:cNvPr id="99334" name="Group 10">
            <a:extLst>
              <a:ext uri="{FF2B5EF4-FFF2-40B4-BE49-F238E27FC236}">
                <a16:creationId xmlns:a16="http://schemas.microsoft.com/office/drawing/2014/main" id="{127C1C4E-DA10-4F8B-11EF-2C89314C6D33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1371600"/>
            <a:ext cx="2816225" cy="2382838"/>
            <a:chOff x="3360" y="864"/>
            <a:chExt cx="1774" cy="1501"/>
          </a:xfrm>
        </p:grpSpPr>
        <p:pic>
          <p:nvPicPr>
            <p:cNvPr id="99342" name="Picture 11">
              <a:extLst>
                <a:ext uri="{FF2B5EF4-FFF2-40B4-BE49-F238E27FC236}">
                  <a16:creationId xmlns:a16="http://schemas.microsoft.com/office/drawing/2014/main" id="{7F835E36-F5F8-43D6-1A60-C53FB12CF1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0" y="1056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3" name="Rectangle 12">
              <a:extLst>
                <a:ext uri="{FF2B5EF4-FFF2-40B4-BE49-F238E27FC236}">
                  <a16:creationId xmlns:a16="http://schemas.microsoft.com/office/drawing/2014/main" id="{3FF19EEF-CD93-BC88-6D6E-94216D714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" y="864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18 (V2)</a:t>
              </a:r>
            </a:p>
          </p:txBody>
        </p:sp>
      </p:grpSp>
      <p:grpSp>
        <p:nvGrpSpPr>
          <p:cNvPr id="99335" name="Group 13">
            <a:extLst>
              <a:ext uri="{FF2B5EF4-FFF2-40B4-BE49-F238E27FC236}">
                <a16:creationId xmlns:a16="http://schemas.microsoft.com/office/drawing/2014/main" id="{4F8A668E-7A98-C90A-1F7E-CCC83E9F1D69}"/>
              </a:ext>
            </a:extLst>
          </p:cNvPr>
          <p:cNvGrpSpPr>
            <a:grpSpLocks/>
          </p:cNvGrpSpPr>
          <p:nvPr/>
        </p:nvGrpSpPr>
        <p:grpSpPr bwMode="auto">
          <a:xfrm>
            <a:off x="1104900" y="1371600"/>
            <a:ext cx="2816225" cy="2382838"/>
            <a:chOff x="696" y="864"/>
            <a:chExt cx="1774" cy="1501"/>
          </a:xfrm>
        </p:grpSpPr>
        <p:pic>
          <p:nvPicPr>
            <p:cNvPr id="99340" name="Picture 14">
              <a:extLst>
                <a:ext uri="{FF2B5EF4-FFF2-40B4-BE49-F238E27FC236}">
                  <a16:creationId xmlns:a16="http://schemas.microsoft.com/office/drawing/2014/main" id="{7D4D1238-D682-CAB2-06EC-73A749884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" y="1056"/>
              <a:ext cx="1774" cy="13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9341" name="Rectangle 15">
              <a:extLst>
                <a:ext uri="{FF2B5EF4-FFF2-40B4-BE49-F238E27FC236}">
                  <a16:creationId xmlns:a16="http://schemas.microsoft.com/office/drawing/2014/main" id="{A8306CF5-34FC-DFA1-3FB2-896815F01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" y="864"/>
              <a:ext cx="1046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350"/>
                </a:spcBef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BA 17 (V1)</a:t>
              </a:r>
            </a:p>
          </p:txBody>
        </p:sp>
      </p:grpSp>
      <p:grpSp>
        <p:nvGrpSpPr>
          <p:cNvPr id="99336" name="Group 16">
            <a:extLst>
              <a:ext uri="{FF2B5EF4-FFF2-40B4-BE49-F238E27FC236}">
                <a16:creationId xmlns:a16="http://schemas.microsoft.com/office/drawing/2014/main" id="{5FB1523B-C26E-4CB0-10DF-8F0F7BA27CCC}"/>
              </a:ext>
            </a:extLst>
          </p:cNvPr>
          <p:cNvGrpSpPr>
            <a:grpSpLocks/>
          </p:cNvGrpSpPr>
          <p:nvPr/>
        </p:nvGrpSpPr>
        <p:grpSpPr bwMode="auto">
          <a:xfrm>
            <a:off x="2362200" y="3581400"/>
            <a:ext cx="3838575" cy="352425"/>
            <a:chOff x="1488" y="2256"/>
            <a:chExt cx="2418" cy="222"/>
          </a:xfrm>
        </p:grpSpPr>
        <p:sp>
          <p:nvSpPr>
            <p:cNvPr id="99337" name="Rectangle 17">
              <a:extLst>
                <a:ext uri="{FF2B5EF4-FFF2-40B4-BE49-F238E27FC236}">
                  <a16:creationId xmlns:a16="http://schemas.microsoft.com/office/drawing/2014/main" id="{EDA8455B-CB99-3C5E-9589-1A1882FE9B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0" y="2256"/>
              <a:ext cx="1046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050"/>
                </a:spcBef>
                <a:buSzPct val="100000"/>
              </a:pPr>
              <a:r>
                <a:rPr lang="en-US" altLang="en-US" sz="1800">
                  <a:solidFill>
                    <a:srgbClr val="FFFFFF"/>
                  </a:solidFill>
                </a:rPr>
                <a:t>100% Overlap</a:t>
              </a:r>
            </a:p>
          </p:txBody>
        </p:sp>
        <p:sp>
          <p:nvSpPr>
            <p:cNvPr id="99338" name="Rectangle 18">
              <a:extLst>
                <a:ext uri="{FF2B5EF4-FFF2-40B4-BE49-F238E27FC236}">
                  <a16:creationId xmlns:a16="http://schemas.microsoft.com/office/drawing/2014/main" id="{1EB985BC-0214-6A33-C3E6-5FE7D83E2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8" y="2256"/>
              <a:ext cx="478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ts val="1050"/>
                </a:spcBef>
                <a:buSzPct val="100000"/>
              </a:pPr>
              <a:r>
                <a:rPr lang="en-US" altLang="en-US" sz="1800">
                  <a:solidFill>
                    <a:srgbClr val="FFFFFF"/>
                  </a:solidFill>
                </a:rPr>
                <a:t>0%</a:t>
              </a:r>
            </a:p>
          </p:txBody>
        </p:sp>
        <p:pic>
          <p:nvPicPr>
            <p:cNvPr id="99339" name="Picture 19">
              <a:extLst>
                <a:ext uri="{FF2B5EF4-FFF2-40B4-BE49-F238E27FC236}">
                  <a16:creationId xmlns:a16="http://schemas.microsoft.com/office/drawing/2014/main" id="{564C102C-3FD9-AA5D-E604-F7E615C944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2308"/>
              <a:ext cx="1004" cy="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1">
            <a:extLst>
              <a:ext uri="{FF2B5EF4-FFF2-40B4-BE49-F238E27FC236}">
                <a16:creationId xmlns:a16="http://schemas.microsoft.com/office/drawing/2014/main" id="{C8BE506B-5F3D-14AA-433E-A79B0C5C7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3" y="0"/>
            <a:ext cx="7815262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00" tIns="41400" rIns="82800" bIns="414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300" b="1">
                <a:solidFill>
                  <a:srgbClr val="FFFF00"/>
                </a:solidFill>
                <a:latin typeface="Arial" panose="020B0604020202020204" pitchFamily="34" charset="0"/>
              </a:rPr>
              <a:t>Ex vivo MRI of hippocampal subfields</a:t>
            </a:r>
          </a:p>
        </p:txBody>
      </p:sp>
      <p:sp>
        <p:nvSpPr>
          <p:cNvPr id="101379" name="Text Box 2">
            <a:extLst>
              <a:ext uri="{FF2B5EF4-FFF2-40B4-BE49-F238E27FC236}">
                <a16:creationId xmlns:a16="http://schemas.microsoft.com/office/drawing/2014/main" id="{B5D04F13-690B-C5E0-EDCA-4FC48E077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788" y="887413"/>
            <a:ext cx="7718425" cy="150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2200">
                <a:solidFill>
                  <a:srgbClr val="FFFFFF"/>
                </a:solidFill>
              </a:rPr>
              <a:t>Resolution as high as 0.1 mm isotropic</a:t>
            </a:r>
          </a:p>
          <a:p>
            <a:pPr eaLnBrk="1" hangingPunct="1">
              <a:spcAft>
                <a:spcPts val="1638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en-US" sz="2200">
                <a:solidFill>
                  <a:srgbClr val="FFFFFF"/>
                </a:solidFill>
              </a:rPr>
              <a:t> Allows precise manual tracing of hippocampal subfields.</a:t>
            </a:r>
          </a:p>
          <a:p>
            <a:pPr eaLnBrk="1" hangingPunct="1">
              <a:spcAft>
                <a:spcPts val="1638"/>
              </a:spcAft>
              <a:buClr>
                <a:srgbClr val="FFFFFF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en-US" sz="2200">
                <a:solidFill>
                  <a:srgbClr val="FFFFFF"/>
                </a:solidFill>
              </a:rPr>
              <a:t> The delineation only relies on geometry for subdividing the CA.</a:t>
            </a:r>
          </a:p>
        </p:txBody>
      </p:sp>
      <p:pic>
        <p:nvPicPr>
          <p:cNvPr id="101380" name="Picture 3">
            <a:extLst>
              <a:ext uri="{FF2B5EF4-FFF2-40B4-BE49-F238E27FC236}">
                <a16:creationId xmlns:a16="http://schemas.microsoft.com/office/drawing/2014/main" id="{A627C925-7B76-0A2A-6573-A14B1EE39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963" y="2459038"/>
            <a:ext cx="6950075" cy="401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1" name="Text Box 4">
            <a:extLst>
              <a:ext uri="{FF2B5EF4-FFF2-40B4-BE49-F238E27FC236}">
                <a16:creationId xmlns:a16="http://schemas.microsoft.com/office/drawing/2014/main" id="{B87DDCB2-F11D-65AF-EBC0-600BCDA50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3350"/>
            <a:ext cx="77184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1800">
                <a:solidFill>
                  <a:srgbClr val="F8F8F8"/>
                </a:solidFill>
              </a:rPr>
              <a:t>Joint work with J. Eugenio Iglesias, Koen van Leemput and Jean Augustinack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 Box 1">
            <a:extLst>
              <a:ext uri="{FF2B5EF4-FFF2-40B4-BE49-F238E27FC236}">
                <a16:creationId xmlns:a16="http://schemas.microsoft.com/office/drawing/2014/main" id="{B0962E40-DBA8-066F-F396-90BC4AA60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663" y="0"/>
            <a:ext cx="7815262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2800" tIns="41400" rIns="82800" bIns="414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b="1">
                <a:solidFill>
                  <a:srgbClr val="FFFF00"/>
                </a:solidFill>
                <a:latin typeface="Arial" panose="020B0604020202020204" pitchFamily="34" charset="0"/>
              </a:rPr>
              <a:t>Automated Segmentation</a:t>
            </a:r>
          </a:p>
        </p:txBody>
      </p:sp>
      <p:sp>
        <p:nvSpPr>
          <p:cNvPr id="103427" name="Text Box 2">
            <a:extLst>
              <a:ext uri="{FF2B5EF4-FFF2-40B4-BE49-F238E27FC236}">
                <a16:creationId xmlns:a16="http://schemas.microsoft.com/office/drawing/2014/main" id="{ACAFFBB7-B0F9-703A-074E-B17B25285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4250" y="1149350"/>
            <a:ext cx="7718425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2200">
                <a:solidFill>
                  <a:srgbClr val="F8F8F8"/>
                </a:solidFill>
              </a:rPr>
              <a:t>We use the atlas as a prior, and connect it to the image through a Gaussian likelihood term for each label.</a:t>
            </a:r>
          </a:p>
          <a:p>
            <a:pPr eaLnBrk="1" hangingPunct="1">
              <a:spcAft>
                <a:spcPts val="1638"/>
              </a:spcAft>
              <a:buClr>
                <a:srgbClr val="F8F8F8"/>
              </a:buClr>
              <a:buSzPct val="45000"/>
              <a:buFont typeface="Wingdings" panose="05000000000000000000" pitchFamily="2" charset="2"/>
              <a:buChar char=""/>
            </a:pPr>
            <a:r>
              <a:rPr lang="en-US" altLang="en-US" sz="2200">
                <a:solidFill>
                  <a:srgbClr val="F8F8F8"/>
                </a:solidFill>
              </a:rPr>
              <a:t> This makes the segmentation sequence-independent.</a:t>
            </a:r>
          </a:p>
        </p:txBody>
      </p:sp>
      <p:pic>
        <p:nvPicPr>
          <p:cNvPr id="103428" name="Picture 3">
            <a:extLst>
              <a:ext uri="{FF2B5EF4-FFF2-40B4-BE49-F238E27FC236}">
                <a16:creationId xmlns:a16="http://schemas.microsoft.com/office/drawing/2014/main" id="{CF1839DA-D221-52E9-225E-09A3AAF35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3584575"/>
            <a:ext cx="1646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9" name="Picture 4">
            <a:extLst>
              <a:ext uri="{FF2B5EF4-FFF2-40B4-BE49-F238E27FC236}">
                <a16:creationId xmlns:a16="http://schemas.microsoft.com/office/drawing/2014/main" id="{4CD68256-8A97-0DF9-550A-72291A8FE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3584575"/>
            <a:ext cx="1646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0" name="Picture 5">
            <a:extLst>
              <a:ext uri="{FF2B5EF4-FFF2-40B4-BE49-F238E27FC236}">
                <a16:creationId xmlns:a16="http://schemas.microsoft.com/office/drawing/2014/main" id="{8FFEF2B7-3AEC-5509-40BC-46CE024F9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4857750"/>
            <a:ext cx="1646238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1" name="Picture 6">
            <a:extLst>
              <a:ext uri="{FF2B5EF4-FFF2-40B4-BE49-F238E27FC236}">
                <a16:creationId xmlns:a16="http://schemas.microsoft.com/office/drawing/2014/main" id="{1EF1C34A-D5B8-FB65-C051-8E76A6861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25" y="4843463"/>
            <a:ext cx="1646238" cy="116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2" name="Picture 7">
            <a:extLst>
              <a:ext uri="{FF2B5EF4-FFF2-40B4-BE49-F238E27FC236}">
                <a16:creationId xmlns:a16="http://schemas.microsoft.com/office/drawing/2014/main" id="{FEE7A29E-88FC-80A7-1830-BB6E51453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4849813"/>
            <a:ext cx="41465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Picture 8">
            <a:extLst>
              <a:ext uri="{FF2B5EF4-FFF2-40B4-BE49-F238E27FC236}">
                <a16:creationId xmlns:a16="http://schemas.microsoft.com/office/drawing/2014/main" id="{7086F6B2-B3B5-1649-ACA2-91BB5956B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3586163"/>
            <a:ext cx="4146550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4" name="Text Box 9">
            <a:extLst>
              <a:ext uri="{FF2B5EF4-FFF2-40B4-BE49-F238E27FC236}">
                <a16:creationId xmlns:a16="http://schemas.microsoft.com/office/drawing/2014/main" id="{8381E9C1-680B-3775-AA52-75ED8DAD9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2455863"/>
            <a:ext cx="8105775" cy="103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55080" rIns="81720" bIns="4068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8F8F8"/>
                </a:solidFill>
                <a:latin typeface="Arial" panose="020B0604020202020204" pitchFamily="34" charset="0"/>
              </a:rPr>
              <a:t>   0.6 mm isotropic T1 (Winterburn et al.)</a:t>
            </a:r>
            <a:br>
              <a:rPr lang="en-US" altLang="en-US">
                <a:solidFill>
                  <a:srgbClr val="F8F8F8"/>
                </a:solidFill>
                <a:latin typeface="Arial" panose="020B0604020202020204" pitchFamily="34" charset="0"/>
              </a:rPr>
            </a:br>
            <a:r>
              <a:rPr lang="en-US" altLang="en-US">
                <a:solidFill>
                  <a:srgbClr val="F8F8F8"/>
                </a:solidFill>
                <a:latin typeface="Arial" panose="020B0604020202020204" pitchFamily="34" charset="0"/>
              </a:rPr>
              <a:t>              1 mm T1 + 0.4x0.4x2 mm T2  (ADNI)</a:t>
            </a:r>
          </a:p>
        </p:txBody>
      </p:sp>
      <p:sp>
        <p:nvSpPr>
          <p:cNvPr id="103435" name="Text Box 10">
            <a:extLst>
              <a:ext uri="{FF2B5EF4-FFF2-40B4-BE49-F238E27FC236}">
                <a16:creationId xmlns:a16="http://schemas.microsoft.com/office/drawing/2014/main" id="{26542881-16A6-61E2-DE95-BE09E9AE8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83350"/>
            <a:ext cx="77184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720" tIns="42480" rIns="81720" bIns="4248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Aft>
                <a:spcPts val="1638"/>
              </a:spcAft>
              <a:buSzPct val="45000"/>
            </a:pPr>
            <a:r>
              <a:rPr lang="en-US" altLang="en-US" sz="1800">
                <a:solidFill>
                  <a:srgbClr val="F8F8F8"/>
                </a:solidFill>
              </a:rPr>
              <a:t>Joint work with J. Eugenio Iglesias, Koen van Leemput and Jean Augustinack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>
            <a:extLst>
              <a:ext uri="{FF2B5EF4-FFF2-40B4-BE49-F238E27FC236}">
                <a16:creationId xmlns:a16="http://schemas.microsoft.com/office/drawing/2014/main" id="{B73E907B-CE95-9E58-EA7D-BDA1C5872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190500"/>
            <a:ext cx="777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 dirty="0">
                <a:solidFill>
                  <a:srgbClr val="FFFF00"/>
                </a:solidFill>
                <a:latin typeface="Times New Roman Bold" panose="02020803070505020304" pitchFamily="18" charset="0"/>
              </a:rPr>
              <a:t>Course Schedule Day 2</a:t>
            </a:r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D547DB22-2968-5F75-CABD-8CE2D4B8A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1143124"/>
            <a:ext cx="68040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 dirty="0">
                <a:solidFill>
                  <a:srgbClr val="FFFF00"/>
                </a:solidFill>
              </a:rPr>
              <a:t>https://surfer.nmr.mgh.harvard.edu/fswiki/VirtualCourse#preview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9E5489-0835-FF5A-2215-8E6617695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12" y="1828800"/>
            <a:ext cx="8516175" cy="436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80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>
            <a:extLst>
              <a:ext uri="{FF2B5EF4-FFF2-40B4-BE49-F238E27FC236}">
                <a16:creationId xmlns:a16="http://schemas.microsoft.com/office/drawing/2014/main" id="{453A420A-DC4A-94C8-2320-C793C3126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05475" name="Rectangle 3">
            <a:extLst>
              <a:ext uri="{FF2B5EF4-FFF2-40B4-BE49-F238E27FC236}">
                <a16:creationId xmlns:a16="http://schemas.microsoft.com/office/drawing/2014/main" id="{0D5A84D1-5DC7-DAF5-44A5-10EE14962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5">
            <a:extLst>
              <a:ext uri="{FF2B5EF4-FFF2-40B4-BE49-F238E27FC236}">
                <a16:creationId xmlns:a16="http://schemas.microsoft.com/office/drawing/2014/main" id="{CF4E7A24-6099-48DF-35A6-B13BC0DD0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2713"/>
            <a:ext cx="7785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Robust Registration</a:t>
            </a:r>
          </a:p>
        </p:txBody>
      </p:sp>
      <p:sp>
        <p:nvSpPr>
          <p:cNvPr id="107523" name="Rectangle 6">
            <a:extLst>
              <a:ext uri="{FF2B5EF4-FFF2-40B4-BE49-F238E27FC236}">
                <a16:creationId xmlns:a16="http://schemas.microsoft.com/office/drawing/2014/main" id="{59084AE2-72CB-D31E-ADB1-49347E203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D9D9D9"/>
                </a:solidFill>
              </a:rPr>
              <a:t>Reuter et al, 2010 NeuroImage</a:t>
            </a:r>
          </a:p>
        </p:txBody>
      </p:sp>
      <p:pic>
        <p:nvPicPr>
          <p:cNvPr id="107524" name="Picture 2">
            <a:extLst>
              <a:ext uri="{FF2B5EF4-FFF2-40B4-BE49-F238E27FC236}">
                <a16:creationId xmlns:a16="http://schemas.microsoft.com/office/drawing/2014/main" id="{73BE8714-31B0-A62A-F87C-F5AE3CF74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47788"/>
            <a:ext cx="427196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7525" name="Picture 3">
            <a:extLst>
              <a:ext uri="{FF2B5EF4-FFF2-40B4-BE49-F238E27FC236}">
                <a16:creationId xmlns:a16="http://schemas.microsoft.com/office/drawing/2014/main" id="{42B86E8D-2F5A-ADD4-F937-AD33721BD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47788"/>
            <a:ext cx="427196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id="{0FBB332E-1081-46B1-9F8A-A0D9D2B802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5591175"/>
            <a:ext cx="3830637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Target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AD6C0DBE-9191-4D49-97FF-AA7D7EC859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1775" y="5591175"/>
            <a:ext cx="3830638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Target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26F893EF-7702-4854-91F6-C79120DA1460}"/>
              </a:ext>
            </a:extLst>
          </p:cNvPr>
          <p:cNvSpPr/>
          <p:nvPr/>
        </p:nvSpPr>
        <p:spPr>
          <a:xfrm>
            <a:off x="1509713" y="1219200"/>
            <a:ext cx="485775" cy="977900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solidFill>
                <a:srgbClr val="FFFFFF"/>
              </a:solidFill>
              <a:cs typeface="ヒラギノ明朝 ProN W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6">
            <a:extLst>
              <a:ext uri="{FF2B5EF4-FFF2-40B4-BE49-F238E27FC236}">
                <a16:creationId xmlns:a16="http://schemas.microsoft.com/office/drawing/2014/main" id="{2F597083-6B99-DC5C-CCB7-17CE972DD8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2713"/>
            <a:ext cx="7785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Robust Registration</a:t>
            </a:r>
          </a:p>
        </p:txBody>
      </p:sp>
      <p:sp>
        <p:nvSpPr>
          <p:cNvPr id="109571" name="Rectangle 6">
            <a:extLst>
              <a:ext uri="{FF2B5EF4-FFF2-40B4-BE49-F238E27FC236}">
                <a16:creationId xmlns:a16="http://schemas.microsoft.com/office/drawing/2014/main" id="{1F4565F8-DDF7-381D-9DD5-C11998736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D9D9D9"/>
                </a:solidFill>
              </a:rPr>
              <a:t>Reuter et al, 2010 NeuroImage</a:t>
            </a:r>
          </a:p>
        </p:txBody>
      </p:sp>
      <p:pic>
        <p:nvPicPr>
          <p:cNvPr id="109572" name="Picture 2">
            <a:extLst>
              <a:ext uri="{FF2B5EF4-FFF2-40B4-BE49-F238E27FC236}">
                <a16:creationId xmlns:a16="http://schemas.microsoft.com/office/drawing/2014/main" id="{95C44D68-1420-0137-FB71-B226F429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1347788"/>
            <a:ext cx="4271962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9573" name="Picture 3">
            <a:extLst>
              <a:ext uri="{FF2B5EF4-FFF2-40B4-BE49-F238E27FC236}">
                <a16:creationId xmlns:a16="http://schemas.microsoft.com/office/drawing/2014/main" id="{2A8838ED-69AB-C58F-2BA7-1F9EE6D6E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47788"/>
            <a:ext cx="427196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Text Box 4">
            <a:extLst>
              <a:ext uri="{FF2B5EF4-FFF2-40B4-BE49-F238E27FC236}">
                <a16:creationId xmlns:a16="http://schemas.microsoft.com/office/drawing/2014/main" id="{E6E3A2C9-930D-4C86-86C0-88E233805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591175"/>
            <a:ext cx="4572000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Registered </a:t>
            </a:r>
            <a:r>
              <a:rPr lang="en-GB" sz="2800" dirty="0" err="1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Src</a:t>
            </a: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 correlation ratio</a:t>
            </a: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242DA0E5-4C89-433A-9A44-2F4BE63C96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013" y="5591175"/>
            <a:ext cx="3830637" cy="958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 anchor="ctr"/>
          <a:lstStyle/>
          <a:p>
            <a:pPr algn="ctr" defTabSz="457123"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Registered </a:t>
            </a:r>
            <a:r>
              <a:rPr lang="en-GB" sz="2800" dirty="0" err="1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Src</a:t>
            </a:r>
            <a:r>
              <a:rPr lang="en-GB" sz="2800" dirty="0">
                <a:solidFill>
                  <a:srgbClr val="D1DEDF"/>
                </a:solidFill>
                <a:latin typeface="+mn-lt"/>
                <a:ea typeface="+mn-ea"/>
                <a:cs typeface="Arial" charset="0"/>
              </a:rPr>
              <a:t> Robust</a:t>
            </a: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844D337D-4334-4920-865D-1FD6C65E2997}"/>
              </a:ext>
            </a:extLst>
          </p:cNvPr>
          <p:cNvSpPr/>
          <p:nvPr/>
        </p:nvSpPr>
        <p:spPr>
          <a:xfrm>
            <a:off x="1504950" y="1219200"/>
            <a:ext cx="485775" cy="977900"/>
          </a:xfrm>
          <a:prstGeom prst="downArrow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endParaRPr lang="en-US">
              <a:solidFill>
                <a:srgbClr val="FFFFFF"/>
              </a:solidFill>
              <a:cs typeface="ヒラギノ明朝 ProN W3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FED930C9-E791-4864-9140-2091392F00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5513388"/>
            <a:ext cx="7908925" cy="9001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0" tIns="20156" rIns="0" bIns="0"/>
          <a:lstStyle/>
          <a:p>
            <a:pPr defTabSz="457123" eaLnBrk="1" hangingPunct="1">
              <a:lnSpc>
                <a:spcPct val="93000"/>
              </a:lnSpc>
              <a:buClr>
                <a:srgbClr val="E6E6E6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US" sz="28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Arial" charset="0"/>
              </a:rPr>
              <a:t>Tumor data with significant intensity differences in the</a:t>
            </a:r>
          </a:p>
          <a:p>
            <a:pPr defTabSz="457123" eaLnBrk="1" hangingPunct="1">
              <a:lnSpc>
                <a:spcPct val="93000"/>
              </a:lnSpc>
              <a:buClr>
                <a:srgbClr val="E6E6E6"/>
              </a:buClr>
              <a:buSzPct val="100000"/>
              <a:buFont typeface="Times New Roman" pitchFamily="16" charset="0"/>
              <a:buNone/>
              <a:tabLst>
                <a:tab pos="0" algn="l"/>
                <a:tab pos="457123" algn="l"/>
                <a:tab pos="914246" algn="l"/>
                <a:tab pos="1371369" algn="l"/>
                <a:tab pos="1828492" algn="l"/>
                <a:tab pos="2285615" algn="l"/>
                <a:tab pos="2742738" algn="l"/>
                <a:tab pos="3199862" algn="l"/>
                <a:tab pos="3656984" algn="l"/>
                <a:tab pos="4114108" algn="l"/>
                <a:tab pos="4571230" algn="l"/>
                <a:tab pos="5028353" algn="l"/>
                <a:tab pos="5485476" algn="l"/>
                <a:tab pos="5942599" algn="l"/>
                <a:tab pos="6399724" algn="l"/>
                <a:tab pos="6856846" algn="l"/>
                <a:tab pos="7313969" algn="l"/>
                <a:tab pos="7771092" algn="l"/>
                <a:tab pos="8228214" algn="l"/>
                <a:tab pos="8685338" algn="l"/>
                <a:tab pos="9142461" algn="l"/>
              </a:tabLst>
              <a:defRPr/>
            </a:pPr>
            <a:r>
              <a:rPr lang="en-US" sz="2800" dirty="0">
                <a:solidFill>
                  <a:schemeClr val="accent3">
                    <a:lumMod val="85000"/>
                  </a:schemeClr>
                </a:solidFill>
                <a:latin typeface="+mn-lt"/>
                <a:ea typeface="+mn-ea"/>
                <a:cs typeface="Arial" charset="0"/>
              </a:rPr>
              <a:t>brain, registered to first time point (left). </a:t>
            </a:r>
          </a:p>
        </p:txBody>
      </p:sp>
      <p:pic>
        <p:nvPicPr>
          <p:cNvPr id="111619" name="Picture 4" descr="tumor-t1.png">
            <a:extLst>
              <a:ext uri="{FF2B5EF4-FFF2-40B4-BE49-F238E27FC236}">
                <a16:creationId xmlns:a16="http://schemas.microsoft.com/office/drawing/2014/main" id="{CC78B72D-1173-53C3-520F-88F6AFA94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831263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Rectangle 6">
            <a:extLst>
              <a:ext uri="{FF2B5EF4-FFF2-40B4-BE49-F238E27FC236}">
                <a16:creationId xmlns:a16="http://schemas.microsoft.com/office/drawing/2014/main" id="{81311017-1973-44D8-F94D-5AC353AE6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12713"/>
            <a:ext cx="77851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D9D9D9"/>
                </a:solidFill>
                <a:latin typeface="Times New Roman Bold" panose="02020803070505020304" pitchFamily="18" charset="0"/>
              </a:rPr>
              <a:t>Robust Registration</a:t>
            </a:r>
          </a:p>
        </p:txBody>
      </p:sp>
      <p:sp>
        <p:nvSpPr>
          <p:cNvPr id="111621" name="Rectangle 6">
            <a:extLst>
              <a:ext uri="{FF2B5EF4-FFF2-40B4-BE49-F238E27FC236}">
                <a16:creationId xmlns:a16="http://schemas.microsoft.com/office/drawing/2014/main" id="{4955184F-211D-1B39-5364-049489A7B6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D9D9D9"/>
                </a:solidFill>
              </a:rPr>
              <a:t>Reuter et al, 2010 NeuroImage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10">
            <a:extLst>
              <a:ext uri="{FF2B5EF4-FFF2-40B4-BE49-F238E27FC236}">
                <a16:creationId xmlns:a16="http://schemas.microsoft.com/office/drawing/2014/main" id="{08A5EABB-BA09-0426-EAB9-A10DAFDEEC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1219200"/>
            <a:ext cx="3429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0156" rIns="0" bIns="0"/>
          <a:lstStyle>
            <a:lvl1pPr marL="514350" indent="-514350"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9588" algn="l"/>
                <a:tab pos="966788" algn="l"/>
                <a:tab pos="1423988" algn="l"/>
                <a:tab pos="1881188" algn="l"/>
                <a:tab pos="2338388" algn="l"/>
                <a:tab pos="2795588" algn="l"/>
                <a:tab pos="3252788" algn="l"/>
                <a:tab pos="3709988" algn="l"/>
                <a:tab pos="4167188" algn="l"/>
                <a:tab pos="4624388" algn="l"/>
                <a:tab pos="5081588" algn="l"/>
                <a:tab pos="5538788" algn="l"/>
                <a:tab pos="5995988" algn="l"/>
                <a:tab pos="6453188" algn="l"/>
                <a:tab pos="6910388" algn="l"/>
                <a:tab pos="7367588" algn="l"/>
                <a:tab pos="7824788" algn="l"/>
                <a:tab pos="8281988" algn="l"/>
                <a:tab pos="8739188" algn="l"/>
                <a:tab pos="919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Create unbiased subject template (iterative registration to median)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Process template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Initialize time points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Let it evolve there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 typeface="Times New Roman" panose="02020603050405020304" pitchFamily="18" charset="0"/>
              <a:buNone/>
            </a:pPr>
            <a:endParaRPr lang="en-GB" altLang="en-US" sz="800">
              <a:solidFill>
                <a:srgbClr val="CCCCCC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Tx/>
              <a:buChar char="-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Avoid Bias: All time points are treated the same</a:t>
            </a:r>
          </a:p>
          <a:p>
            <a:pPr eaLnBrk="1" hangingPunct="1">
              <a:lnSpc>
                <a:spcPct val="93000"/>
              </a:lnSpc>
              <a:spcAft>
                <a:spcPts val="725"/>
              </a:spcAft>
              <a:buClr>
                <a:srgbClr val="D9D9D9"/>
              </a:buClr>
              <a:buSzPct val="100000"/>
              <a:buFontTx/>
              <a:buChar char="-"/>
            </a:pPr>
            <a:r>
              <a:rPr lang="en-GB" altLang="en-US">
                <a:solidFill>
                  <a:srgbClr val="CCCCCC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Increases sensitivity and reliability!</a:t>
            </a:r>
          </a:p>
        </p:txBody>
      </p:sp>
      <p:sp>
        <p:nvSpPr>
          <p:cNvPr id="112643" name="Rectangle 6">
            <a:extLst>
              <a:ext uri="{FF2B5EF4-FFF2-40B4-BE49-F238E27FC236}">
                <a16:creationId xmlns:a16="http://schemas.microsoft.com/office/drawing/2014/main" id="{7D35D8A4-2E13-088A-51D0-D6BBA6945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25" y="-158750"/>
            <a:ext cx="823595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Longitudinal Processing</a:t>
            </a:r>
          </a:p>
        </p:txBody>
      </p:sp>
      <p:pic>
        <p:nvPicPr>
          <p:cNvPr id="112644" name="Picture 12">
            <a:extLst>
              <a:ext uri="{FF2B5EF4-FFF2-40B4-BE49-F238E27FC236}">
                <a16:creationId xmlns:a16="http://schemas.microsoft.com/office/drawing/2014/main" id="{1EA039AC-CE7E-AB89-511A-A791F987F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292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edian.png">
            <a:extLst>
              <a:ext uri="{FF2B5EF4-FFF2-40B4-BE49-F238E27FC236}">
                <a16:creationId xmlns:a16="http://schemas.microsoft.com/office/drawing/2014/main" id="{09D3069F-7199-209E-9070-2E14CA906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3555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median3.png">
            <a:extLst>
              <a:ext uri="{FF2B5EF4-FFF2-40B4-BE49-F238E27FC236}">
                <a16:creationId xmlns:a16="http://schemas.microsoft.com/office/drawing/2014/main" id="{1FF5DF59-4E63-CB68-F43C-3FA1071C95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3555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median4.png">
            <a:extLst>
              <a:ext uri="{FF2B5EF4-FFF2-40B4-BE49-F238E27FC236}">
                <a16:creationId xmlns:a16="http://schemas.microsoft.com/office/drawing/2014/main" id="{462231FF-B290-B600-0D29-6184588219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89050"/>
            <a:ext cx="5035550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6">
            <a:extLst>
              <a:ext uri="{FF2B5EF4-FFF2-40B4-BE49-F238E27FC236}">
                <a16:creationId xmlns:a16="http://schemas.microsoft.com/office/drawing/2014/main" id="{817132E6-F937-4924-B489-14AB432E4A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" y="6432550"/>
            <a:ext cx="7645400" cy="38100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0" rIns="40680" bIns="0"/>
          <a:lstStyle/>
          <a:p>
            <a:pPr eaLnBrk="1" hangingPunct="1">
              <a:lnSpc>
                <a:spcPct val="87000"/>
              </a:lnSpc>
              <a:buClr>
                <a:srgbClr val="000000"/>
              </a:buClr>
              <a:buSzPct val="100000"/>
              <a:buFont typeface="Times New Roman" charset="0"/>
              <a:buNone/>
              <a:defRPr/>
            </a:pPr>
            <a:r>
              <a:rPr lang="en-US" sz="2000" dirty="0">
                <a:solidFill>
                  <a:srgbClr val="D9D9D9"/>
                </a:solidFill>
                <a:latin typeface="+mn-lt"/>
                <a:ea typeface="ヒラギノ明朝 ProN W3" charset="0"/>
              </a:rPr>
              <a:t>Reuter et al. OHBM 2010, </a:t>
            </a:r>
            <a:r>
              <a:rPr lang="en-US" sz="2000" dirty="0" err="1">
                <a:solidFill>
                  <a:srgbClr val="D9D9D9"/>
                </a:solidFill>
                <a:latin typeface="+mn-lt"/>
                <a:ea typeface="ヒラギノ明朝 ProN W3" charset="0"/>
              </a:rPr>
              <a:t>NeuroImage</a:t>
            </a:r>
            <a:r>
              <a:rPr lang="en-US" sz="2000" dirty="0">
                <a:solidFill>
                  <a:srgbClr val="D9D9D9"/>
                </a:solidFill>
                <a:latin typeface="+mn-lt"/>
                <a:ea typeface="ヒラギノ明朝 ProN W3" charset="0"/>
              </a:rPr>
              <a:t> 2011 &amp;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>
            <a:extLst>
              <a:ext uri="{FF2B5EF4-FFF2-40B4-BE49-F238E27FC236}">
                <a16:creationId xmlns:a16="http://schemas.microsoft.com/office/drawing/2014/main" id="{15268AFE-CBE4-625A-E81A-074415BBB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98B963A9-F519-D6C2-BDA5-CC08B1173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1">
            <a:extLst>
              <a:ext uri="{FF2B5EF4-FFF2-40B4-BE49-F238E27FC236}">
                <a16:creationId xmlns:a16="http://schemas.microsoft.com/office/drawing/2014/main" id="{8EB90A5A-8EF3-0BFA-ED79-C25D6B925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Tractography with TRACULA</a:t>
            </a:r>
            <a:br>
              <a:rPr lang="en-US" altLang="en-US" sz="4400">
                <a:solidFill>
                  <a:srgbClr val="FFFF00"/>
                </a:solidFill>
              </a:rPr>
            </a:br>
            <a:r>
              <a:rPr lang="en-US" altLang="en-US">
                <a:solidFill>
                  <a:srgbClr val="FFFF00"/>
                </a:solidFill>
              </a:rPr>
              <a:t>(TRActs Constrained by the Underlying Anatomy)</a:t>
            </a:r>
          </a:p>
        </p:txBody>
      </p:sp>
      <p:sp>
        <p:nvSpPr>
          <p:cNvPr id="115715" name="Rectangle 2">
            <a:extLst>
              <a:ext uri="{FF2B5EF4-FFF2-40B4-BE49-F238E27FC236}">
                <a16:creationId xmlns:a16="http://schemas.microsoft.com/office/drawing/2014/main" id="{C21D9DD4-F8CB-B37C-D6A7-E901495C1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96050"/>
            <a:ext cx="91567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Times New Roman Bold" panose="02020803070505020304" pitchFamily="18" charset="0"/>
              </a:rPr>
              <a:t>Collaboration with Anastasia Yendiki, Lilla Zöllei, Saad Jbabdi, Tim Behrens and Jean Augustinack</a:t>
            </a:r>
          </a:p>
        </p:txBody>
      </p:sp>
      <p:pic>
        <p:nvPicPr>
          <p:cNvPr id="115716" name="Picture 3">
            <a:extLst>
              <a:ext uri="{FF2B5EF4-FFF2-40B4-BE49-F238E27FC236}">
                <a16:creationId xmlns:a16="http://schemas.microsoft.com/office/drawing/2014/main" id="{A2554B60-278C-CAA2-5606-E014F95D4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7" t="16939" r="23744" b="12552"/>
          <a:stretch>
            <a:fillRect/>
          </a:stretch>
        </p:blipFill>
        <p:spPr bwMode="auto">
          <a:xfrm>
            <a:off x="371475" y="1439863"/>
            <a:ext cx="4017963" cy="36576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7" name="Picture 4">
            <a:extLst>
              <a:ext uri="{FF2B5EF4-FFF2-40B4-BE49-F238E27FC236}">
                <a16:creationId xmlns:a16="http://schemas.microsoft.com/office/drawing/2014/main" id="{4D1852FB-D320-CD45-5897-0193EA0DE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 t="10323" r="25536" b="7558"/>
          <a:stretch>
            <a:fillRect/>
          </a:stretch>
        </p:blipFill>
        <p:spPr bwMode="auto">
          <a:xfrm>
            <a:off x="4664075" y="1439863"/>
            <a:ext cx="4024313" cy="3657600"/>
          </a:xfrm>
          <a:prstGeom prst="rect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18" name="Rectangle 5">
            <a:extLst>
              <a:ext uri="{FF2B5EF4-FFF2-40B4-BE49-F238E27FC236}">
                <a16:creationId xmlns:a16="http://schemas.microsoft.com/office/drawing/2014/main" id="{72D23127-C864-058C-FF86-0A7E534C8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5273675"/>
            <a:ext cx="71628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FFFF"/>
                </a:solidFill>
              </a:rPr>
              <a:t> Completely automated modeling of 18 major fascicles</a:t>
            </a:r>
          </a:p>
          <a:p>
            <a:pPr eaLnBrk="1" hangingPunct="1">
              <a:buClr>
                <a:srgbClr val="FFFFFF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FFFFFF"/>
                </a:solidFill>
              </a:rPr>
              <a:t> Uses prior probabilistic information on the anatomical structures that each fascicle goes through or next to</a:t>
            </a:r>
          </a:p>
        </p:txBody>
      </p:sp>
      <p:pic>
        <p:nvPicPr>
          <p:cNvPr id="115719" name="Picture 6">
            <a:extLst>
              <a:ext uri="{FF2B5EF4-FFF2-40B4-BE49-F238E27FC236}">
                <a16:creationId xmlns:a16="http://schemas.microsoft.com/office/drawing/2014/main" id="{95C07DD2-6A0C-8A85-B4A0-311F4926C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1" r="23848" b="30779"/>
          <a:stretch>
            <a:fillRect/>
          </a:stretch>
        </p:blipFill>
        <p:spPr bwMode="auto">
          <a:xfrm>
            <a:off x="0" y="106363"/>
            <a:ext cx="1022350" cy="93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>
            <a:extLst>
              <a:ext uri="{FF2B5EF4-FFF2-40B4-BE49-F238E27FC236}">
                <a16:creationId xmlns:a16="http://schemas.microsoft.com/office/drawing/2014/main" id="{24AE1EA9-2C72-72B3-C941-B4035F1919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17763" name="Rectangle 3">
            <a:extLst>
              <a:ext uri="{FF2B5EF4-FFF2-40B4-BE49-F238E27FC236}">
                <a16:creationId xmlns:a16="http://schemas.microsoft.com/office/drawing/2014/main" id="{56AD1090-4673-1810-0DCE-F9859CCFC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47800"/>
            <a:ext cx="868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90488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A Brief History of FreeSurfer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What are Surfaces Good For Anyway?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Inferring Microstructural Locations 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Longitudinal Analysis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chemeClr val="bg2"/>
                </a:solidFill>
              </a:rPr>
              <a:t>DWI/Tractography</a:t>
            </a:r>
          </a:p>
          <a:p>
            <a:pPr eaLnBrk="1" hangingPunct="1">
              <a:lnSpc>
                <a:spcPts val="6000"/>
              </a:lnSpc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/>
              <a:t> fMRI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10" name="Group 2">
            <a:extLst>
              <a:ext uri="{FF2B5EF4-FFF2-40B4-BE49-F238E27FC236}">
                <a16:creationId xmlns:a16="http://schemas.microsoft.com/office/drawing/2014/main" id="{50D92CC1-E288-DD03-D301-0F8E34B1ECBE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457200"/>
            <a:ext cx="2587625" cy="2587625"/>
            <a:chOff x="1104" y="288"/>
            <a:chExt cx="1630" cy="1630"/>
          </a:xfrm>
        </p:grpSpPr>
        <p:pic>
          <p:nvPicPr>
            <p:cNvPr id="119822" name="Picture 3">
              <a:extLst>
                <a:ext uri="{FF2B5EF4-FFF2-40B4-BE49-F238E27FC236}">
                  <a16:creationId xmlns:a16="http://schemas.microsoft.com/office/drawing/2014/main" id="{7D02CFA3-3C50-CB79-4113-F6EBC69298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9" t="18980" r="4541" b="5110"/>
            <a:stretch>
              <a:fillRect/>
            </a:stretch>
          </p:blipFill>
          <p:spPr bwMode="auto">
            <a:xfrm>
              <a:off x="1104" y="288"/>
              <a:ext cx="1630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23" name="Rectangle 4">
              <a:extLst>
                <a:ext uri="{FF2B5EF4-FFF2-40B4-BE49-F238E27FC236}">
                  <a16:creationId xmlns:a16="http://schemas.microsoft.com/office/drawing/2014/main" id="{868EC3CD-3F6A-1659-F045-DDFB99D65E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768"/>
              <a:ext cx="430" cy="382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19811" name="Group 5">
            <a:extLst>
              <a:ext uri="{FF2B5EF4-FFF2-40B4-BE49-F238E27FC236}">
                <a16:creationId xmlns:a16="http://schemas.microsoft.com/office/drawing/2014/main" id="{30133AD0-F9FD-4401-797A-4C4AF1471F16}"/>
              </a:ext>
            </a:extLst>
          </p:cNvPr>
          <p:cNvGrpSpPr>
            <a:grpSpLocks/>
          </p:cNvGrpSpPr>
          <p:nvPr/>
        </p:nvGrpSpPr>
        <p:grpSpPr bwMode="auto">
          <a:xfrm>
            <a:off x="1981200" y="3989388"/>
            <a:ext cx="2359025" cy="2587625"/>
            <a:chOff x="1248" y="2513"/>
            <a:chExt cx="1486" cy="1630"/>
          </a:xfrm>
        </p:grpSpPr>
        <p:pic>
          <p:nvPicPr>
            <p:cNvPr id="119820" name="Picture 6">
              <a:extLst>
                <a:ext uri="{FF2B5EF4-FFF2-40B4-BE49-F238E27FC236}">
                  <a16:creationId xmlns:a16="http://schemas.microsoft.com/office/drawing/2014/main" id="{5E8B731B-5E0F-183E-BCBD-724C8A2136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8" y="2513"/>
              <a:ext cx="1486" cy="16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21" name="Rectangle 7">
              <a:extLst>
                <a:ext uri="{FF2B5EF4-FFF2-40B4-BE49-F238E27FC236}">
                  <a16:creationId xmlns:a16="http://schemas.microsoft.com/office/drawing/2014/main" id="{1C3DD77D-85B4-64CB-FF23-9D85225C66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3114"/>
              <a:ext cx="445" cy="427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19812" name="Group 8">
            <a:extLst>
              <a:ext uri="{FF2B5EF4-FFF2-40B4-BE49-F238E27FC236}">
                <a16:creationId xmlns:a16="http://schemas.microsoft.com/office/drawing/2014/main" id="{219DE151-090A-BC75-6240-4B4A5EC161E6}"/>
              </a:ext>
            </a:extLst>
          </p:cNvPr>
          <p:cNvGrpSpPr>
            <a:grpSpLocks/>
          </p:cNvGrpSpPr>
          <p:nvPr/>
        </p:nvGrpSpPr>
        <p:grpSpPr bwMode="auto">
          <a:xfrm>
            <a:off x="4445000" y="528638"/>
            <a:ext cx="3857625" cy="2505075"/>
            <a:chOff x="2800" y="333"/>
            <a:chExt cx="2430" cy="1578"/>
          </a:xfrm>
        </p:grpSpPr>
        <p:pic>
          <p:nvPicPr>
            <p:cNvPr id="119818" name="Picture 9">
              <a:extLst>
                <a:ext uri="{FF2B5EF4-FFF2-40B4-BE49-F238E27FC236}">
                  <a16:creationId xmlns:a16="http://schemas.microsoft.com/office/drawing/2014/main" id="{171D8193-85E4-59C2-E4B7-814B0AFAEC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3" t="16623" r="2626" b="36893"/>
            <a:stretch>
              <a:fillRect/>
            </a:stretch>
          </p:blipFill>
          <p:spPr bwMode="auto">
            <a:xfrm>
              <a:off x="2800" y="333"/>
              <a:ext cx="2430" cy="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19" name="Rectangle 10">
              <a:extLst>
                <a:ext uri="{FF2B5EF4-FFF2-40B4-BE49-F238E27FC236}">
                  <a16:creationId xmlns:a16="http://schemas.microsoft.com/office/drawing/2014/main" id="{4F73D288-CB9E-6B24-56B2-2427BE76EB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912"/>
              <a:ext cx="430" cy="382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19813" name="Group 11">
            <a:extLst>
              <a:ext uri="{FF2B5EF4-FFF2-40B4-BE49-F238E27FC236}">
                <a16:creationId xmlns:a16="http://schemas.microsoft.com/office/drawing/2014/main" id="{4ED9D9D1-C6C8-7D70-1A5C-081A93B15E60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3836988"/>
            <a:ext cx="4111625" cy="2865437"/>
            <a:chOff x="2880" y="2417"/>
            <a:chExt cx="2590" cy="1805"/>
          </a:xfrm>
        </p:grpSpPr>
        <p:pic>
          <p:nvPicPr>
            <p:cNvPr id="119816" name="Picture 12">
              <a:extLst>
                <a:ext uri="{FF2B5EF4-FFF2-40B4-BE49-F238E27FC236}">
                  <a16:creationId xmlns:a16="http://schemas.microsoft.com/office/drawing/2014/main" id="{53C1068E-0C93-9EB5-C93A-CDD5B4FD8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4" t="16649" r="2626" b="19539"/>
            <a:stretch>
              <a:fillRect/>
            </a:stretch>
          </p:blipFill>
          <p:spPr bwMode="auto">
            <a:xfrm>
              <a:off x="2880" y="2417"/>
              <a:ext cx="2590" cy="1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9817" name="Rectangle 13">
              <a:extLst>
                <a:ext uri="{FF2B5EF4-FFF2-40B4-BE49-F238E27FC236}">
                  <a16:creationId xmlns:a16="http://schemas.microsoft.com/office/drawing/2014/main" id="{38A459B8-66A9-7DB6-3A35-C1AC3FD541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185"/>
              <a:ext cx="574" cy="526"/>
            </a:xfrm>
            <a:prstGeom prst="rect">
              <a:avLst/>
            </a:prstGeom>
            <a:noFill/>
            <a:ln w="57240" cap="sq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19814" name="Rectangle 14">
            <a:extLst>
              <a:ext uri="{FF2B5EF4-FFF2-40B4-BE49-F238E27FC236}">
                <a16:creationId xmlns:a16="http://schemas.microsoft.com/office/drawing/2014/main" id="{A38D5A8C-52F9-5209-5558-0B1A97485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38488"/>
            <a:ext cx="3051175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2175"/>
              </a:lnSpc>
              <a:buSzPct val="100000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15 sec ‘ON’, 15 sec ‘OFF’ 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Flickering Checkerboard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Auditory Tone</a:t>
            </a:r>
          </a:p>
          <a:p>
            <a:pPr eaLnBrk="1" hangingPunct="1">
              <a:lnSpc>
                <a:spcPts val="2175"/>
              </a:lnSpc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Finger Tapping</a:t>
            </a:r>
          </a:p>
        </p:txBody>
      </p:sp>
      <p:sp>
        <p:nvSpPr>
          <p:cNvPr id="119815" name="Rectangle 15">
            <a:extLst>
              <a:ext uri="{FF2B5EF4-FFF2-40B4-BE49-F238E27FC236}">
                <a16:creationId xmlns:a16="http://schemas.microsoft.com/office/drawing/2014/main" id="{5AD06D69-15CC-C6F4-2DCD-5A82731FD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9550" y="0"/>
            <a:ext cx="61849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738"/>
              </a:spcBef>
              <a:buSzPct val="100000"/>
            </a:pPr>
            <a:r>
              <a:rPr lang="en-US" altLang="en-US" sz="3200">
                <a:solidFill>
                  <a:srgbClr val="FAFD00"/>
                </a:solidFill>
              </a:rPr>
              <a:t>Sampling on the Surface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AA0E973F-BB4D-D8C6-455C-153D7E219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0"/>
            <a:ext cx="63373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838"/>
              </a:spcBef>
              <a:buSzPct val="100000"/>
            </a:pPr>
            <a:r>
              <a:rPr lang="en-US" altLang="en-US" sz="3600">
                <a:solidFill>
                  <a:srgbClr val="FAFD00"/>
                </a:solidFill>
              </a:rPr>
              <a:t>  fMRI Working Memory Paradigm Group  Analysis</a:t>
            </a:r>
          </a:p>
        </p:txBody>
      </p:sp>
      <p:grpSp>
        <p:nvGrpSpPr>
          <p:cNvPr id="121859" name="Group 3">
            <a:extLst>
              <a:ext uri="{FF2B5EF4-FFF2-40B4-BE49-F238E27FC236}">
                <a16:creationId xmlns:a16="http://schemas.microsoft.com/office/drawing/2014/main" id="{D3662BEE-D8BA-538C-5564-2DF53E65278E}"/>
              </a:ext>
            </a:extLst>
          </p:cNvPr>
          <p:cNvGrpSpPr>
            <a:grpSpLocks/>
          </p:cNvGrpSpPr>
          <p:nvPr/>
        </p:nvGrpSpPr>
        <p:grpSpPr bwMode="auto">
          <a:xfrm>
            <a:off x="1609725" y="1143000"/>
            <a:ext cx="5854700" cy="4846638"/>
            <a:chOff x="1014" y="720"/>
            <a:chExt cx="3688" cy="3053"/>
          </a:xfrm>
        </p:grpSpPr>
        <p:pic>
          <p:nvPicPr>
            <p:cNvPr id="121861" name="Picture 4">
              <a:extLst>
                <a:ext uri="{FF2B5EF4-FFF2-40B4-BE49-F238E27FC236}">
                  <a16:creationId xmlns:a16="http://schemas.microsoft.com/office/drawing/2014/main" id="{0BF588FA-D0B7-8F3E-71B0-E9C58A4668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8" t="46008" r="7893" b="21089"/>
            <a:stretch>
              <a:fillRect/>
            </a:stretch>
          </p:blipFill>
          <p:spPr bwMode="auto">
            <a:xfrm>
              <a:off x="1014" y="3057"/>
              <a:ext cx="1816" cy="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2" name="Picture 5">
              <a:extLst>
                <a:ext uri="{FF2B5EF4-FFF2-40B4-BE49-F238E27FC236}">
                  <a16:creationId xmlns:a16="http://schemas.microsoft.com/office/drawing/2014/main" id="{C0C492B8-D4FD-CA74-9E1F-4EA9802271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1056" y="72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3" name="Picture 6">
              <a:extLst>
                <a:ext uri="{FF2B5EF4-FFF2-40B4-BE49-F238E27FC236}">
                  <a16:creationId xmlns:a16="http://schemas.microsoft.com/office/drawing/2014/main" id="{4ED07047-D802-CB29-9129-87EFDDA2F5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1056" y="187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4" name="Picture 7">
              <a:extLst>
                <a:ext uri="{FF2B5EF4-FFF2-40B4-BE49-F238E27FC236}">
                  <a16:creationId xmlns:a16="http://schemas.microsoft.com/office/drawing/2014/main" id="{4413F1B6-EA31-42CF-232B-AA27F5A767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30525" r="7893" b="30525"/>
            <a:stretch>
              <a:fillRect/>
            </a:stretch>
          </p:blipFill>
          <p:spPr bwMode="auto">
            <a:xfrm>
              <a:off x="2928" y="2924"/>
              <a:ext cx="1774" cy="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5" name="Picture 8">
              <a:extLst>
                <a:ext uri="{FF2B5EF4-FFF2-40B4-BE49-F238E27FC236}">
                  <a16:creationId xmlns:a16="http://schemas.microsoft.com/office/drawing/2014/main" id="{C794A312-7BFB-7C5D-9F2A-85EC1DCD41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2928" y="72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866" name="Picture 9">
              <a:extLst>
                <a:ext uri="{FF2B5EF4-FFF2-40B4-BE49-F238E27FC236}">
                  <a16:creationId xmlns:a16="http://schemas.microsoft.com/office/drawing/2014/main" id="{B4048DE7-1F61-B4EA-C88A-18C4DDEAF2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93" t="22893" r="7893" b="22893"/>
            <a:stretch>
              <a:fillRect/>
            </a:stretch>
          </p:blipFill>
          <p:spPr bwMode="auto">
            <a:xfrm>
              <a:off x="2928" y="1870"/>
              <a:ext cx="1774" cy="11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1860" name="Rectangle 10">
            <a:extLst>
              <a:ext uri="{FF2B5EF4-FFF2-40B4-BE49-F238E27FC236}">
                <a16:creationId xmlns:a16="http://schemas.microsoft.com/office/drawing/2014/main" id="{A7F686B9-8984-1E8B-49A3-86D9EE759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473825"/>
            <a:ext cx="8135938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AFD00"/>
                </a:solidFill>
              </a:rPr>
              <a:t>Probe-vs-Fixation. Data Functional Biomedical Informatics Research Network (fBIRN)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>
            <a:extLst>
              <a:ext uri="{FF2B5EF4-FFF2-40B4-BE49-F238E27FC236}">
                <a16:creationId xmlns:a16="http://schemas.microsoft.com/office/drawing/2014/main" id="{AE521B00-6479-3637-418A-3B8C61CB0D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Lectures and Practicals</a:t>
            </a:r>
          </a:p>
        </p:txBody>
      </p:sp>
      <p:sp>
        <p:nvSpPr>
          <p:cNvPr id="30723" name="Text Box 2">
            <a:extLst>
              <a:ext uri="{FF2B5EF4-FFF2-40B4-BE49-F238E27FC236}">
                <a16:creationId xmlns:a16="http://schemas.microsoft.com/office/drawing/2014/main" id="{FFCEC451-48B8-17C9-9BFA-DFBCDF2F0A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47738"/>
            <a:ext cx="8610600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379413" indent="-339725"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 dirty="0">
                <a:solidFill>
                  <a:srgbClr val="FFFF00"/>
                </a:solidFill>
              </a:rPr>
              <a:t>General format: talk followed by tutorial</a:t>
            </a:r>
            <a:endParaRPr lang="en-US" altLang="en-US" sz="2800" dirty="0">
              <a:solidFill>
                <a:srgbClr val="FFFF00"/>
              </a:solidFill>
            </a:endParaRPr>
          </a:p>
        </p:txBody>
      </p:sp>
      <p:sp>
        <p:nvSpPr>
          <p:cNvPr id="30724" name="Text Box 4">
            <a:extLst>
              <a:ext uri="{FF2B5EF4-FFF2-40B4-BE49-F238E27FC236}">
                <a16:creationId xmlns:a16="http://schemas.microsoft.com/office/drawing/2014/main" id="{1EFC85B7-F6F0-3DE7-493F-B4DF05F36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400800"/>
            <a:ext cx="632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ts val="700"/>
              </a:spcBef>
              <a:buSzPct val="100000"/>
            </a:pPr>
            <a:r>
              <a:rPr lang="en-US" altLang="en-US">
                <a:solidFill>
                  <a:srgbClr val="FFFF00"/>
                </a:solidFill>
              </a:rPr>
              <a:t>Search on YouTube for the FreeSurfer channel!</a:t>
            </a:r>
          </a:p>
        </p:txBody>
      </p:sp>
      <p:sp>
        <p:nvSpPr>
          <p:cNvPr id="30725" name="TextBox 1">
            <a:extLst>
              <a:ext uri="{FF2B5EF4-FFF2-40B4-BE49-F238E27FC236}">
                <a16:creationId xmlns:a16="http://schemas.microsoft.com/office/drawing/2014/main" id="{1122F46F-C64F-1EDD-9594-ADFE2C6B2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991100"/>
            <a:ext cx="868680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en-US" altLang="en-US" sz="2200" dirty="0"/>
              <a:t>Note about tutorials:  we have many people with different background who will help. Whoever comes over first will either be able to answer your question(s), or will find someone who can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9492C2-DAD4-A042-407B-6086567DA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041636"/>
            <a:ext cx="8839200" cy="23748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>
            <a:extLst>
              <a:ext uri="{FF2B5EF4-FFF2-40B4-BE49-F238E27FC236}">
                <a16:creationId xmlns:a16="http://schemas.microsoft.com/office/drawing/2014/main" id="{CFA90D50-C6E1-01B3-2097-C0FF96A2A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-182563"/>
            <a:ext cx="77724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8160" tIns="38160" rIns="142920" bIns="38160" anchor="ctr"/>
          <a:lstStyle>
            <a:lvl1pPr marL="50800"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0800" algn="l"/>
                <a:tab pos="508000" algn="l"/>
                <a:tab pos="965200" algn="l"/>
                <a:tab pos="1422400" algn="l"/>
                <a:tab pos="1879600" algn="l"/>
                <a:tab pos="2336800" algn="l"/>
                <a:tab pos="2794000" algn="l"/>
                <a:tab pos="3251200" algn="l"/>
                <a:tab pos="3708400" algn="l"/>
                <a:tab pos="4165600" algn="l"/>
                <a:tab pos="4622800" algn="l"/>
                <a:tab pos="5080000" algn="l"/>
                <a:tab pos="5537200" algn="l"/>
                <a:tab pos="5994400" algn="l"/>
                <a:tab pos="6451600" algn="l"/>
                <a:tab pos="6908800" algn="l"/>
                <a:tab pos="7366000" algn="l"/>
                <a:tab pos="7823200" algn="l"/>
                <a:tab pos="8280400" algn="l"/>
                <a:tab pos="8737600" algn="l"/>
                <a:tab pos="9194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AFD00"/>
                </a:solidFill>
              </a:rPr>
              <a:t>Spatial Smoothing</a:t>
            </a:r>
          </a:p>
        </p:txBody>
      </p:sp>
      <p:sp>
        <p:nvSpPr>
          <p:cNvPr id="123907" name="Rectangle 3">
            <a:extLst>
              <a:ext uri="{FF2B5EF4-FFF2-40B4-BE49-F238E27FC236}">
                <a16:creationId xmlns:a16="http://schemas.microsoft.com/office/drawing/2014/main" id="{29AAE6D9-6A34-FEB1-0E26-CAC6888CA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524000"/>
            <a:ext cx="44323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493713"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>
                <a:solidFill>
                  <a:srgbClr val="FAFD00"/>
                </a:solidFill>
              </a:rPr>
              <a:t> 5 mm apart in 3D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>
                <a:solidFill>
                  <a:srgbClr val="FAFD00"/>
                </a:solidFill>
              </a:rPr>
              <a:t> 25 mm apart on surface!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>
                <a:solidFill>
                  <a:srgbClr val="FAFD00"/>
                </a:solidFill>
              </a:rPr>
              <a:t> Kernel much larger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>
                <a:solidFill>
                  <a:srgbClr val="FAFD00"/>
                </a:solidFill>
              </a:rPr>
              <a:t> Averaging with other tissue types (WM, CSF)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800">
                <a:solidFill>
                  <a:srgbClr val="FAFD00"/>
                </a:solidFill>
              </a:rPr>
              <a:t> Averaging with other functional areas</a:t>
            </a:r>
          </a:p>
        </p:txBody>
      </p:sp>
      <p:pic>
        <p:nvPicPr>
          <p:cNvPr id="123908" name="Picture 4">
            <a:extLst>
              <a:ext uri="{FF2B5EF4-FFF2-40B4-BE49-F238E27FC236}">
                <a16:creationId xmlns:a16="http://schemas.microsoft.com/office/drawing/2014/main" id="{525E44D5-9D76-EDBD-1744-FF0CB6EAF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90600"/>
            <a:ext cx="4022725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3909" name="Group 5">
            <a:extLst>
              <a:ext uri="{FF2B5EF4-FFF2-40B4-BE49-F238E27FC236}">
                <a16:creationId xmlns:a16="http://schemas.microsoft.com/office/drawing/2014/main" id="{F6E4FDA7-0954-726B-111F-F5652DFA6D88}"/>
              </a:ext>
            </a:extLst>
          </p:cNvPr>
          <p:cNvGrpSpPr>
            <a:grpSpLocks/>
          </p:cNvGrpSpPr>
          <p:nvPr/>
        </p:nvGrpSpPr>
        <p:grpSpPr bwMode="auto">
          <a:xfrm>
            <a:off x="2051050" y="2857500"/>
            <a:ext cx="336550" cy="377825"/>
            <a:chOff x="1292" y="1800"/>
            <a:chExt cx="212" cy="238"/>
          </a:xfrm>
        </p:grpSpPr>
        <p:sp>
          <p:nvSpPr>
            <p:cNvPr id="123915" name="Line 6">
              <a:extLst>
                <a:ext uri="{FF2B5EF4-FFF2-40B4-BE49-F238E27FC236}">
                  <a16:creationId xmlns:a16="http://schemas.microsoft.com/office/drawing/2014/main" id="{75AA478D-60BC-9444-07A9-31CD372F1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2" y="1919"/>
              <a:ext cx="212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6" name="Line 7">
              <a:extLst>
                <a:ext uri="{FF2B5EF4-FFF2-40B4-BE49-F238E27FC236}">
                  <a16:creationId xmlns:a16="http://schemas.microsoft.com/office/drawing/2014/main" id="{D89A2840-C527-1F8F-C76D-3EC6195D75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7" y="1799"/>
              <a:ext cx="0" cy="24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3910" name="Group 8">
            <a:extLst>
              <a:ext uri="{FF2B5EF4-FFF2-40B4-BE49-F238E27FC236}">
                <a16:creationId xmlns:a16="http://schemas.microsoft.com/office/drawing/2014/main" id="{1CC5ED52-0E6A-782B-DA99-3788178DB71C}"/>
              </a:ext>
            </a:extLst>
          </p:cNvPr>
          <p:cNvGrpSpPr>
            <a:grpSpLocks/>
          </p:cNvGrpSpPr>
          <p:nvPr/>
        </p:nvGrpSpPr>
        <p:grpSpPr bwMode="auto">
          <a:xfrm>
            <a:off x="1389063" y="2514600"/>
            <a:ext cx="334962" cy="377825"/>
            <a:chOff x="875" y="1584"/>
            <a:chExt cx="211" cy="238"/>
          </a:xfrm>
        </p:grpSpPr>
        <p:sp>
          <p:nvSpPr>
            <p:cNvPr id="123913" name="Line 9">
              <a:extLst>
                <a:ext uri="{FF2B5EF4-FFF2-40B4-BE49-F238E27FC236}">
                  <a16:creationId xmlns:a16="http://schemas.microsoft.com/office/drawing/2014/main" id="{E05F5FA3-70F5-C0CA-2763-98DF74568B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75" y="1703"/>
              <a:ext cx="211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4" name="Line 10">
              <a:extLst>
                <a:ext uri="{FF2B5EF4-FFF2-40B4-BE49-F238E27FC236}">
                  <a16:creationId xmlns:a16="http://schemas.microsoft.com/office/drawing/2014/main" id="{5D0A4096-54D5-9A2D-258C-0181677471C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1" y="1583"/>
              <a:ext cx="0" cy="24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403" name="Freeform 11">
            <a:extLst>
              <a:ext uri="{FF2B5EF4-FFF2-40B4-BE49-F238E27FC236}">
                <a16:creationId xmlns:a16="http://schemas.microsoft.com/office/drawing/2014/main" id="{16356834-A82C-439D-BE75-0AD2FFF831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550" y="2743200"/>
            <a:ext cx="1357313" cy="1987550"/>
          </a:xfrm>
          <a:custGeom>
            <a:avLst/>
            <a:gdLst>
              <a:gd name="T0" fmla="*/ 2147483647 w 21437"/>
              <a:gd name="T1" fmla="*/ 0 h 21261"/>
              <a:gd name="T2" fmla="*/ 2147483647 w 21437"/>
              <a:gd name="T3" fmla="*/ 2147483647 h 21261"/>
              <a:gd name="T4" fmla="*/ 2147483647 w 21437"/>
              <a:gd name="T5" fmla="*/ 2147483647 h 21261"/>
              <a:gd name="T6" fmla="*/ 2147483647 w 21437"/>
              <a:gd name="T7" fmla="*/ 2147483647 h 21261"/>
              <a:gd name="T8" fmla="*/ 2147483647 w 21437"/>
              <a:gd name="T9" fmla="*/ 2147483647 h 21261"/>
              <a:gd name="T10" fmla="*/ 2147483647 w 21437"/>
              <a:gd name="T11" fmla="*/ 2147483647 h 21261"/>
              <a:gd name="T12" fmla="*/ 2147483647 w 21437"/>
              <a:gd name="T13" fmla="*/ 2147483647 h 21261"/>
              <a:gd name="T14" fmla="*/ 2147483647 w 21437"/>
              <a:gd name="T15" fmla="*/ 2147483647 h 21261"/>
              <a:gd name="T16" fmla="*/ 2147483647 w 21437"/>
              <a:gd name="T17" fmla="*/ 2147483647 h 212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1437" h="21261">
                <a:moveTo>
                  <a:pt x="10726" y="0"/>
                </a:moveTo>
                <a:cubicBezTo>
                  <a:pt x="10726" y="2785"/>
                  <a:pt x="10726" y="5570"/>
                  <a:pt x="9655" y="7336"/>
                </a:cubicBezTo>
                <a:cubicBezTo>
                  <a:pt x="8584" y="9102"/>
                  <a:pt x="5906" y="9102"/>
                  <a:pt x="4300" y="10596"/>
                </a:cubicBezTo>
                <a:cubicBezTo>
                  <a:pt x="2693" y="12091"/>
                  <a:pt x="194" y="14536"/>
                  <a:pt x="16" y="16302"/>
                </a:cubicBezTo>
                <a:cubicBezTo>
                  <a:pt x="-163" y="18068"/>
                  <a:pt x="1265" y="20785"/>
                  <a:pt x="3229" y="21192"/>
                </a:cubicBezTo>
                <a:cubicBezTo>
                  <a:pt x="5192" y="21600"/>
                  <a:pt x="9834" y="20106"/>
                  <a:pt x="11797" y="18747"/>
                </a:cubicBezTo>
                <a:cubicBezTo>
                  <a:pt x="13761" y="17389"/>
                  <a:pt x="13939" y="14808"/>
                  <a:pt x="15011" y="13042"/>
                </a:cubicBezTo>
                <a:cubicBezTo>
                  <a:pt x="16082" y="11275"/>
                  <a:pt x="17153" y="9781"/>
                  <a:pt x="18224" y="8151"/>
                </a:cubicBezTo>
                <a:cubicBezTo>
                  <a:pt x="19295" y="6521"/>
                  <a:pt x="20366" y="4891"/>
                  <a:pt x="21437" y="3260"/>
                </a:cubicBezTo>
              </a:path>
            </a:pathLst>
          </a:custGeom>
          <a:noFill/>
          <a:ln w="57240" cap="flat">
            <a:solidFill>
              <a:srgbClr val="04E3FA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123912" name="Picture 12">
            <a:extLst>
              <a:ext uri="{FF2B5EF4-FFF2-40B4-BE49-F238E27FC236}">
                <a16:creationId xmlns:a16="http://schemas.microsoft.com/office/drawing/2014/main" id="{F211C868-CAC7-0F1F-99BF-A5BF2DE17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1" t="22183" r="16983" b="18631"/>
          <a:stretch>
            <a:fillRect/>
          </a:stretch>
        </p:blipFill>
        <p:spPr bwMode="auto">
          <a:xfrm>
            <a:off x="4800600" y="5029200"/>
            <a:ext cx="175260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790DB173-45EC-EB94-D439-953EF3B4F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6650" y="146050"/>
            <a:ext cx="70993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39600" bIns="0"/>
          <a:lstStyle>
            <a:lvl1pPr marL="382588" indent="-339725"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82588" algn="l"/>
                <a:tab pos="839788" algn="l"/>
                <a:tab pos="1296988" algn="l"/>
                <a:tab pos="1754188" algn="l"/>
                <a:tab pos="2211388" algn="l"/>
                <a:tab pos="2668588" algn="l"/>
                <a:tab pos="3125788" algn="l"/>
                <a:tab pos="3582988" algn="l"/>
                <a:tab pos="4040188" algn="l"/>
                <a:tab pos="4497388" algn="l"/>
                <a:tab pos="4954588" algn="l"/>
                <a:tab pos="5411788" algn="l"/>
                <a:tab pos="5868988" algn="l"/>
                <a:tab pos="6326188" algn="l"/>
                <a:tab pos="6783388" algn="l"/>
                <a:tab pos="7240588" algn="l"/>
                <a:tab pos="7697788" algn="l"/>
                <a:tab pos="8154988" algn="l"/>
                <a:tab pos="8612188" algn="l"/>
                <a:tab pos="9069388" algn="l"/>
                <a:tab pos="95265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738"/>
              </a:spcBef>
              <a:buSzPct val="100000"/>
            </a:pPr>
            <a:r>
              <a:rPr lang="en-US" altLang="en-US" sz="3200">
                <a:solidFill>
                  <a:srgbClr val="FAFD00"/>
                </a:solidFill>
              </a:rPr>
              <a:t>Group fMRI Analysis: Volume vs Surface</a:t>
            </a:r>
          </a:p>
        </p:txBody>
      </p:sp>
      <p:pic>
        <p:nvPicPr>
          <p:cNvPr id="125955" name="Picture 3">
            <a:extLst>
              <a:ext uri="{FF2B5EF4-FFF2-40B4-BE49-F238E27FC236}">
                <a16:creationId xmlns:a16="http://schemas.microsoft.com/office/drawing/2014/main" id="{4BDC3241-8BDE-AAA7-91AF-37C127D6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8" t="22798" r="20769" b="6224"/>
          <a:stretch>
            <a:fillRect/>
          </a:stretch>
        </p:blipFill>
        <p:spPr bwMode="auto">
          <a:xfrm>
            <a:off x="533400" y="990600"/>
            <a:ext cx="2701925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4">
            <a:extLst>
              <a:ext uri="{FF2B5EF4-FFF2-40B4-BE49-F238E27FC236}">
                <a16:creationId xmlns:a16="http://schemas.microsoft.com/office/drawing/2014/main" id="{B6B1189B-A22B-B6AD-274B-6C758C606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4" t="22183" r="24614" b="34935"/>
          <a:stretch>
            <a:fillRect/>
          </a:stretch>
        </p:blipFill>
        <p:spPr bwMode="auto">
          <a:xfrm>
            <a:off x="3581400" y="990600"/>
            <a:ext cx="2286000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Picture 5">
            <a:extLst>
              <a:ext uri="{FF2B5EF4-FFF2-40B4-BE49-F238E27FC236}">
                <a16:creationId xmlns:a16="http://schemas.microsoft.com/office/drawing/2014/main" id="{EB2EBD82-2FE5-D156-362C-565B489BD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" t="21838" r="16151" b="23970"/>
          <a:stretch>
            <a:fillRect/>
          </a:stretch>
        </p:blipFill>
        <p:spPr bwMode="auto">
          <a:xfrm>
            <a:off x="381000" y="4318000"/>
            <a:ext cx="3463925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8" name="Picture 6">
            <a:extLst>
              <a:ext uri="{FF2B5EF4-FFF2-40B4-BE49-F238E27FC236}">
                <a16:creationId xmlns:a16="http://schemas.microsoft.com/office/drawing/2014/main" id="{599CA592-D03D-5974-6D50-40EF2BE72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6" t="24168" r="7893" b="21141"/>
          <a:stretch>
            <a:fillRect/>
          </a:stretch>
        </p:blipFill>
        <p:spPr bwMode="auto">
          <a:xfrm>
            <a:off x="4854575" y="2989263"/>
            <a:ext cx="440372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9" name="Oval 7">
            <a:extLst>
              <a:ext uri="{FF2B5EF4-FFF2-40B4-BE49-F238E27FC236}">
                <a16:creationId xmlns:a16="http://schemas.microsoft.com/office/drawing/2014/main" id="{08DC5C3E-00F6-8BA5-A5DB-10980E602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1828800"/>
            <a:ext cx="381000" cy="381000"/>
          </a:xfrm>
          <a:prstGeom prst="ellipse">
            <a:avLst/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5960" name="Line 8">
            <a:extLst>
              <a:ext uri="{FF2B5EF4-FFF2-40B4-BE49-F238E27FC236}">
                <a16:creationId xmlns:a16="http://schemas.microsoft.com/office/drawing/2014/main" id="{2CCCC2FF-9444-9CAC-C660-52BACC1FD3F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67200" y="2133600"/>
            <a:ext cx="1819275" cy="2579688"/>
          </a:xfrm>
          <a:prstGeom prst="line">
            <a:avLst/>
          </a:prstGeom>
          <a:noFill/>
          <a:ln w="38160" cap="sq">
            <a:solidFill>
              <a:srgbClr val="00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5961" name="Oval 9">
            <a:extLst>
              <a:ext uri="{FF2B5EF4-FFF2-40B4-BE49-F238E27FC236}">
                <a16:creationId xmlns:a16="http://schemas.microsoft.com/office/drawing/2014/main" id="{46F79AC8-BA79-7678-0FFC-689481047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00" y="1714500"/>
            <a:ext cx="381000" cy="381000"/>
          </a:xfrm>
          <a:prstGeom prst="ellipse">
            <a:avLst/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5962" name="Oval 10">
            <a:extLst>
              <a:ext uri="{FF2B5EF4-FFF2-40B4-BE49-F238E27FC236}">
                <a16:creationId xmlns:a16="http://schemas.microsoft.com/office/drawing/2014/main" id="{051B95A6-42D1-6304-B797-B889F2E2BF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350" y="5181600"/>
            <a:ext cx="381000" cy="381000"/>
          </a:xfrm>
          <a:prstGeom prst="ellipse">
            <a:avLst/>
          </a:prstGeom>
          <a:noFill/>
          <a:ln w="28440" cap="sq">
            <a:solidFill>
              <a:srgbClr val="00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25963" name="Rectangle 11">
            <a:extLst>
              <a:ext uri="{FF2B5EF4-FFF2-40B4-BE49-F238E27FC236}">
                <a16:creationId xmlns:a16="http://schemas.microsoft.com/office/drawing/2014/main" id="{349531A5-5AF8-4EDD-8CD9-E8EB4FF14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8038" y="1219200"/>
            <a:ext cx="3170237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Affine registration to MNI305</a:t>
            </a:r>
          </a:p>
          <a:p>
            <a:pPr algn="ctr" eaLnBrk="1" hangingPunct="1">
              <a:buSzPct val="100000"/>
            </a:pPr>
            <a:endParaRPr lang="en-US" altLang="en-US" sz="2000">
              <a:solidFill>
                <a:srgbClr val="FAFD00"/>
              </a:solidFill>
            </a:endParaRP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5mm volume smoothing vs.</a:t>
            </a: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10mm surface smoothing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Box 1">
            <a:extLst>
              <a:ext uri="{FF2B5EF4-FFF2-40B4-BE49-F238E27FC236}">
                <a16:creationId xmlns:a16="http://schemas.microsoft.com/office/drawing/2014/main" id="{240DB1FA-74BA-7244-AB39-D27F45B46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04800"/>
            <a:ext cx="6705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400">
                <a:solidFill>
                  <a:srgbClr val="FFFF00"/>
                </a:solidFill>
              </a:rPr>
              <a:t>What is FreeSurfer?</a:t>
            </a:r>
          </a:p>
        </p:txBody>
      </p:sp>
      <p:sp>
        <p:nvSpPr>
          <p:cNvPr id="128003" name="TextBox 3">
            <a:extLst>
              <a:ext uri="{FF2B5EF4-FFF2-40B4-BE49-F238E27FC236}">
                <a16:creationId xmlns:a16="http://schemas.microsoft.com/office/drawing/2014/main" id="{F658BEB0-7B2C-B9BE-7408-2971057152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371600"/>
            <a:ext cx="80010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Cortical extraction and labeling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Subcortical Segmentation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Surface-based Inter-subject Registration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Fully automated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3600">
                <a:solidFill>
                  <a:srgbClr val="FFFF00"/>
                </a:solidFill>
              </a:rPr>
              <a:t>Multi-modal integration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altLang="en-US" sz="3600"/>
          </a:p>
        </p:txBody>
      </p:sp>
      <p:pic>
        <p:nvPicPr>
          <p:cNvPr id="128004" name="Picture 3">
            <a:extLst>
              <a:ext uri="{FF2B5EF4-FFF2-40B4-BE49-F238E27FC236}">
                <a16:creationId xmlns:a16="http://schemas.microsoft.com/office/drawing/2014/main" id="{9ADAB30A-2662-69C0-C1D2-7FB235630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4927600"/>
            <a:ext cx="3063875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5" name="Picture 4">
            <a:extLst>
              <a:ext uri="{FF2B5EF4-FFF2-40B4-BE49-F238E27FC236}">
                <a16:creationId xmlns:a16="http://schemas.microsoft.com/office/drawing/2014/main" id="{D8A7073E-0BEF-825B-DACC-A26F708A0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2" t="6169" r="4121" b="11526"/>
          <a:stretch>
            <a:fillRect/>
          </a:stretch>
        </p:blipFill>
        <p:spPr bwMode="auto">
          <a:xfrm>
            <a:off x="1482725" y="4851400"/>
            <a:ext cx="290988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TextBox 6">
            <a:extLst>
              <a:ext uri="{FF2B5EF4-FFF2-40B4-BE49-F238E27FC236}">
                <a16:creationId xmlns:a16="http://schemas.microsoft.com/office/drawing/2014/main" id="{0F8E02F3-8587-EDFD-3EA6-16D250116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4196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</a:rPr>
              <a:t>Use FreeSurfer</a:t>
            </a:r>
          </a:p>
        </p:txBody>
      </p:sp>
      <p:sp>
        <p:nvSpPr>
          <p:cNvPr id="128007" name="TextBox 7">
            <a:extLst>
              <a:ext uri="{FF2B5EF4-FFF2-40B4-BE49-F238E27FC236}">
                <a16:creationId xmlns:a16="http://schemas.microsoft.com/office/drawing/2014/main" id="{81B1E053-5C11-905C-2D78-AF4613AA48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4196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2800">
                <a:solidFill>
                  <a:srgbClr val="FFFF00"/>
                </a:solidFill>
              </a:rPr>
              <a:t>Be Happy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xplode.new.mp4">
            <a:hlinkClick r:id="" action="ppaction://media"/>
            <a:extLst>
              <a:ext uri="{FF2B5EF4-FFF2-40B4-BE49-F238E27FC236}">
                <a16:creationId xmlns:a16="http://schemas.microsoft.com/office/drawing/2014/main" id="{9DBF6CAD-D53D-DC20-E4D0-C84FA0EF578E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81000"/>
            <a:ext cx="5943600" cy="575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Rectangle 4">
            <a:extLst>
              <a:ext uri="{FF2B5EF4-FFF2-40B4-BE49-F238E27FC236}">
                <a16:creationId xmlns:a16="http://schemas.microsoft.com/office/drawing/2014/main" id="{5145ACE5-E5A2-77EB-E476-31D5A363A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1603375"/>
            <a:ext cx="4114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endParaRPr lang="en-US" altLang="en-US" sz="1500"/>
          </a:p>
        </p:txBody>
      </p:sp>
      <p:sp>
        <p:nvSpPr>
          <p:cNvPr id="129028" name="Rectangle 2">
            <a:extLst>
              <a:ext uri="{FF2B5EF4-FFF2-40B4-BE49-F238E27FC236}">
                <a16:creationId xmlns:a16="http://schemas.microsoft.com/office/drawing/2014/main" id="{3044914A-3DED-A2EC-A959-3E0B212B14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98438" y="50800"/>
            <a:ext cx="8740775" cy="722313"/>
          </a:xfrm>
        </p:spPr>
        <p:txBody>
          <a:bodyPr/>
          <a:lstStyle/>
          <a:p>
            <a:r>
              <a:rPr lang="en-US" altLang="en-US" sz="4200" b="1">
                <a:solidFill>
                  <a:srgbClr val="FFFF00"/>
                </a:solidFill>
              </a:rPr>
              <a:t>Why Should I Use FreeSurfer?</a:t>
            </a:r>
            <a:endParaRPr lang="en-US" altLang="en-US" sz="4200">
              <a:solidFill>
                <a:srgbClr val="FFFF00"/>
              </a:solidFill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6586F15-1D67-49F7-AA80-B54D2F84A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934075"/>
            <a:ext cx="90916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bg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bg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defTabSz="1858963">
              <a:lnSpc>
                <a:spcPts val="3000"/>
              </a:lnSpc>
              <a:spcBef>
                <a:spcPts val="0"/>
              </a:spcBef>
              <a:spcAft>
                <a:spcPts val="3600"/>
              </a:spcAft>
              <a:tabLst>
                <a:tab pos="2514600" algn="l"/>
              </a:tabLst>
              <a:defRPr/>
            </a:pPr>
            <a:r>
              <a:rPr lang="en-US" sz="2400" b="1" kern="0" dirty="0"/>
              <a:t>Please do not try this yourself without expert supervision – it can be extremely dangerous!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1">
            <a:extLst>
              <a:ext uri="{FF2B5EF4-FFF2-40B4-BE49-F238E27FC236}">
                <a16:creationId xmlns:a16="http://schemas.microsoft.com/office/drawing/2014/main" id="{3A369552-D8C6-17C3-9190-E464413626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190500"/>
            <a:ext cx="777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Food and such</a:t>
            </a: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3FC705FE-9975-6C3A-8B8B-8FAD26DA1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2536825"/>
            <a:ext cx="298767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3">
            <a:extLst>
              <a:ext uri="{FF2B5EF4-FFF2-40B4-BE49-F238E27FC236}">
                <a16:creationId xmlns:a16="http://schemas.microsoft.com/office/drawing/2014/main" id="{65BACB05-43FB-5ED1-D858-6A5414BDF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8" b="19061"/>
          <a:stretch>
            <a:fillRect/>
          </a:stretch>
        </p:blipFill>
        <p:spPr bwMode="auto">
          <a:xfrm>
            <a:off x="652463" y="1295400"/>
            <a:ext cx="725805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Rectangle 4">
            <a:extLst>
              <a:ext uri="{FF2B5EF4-FFF2-40B4-BE49-F238E27FC236}">
                <a16:creationId xmlns:a16="http://schemas.microsoft.com/office/drawing/2014/main" id="{1A746AF9-D225-AB46-3241-8BB4897F5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5254625"/>
            <a:ext cx="5724525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 Morning coffee and 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“</a:t>
            </a:r>
            <a:r>
              <a:rPr lang="en-US" altLang="ja-JP" sz="2000">
                <a:solidFill>
                  <a:srgbClr val="FFFF00"/>
                </a:solidFill>
                <a:ea typeface="MS PGothic" panose="020B0600070205080204" pitchFamily="34" charset="-128"/>
              </a:rPr>
              <a:t>breakfast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”</a:t>
            </a:r>
            <a:r>
              <a:rPr lang="en-US" altLang="ja-JP" sz="2000">
                <a:solidFill>
                  <a:srgbClr val="FFFF00"/>
                </a:solidFill>
                <a:ea typeface="MS PGothic" panose="020B0600070205080204" pitchFamily="34" charset="-128"/>
              </a:rPr>
              <a:t> – muffins, bagels, fruit</a:t>
            </a:r>
          </a:p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Afternoon coffee and some snacks</a:t>
            </a:r>
          </a:p>
          <a:p>
            <a:pPr eaLnBrk="1" hangingPunct="1">
              <a:buSzPct val="100000"/>
            </a:pPr>
            <a:endParaRPr lang="en-US" altLang="en-US" sz="2000">
              <a:solidFill>
                <a:srgbClr val="FFFF00"/>
              </a:solidFill>
            </a:endParaRPr>
          </a:p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Tuesday evening socializing at Boston Beer Works</a:t>
            </a:r>
          </a:p>
        </p:txBody>
      </p:sp>
      <p:sp>
        <p:nvSpPr>
          <p:cNvPr id="32774" name="Rectangle 5">
            <a:extLst>
              <a:ext uri="{FF2B5EF4-FFF2-40B4-BE49-F238E27FC236}">
                <a16:creationId xmlns:a16="http://schemas.microsoft.com/office/drawing/2014/main" id="{F0D68C0C-C1CE-F511-E8F3-7074CEA97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263" y="2798763"/>
            <a:ext cx="43354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Cafeteria in main building (Building 149)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>
            <a:extLst>
              <a:ext uri="{FF2B5EF4-FFF2-40B4-BE49-F238E27FC236}">
                <a16:creationId xmlns:a16="http://schemas.microsoft.com/office/drawing/2014/main" id="{9D0C2701-814D-6624-4702-1B934A334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0800"/>
            <a:ext cx="77724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To Caffeinate or not to Caffeinate?</a:t>
            </a: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374DB536-2E0E-E828-FFB2-974EF95E1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" y="2998788"/>
            <a:ext cx="80518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700">
                <a:solidFill>
                  <a:srgbClr val="FFFF00"/>
                </a:solidFill>
              </a:rPr>
              <a:t>Please don</a:t>
            </a:r>
            <a:r>
              <a:rPr lang="en-US" altLang="en-US" sz="2700">
                <a:solidFill>
                  <a:srgbClr val="FFFF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700">
                <a:solidFill>
                  <a:srgbClr val="FFFF00"/>
                </a:solidFill>
                <a:ea typeface="MS PGothic" panose="020B0600070205080204" pitchFamily="34" charset="-128"/>
              </a:rPr>
              <a:t>t spill coffee (or anything else!) on the laptops. If you do, please be prepared to fund a replacement!</a:t>
            </a:r>
            <a:endParaRPr lang="en-US" altLang="en-US" sz="27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ext Box 1">
            <a:extLst>
              <a:ext uri="{FF2B5EF4-FFF2-40B4-BE49-F238E27FC236}">
                <a16:creationId xmlns:a16="http://schemas.microsoft.com/office/drawing/2014/main" id="{4B12EA8F-A294-F037-CDCB-0983181B9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381000"/>
            <a:ext cx="777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bIns="50760" anchor="ctr"/>
          <a:lstStyle>
            <a:lvl1pPr marL="39688" indent="-36513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The FreeSurfer Team</a:t>
            </a:r>
          </a:p>
        </p:txBody>
      </p:sp>
      <p:sp>
        <p:nvSpPr>
          <p:cNvPr id="132099" name="Text Box 2">
            <a:extLst>
              <a:ext uri="{FF2B5EF4-FFF2-40B4-BE49-F238E27FC236}">
                <a16:creationId xmlns:a16="http://schemas.microsoft.com/office/drawing/2014/main" id="{E6AFE42F-E062-B454-F791-1FDEFFC55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9650" y="6248400"/>
            <a:ext cx="2921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fld id="{97C56ADD-270E-4E81-8AD7-ED24882FF8A9}" type="slidenum">
              <a:rPr lang="en-US" altLang="en-US" sz="1400">
                <a:solidFill>
                  <a:srgbClr val="000000"/>
                </a:solidFill>
              </a:rPr>
              <a:pPr algn="ctr" eaLnBrk="1" hangingPunct="1">
                <a:buSzPct val="100000"/>
              </a:pPr>
              <a:t>57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pic>
        <p:nvPicPr>
          <p:cNvPr id="132100" name="Picture 3">
            <a:extLst>
              <a:ext uri="{FF2B5EF4-FFF2-40B4-BE49-F238E27FC236}">
                <a16:creationId xmlns:a16="http://schemas.microsoft.com/office/drawing/2014/main" id="{99D01F0F-412C-65DE-27D6-853BADF7B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800600"/>
            <a:ext cx="1304925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1" name="Picture 4">
            <a:extLst>
              <a:ext uri="{FF2B5EF4-FFF2-40B4-BE49-F238E27FC236}">
                <a16:creationId xmlns:a16="http://schemas.microsoft.com/office/drawing/2014/main" id="{8F7C4C6A-28C6-EC21-EFD6-70084CFAC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Picture 5">
            <a:extLst>
              <a:ext uri="{FF2B5EF4-FFF2-40B4-BE49-F238E27FC236}">
                <a16:creationId xmlns:a16="http://schemas.microsoft.com/office/drawing/2014/main" id="{2F341660-A42A-5E1A-EE2B-ED26BFF1F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3" name="Picture 6">
            <a:extLst>
              <a:ext uri="{FF2B5EF4-FFF2-40B4-BE49-F238E27FC236}">
                <a16:creationId xmlns:a16="http://schemas.microsoft.com/office/drawing/2014/main" id="{71BF7D03-1397-3636-1671-7A623BC2F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19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4" name="Picture 7">
            <a:extLst>
              <a:ext uri="{FF2B5EF4-FFF2-40B4-BE49-F238E27FC236}">
                <a16:creationId xmlns:a16="http://schemas.microsoft.com/office/drawing/2014/main" id="{36B3BF26-1105-EA97-CF4B-6FBF693FFA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429000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5" name="Picture 8">
            <a:extLst>
              <a:ext uri="{FF2B5EF4-FFF2-40B4-BE49-F238E27FC236}">
                <a16:creationId xmlns:a16="http://schemas.microsoft.com/office/drawing/2014/main" id="{C1BA0E93-6A47-A21D-E170-0A01EA7DE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7620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6" name="Picture 9">
            <a:extLst>
              <a:ext uri="{FF2B5EF4-FFF2-40B4-BE49-F238E27FC236}">
                <a16:creationId xmlns:a16="http://schemas.microsoft.com/office/drawing/2014/main" id="{0C1BE506-4F57-9691-39BF-B6206AEDC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8382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7" name="Picture 10">
            <a:extLst>
              <a:ext uri="{FF2B5EF4-FFF2-40B4-BE49-F238E27FC236}">
                <a16:creationId xmlns:a16="http://schemas.microsoft.com/office/drawing/2014/main" id="{A4E66388-9F09-A01C-CC3E-76F176B66A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2" t="10454" r="13016"/>
          <a:stretch>
            <a:fillRect/>
          </a:stretch>
        </p:blipFill>
        <p:spPr bwMode="auto">
          <a:xfrm>
            <a:off x="3124200" y="3505200"/>
            <a:ext cx="13970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8" name="Picture 11">
            <a:extLst>
              <a:ext uri="{FF2B5EF4-FFF2-40B4-BE49-F238E27FC236}">
                <a16:creationId xmlns:a16="http://schemas.microsoft.com/office/drawing/2014/main" id="{8E2F31DB-6669-AF43-85E0-FADBFD8AF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6482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9" name="Picture 12">
            <a:extLst>
              <a:ext uri="{FF2B5EF4-FFF2-40B4-BE49-F238E27FC236}">
                <a16:creationId xmlns:a16="http://schemas.microsoft.com/office/drawing/2014/main" id="{22656EC6-C547-A90C-36B3-70F7CD5F6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8" t="9921" r="11191"/>
          <a:stretch>
            <a:fillRect/>
          </a:stretch>
        </p:blipFill>
        <p:spPr bwMode="auto">
          <a:xfrm>
            <a:off x="381000" y="3505200"/>
            <a:ext cx="137953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2110" name="Text Box 13">
            <a:extLst>
              <a:ext uri="{FF2B5EF4-FFF2-40B4-BE49-F238E27FC236}">
                <a16:creationId xmlns:a16="http://schemas.microsoft.com/office/drawing/2014/main" id="{E9E2219E-D9A6-F16D-55F1-EFD0F43AF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209800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Bruce</a:t>
            </a:r>
          </a:p>
        </p:txBody>
      </p:sp>
      <p:sp>
        <p:nvSpPr>
          <p:cNvPr id="132111" name="Text Box 14">
            <a:extLst>
              <a:ext uri="{FF2B5EF4-FFF2-40B4-BE49-F238E27FC236}">
                <a16:creationId xmlns:a16="http://schemas.microsoft.com/office/drawing/2014/main" id="{EE9350F5-2D63-EF25-0DA6-142575B44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590800"/>
            <a:ext cx="12954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Doug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fMRI/PET</a:t>
            </a:r>
          </a:p>
        </p:txBody>
      </p:sp>
      <p:sp>
        <p:nvSpPr>
          <p:cNvPr id="132112" name="Text Box 15">
            <a:extLst>
              <a:ext uri="{FF2B5EF4-FFF2-40B4-BE49-F238E27FC236}">
                <a16:creationId xmlns:a16="http://schemas.microsoft.com/office/drawing/2014/main" id="{F7463ABD-D337-5974-68DD-CF7404813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2209800"/>
            <a:ext cx="12954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Martin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Longitudinal</a:t>
            </a:r>
          </a:p>
        </p:txBody>
      </p:sp>
      <p:sp>
        <p:nvSpPr>
          <p:cNvPr id="132113" name="Text Box 16">
            <a:extLst>
              <a:ext uri="{FF2B5EF4-FFF2-40B4-BE49-F238E27FC236}">
                <a16:creationId xmlns:a16="http://schemas.microsoft.com/office/drawing/2014/main" id="{0E39A0E4-5700-EC4B-FFD9-7E4820C72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568575"/>
            <a:ext cx="14478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Anastasia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Tractography</a:t>
            </a:r>
          </a:p>
        </p:txBody>
      </p:sp>
      <p:sp>
        <p:nvSpPr>
          <p:cNvPr id="132114" name="Text Box 17">
            <a:extLst>
              <a:ext uri="{FF2B5EF4-FFF2-40B4-BE49-F238E27FC236}">
                <a16:creationId xmlns:a16="http://schemas.microsoft.com/office/drawing/2014/main" id="{1BB3DAFD-0CB2-B588-2483-5AC11A0F2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133600"/>
            <a:ext cx="1447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Lilla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Registration/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Pediatric</a:t>
            </a:r>
          </a:p>
        </p:txBody>
      </p:sp>
      <p:sp>
        <p:nvSpPr>
          <p:cNvPr id="132115" name="Text Box 18">
            <a:extLst>
              <a:ext uri="{FF2B5EF4-FFF2-40B4-BE49-F238E27FC236}">
                <a16:creationId xmlns:a16="http://schemas.microsoft.com/office/drawing/2014/main" id="{4C89467B-B9F1-D0C6-E4CA-B12CAEC50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105400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Zeke</a:t>
            </a:r>
          </a:p>
        </p:txBody>
      </p:sp>
      <p:sp>
        <p:nvSpPr>
          <p:cNvPr id="132116" name="Text Box 19">
            <a:extLst>
              <a:ext uri="{FF2B5EF4-FFF2-40B4-BE49-F238E27FC236}">
                <a16:creationId xmlns:a16="http://schemas.microsoft.com/office/drawing/2014/main" id="{330DC4AB-0520-8B7B-36D4-565AB8C938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733800"/>
            <a:ext cx="14478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000" i="1">
                <a:solidFill>
                  <a:srgbClr val="FFFF00"/>
                </a:solidFill>
              </a:rPr>
              <a:t>Software Engineers</a:t>
            </a:r>
          </a:p>
        </p:txBody>
      </p:sp>
      <p:sp>
        <p:nvSpPr>
          <p:cNvPr id="132117" name="Text Box 20">
            <a:extLst>
              <a:ext uri="{FF2B5EF4-FFF2-40B4-BE49-F238E27FC236}">
                <a16:creationId xmlns:a16="http://schemas.microsoft.com/office/drawing/2014/main" id="{91047A59-9323-E2C9-A7DB-89691C9E6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096000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Ruopeng</a:t>
            </a:r>
          </a:p>
        </p:txBody>
      </p:sp>
      <p:sp>
        <p:nvSpPr>
          <p:cNvPr id="132118" name="Text Box 21">
            <a:extLst>
              <a:ext uri="{FF2B5EF4-FFF2-40B4-BE49-F238E27FC236}">
                <a16:creationId xmlns:a16="http://schemas.microsoft.com/office/drawing/2014/main" id="{F5DCF387-20C1-A478-FDB7-F38412323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5024438"/>
            <a:ext cx="12954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Nick</a:t>
            </a:r>
          </a:p>
        </p:txBody>
      </p:sp>
      <p:sp>
        <p:nvSpPr>
          <p:cNvPr id="132119" name="Text Box 22">
            <a:extLst>
              <a:ext uri="{FF2B5EF4-FFF2-40B4-BE49-F238E27FC236}">
                <a16:creationId xmlns:a16="http://schemas.microsoft.com/office/drawing/2014/main" id="{7106B9F4-89A6-9127-819D-0C09084FA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702175"/>
            <a:ext cx="16002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Andre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MR Sequences</a:t>
            </a:r>
          </a:p>
        </p:txBody>
      </p:sp>
      <p:sp>
        <p:nvSpPr>
          <p:cNvPr id="132120" name="Text Box 23">
            <a:extLst>
              <a:ext uri="{FF2B5EF4-FFF2-40B4-BE49-F238E27FC236}">
                <a16:creationId xmlns:a16="http://schemas.microsoft.com/office/drawing/2014/main" id="{D6D0904E-D203-4462-D3DB-28A961A1A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019800"/>
            <a:ext cx="3352800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Allison</a:t>
            </a:r>
          </a:p>
          <a:p>
            <a:pPr algn="ctr" eaLnBrk="1" hangingPunct="1">
              <a:buSzPct val="100000"/>
            </a:pPr>
            <a:r>
              <a:rPr lang="en-US" altLang="en-US" sz="1600" i="1">
                <a:solidFill>
                  <a:srgbClr val="FFFF00"/>
                </a:solidFill>
              </a:rPr>
              <a:t>Recon Editing &amp; Exvivo Data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1">
            <a:extLst>
              <a:ext uri="{FF2B5EF4-FFF2-40B4-BE49-F238E27FC236}">
                <a16:creationId xmlns:a16="http://schemas.microsoft.com/office/drawing/2014/main" id="{F573C366-FA06-01EA-F617-8BD7E7806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1913"/>
            <a:ext cx="7773988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lnSpc>
                <a:spcPct val="98000"/>
              </a:lnSpc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Automated Subfield Segmentation</a:t>
            </a:r>
          </a:p>
        </p:txBody>
      </p:sp>
      <p:sp>
        <p:nvSpPr>
          <p:cNvPr id="134147" name="Rectangle 2">
            <a:extLst>
              <a:ext uri="{FF2B5EF4-FFF2-40B4-BE49-F238E27FC236}">
                <a16:creationId xmlns:a16="http://schemas.microsoft.com/office/drawing/2014/main" id="{0820972F-D9FB-9019-C120-20E197C21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500" y="5689600"/>
            <a:ext cx="200025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60" tIns="38160" rIns="81720" bIns="38160">
            <a:spAutoFit/>
          </a:bodyPr>
          <a:lstStyle>
            <a:lvl1pPr marL="4763"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high-resolution scan </a:t>
            </a:r>
          </a:p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of unseen subject</a:t>
            </a:r>
          </a:p>
        </p:txBody>
      </p:sp>
      <p:sp>
        <p:nvSpPr>
          <p:cNvPr id="134148" name="Rectangle 3">
            <a:extLst>
              <a:ext uri="{FF2B5EF4-FFF2-40B4-BE49-F238E27FC236}">
                <a16:creationId xmlns:a16="http://schemas.microsoft.com/office/drawing/2014/main" id="{E07109C7-A39A-BD01-E322-AE1A2BAC2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7063" y="5722938"/>
            <a:ext cx="18415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60" tIns="38160" rIns="81720" bIns="38160">
            <a:spAutoFit/>
          </a:bodyPr>
          <a:lstStyle>
            <a:lvl1pPr marL="4763"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automated labeling</a:t>
            </a:r>
          </a:p>
        </p:txBody>
      </p:sp>
      <p:sp>
        <p:nvSpPr>
          <p:cNvPr id="134149" name="Rectangle 4">
            <a:extLst>
              <a:ext uri="{FF2B5EF4-FFF2-40B4-BE49-F238E27FC236}">
                <a16:creationId xmlns:a16="http://schemas.microsoft.com/office/drawing/2014/main" id="{D2949BA1-FAE7-A01D-B966-22B10BBBB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8263" y="5722938"/>
            <a:ext cx="15494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160" tIns="38160" rIns="81720" bIns="38160">
            <a:spAutoFit/>
          </a:bodyPr>
          <a:lstStyle>
            <a:lvl1pPr marL="4763"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763" algn="l"/>
                <a:tab pos="461963" algn="l"/>
                <a:tab pos="919163" algn="l"/>
                <a:tab pos="1376363" algn="l"/>
                <a:tab pos="1833563" algn="l"/>
                <a:tab pos="2290763" algn="l"/>
                <a:tab pos="2747963" algn="l"/>
                <a:tab pos="3205163" algn="l"/>
                <a:tab pos="3662363" algn="l"/>
                <a:tab pos="4119563" algn="l"/>
                <a:tab pos="4576763" algn="l"/>
                <a:tab pos="5033963" algn="l"/>
                <a:tab pos="5491163" algn="l"/>
                <a:tab pos="5948363" algn="l"/>
                <a:tab pos="6405563" algn="l"/>
                <a:tab pos="6862763" algn="l"/>
                <a:tab pos="7319963" algn="l"/>
                <a:tab pos="7777163" algn="l"/>
                <a:tab pos="8234363" algn="l"/>
                <a:tab pos="8691563" algn="l"/>
                <a:tab pos="9148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600">
                <a:solidFill>
                  <a:srgbClr val="FFFFFF"/>
                </a:solidFill>
                <a:latin typeface="Arial" panose="020B0604020202020204" pitchFamily="34" charset="0"/>
              </a:rPr>
              <a:t>manual labeling</a:t>
            </a:r>
          </a:p>
        </p:txBody>
      </p:sp>
      <p:pic>
        <p:nvPicPr>
          <p:cNvPr id="134150" name="Picture 5">
            <a:extLst>
              <a:ext uri="{FF2B5EF4-FFF2-40B4-BE49-F238E27FC236}">
                <a16:creationId xmlns:a16="http://schemas.microsoft.com/office/drawing/2014/main" id="{1F9731C5-F754-6D50-F931-B6AC375C8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589088"/>
            <a:ext cx="6515100" cy="411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51" name="Picture 6">
            <a:extLst>
              <a:ext uri="{FF2B5EF4-FFF2-40B4-BE49-F238E27FC236}">
                <a16:creationId xmlns:a16="http://schemas.microsoft.com/office/drawing/2014/main" id="{42678E81-701A-33D6-3D62-571BD898C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75" y="1631950"/>
            <a:ext cx="2449513" cy="408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2" name="Text Box 7">
            <a:extLst>
              <a:ext uri="{FF2B5EF4-FFF2-40B4-BE49-F238E27FC236}">
                <a16:creationId xmlns:a16="http://schemas.microsoft.com/office/drawing/2014/main" id="{CF3650CC-471C-3AA4-5249-2BEC74191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968375"/>
            <a:ext cx="82296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28625" indent="-323850"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28625" algn="l"/>
                <a:tab pos="885825" algn="l"/>
                <a:tab pos="1343025" algn="l"/>
                <a:tab pos="1800225" algn="l"/>
                <a:tab pos="2257425" algn="l"/>
                <a:tab pos="2714625" algn="l"/>
                <a:tab pos="3171825" algn="l"/>
                <a:tab pos="3629025" algn="l"/>
                <a:tab pos="4086225" algn="l"/>
                <a:tab pos="4543425" algn="l"/>
                <a:tab pos="5000625" algn="l"/>
                <a:tab pos="5457825" algn="l"/>
                <a:tab pos="5915025" algn="l"/>
                <a:tab pos="6372225" algn="l"/>
                <a:tab pos="6829425" algn="l"/>
                <a:tab pos="7286625" algn="l"/>
                <a:tab pos="7743825" algn="l"/>
                <a:tab pos="8201025" algn="l"/>
                <a:tab pos="8658225" algn="l"/>
                <a:tab pos="9115425" algn="l"/>
                <a:tab pos="95726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700"/>
              </a:spcBef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Leave-one-out cross-validation with 5 subjects</a:t>
            </a:r>
          </a:p>
        </p:txBody>
      </p:sp>
      <p:sp>
        <p:nvSpPr>
          <p:cNvPr id="134153" name="Rectangle 8">
            <a:extLst>
              <a:ext uri="{FF2B5EF4-FFF2-40B4-BE49-F238E27FC236}">
                <a16:creationId xmlns:a16="http://schemas.microsoft.com/office/drawing/2014/main" id="{1673E183-CF8E-FB9F-C15F-D2A2538F8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45250"/>
            <a:ext cx="89535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050"/>
              </a:spcBef>
              <a:buSzPct val="100000"/>
            </a:pPr>
            <a:r>
              <a:rPr lang="en-US" altLang="en-US" sz="1800">
                <a:solidFill>
                  <a:srgbClr val="FFFFFF"/>
                </a:solidFill>
              </a:rPr>
              <a:t>Collaboration with Koen van Leemput, J. Eugenio Iglesias and Jean Augustinack</a:t>
            </a:r>
          </a:p>
        </p:txBody>
      </p:sp>
      <p:sp>
        <p:nvSpPr>
          <p:cNvPr id="134154" name="Rectangle 9">
            <a:extLst>
              <a:ext uri="{FF2B5EF4-FFF2-40B4-BE49-F238E27FC236}">
                <a16:creationId xmlns:a16="http://schemas.microsoft.com/office/drawing/2014/main" id="{EDCE1BD2-C47D-C108-1D67-57F5D5EC23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75525" y="1463675"/>
            <a:ext cx="1066800" cy="4699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Dice Coefficient</a:t>
            </a:r>
          </a:p>
        </p:txBody>
      </p:sp>
      <p:sp>
        <p:nvSpPr>
          <p:cNvPr id="134155" name="Rectangle 10">
            <a:extLst>
              <a:ext uri="{FF2B5EF4-FFF2-40B4-BE49-F238E27FC236}">
                <a16:creationId xmlns:a16="http://schemas.microsoft.com/office/drawing/2014/main" id="{34AF7854-8155-C1F1-8A08-A82F97556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7200" y="3597275"/>
            <a:ext cx="2228850" cy="2762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Relative Volume Difference (%)</a:t>
            </a:r>
          </a:p>
        </p:txBody>
      </p:sp>
      <p:sp>
        <p:nvSpPr>
          <p:cNvPr id="134156" name="Rectangle 11">
            <a:extLst>
              <a:ext uri="{FF2B5EF4-FFF2-40B4-BE49-F238E27FC236}">
                <a16:creationId xmlns:a16="http://schemas.microsoft.com/office/drawing/2014/main" id="{C1F26237-EDAA-20ED-B399-1923EA590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1913" y="1914525"/>
            <a:ext cx="1485900" cy="23749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Fimbria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CA2/3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CA1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CA4/DG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Presubiculum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Subiculum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Hippocampal fissure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Hippocampus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Inf. Lateral Ventricle</a:t>
            </a:r>
          </a:p>
          <a:p>
            <a:pPr eaLnBrk="1" hangingPunct="1">
              <a:lnSpc>
                <a:spcPts val="1800"/>
              </a:lnSpc>
              <a:buSzPct val="100000"/>
            </a:pPr>
            <a:r>
              <a:rPr lang="en-US" altLang="en-US" sz="1200">
                <a:solidFill>
                  <a:srgbClr val="FFFFFF"/>
                </a:solidFill>
              </a:rPr>
              <a:t>Choroid plexus</a:t>
            </a:r>
          </a:p>
        </p:txBody>
      </p:sp>
      <p:pic>
        <p:nvPicPr>
          <p:cNvPr id="134157" name="Picture 12">
            <a:extLst>
              <a:ext uri="{FF2B5EF4-FFF2-40B4-BE49-F238E27FC236}">
                <a16:creationId xmlns:a16="http://schemas.microsoft.com/office/drawing/2014/main" id="{6E66DFA9-BA78-B84B-BC4E-097E13425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1457325"/>
            <a:ext cx="384175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8" name="Rectangle 13">
            <a:extLst>
              <a:ext uri="{FF2B5EF4-FFF2-40B4-BE49-F238E27FC236}">
                <a16:creationId xmlns:a16="http://schemas.microsoft.com/office/drawing/2014/main" id="{C488E8F4-26DE-9935-72B3-5E434D61F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9063" y="1893888"/>
            <a:ext cx="457200" cy="1663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.8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.7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.6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.5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.4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.3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.2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.1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34159" name="Rectangle 14">
            <a:extLst>
              <a:ext uri="{FF2B5EF4-FFF2-40B4-BE49-F238E27FC236}">
                <a16:creationId xmlns:a16="http://schemas.microsoft.com/office/drawing/2014/main" id="{1695AC77-FA9C-9D4A-E3F9-F13206F32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575" y="3832225"/>
            <a:ext cx="457200" cy="16637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80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70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60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50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40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30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20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10</a:t>
            </a:r>
          </a:p>
          <a:p>
            <a:pPr eaLnBrk="1" hangingPunct="1">
              <a:spcBef>
                <a:spcPts val="300"/>
              </a:spcBef>
              <a:buSzPct val="100000"/>
            </a:pPr>
            <a:r>
              <a:rPr lang="en-US" altLang="en-US" sz="1000">
                <a:solidFill>
                  <a:srgbClr val="FFFFFF"/>
                </a:solidFill>
              </a:rPr>
              <a:t>0</a:t>
            </a:r>
          </a:p>
        </p:txBody>
      </p:sp>
      <p:sp>
        <p:nvSpPr>
          <p:cNvPr id="134160" name="Rectangle 15">
            <a:extLst>
              <a:ext uri="{FF2B5EF4-FFF2-40B4-BE49-F238E27FC236}">
                <a16:creationId xmlns:a16="http://schemas.microsoft.com/office/drawing/2014/main" id="{E698AA2D-580F-3058-77A9-8595E6E97A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00"/>
                </a:solidFill>
              </a:rPr>
              <a:t>27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>
            <a:extLst>
              <a:ext uri="{FF2B5EF4-FFF2-40B4-BE49-F238E27FC236}">
                <a16:creationId xmlns:a16="http://schemas.microsoft.com/office/drawing/2014/main" id="{32A52AD1-DFF3-EE0F-ED26-91A3E822F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6300" y="6553200"/>
            <a:ext cx="660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AFD00"/>
                </a:solidFill>
              </a:rPr>
              <a:t>33</a:t>
            </a:r>
          </a:p>
        </p:txBody>
      </p:sp>
      <p:sp>
        <p:nvSpPr>
          <p:cNvPr id="136195" name="Rectangle 2">
            <a:extLst>
              <a:ext uri="{FF2B5EF4-FFF2-40B4-BE49-F238E27FC236}">
                <a16:creationId xmlns:a16="http://schemas.microsoft.com/office/drawing/2014/main" id="{BA685B38-303D-EB0D-915F-102ED99E5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163" y="230188"/>
            <a:ext cx="86836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lnSpc>
                <a:spcPct val="90000"/>
              </a:lnSpc>
              <a:buSzPct val="100000"/>
            </a:pPr>
            <a:r>
              <a:rPr lang="en-US" altLang="en-US" sz="3200">
                <a:solidFill>
                  <a:srgbClr val="FAFD00"/>
                </a:solidFill>
                <a:latin typeface="Arial Bold" panose="020B0704020202020204" pitchFamily="34" charset="0"/>
              </a:rPr>
              <a:t>Visual/Auditory/Motor Activation Paradigm</a:t>
            </a:r>
          </a:p>
        </p:txBody>
      </p:sp>
      <p:pic>
        <p:nvPicPr>
          <p:cNvPr id="136196" name="Picture 3">
            <a:extLst>
              <a:ext uri="{FF2B5EF4-FFF2-40B4-BE49-F238E27FC236}">
                <a16:creationId xmlns:a16="http://schemas.microsoft.com/office/drawing/2014/main" id="{C57E2DC0-B48E-C2E0-AC06-A5AF2D4E4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65881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197" name="Rectangle 4">
            <a:extLst>
              <a:ext uri="{FF2B5EF4-FFF2-40B4-BE49-F238E27FC236}">
                <a16:creationId xmlns:a16="http://schemas.microsoft.com/office/drawing/2014/main" id="{6D4B29B2-E39C-9015-125C-A733DCAEE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49900"/>
            <a:ext cx="3321050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3960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15 sec 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ON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, 15 sec 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‘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OFF</a:t>
            </a:r>
            <a:r>
              <a:rPr lang="en-US" altLang="en-US" sz="2000">
                <a:solidFill>
                  <a:srgbClr val="FAFD00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000">
                <a:solidFill>
                  <a:srgbClr val="FAFD00"/>
                </a:solidFill>
                <a:latin typeface="Times New Roman Bold" panose="02020803070505020304" pitchFamily="18" charset="0"/>
                <a:ea typeface="MS PGothic" panose="020B0600070205080204" pitchFamily="34" charset="-128"/>
              </a:rPr>
              <a:t> 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Flickering Checkerboard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Auditory Tone</a:t>
            </a:r>
          </a:p>
          <a:p>
            <a:pPr eaLnBrk="1" hangingPunct="1">
              <a:buClr>
                <a:srgbClr val="FAFD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2000">
                <a:solidFill>
                  <a:srgbClr val="FAFD00"/>
                </a:solidFill>
                <a:latin typeface="Times New Roman Bold" panose="02020803070505020304" pitchFamily="18" charset="0"/>
              </a:rPr>
              <a:t> Finger Tapping</a:t>
            </a:r>
          </a:p>
        </p:txBody>
      </p:sp>
      <p:pic>
        <p:nvPicPr>
          <p:cNvPr id="136198" name="Picture 5">
            <a:extLst>
              <a:ext uri="{FF2B5EF4-FFF2-40B4-BE49-F238E27FC236}">
                <a16:creationId xmlns:a16="http://schemas.microsoft.com/office/drawing/2014/main" id="{0BC47E13-E7D5-95DD-8EDA-85E74D2AE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2" t="19839" r="2502" b="2374"/>
          <a:stretch>
            <a:fillRect/>
          </a:stretch>
        </p:blipFill>
        <p:spPr bwMode="auto">
          <a:xfrm>
            <a:off x="3556000" y="762000"/>
            <a:ext cx="5080000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9" name="Picture 6">
            <a:extLst>
              <a:ext uri="{FF2B5EF4-FFF2-40B4-BE49-F238E27FC236}">
                <a16:creationId xmlns:a16="http://schemas.microsoft.com/office/drawing/2014/main" id="{70DFAFF2-3164-70D3-F70F-25343D282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22447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0" name="Picture 7">
            <a:extLst>
              <a:ext uri="{FF2B5EF4-FFF2-40B4-BE49-F238E27FC236}">
                <a16:creationId xmlns:a16="http://schemas.microsoft.com/office/drawing/2014/main" id="{EFC3ED8A-E75B-5BB7-61A9-AA2ED3EEC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" t="26668" r="5299" b="1596"/>
          <a:stretch>
            <a:fillRect/>
          </a:stretch>
        </p:blipFill>
        <p:spPr bwMode="auto">
          <a:xfrm>
            <a:off x="7086600" y="3657600"/>
            <a:ext cx="173355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201" name="Picture 8">
            <a:extLst>
              <a:ext uri="{FF2B5EF4-FFF2-40B4-BE49-F238E27FC236}">
                <a16:creationId xmlns:a16="http://schemas.microsoft.com/office/drawing/2014/main" id="{CEF572D8-3543-12F8-20E2-F84B18512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6" t="26814" r="8479" b="1605"/>
          <a:stretch>
            <a:fillRect/>
          </a:stretch>
        </p:blipFill>
        <p:spPr bwMode="auto">
          <a:xfrm>
            <a:off x="1981200" y="3505200"/>
            <a:ext cx="4876800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1">
            <a:extLst>
              <a:ext uri="{FF2B5EF4-FFF2-40B4-BE49-F238E27FC236}">
                <a16:creationId xmlns:a16="http://schemas.microsoft.com/office/drawing/2014/main" id="{B3925324-6775-81D5-2CD0-D56C3F50B5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Post Your Questions!</a:t>
            </a:r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FF438162-64D8-B074-6796-24778502F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89075"/>
            <a:ext cx="879475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700" dirty="0">
                <a:solidFill>
                  <a:srgbClr val="FFFF00"/>
                </a:solidFill>
              </a:rPr>
              <a:t> http://surfer.nmr.mgh.harvard.edu/cgi-bin/fsurfer/questions.cgi</a:t>
            </a:r>
          </a:p>
        </p:txBody>
      </p:sp>
      <p:pic>
        <p:nvPicPr>
          <p:cNvPr id="36868" name="Picture 3">
            <a:extLst>
              <a:ext uri="{FF2B5EF4-FFF2-40B4-BE49-F238E27FC236}">
                <a16:creationId xmlns:a16="http://schemas.microsoft.com/office/drawing/2014/main" id="{550CD83A-5633-7A10-806D-D6E07A58A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35"/>
          <a:stretch>
            <a:fillRect/>
          </a:stretch>
        </p:blipFill>
        <p:spPr bwMode="auto">
          <a:xfrm>
            <a:off x="977900" y="2667000"/>
            <a:ext cx="6883400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8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">
            <a:extLst>
              <a:ext uri="{FF2B5EF4-FFF2-40B4-BE49-F238E27FC236}">
                <a16:creationId xmlns:a16="http://schemas.microsoft.com/office/drawing/2014/main" id="{B7F1110E-D299-AE78-16E8-BA1761B79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6300" y="6553200"/>
            <a:ext cx="660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AFD00"/>
                </a:solidFill>
              </a:rPr>
              <a:t>34</a:t>
            </a:r>
          </a:p>
        </p:txBody>
      </p:sp>
      <p:sp>
        <p:nvSpPr>
          <p:cNvPr id="138243" name="Text Box 2">
            <a:extLst>
              <a:ext uri="{FF2B5EF4-FFF2-40B4-BE49-F238E27FC236}">
                <a16:creationId xmlns:a16="http://schemas.microsoft.com/office/drawing/2014/main" id="{DE7E9138-93E5-4186-D3FC-5165147B6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03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AFD00"/>
                </a:solidFill>
              </a:rPr>
              <a:t>On-vs-Off SPMs</a:t>
            </a:r>
          </a:p>
        </p:txBody>
      </p:sp>
      <p:pic>
        <p:nvPicPr>
          <p:cNvPr id="138244" name="Picture 3">
            <a:extLst>
              <a:ext uri="{FF2B5EF4-FFF2-40B4-BE49-F238E27FC236}">
                <a16:creationId xmlns:a16="http://schemas.microsoft.com/office/drawing/2014/main" id="{405068BE-FE2F-189A-EF5A-1826F65EA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853" r="16060" b="17209"/>
          <a:stretch>
            <a:fillRect/>
          </a:stretch>
        </p:blipFill>
        <p:spPr bwMode="auto">
          <a:xfrm>
            <a:off x="6332538" y="1219200"/>
            <a:ext cx="23844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5" name="Picture 4">
            <a:extLst>
              <a:ext uri="{FF2B5EF4-FFF2-40B4-BE49-F238E27FC236}">
                <a16:creationId xmlns:a16="http://schemas.microsoft.com/office/drawing/2014/main" id="{A08E0479-BD1F-064F-CCCD-8ACE6F0FB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853" r="16060" b="17209"/>
          <a:stretch>
            <a:fillRect/>
          </a:stretch>
        </p:blipFill>
        <p:spPr bwMode="auto">
          <a:xfrm>
            <a:off x="642938" y="1295400"/>
            <a:ext cx="23844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6" name="Picture 5">
            <a:extLst>
              <a:ext uri="{FF2B5EF4-FFF2-40B4-BE49-F238E27FC236}">
                <a16:creationId xmlns:a16="http://schemas.microsoft.com/office/drawing/2014/main" id="{76D0213E-8C4A-1F15-0417-EA3D99E96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5853" r="16060" b="17209"/>
          <a:stretch>
            <a:fillRect/>
          </a:stretch>
        </p:blipFill>
        <p:spPr bwMode="auto">
          <a:xfrm>
            <a:off x="3421063" y="1295400"/>
            <a:ext cx="238283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8247" name="Group 6">
            <a:extLst>
              <a:ext uri="{FF2B5EF4-FFF2-40B4-BE49-F238E27FC236}">
                <a16:creationId xmlns:a16="http://schemas.microsoft.com/office/drawing/2014/main" id="{94DDAA47-7D06-D0B2-992B-C58BF2521043}"/>
              </a:ext>
            </a:extLst>
          </p:cNvPr>
          <p:cNvGrpSpPr>
            <a:grpSpLocks/>
          </p:cNvGrpSpPr>
          <p:nvPr/>
        </p:nvGrpSpPr>
        <p:grpSpPr bwMode="auto">
          <a:xfrm>
            <a:off x="-15875" y="1203325"/>
            <a:ext cx="706438" cy="3289300"/>
            <a:chOff x="-10" y="758"/>
            <a:chExt cx="445" cy="2072"/>
          </a:xfrm>
        </p:grpSpPr>
        <p:pic>
          <p:nvPicPr>
            <p:cNvPr id="138251" name="Picture 7">
              <a:extLst>
                <a:ext uri="{FF2B5EF4-FFF2-40B4-BE49-F238E27FC236}">
                  <a16:creationId xmlns:a16="http://schemas.microsoft.com/office/drawing/2014/main" id="{14F45AE6-22CD-B185-266B-C7600E9C3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07" t="635" r="1520" b="4439"/>
            <a:stretch>
              <a:fillRect/>
            </a:stretch>
          </p:blipFill>
          <p:spPr bwMode="auto">
            <a:xfrm>
              <a:off x="351" y="816"/>
              <a:ext cx="84" cy="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8252" name="Rectangle 8">
              <a:extLst>
                <a:ext uri="{FF2B5EF4-FFF2-40B4-BE49-F238E27FC236}">
                  <a16:creationId xmlns:a16="http://schemas.microsoft.com/office/drawing/2014/main" id="{56B8F577-3437-B7B6-2F3A-E672E10D36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" y="758"/>
              <a:ext cx="35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000">
                  <a:solidFill>
                    <a:srgbClr val="FFFFFF"/>
                  </a:solidFill>
                </a:rPr>
                <a:t>+3%</a:t>
              </a:r>
            </a:p>
          </p:txBody>
        </p:sp>
        <p:sp>
          <p:nvSpPr>
            <p:cNvPr id="138253" name="Rectangle 9">
              <a:extLst>
                <a:ext uri="{FF2B5EF4-FFF2-40B4-BE49-F238E27FC236}">
                  <a16:creationId xmlns:a16="http://schemas.microsoft.com/office/drawing/2014/main" id="{EB2D1993-7FC6-4802-5DB1-BFC78E813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" y="1680"/>
              <a:ext cx="26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000">
                  <a:solidFill>
                    <a:srgbClr val="FFFFFF"/>
                  </a:solidFill>
                </a:rPr>
                <a:t>0%</a:t>
              </a:r>
            </a:p>
          </p:txBody>
        </p:sp>
        <p:sp>
          <p:nvSpPr>
            <p:cNvPr id="138254" name="Rectangle 10">
              <a:extLst>
                <a:ext uri="{FF2B5EF4-FFF2-40B4-BE49-F238E27FC236}">
                  <a16:creationId xmlns:a16="http://schemas.microsoft.com/office/drawing/2014/main" id="{D6B389C3-DB71-6F0C-4165-C0635704D9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" y="2592"/>
              <a:ext cx="31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000">
                  <a:solidFill>
                    <a:srgbClr val="FFFFFF"/>
                  </a:solidFill>
                </a:rPr>
                <a:t>-3%</a:t>
              </a:r>
            </a:p>
          </p:txBody>
        </p:sp>
      </p:grpSp>
      <p:sp>
        <p:nvSpPr>
          <p:cNvPr id="138248" name="Rectangle 11">
            <a:extLst>
              <a:ext uri="{FF2B5EF4-FFF2-40B4-BE49-F238E27FC236}">
                <a16:creationId xmlns:a16="http://schemas.microsoft.com/office/drawing/2014/main" id="{C194CEB0-5F41-4740-2F35-3CBE42FFA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50" y="4648200"/>
            <a:ext cx="256857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 </a:t>
            </a:r>
            <a:r>
              <a:rPr lang="en-US" altLang="en-US">
                <a:solidFill>
                  <a:srgbClr val="FAFD00"/>
                </a:solidFill>
              </a:rPr>
              <a:t>Contrast Amplitude</a:t>
            </a: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CON, COPE, CES</a:t>
            </a:r>
          </a:p>
        </p:txBody>
      </p:sp>
      <p:sp>
        <p:nvSpPr>
          <p:cNvPr id="138249" name="Rectangle 12">
            <a:extLst>
              <a:ext uri="{FF2B5EF4-FFF2-40B4-BE49-F238E27FC236}">
                <a16:creationId xmlns:a16="http://schemas.microsoft.com/office/drawing/2014/main" id="{C44C8A7D-513C-8368-4FA2-CEA2071C0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8350" y="4648200"/>
            <a:ext cx="2568575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 </a:t>
            </a:r>
            <a:r>
              <a:rPr lang="en-US" altLang="en-US">
                <a:solidFill>
                  <a:srgbClr val="FAFD00"/>
                </a:solidFill>
              </a:rPr>
              <a:t>Contrast Amplitude</a:t>
            </a:r>
          </a:p>
          <a:p>
            <a:pPr algn="ctr" eaLnBrk="1" hangingPunct="1">
              <a:buSzPct val="100000"/>
            </a:pPr>
            <a:r>
              <a:rPr lang="en-US" altLang="en-US">
                <a:solidFill>
                  <a:srgbClr val="FAFD00"/>
                </a:solidFill>
              </a:rPr>
              <a:t>Variance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(Error Bars)</a:t>
            </a:r>
          </a:p>
          <a:p>
            <a:pPr algn="ctr" eaLnBrk="1" hangingPunct="1">
              <a:buSzPct val="100000"/>
            </a:pPr>
            <a:r>
              <a:rPr lang="en-US" altLang="en-US" sz="1800">
                <a:solidFill>
                  <a:srgbClr val="FAFD00"/>
                </a:solidFill>
              </a:rPr>
              <a:t>VARCOPE, CESVAR</a:t>
            </a:r>
          </a:p>
        </p:txBody>
      </p:sp>
      <p:sp>
        <p:nvSpPr>
          <p:cNvPr id="138250" name="Rectangle 13">
            <a:extLst>
              <a:ext uri="{FF2B5EF4-FFF2-40B4-BE49-F238E27FC236}">
                <a16:creationId xmlns:a16="http://schemas.microsoft.com/office/drawing/2014/main" id="{0D3B618A-15F8-FD0B-FB9D-4E9372370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6938" y="4572000"/>
            <a:ext cx="30607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Significance 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AFD00"/>
                </a:solidFill>
              </a:rPr>
              <a:t>t-Map (p,z,F)</a:t>
            </a:r>
          </a:p>
          <a:p>
            <a:pPr algn="ctr" eaLnBrk="1" hangingPunct="1">
              <a:buSzPct val="100000"/>
            </a:pPr>
            <a:r>
              <a:rPr lang="en-US" altLang="en-US" sz="2000">
                <a:solidFill>
                  <a:srgbClr val="FAFD00"/>
                </a:solidFill>
              </a:rPr>
              <a:t>(Thresholded p&lt;.01)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">
            <a:extLst>
              <a:ext uri="{FF2B5EF4-FFF2-40B4-BE49-F238E27FC236}">
                <a16:creationId xmlns:a16="http://schemas.microsoft.com/office/drawing/2014/main" id="{FC7D1319-AB36-5F38-5009-E20004239A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42</a:t>
            </a:r>
          </a:p>
        </p:txBody>
      </p:sp>
      <p:sp>
        <p:nvSpPr>
          <p:cNvPr id="140291" name="Text Box 2">
            <a:extLst>
              <a:ext uri="{FF2B5EF4-FFF2-40B4-BE49-F238E27FC236}">
                <a16:creationId xmlns:a16="http://schemas.microsoft.com/office/drawing/2014/main" id="{8D1ED23C-60FA-8720-AC9C-367892D0B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5400">
                <a:solidFill>
                  <a:srgbClr val="FFFF00"/>
                </a:solidFill>
              </a:rPr>
              <a:t>Outline</a:t>
            </a:r>
          </a:p>
        </p:txBody>
      </p:sp>
      <p:sp>
        <p:nvSpPr>
          <p:cNvPr id="140292" name="Rectangle 3">
            <a:extLst>
              <a:ext uri="{FF2B5EF4-FFF2-40B4-BE49-F238E27FC236}">
                <a16:creationId xmlns:a16="http://schemas.microsoft.com/office/drawing/2014/main" id="{4A4C3072-45C7-E174-93A9-ECEF559F7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447800"/>
            <a:ext cx="8013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Anatomical Analysis</a:t>
            </a:r>
          </a:p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Surface-based (Cortex) </a:t>
            </a:r>
          </a:p>
          <a:p>
            <a:pPr eaLnBrk="1" hangingPunct="1">
              <a:buClr>
                <a:srgbClr val="919191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919191"/>
                </a:solidFill>
              </a:rPr>
              <a:t> Volume-based</a:t>
            </a:r>
          </a:p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Multi-modal integration</a:t>
            </a:r>
          </a:p>
          <a:p>
            <a:pPr eaLnBrk="1" hangingPunct="1">
              <a:buClr>
                <a:srgbClr val="80808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808080"/>
                </a:solidFill>
              </a:rPr>
              <a:t> DWI/Tractography</a:t>
            </a:r>
          </a:p>
          <a:p>
            <a:pPr eaLnBrk="1" hangingPunct="1">
              <a:buClr>
                <a:srgbClr val="FF0000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4000">
                <a:solidFill>
                  <a:srgbClr val="FF0000"/>
                </a:solidFill>
              </a:rPr>
              <a:t> fMRI – retinotopy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">
            <a:extLst>
              <a:ext uri="{FF2B5EF4-FFF2-40B4-BE49-F238E27FC236}">
                <a16:creationId xmlns:a16="http://schemas.microsoft.com/office/drawing/2014/main" id="{BB208461-E627-4FD2-5427-171116D69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43</a:t>
            </a:r>
          </a:p>
        </p:txBody>
      </p:sp>
      <p:grpSp>
        <p:nvGrpSpPr>
          <p:cNvPr id="142339" name="Group 2">
            <a:extLst>
              <a:ext uri="{FF2B5EF4-FFF2-40B4-BE49-F238E27FC236}">
                <a16:creationId xmlns:a16="http://schemas.microsoft.com/office/drawing/2014/main" id="{8C7B7080-D7DB-4E6D-119D-B86350686FE8}"/>
              </a:ext>
            </a:extLst>
          </p:cNvPr>
          <p:cNvGrpSpPr>
            <a:grpSpLocks/>
          </p:cNvGrpSpPr>
          <p:nvPr/>
        </p:nvGrpSpPr>
        <p:grpSpPr bwMode="auto">
          <a:xfrm>
            <a:off x="2228850" y="901700"/>
            <a:ext cx="4721225" cy="4197350"/>
            <a:chOff x="1404" y="568"/>
            <a:chExt cx="2974" cy="2644"/>
          </a:xfrm>
        </p:grpSpPr>
        <p:pic>
          <p:nvPicPr>
            <p:cNvPr id="142341" name="Picture 3">
              <a:extLst>
                <a:ext uri="{FF2B5EF4-FFF2-40B4-BE49-F238E27FC236}">
                  <a16:creationId xmlns:a16="http://schemas.microsoft.com/office/drawing/2014/main" id="{1684F66A-7597-6D07-A3AB-74E07AAFBA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4" y="568"/>
              <a:ext cx="2974" cy="26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2342" name="Oval 4">
              <a:extLst>
                <a:ext uri="{FF2B5EF4-FFF2-40B4-BE49-F238E27FC236}">
                  <a16:creationId xmlns:a16="http://schemas.microsoft.com/office/drawing/2014/main" id="{798564F0-4F75-21D7-3648-E8D17060B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09" y="1690"/>
              <a:ext cx="173" cy="13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2340" name="Rectangle 5">
            <a:extLst>
              <a:ext uri="{FF2B5EF4-FFF2-40B4-BE49-F238E27FC236}">
                <a16:creationId xmlns:a16="http://schemas.microsoft.com/office/drawing/2014/main" id="{6D0D765A-F1BA-2A7E-3B35-769D9D309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7250" y="180975"/>
            <a:ext cx="50387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What does your brain do to Mona?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">
            <a:extLst>
              <a:ext uri="{FF2B5EF4-FFF2-40B4-BE49-F238E27FC236}">
                <a16:creationId xmlns:a16="http://schemas.microsoft.com/office/drawing/2014/main" id="{CA373217-705A-0768-7B2E-00F5595E8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44</a:t>
            </a:r>
          </a:p>
        </p:txBody>
      </p:sp>
      <p:grpSp>
        <p:nvGrpSpPr>
          <p:cNvPr id="144387" name="Group 2">
            <a:extLst>
              <a:ext uri="{FF2B5EF4-FFF2-40B4-BE49-F238E27FC236}">
                <a16:creationId xmlns:a16="http://schemas.microsoft.com/office/drawing/2014/main" id="{6CABF34A-6410-EE62-F4FE-F7957A16F72D}"/>
              </a:ext>
            </a:extLst>
          </p:cNvPr>
          <p:cNvGrpSpPr>
            <a:grpSpLocks/>
          </p:cNvGrpSpPr>
          <p:nvPr/>
        </p:nvGrpSpPr>
        <p:grpSpPr bwMode="auto">
          <a:xfrm>
            <a:off x="1757363" y="434975"/>
            <a:ext cx="2209800" cy="4681538"/>
            <a:chOff x="1107" y="274"/>
            <a:chExt cx="1392" cy="2949"/>
          </a:xfrm>
        </p:grpSpPr>
        <p:pic>
          <p:nvPicPr>
            <p:cNvPr id="144395" name="Picture 3">
              <a:extLst>
                <a:ext uri="{FF2B5EF4-FFF2-40B4-BE49-F238E27FC236}">
                  <a16:creationId xmlns:a16="http://schemas.microsoft.com/office/drawing/2014/main" id="{E516B376-C500-70B4-5A4F-D0E3F6B14B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7" y="274"/>
              <a:ext cx="1342" cy="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96" name="Oval 4">
              <a:extLst>
                <a:ext uri="{FF2B5EF4-FFF2-40B4-BE49-F238E27FC236}">
                  <a16:creationId xmlns:a16="http://schemas.microsoft.com/office/drawing/2014/main" id="{3953E4F2-1F54-41AC-9C42-4995C29511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3" y="1486"/>
              <a:ext cx="186" cy="1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44388" name="Group 5">
            <a:extLst>
              <a:ext uri="{FF2B5EF4-FFF2-40B4-BE49-F238E27FC236}">
                <a16:creationId xmlns:a16="http://schemas.microsoft.com/office/drawing/2014/main" id="{653136B6-1F7D-A818-CB99-0FE7317BEA07}"/>
              </a:ext>
            </a:extLst>
          </p:cNvPr>
          <p:cNvGrpSpPr>
            <a:grpSpLocks/>
          </p:cNvGrpSpPr>
          <p:nvPr/>
        </p:nvGrpSpPr>
        <p:grpSpPr bwMode="auto">
          <a:xfrm>
            <a:off x="5608638" y="328613"/>
            <a:ext cx="2289175" cy="4681537"/>
            <a:chOff x="3533" y="207"/>
            <a:chExt cx="1442" cy="2949"/>
          </a:xfrm>
        </p:grpSpPr>
        <p:pic>
          <p:nvPicPr>
            <p:cNvPr id="144393" name="Picture 6">
              <a:extLst>
                <a:ext uri="{FF2B5EF4-FFF2-40B4-BE49-F238E27FC236}">
                  <a16:creationId xmlns:a16="http://schemas.microsoft.com/office/drawing/2014/main" id="{ECBBED89-C9A3-2E1C-54EE-DA7A06CB78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" y="207"/>
              <a:ext cx="1343" cy="2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4394" name="Oval 7">
              <a:extLst>
                <a:ext uri="{FF2B5EF4-FFF2-40B4-BE49-F238E27FC236}">
                  <a16:creationId xmlns:a16="http://schemas.microsoft.com/office/drawing/2014/main" id="{EAC1B3D0-16F2-89AE-17F7-DB0F85431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3" y="1435"/>
              <a:ext cx="186" cy="182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4389" name="Rectangle 8">
            <a:extLst>
              <a:ext uri="{FF2B5EF4-FFF2-40B4-BE49-F238E27FC236}">
                <a16:creationId xmlns:a16="http://schemas.microsoft.com/office/drawing/2014/main" id="{5E4E3AD2-A1AD-FB6C-B29B-BD95B6D69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0" y="5591175"/>
            <a:ext cx="19050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Left Cortical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Hemisphere</a:t>
            </a:r>
          </a:p>
        </p:txBody>
      </p:sp>
      <p:sp>
        <p:nvSpPr>
          <p:cNvPr id="144390" name="Rectangle 9">
            <a:extLst>
              <a:ext uri="{FF2B5EF4-FFF2-40B4-BE49-F238E27FC236}">
                <a16:creationId xmlns:a16="http://schemas.microsoft.com/office/drawing/2014/main" id="{A06236A1-F2E2-0219-C02C-DCBE73F3A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5568950"/>
            <a:ext cx="210502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Right Cortical</a:t>
            </a:r>
          </a:p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Hemisphere</a:t>
            </a:r>
          </a:p>
        </p:txBody>
      </p:sp>
      <p:sp>
        <p:nvSpPr>
          <p:cNvPr id="144391" name="Line 10">
            <a:extLst>
              <a:ext uri="{FF2B5EF4-FFF2-40B4-BE49-F238E27FC236}">
                <a16:creationId xmlns:a16="http://schemas.microsoft.com/office/drawing/2014/main" id="{B351B756-7A9D-89D8-AB2B-2A5BEDA7469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44875" y="4816475"/>
            <a:ext cx="2063750" cy="920750"/>
          </a:xfrm>
          <a:prstGeom prst="line">
            <a:avLst/>
          </a:prstGeom>
          <a:noFill/>
          <a:ln w="5724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4392" name="Line 11">
            <a:extLst>
              <a:ext uri="{FF2B5EF4-FFF2-40B4-BE49-F238E27FC236}">
                <a16:creationId xmlns:a16="http://schemas.microsoft.com/office/drawing/2014/main" id="{BFAF8039-F4C5-28A2-B590-F8F827EB67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05250" y="4816475"/>
            <a:ext cx="2370138" cy="806450"/>
          </a:xfrm>
          <a:prstGeom prst="line">
            <a:avLst/>
          </a:prstGeom>
          <a:noFill/>
          <a:ln w="5724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">
            <a:extLst>
              <a:ext uri="{FF2B5EF4-FFF2-40B4-BE49-F238E27FC236}">
                <a16:creationId xmlns:a16="http://schemas.microsoft.com/office/drawing/2014/main" id="{08B796D7-0A5B-C819-ADC8-BD1EAF23D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45</a:t>
            </a:r>
          </a:p>
        </p:txBody>
      </p:sp>
      <p:grpSp>
        <p:nvGrpSpPr>
          <p:cNvPr id="146435" name="Group 2">
            <a:extLst>
              <a:ext uri="{FF2B5EF4-FFF2-40B4-BE49-F238E27FC236}">
                <a16:creationId xmlns:a16="http://schemas.microsoft.com/office/drawing/2014/main" id="{D76BBF99-1B63-128E-022E-7C3CE7EE5511}"/>
              </a:ext>
            </a:extLst>
          </p:cNvPr>
          <p:cNvGrpSpPr>
            <a:grpSpLocks/>
          </p:cNvGrpSpPr>
          <p:nvPr/>
        </p:nvGrpSpPr>
        <p:grpSpPr bwMode="auto">
          <a:xfrm>
            <a:off x="4473575" y="1798638"/>
            <a:ext cx="3768725" cy="3017837"/>
            <a:chOff x="2818" y="1133"/>
            <a:chExt cx="2374" cy="1901"/>
          </a:xfrm>
        </p:grpSpPr>
        <p:pic>
          <p:nvPicPr>
            <p:cNvPr id="146456" name="Picture 3">
              <a:extLst>
                <a:ext uri="{FF2B5EF4-FFF2-40B4-BE49-F238E27FC236}">
                  <a16:creationId xmlns:a16="http://schemas.microsoft.com/office/drawing/2014/main" id="{017B58F4-4EF6-EC0E-6965-41490C7BF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838" y="1133"/>
              <a:ext cx="2353" cy="1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57" name="Line 4">
              <a:extLst>
                <a:ext uri="{FF2B5EF4-FFF2-40B4-BE49-F238E27FC236}">
                  <a16:creationId xmlns:a16="http://schemas.microsoft.com/office/drawing/2014/main" id="{858BE7BB-DDD2-6E58-79E2-6164DB5DD4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41" y="2049"/>
              <a:ext cx="2336" cy="6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8" name="Line 5">
              <a:extLst>
                <a:ext uri="{FF2B5EF4-FFF2-40B4-BE49-F238E27FC236}">
                  <a16:creationId xmlns:a16="http://schemas.microsoft.com/office/drawing/2014/main" id="{884B3EBD-CF0D-D0D4-EB63-1DDA647A99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7" y="1141"/>
              <a:ext cx="2368" cy="2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9" name="Line 6">
              <a:extLst>
                <a:ext uri="{FF2B5EF4-FFF2-40B4-BE49-F238E27FC236}">
                  <a16:creationId xmlns:a16="http://schemas.microsoft.com/office/drawing/2014/main" id="{AFE36AFF-D44F-4906-F5C7-7991A0C276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3" y="1139"/>
              <a:ext cx="2" cy="915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60" name="Line 7">
              <a:extLst>
                <a:ext uri="{FF2B5EF4-FFF2-40B4-BE49-F238E27FC236}">
                  <a16:creationId xmlns:a16="http://schemas.microsoft.com/office/drawing/2014/main" id="{1C94638A-BED2-3C28-422B-4D42B568A6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3" y="2049"/>
              <a:ext cx="2" cy="971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61" name="Line 8">
              <a:extLst>
                <a:ext uri="{FF2B5EF4-FFF2-40B4-BE49-F238E27FC236}">
                  <a16:creationId xmlns:a16="http://schemas.microsoft.com/office/drawing/2014/main" id="{7E3C3D1F-368E-1044-734B-2771BF3A3E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17" y="3028"/>
              <a:ext cx="2376" cy="6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6436" name="Line 9">
            <a:extLst>
              <a:ext uri="{FF2B5EF4-FFF2-40B4-BE49-F238E27FC236}">
                <a16:creationId xmlns:a16="http://schemas.microsoft.com/office/drawing/2014/main" id="{BB1BC262-5A89-ED77-5679-EA3F523A8B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4550" y="2387600"/>
            <a:ext cx="1003300" cy="1962150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37" name="Line 10">
            <a:extLst>
              <a:ext uri="{FF2B5EF4-FFF2-40B4-BE49-F238E27FC236}">
                <a16:creationId xmlns:a16="http://schemas.microsoft.com/office/drawing/2014/main" id="{13CBE8B0-2430-A79E-F8CD-7CEEE3F588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3750" y="2263775"/>
            <a:ext cx="1104900" cy="1797050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6438" name="Rectangle 11">
            <a:extLst>
              <a:ext uri="{FF2B5EF4-FFF2-40B4-BE49-F238E27FC236}">
                <a16:creationId xmlns:a16="http://schemas.microsoft.com/office/drawing/2014/main" id="{E9BA5205-3E70-86AD-EEAF-D2F62020F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9275" y="3076575"/>
            <a:ext cx="6524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FF00"/>
                </a:solidFill>
              </a:rPr>
              <a:t>HM</a:t>
            </a:r>
          </a:p>
        </p:txBody>
      </p:sp>
      <p:sp>
        <p:nvSpPr>
          <p:cNvPr id="146439" name="Rectangle 12">
            <a:extLst>
              <a:ext uri="{FF2B5EF4-FFF2-40B4-BE49-F238E27FC236}">
                <a16:creationId xmlns:a16="http://schemas.microsoft.com/office/drawing/2014/main" id="{5EA154D2-9595-B3C4-4177-A03E8CFD5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588" y="5676900"/>
            <a:ext cx="8683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3399"/>
                </a:solidFill>
              </a:rPr>
              <a:t>VML</a:t>
            </a:r>
          </a:p>
        </p:txBody>
      </p:sp>
      <p:sp>
        <p:nvSpPr>
          <p:cNvPr id="146440" name="Rectangle 13">
            <a:extLst>
              <a:ext uri="{FF2B5EF4-FFF2-40B4-BE49-F238E27FC236}">
                <a16:creationId xmlns:a16="http://schemas.microsoft.com/office/drawing/2014/main" id="{0CA09AC9-BAB1-03E7-6BDB-0B5966FB1E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400050"/>
            <a:ext cx="9080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CCFF"/>
                </a:solidFill>
              </a:rPr>
              <a:t>VMU</a:t>
            </a:r>
          </a:p>
        </p:txBody>
      </p:sp>
      <p:sp>
        <p:nvSpPr>
          <p:cNvPr id="146441" name="Rectangle 14">
            <a:extLst>
              <a:ext uri="{FF2B5EF4-FFF2-40B4-BE49-F238E27FC236}">
                <a16:creationId xmlns:a16="http://schemas.microsoft.com/office/drawing/2014/main" id="{B2F19457-C15A-B08C-E3FA-07171C469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125" y="5000625"/>
            <a:ext cx="39195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FF00"/>
                </a:solidFill>
              </a:rPr>
              <a:t>HM – Horizontal Meridian</a:t>
            </a:r>
          </a:p>
        </p:txBody>
      </p:sp>
      <p:sp>
        <p:nvSpPr>
          <p:cNvPr id="146442" name="Rectangle 15">
            <a:extLst>
              <a:ext uri="{FF2B5EF4-FFF2-40B4-BE49-F238E27FC236}">
                <a16:creationId xmlns:a16="http://schemas.microsoft.com/office/drawing/2014/main" id="{16E50C56-BFF9-69E2-DEF4-4BE708617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575" y="6167438"/>
            <a:ext cx="56213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3399"/>
                </a:solidFill>
              </a:rPr>
              <a:t>VML – Vertical Meridian, Lower Field</a:t>
            </a:r>
          </a:p>
        </p:txBody>
      </p:sp>
      <p:sp>
        <p:nvSpPr>
          <p:cNvPr id="146443" name="Rectangle 16">
            <a:extLst>
              <a:ext uri="{FF2B5EF4-FFF2-40B4-BE49-F238E27FC236}">
                <a16:creationId xmlns:a16="http://schemas.microsoft.com/office/drawing/2014/main" id="{FA321950-2C14-447F-B75E-4E099C5E0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1050" y="5583238"/>
            <a:ext cx="563721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CCFF"/>
                </a:solidFill>
              </a:rPr>
              <a:t>VMU – Vertical Meridian, Upper Field</a:t>
            </a:r>
          </a:p>
        </p:txBody>
      </p:sp>
      <p:sp>
        <p:nvSpPr>
          <p:cNvPr id="146444" name="Rectangle 17">
            <a:extLst>
              <a:ext uri="{FF2B5EF4-FFF2-40B4-BE49-F238E27FC236}">
                <a16:creationId xmlns:a16="http://schemas.microsoft.com/office/drawing/2014/main" id="{7C8D503F-2ED8-3597-7B6F-A25C26DA7D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9613" y="485775"/>
            <a:ext cx="104933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Cortex</a:t>
            </a:r>
          </a:p>
        </p:txBody>
      </p:sp>
      <p:sp>
        <p:nvSpPr>
          <p:cNvPr id="146445" name="Rectangle 18">
            <a:extLst>
              <a:ext uri="{FF2B5EF4-FFF2-40B4-BE49-F238E27FC236}">
                <a16:creationId xmlns:a16="http://schemas.microsoft.com/office/drawing/2014/main" id="{E5C197B6-CA53-0AB2-A463-E52A49E73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263" y="457200"/>
            <a:ext cx="14224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Cartesian</a:t>
            </a:r>
          </a:p>
        </p:txBody>
      </p:sp>
      <p:sp>
        <p:nvSpPr>
          <p:cNvPr id="146446" name="Line 19">
            <a:extLst>
              <a:ext uri="{FF2B5EF4-FFF2-40B4-BE49-F238E27FC236}">
                <a16:creationId xmlns:a16="http://schemas.microsoft.com/office/drawing/2014/main" id="{5C4F06A6-ACE3-E636-8395-3E2CF25B3D8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739775"/>
            <a:ext cx="2295525" cy="6350"/>
          </a:xfrm>
          <a:prstGeom prst="line">
            <a:avLst/>
          </a:prstGeom>
          <a:noFill/>
          <a:ln w="38160" cap="sq">
            <a:solidFill>
              <a:srgbClr val="FFFF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6447" name="Group 20">
            <a:extLst>
              <a:ext uri="{FF2B5EF4-FFF2-40B4-BE49-F238E27FC236}">
                <a16:creationId xmlns:a16="http://schemas.microsoft.com/office/drawing/2014/main" id="{9C7F9AD5-9405-1E50-6D45-4A801E1EB25A}"/>
              </a:ext>
            </a:extLst>
          </p:cNvPr>
          <p:cNvGrpSpPr>
            <a:grpSpLocks/>
          </p:cNvGrpSpPr>
          <p:nvPr/>
        </p:nvGrpSpPr>
        <p:grpSpPr bwMode="auto">
          <a:xfrm>
            <a:off x="657225" y="1009650"/>
            <a:ext cx="2432050" cy="4632325"/>
            <a:chOff x="414" y="636"/>
            <a:chExt cx="1532" cy="2918"/>
          </a:xfrm>
        </p:grpSpPr>
        <p:pic>
          <p:nvPicPr>
            <p:cNvPr id="146451" name="Picture 21">
              <a:extLst>
                <a:ext uri="{FF2B5EF4-FFF2-40B4-BE49-F238E27FC236}">
                  <a16:creationId xmlns:a16="http://schemas.microsoft.com/office/drawing/2014/main" id="{460BC070-9236-6221-2512-9F303D8A51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" y="644"/>
              <a:ext cx="1454" cy="2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52" name="Line 22">
              <a:extLst>
                <a:ext uri="{FF2B5EF4-FFF2-40B4-BE49-F238E27FC236}">
                  <a16:creationId xmlns:a16="http://schemas.microsoft.com/office/drawing/2014/main" id="{BC6097D1-B6FB-5F44-701B-38E038AA77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3" y="2092"/>
              <a:ext cx="1447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3" name="Line 23">
              <a:extLst>
                <a:ext uri="{FF2B5EF4-FFF2-40B4-BE49-F238E27FC236}">
                  <a16:creationId xmlns:a16="http://schemas.microsoft.com/office/drawing/2014/main" id="{4235E34E-56C8-E0C8-E647-ED5A9A6D1D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3" y="2091"/>
              <a:ext cx="0" cy="1453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4" name="Line 24">
              <a:extLst>
                <a:ext uri="{FF2B5EF4-FFF2-40B4-BE49-F238E27FC236}">
                  <a16:creationId xmlns:a16="http://schemas.microsoft.com/office/drawing/2014/main" id="{B3093184-52DA-87EE-7A93-C26756F22D7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3" y="635"/>
              <a:ext cx="0" cy="1453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6455" name="Oval 25">
              <a:extLst>
                <a:ext uri="{FF2B5EF4-FFF2-40B4-BE49-F238E27FC236}">
                  <a16:creationId xmlns:a16="http://schemas.microsoft.com/office/drawing/2014/main" id="{C174E01C-F761-B47C-F32A-D6ADE4BD7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" y="2009"/>
              <a:ext cx="172" cy="15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6448" name="Oval 26">
            <a:extLst>
              <a:ext uri="{FF2B5EF4-FFF2-40B4-BE49-F238E27FC236}">
                <a16:creationId xmlns:a16="http://schemas.microsoft.com/office/drawing/2014/main" id="{05679E06-6239-49D9-273E-0A7F634857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2450" y="3133725"/>
            <a:ext cx="276225" cy="2476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46449" name="Rectangle 27">
            <a:extLst>
              <a:ext uri="{FF2B5EF4-FFF2-40B4-BE49-F238E27FC236}">
                <a16:creationId xmlns:a16="http://schemas.microsoft.com/office/drawing/2014/main" id="{EE01215B-BFC2-8AF5-03F1-573B57735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127000"/>
            <a:ext cx="208597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Map Function</a:t>
            </a:r>
          </a:p>
        </p:txBody>
      </p:sp>
      <p:sp>
        <p:nvSpPr>
          <p:cNvPr id="146450" name="Rectangle 28">
            <a:extLst>
              <a:ext uri="{FF2B5EF4-FFF2-40B4-BE49-F238E27FC236}">
                <a16:creationId xmlns:a16="http://schemas.microsoft.com/office/drawing/2014/main" id="{2BC5723D-11C9-DFDB-AA0F-7A60B8CE2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5188" y="904875"/>
            <a:ext cx="22018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FF"/>
                </a:solidFill>
              </a:rPr>
              <a:t>log(k(x+iy)+a)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">
            <a:extLst>
              <a:ext uri="{FF2B5EF4-FFF2-40B4-BE49-F238E27FC236}">
                <a16:creationId xmlns:a16="http://schemas.microsoft.com/office/drawing/2014/main" id="{CA2DD12B-60F7-33ED-D4F3-592C542AA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8400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</a:rPr>
              <a:t>46</a:t>
            </a:r>
          </a:p>
        </p:txBody>
      </p:sp>
      <p:grpSp>
        <p:nvGrpSpPr>
          <p:cNvPr id="148483" name="Group 2">
            <a:extLst>
              <a:ext uri="{FF2B5EF4-FFF2-40B4-BE49-F238E27FC236}">
                <a16:creationId xmlns:a16="http://schemas.microsoft.com/office/drawing/2014/main" id="{357A8C7F-09DB-74A4-53E0-B3181548EDEC}"/>
              </a:ext>
            </a:extLst>
          </p:cNvPr>
          <p:cNvGrpSpPr>
            <a:grpSpLocks/>
          </p:cNvGrpSpPr>
          <p:nvPr/>
        </p:nvGrpSpPr>
        <p:grpSpPr bwMode="auto">
          <a:xfrm>
            <a:off x="495300" y="3848100"/>
            <a:ext cx="2841625" cy="2330450"/>
            <a:chOff x="312" y="2424"/>
            <a:chExt cx="1790" cy="1468"/>
          </a:xfrm>
        </p:grpSpPr>
        <p:grpSp>
          <p:nvGrpSpPr>
            <p:cNvPr id="148504" name="Group 3">
              <a:extLst>
                <a:ext uri="{FF2B5EF4-FFF2-40B4-BE49-F238E27FC236}">
                  <a16:creationId xmlns:a16="http://schemas.microsoft.com/office/drawing/2014/main" id="{8A071674-057D-79D1-A2F3-45231827B2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" y="2424"/>
              <a:ext cx="1739" cy="1468"/>
              <a:chOff x="363" y="2424"/>
              <a:chExt cx="1739" cy="1468"/>
            </a:xfrm>
          </p:grpSpPr>
          <p:pic>
            <p:nvPicPr>
              <p:cNvPr id="148506" name="Picture 4">
                <a:extLst>
                  <a:ext uri="{FF2B5EF4-FFF2-40B4-BE49-F238E27FC236}">
                    <a16:creationId xmlns:a16="http://schemas.microsoft.com/office/drawing/2014/main" id="{E0744CAE-2825-570E-2531-613EC3D92F1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800000">
                <a:off x="380" y="2425"/>
                <a:ext cx="1722" cy="14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48507" name="Line 5">
                <a:extLst>
                  <a:ext uri="{FF2B5EF4-FFF2-40B4-BE49-F238E27FC236}">
                    <a16:creationId xmlns:a16="http://schemas.microsoft.com/office/drawing/2014/main" id="{B4DBDCFC-A0B0-B864-FE6A-BDF0B21541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1" y="3131"/>
                <a:ext cx="1710" cy="5"/>
              </a:xfrm>
              <a:prstGeom prst="line">
                <a:avLst/>
              </a:prstGeom>
              <a:noFill/>
              <a:ln w="57240" cap="sq">
                <a:solidFill>
                  <a:srgbClr val="00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08" name="Line 6">
                <a:extLst>
                  <a:ext uri="{FF2B5EF4-FFF2-40B4-BE49-F238E27FC236}">
                    <a16:creationId xmlns:a16="http://schemas.microsoft.com/office/drawing/2014/main" id="{C9DE9976-5623-A1B4-6A80-47694E8EC6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2" y="2430"/>
                <a:ext cx="1734" cy="1"/>
              </a:xfrm>
              <a:prstGeom prst="line">
                <a:avLst/>
              </a:prstGeom>
              <a:noFill/>
              <a:ln w="57240" cap="sq">
                <a:solidFill>
                  <a:srgbClr val="FF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09" name="Line 7">
                <a:extLst>
                  <a:ext uri="{FF2B5EF4-FFF2-40B4-BE49-F238E27FC236}">
                    <a16:creationId xmlns:a16="http://schemas.microsoft.com/office/drawing/2014/main" id="{01908226-024D-436D-EAB9-79CD7C192E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" y="2429"/>
                <a:ext cx="1" cy="707"/>
              </a:xfrm>
              <a:prstGeom prst="line">
                <a:avLst/>
              </a:prstGeom>
              <a:noFill/>
              <a:ln w="57240" cap="sq">
                <a:solidFill>
                  <a:srgbClr val="FF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10" name="Line 8">
                <a:extLst>
                  <a:ext uri="{FF2B5EF4-FFF2-40B4-BE49-F238E27FC236}">
                    <a16:creationId xmlns:a16="http://schemas.microsoft.com/office/drawing/2014/main" id="{F583E4B4-D63C-7ACA-7E0B-6666F6E971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5" y="3131"/>
                <a:ext cx="1" cy="751"/>
              </a:xfrm>
              <a:prstGeom prst="line">
                <a:avLst/>
              </a:prstGeom>
              <a:noFill/>
              <a:ln w="57240" cap="sq">
                <a:solidFill>
                  <a:srgbClr val="00CC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8511" name="Line 9">
                <a:extLst>
                  <a:ext uri="{FF2B5EF4-FFF2-40B4-BE49-F238E27FC236}">
                    <a16:creationId xmlns:a16="http://schemas.microsoft.com/office/drawing/2014/main" id="{CCEA9010-E22F-4F17-AD48-F058C2F43C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63" y="3888"/>
                <a:ext cx="1740" cy="4"/>
              </a:xfrm>
              <a:prstGeom prst="line">
                <a:avLst/>
              </a:prstGeom>
              <a:noFill/>
              <a:ln w="57240" cap="sq">
                <a:solidFill>
                  <a:srgbClr val="00CC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8505" name="Oval 10">
              <a:extLst>
                <a:ext uri="{FF2B5EF4-FFF2-40B4-BE49-F238E27FC236}">
                  <a16:creationId xmlns:a16="http://schemas.microsoft.com/office/drawing/2014/main" id="{233388B0-89A9-70CB-F514-30FB190C54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" y="3073"/>
              <a:ext cx="125" cy="11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148484" name="Group 11">
            <a:extLst>
              <a:ext uri="{FF2B5EF4-FFF2-40B4-BE49-F238E27FC236}">
                <a16:creationId xmlns:a16="http://schemas.microsoft.com/office/drawing/2014/main" id="{5DF63945-561C-1E3C-ADCC-4837EB82FED9}"/>
              </a:ext>
            </a:extLst>
          </p:cNvPr>
          <p:cNvGrpSpPr>
            <a:grpSpLocks/>
          </p:cNvGrpSpPr>
          <p:nvPr/>
        </p:nvGrpSpPr>
        <p:grpSpPr bwMode="auto">
          <a:xfrm>
            <a:off x="4352925" y="3152775"/>
            <a:ext cx="4044950" cy="3417888"/>
            <a:chOff x="2742" y="1986"/>
            <a:chExt cx="2548" cy="2153"/>
          </a:xfrm>
        </p:grpSpPr>
        <p:pic>
          <p:nvPicPr>
            <p:cNvPr id="148500" name="Picture 12">
              <a:extLst>
                <a:ext uri="{FF2B5EF4-FFF2-40B4-BE49-F238E27FC236}">
                  <a16:creationId xmlns:a16="http://schemas.microsoft.com/office/drawing/2014/main" id="{C0E90475-944A-8B82-6675-96105C7F18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9" t="48537" r="74440" b="32268"/>
            <a:stretch>
              <a:fillRect/>
            </a:stretch>
          </p:blipFill>
          <p:spPr bwMode="auto">
            <a:xfrm>
              <a:off x="2742" y="1986"/>
              <a:ext cx="2548" cy="2153"/>
            </a:xfrm>
            <a:prstGeom prst="rect">
              <a:avLst/>
            </a:prstGeom>
            <a:noFill/>
            <a:ln w="9360" cap="sq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693" name="Freeform 13">
              <a:extLst>
                <a:ext uri="{FF2B5EF4-FFF2-40B4-BE49-F238E27FC236}">
                  <a16:creationId xmlns:a16="http://schemas.microsoft.com/office/drawing/2014/main" id="{FD1BCCAB-FB62-46C2-9F09-062CD8681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2" y="2736"/>
              <a:ext cx="2182" cy="8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3501" y="18101"/>
                  </a:lnTo>
                  <a:lnTo>
                    <a:pt x="6527" y="12169"/>
                  </a:lnTo>
                  <a:lnTo>
                    <a:pt x="8604" y="6541"/>
                  </a:lnTo>
                  <a:lnTo>
                    <a:pt x="11275" y="1977"/>
                  </a:lnTo>
                  <a:lnTo>
                    <a:pt x="13945" y="0"/>
                  </a:lnTo>
                  <a:lnTo>
                    <a:pt x="18040" y="1065"/>
                  </a:lnTo>
                  <a:lnTo>
                    <a:pt x="21600" y="1521"/>
                  </a:lnTo>
                </a:path>
              </a:pathLst>
            </a:custGeom>
            <a:noFill/>
            <a:ln w="38160" cap="flat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694" name="Freeform 14">
              <a:extLst>
                <a:ext uri="{FF2B5EF4-FFF2-40B4-BE49-F238E27FC236}">
                  <a16:creationId xmlns:a16="http://schemas.microsoft.com/office/drawing/2014/main" id="{285B5B75-50F2-4324-920B-D33F2F5DE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0" y="2406"/>
              <a:ext cx="2032" cy="112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w 21600"/>
                <a:gd name="T23" fmla="*/ 0 h 2160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21600" h="21600">
                  <a:moveTo>
                    <a:pt x="0" y="21600"/>
                  </a:moveTo>
                  <a:lnTo>
                    <a:pt x="64" y="19059"/>
                  </a:lnTo>
                  <a:lnTo>
                    <a:pt x="1593" y="17673"/>
                  </a:lnTo>
                  <a:lnTo>
                    <a:pt x="4205" y="14901"/>
                  </a:lnTo>
                  <a:lnTo>
                    <a:pt x="5798" y="11320"/>
                  </a:lnTo>
                  <a:lnTo>
                    <a:pt x="7582" y="8548"/>
                  </a:lnTo>
                  <a:lnTo>
                    <a:pt x="9239" y="5198"/>
                  </a:lnTo>
                  <a:lnTo>
                    <a:pt x="11278" y="924"/>
                  </a:lnTo>
                  <a:lnTo>
                    <a:pt x="14464" y="0"/>
                  </a:lnTo>
                  <a:lnTo>
                    <a:pt x="16949" y="1040"/>
                  </a:lnTo>
                  <a:lnTo>
                    <a:pt x="20071" y="2657"/>
                  </a:lnTo>
                  <a:lnTo>
                    <a:pt x="21600" y="3119"/>
                  </a:lnTo>
                </a:path>
              </a:pathLst>
            </a:custGeom>
            <a:noFill/>
            <a:ln w="57240" cap="flat">
              <a:solidFill>
                <a:srgbClr val="FF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695" name="Freeform 15">
              <a:extLst>
                <a:ext uri="{FF2B5EF4-FFF2-40B4-BE49-F238E27FC236}">
                  <a16:creationId xmlns:a16="http://schemas.microsoft.com/office/drawing/2014/main" id="{0E8A45DD-4C36-49E3-BD91-190EF52B1C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6" y="2862"/>
              <a:ext cx="1798" cy="8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1600" h="21600">
                  <a:moveTo>
                    <a:pt x="0" y="19591"/>
                  </a:moveTo>
                  <a:lnTo>
                    <a:pt x="1454" y="21600"/>
                  </a:lnTo>
                  <a:lnTo>
                    <a:pt x="3462" y="19256"/>
                  </a:lnTo>
                  <a:lnTo>
                    <a:pt x="6438" y="15405"/>
                  </a:lnTo>
                  <a:lnTo>
                    <a:pt x="10315" y="8205"/>
                  </a:lnTo>
                  <a:lnTo>
                    <a:pt x="12531" y="4186"/>
                  </a:lnTo>
                  <a:lnTo>
                    <a:pt x="15508" y="2344"/>
                  </a:lnTo>
                  <a:lnTo>
                    <a:pt x="18138" y="2847"/>
                  </a:lnTo>
                  <a:lnTo>
                    <a:pt x="19800" y="1842"/>
                  </a:lnTo>
                  <a:lnTo>
                    <a:pt x="21600" y="0"/>
                  </a:lnTo>
                </a:path>
              </a:pathLst>
            </a:custGeom>
            <a:noFill/>
            <a:ln w="57240" cap="flat">
              <a:solidFill>
                <a:srgbClr val="00CC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48485" name="Group 16">
            <a:extLst>
              <a:ext uri="{FF2B5EF4-FFF2-40B4-BE49-F238E27FC236}">
                <a16:creationId xmlns:a16="http://schemas.microsoft.com/office/drawing/2014/main" id="{F9D55DCC-A230-FABD-81F3-41699E914032}"/>
              </a:ext>
            </a:extLst>
          </p:cNvPr>
          <p:cNvGrpSpPr>
            <a:grpSpLocks/>
          </p:cNvGrpSpPr>
          <p:nvPr/>
        </p:nvGrpSpPr>
        <p:grpSpPr bwMode="auto">
          <a:xfrm>
            <a:off x="5286375" y="666750"/>
            <a:ext cx="3671888" cy="1958975"/>
            <a:chOff x="3330" y="420"/>
            <a:chExt cx="2313" cy="1234"/>
          </a:xfrm>
        </p:grpSpPr>
        <p:pic>
          <p:nvPicPr>
            <p:cNvPr id="148498" name="Picture 17">
              <a:extLst>
                <a:ext uri="{FF2B5EF4-FFF2-40B4-BE49-F238E27FC236}">
                  <a16:creationId xmlns:a16="http://schemas.microsoft.com/office/drawing/2014/main" id="{0FF95D6D-5D70-CD39-1351-17DB855D1F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97" t="23586" r="2431" b="24841"/>
            <a:stretch>
              <a:fillRect/>
            </a:stretch>
          </p:blipFill>
          <p:spPr bwMode="auto">
            <a:xfrm>
              <a:off x="3441" y="420"/>
              <a:ext cx="2202" cy="1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99" name="Rectangle 18">
              <a:extLst>
                <a:ext uri="{FF2B5EF4-FFF2-40B4-BE49-F238E27FC236}">
                  <a16:creationId xmlns:a16="http://schemas.microsoft.com/office/drawing/2014/main" id="{49B473D9-BE2F-3582-40ED-142B6B27F7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0" y="918"/>
              <a:ext cx="754" cy="634"/>
            </a:xfrm>
            <a:prstGeom prst="rect">
              <a:avLst/>
            </a:prstGeom>
            <a:noFill/>
            <a:ln w="9360" cap="sq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8486" name="Rectangle 19">
            <a:extLst>
              <a:ext uri="{FF2B5EF4-FFF2-40B4-BE49-F238E27FC236}">
                <a16:creationId xmlns:a16="http://schemas.microsoft.com/office/drawing/2014/main" id="{B6003ED0-E167-A2F0-45EB-7803AA6DBD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4738" y="112713"/>
            <a:ext cx="4645025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200">
                <a:solidFill>
                  <a:srgbClr val="FFFFFF"/>
                </a:solidFill>
              </a:rPr>
              <a:t>V1 – Primary Visual Cortex</a:t>
            </a:r>
          </a:p>
        </p:txBody>
      </p:sp>
      <p:pic>
        <p:nvPicPr>
          <p:cNvPr id="148487" name="Picture 20">
            <a:extLst>
              <a:ext uri="{FF2B5EF4-FFF2-40B4-BE49-F238E27FC236}">
                <a16:creationId xmlns:a16="http://schemas.microsoft.com/office/drawing/2014/main" id="{5D51FA29-5C3B-5A75-EA46-BDD6275AF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987425"/>
            <a:ext cx="1090612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8" name="Line 21">
            <a:extLst>
              <a:ext uri="{FF2B5EF4-FFF2-40B4-BE49-F238E27FC236}">
                <a16:creationId xmlns:a16="http://schemas.microsoft.com/office/drawing/2014/main" id="{35F4DBF8-8845-8993-1E6E-74B3CCFE46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013" y="2228850"/>
            <a:ext cx="1084262" cy="1588"/>
          </a:xfrm>
          <a:prstGeom prst="line">
            <a:avLst/>
          </a:prstGeom>
          <a:noFill/>
          <a:ln w="57240" cap="sq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89" name="Line 22">
            <a:extLst>
              <a:ext uri="{FF2B5EF4-FFF2-40B4-BE49-F238E27FC236}">
                <a16:creationId xmlns:a16="http://schemas.microsoft.com/office/drawing/2014/main" id="{228ACEFD-3EA2-02AE-E079-56FAFB29F69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425" y="2225675"/>
            <a:ext cx="1588" cy="1250950"/>
          </a:xfrm>
          <a:prstGeom prst="line">
            <a:avLst/>
          </a:prstGeom>
          <a:noFill/>
          <a:ln w="57240" cap="sq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90" name="Line 23">
            <a:extLst>
              <a:ext uri="{FF2B5EF4-FFF2-40B4-BE49-F238E27FC236}">
                <a16:creationId xmlns:a16="http://schemas.microsoft.com/office/drawing/2014/main" id="{44005AE7-0A6D-4718-41CB-D6EC0B230AE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9425" y="977900"/>
            <a:ext cx="1588" cy="1250950"/>
          </a:xfrm>
          <a:prstGeom prst="line">
            <a:avLst/>
          </a:prstGeom>
          <a:noFill/>
          <a:ln w="57240" cap="sq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8491" name="Oval 24">
            <a:extLst>
              <a:ext uri="{FF2B5EF4-FFF2-40B4-BE49-F238E27FC236}">
                <a16:creationId xmlns:a16="http://schemas.microsoft.com/office/drawing/2014/main" id="{E275E032-6A3B-1259-16AE-4FA01E456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25" y="2159000"/>
            <a:ext cx="130175" cy="133350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grpSp>
        <p:nvGrpSpPr>
          <p:cNvPr id="148492" name="Group 25">
            <a:extLst>
              <a:ext uri="{FF2B5EF4-FFF2-40B4-BE49-F238E27FC236}">
                <a16:creationId xmlns:a16="http://schemas.microsoft.com/office/drawing/2014/main" id="{CADB4F5A-E598-A419-7A9E-E6DC25719D61}"/>
              </a:ext>
            </a:extLst>
          </p:cNvPr>
          <p:cNvGrpSpPr>
            <a:grpSpLocks/>
          </p:cNvGrpSpPr>
          <p:nvPr/>
        </p:nvGrpSpPr>
        <p:grpSpPr bwMode="auto">
          <a:xfrm>
            <a:off x="2066925" y="914400"/>
            <a:ext cx="3024188" cy="1749425"/>
            <a:chOff x="1302" y="576"/>
            <a:chExt cx="1905" cy="1102"/>
          </a:xfrm>
        </p:grpSpPr>
        <p:pic>
          <p:nvPicPr>
            <p:cNvPr id="148496" name="Picture 26">
              <a:extLst>
                <a:ext uri="{FF2B5EF4-FFF2-40B4-BE49-F238E27FC236}">
                  <a16:creationId xmlns:a16="http://schemas.microsoft.com/office/drawing/2014/main" id="{7D6DB3B1-4E7C-A8BD-55FE-A2A82740D6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60" t="25468" r="22241" b="34911"/>
            <a:stretch>
              <a:fillRect/>
            </a:stretch>
          </p:blipFill>
          <p:spPr bwMode="auto">
            <a:xfrm>
              <a:off x="1452" y="576"/>
              <a:ext cx="1755" cy="1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8497" name="Rectangle 27">
              <a:extLst>
                <a:ext uri="{FF2B5EF4-FFF2-40B4-BE49-F238E27FC236}">
                  <a16:creationId xmlns:a16="http://schemas.microsoft.com/office/drawing/2014/main" id="{BA986920-73A1-ED46-F832-CBC23D0B14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2" y="966"/>
              <a:ext cx="754" cy="634"/>
            </a:xfrm>
            <a:prstGeom prst="rect">
              <a:avLst/>
            </a:prstGeom>
            <a:noFill/>
            <a:ln w="9360" cap="sq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148493" name="Rectangle 28">
            <a:extLst>
              <a:ext uri="{FF2B5EF4-FFF2-40B4-BE49-F238E27FC236}">
                <a16:creationId xmlns:a16="http://schemas.microsoft.com/office/drawing/2014/main" id="{129DA058-3E42-F0D3-97D1-77DF32159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4400" y="4706938"/>
            <a:ext cx="65246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FF00"/>
                </a:solidFill>
              </a:rPr>
              <a:t>HM</a:t>
            </a:r>
          </a:p>
        </p:txBody>
      </p:sp>
      <p:sp>
        <p:nvSpPr>
          <p:cNvPr id="148494" name="Rectangle 29">
            <a:extLst>
              <a:ext uri="{FF2B5EF4-FFF2-40B4-BE49-F238E27FC236}">
                <a16:creationId xmlns:a16="http://schemas.microsoft.com/office/drawing/2014/main" id="{738CE64C-738B-64A5-F843-0F2916F521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8675" y="5932488"/>
            <a:ext cx="9080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00CCFF"/>
                </a:solidFill>
              </a:rPr>
              <a:t>VMU</a:t>
            </a:r>
          </a:p>
        </p:txBody>
      </p:sp>
      <p:sp>
        <p:nvSpPr>
          <p:cNvPr id="148495" name="Rectangle 30">
            <a:extLst>
              <a:ext uri="{FF2B5EF4-FFF2-40B4-BE49-F238E27FC236}">
                <a16:creationId xmlns:a16="http://schemas.microsoft.com/office/drawing/2014/main" id="{02084642-2FC3-3CE2-A343-82BB39A8D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4550" y="3649663"/>
            <a:ext cx="868363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3399"/>
                </a:solidFill>
              </a:rPr>
              <a:t>VML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">
            <a:extLst>
              <a:ext uri="{FF2B5EF4-FFF2-40B4-BE49-F238E27FC236}">
                <a16:creationId xmlns:a16="http://schemas.microsoft.com/office/drawing/2014/main" id="{A6E1A754-3A56-6245-683B-393F56A2A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629400"/>
            <a:ext cx="1765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47</a:t>
            </a:r>
          </a:p>
        </p:txBody>
      </p:sp>
      <p:grpSp>
        <p:nvGrpSpPr>
          <p:cNvPr id="150531" name="Group 2">
            <a:extLst>
              <a:ext uri="{FF2B5EF4-FFF2-40B4-BE49-F238E27FC236}">
                <a16:creationId xmlns:a16="http://schemas.microsoft.com/office/drawing/2014/main" id="{BC9B5189-2787-0217-9461-9330CF17A726}"/>
              </a:ext>
            </a:extLst>
          </p:cNvPr>
          <p:cNvGrpSpPr>
            <a:grpSpLocks/>
          </p:cNvGrpSpPr>
          <p:nvPr/>
        </p:nvGrpSpPr>
        <p:grpSpPr bwMode="auto">
          <a:xfrm>
            <a:off x="738188" y="1381125"/>
            <a:ext cx="3489325" cy="3538538"/>
            <a:chOff x="465" y="870"/>
            <a:chExt cx="2198" cy="2229"/>
          </a:xfrm>
        </p:grpSpPr>
        <p:pic>
          <p:nvPicPr>
            <p:cNvPr id="150546" name="Picture 3">
              <a:extLst>
                <a:ext uri="{FF2B5EF4-FFF2-40B4-BE49-F238E27FC236}">
                  <a16:creationId xmlns:a16="http://schemas.microsoft.com/office/drawing/2014/main" id="{B2B8ADAD-E65C-985A-E201-7BDB381444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" b="49062"/>
            <a:stretch>
              <a:fillRect/>
            </a:stretch>
          </p:blipFill>
          <p:spPr bwMode="auto">
            <a:xfrm>
              <a:off x="465" y="870"/>
              <a:ext cx="2198" cy="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0547" name="Line 4">
              <a:extLst>
                <a:ext uri="{FF2B5EF4-FFF2-40B4-BE49-F238E27FC236}">
                  <a16:creationId xmlns:a16="http://schemas.microsoft.com/office/drawing/2014/main" id="{CE0902FF-386E-EF01-CE99-41E18E0155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563" y="1426"/>
              <a:ext cx="298" cy="584"/>
            </a:xfrm>
            <a:prstGeom prst="line">
              <a:avLst/>
            </a:prstGeom>
            <a:noFill/>
            <a:ln w="57240" cap="sq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0532" name="Group 5">
            <a:extLst>
              <a:ext uri="{FF2B5EF4-FFF2-40B4-BE49-F238E27FC236}">
                <a16:creationId xmlns:a16="http://schemas.microsoft.com/office/drawing/2014/main" id="{45BC8DFC-9562-AC65-CA61-93F5A0FC4F15}"/>
              </a:ext>
            </a:extLst>
          </p:cNvPr>
          <p:cNvGrpSpPr>
            <a:grpSpLocks/>
          </p:cNvGrpSpPr>
          <p:nvPr/>
        </p:nvGrpSpPr>
        <p:grpSpPr bwMode="auto">
          <a:xfrm>
            <a:off x="4868863" y="1371600"/>
            <a:ext cx="3289300" cy="3508375"/>
            <a:chOff x="3067" y="864"/>
            <a:chExt cx="2072" cy="2210"/>
          </a:xfrm>
        </p:grpSpPr>
        <p:pic>
          <p:nvPicPr>
            <p:cNvPr id="150544" name="Picture 6">
              <a:extLst>
                <a:ext uri="{FF2B5EF4-FFF2-40B4-BE49-F238E27FC236}">
                  <a16:creationId xmlns:a16="http://schemas.microsoft.com/office/drawing/2014/main" id="{956545A1-CF05-4A71-AB42-3E538D6060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70"/>
            <a:stretch>
              <a:fillRect/>
            </a:stretch>
          </p:blipFill>
          <p:spPr bwMode="auto">
            <a:xfrm>
              <a:off x="3067" y="864"/>
              <a:ext cx="2072" cy="2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1" name="Freeform 7">
              <a:extLst>
                <a:ext uri="{FF2B5EF4-FFF2-40B4-BE49-F238E27FC236}">
                  <a16:creationId xmlns:a16="http://schemas.microsoft.com/office/drawing/2014/main" id="{CDA66C93-4076-4664-B9BA-01C0C95DC6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" y="1512"/>
              <a:ext cx="268" cy="4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21600"/>
                  </a:moveTo>
                  <a:lnTo>
                    <a:pt x="20640" y="16866"/>
                  </a:lnTo>
                  <a:lnTo>
                    <a:pt x="17760" y="12132"/>
                  </a:lnTo>
                  <a:lnTo>
                    <a:pt x="9600" y="5622"/>
                  </a:lnTo>
                  <a:lnTo>
                    <a:pt x="0" y="0"/>
                  </a:lnTo>
                </a:path>
              </a:pathLst>
            </a:custGeom>
            <a:noFill/>
            <a:ln w="57240" cap="flat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50533" name="Rectangle 8">
            <a:extLst>
              <a:ext uri="{FF2B5EF4-FFF2-40B4-BE49-F238E27FC236}">
                <a16:creationId xmlns:a16="http://schemas.microsoft.com/office/drawing/2014/main" id="{82BD221A-C23E-D1FE-47FD-6CDF1B300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7525" y="171450"/>
            <a:ext cx="3709988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Retinotopic fMRI</a:t>
            </a:r>
          </a:p>
        </p:txBody>
      </p:sp>
      <p:sp>
        <p:nvSpPr>
          <p:cNvPr id="150534" name="Rectangle 9">
            <a:extLst>
              <a:ext uri="{FF2B5EF4-FFF2-40B4-BE49-F238E27FC236}">
                <a16:creationId xmlns:a16="http://schemas.microsoft.com/office/drawing/2014/main" id="{EC14A439-7E2A-9534-C9EA-85003535B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50" y="5094288"/>
            <a:ext cx="33416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Ring (Exp/Con)</a:t>
            </a:r>
          </a:p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(Eccentricity)</a:t>
            </a:r>
          </a:p>
        </p:txBody>
      </p:sp>
      <p:sp>
        <p:nvSpPr>
          <p:cNvPr id="150535" name="Rectangle 10">
            <a:extLst>
              <a:ext uri="{FF2B5EF4-FFF2-40B4-BE49-F238E27FC236}">
                <a16:creationId xmlns:a16="http://schemas.microsoft.com/office/drawing/2014/main" id="{B4699874-94E9-3063-A840-FE2937905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713" y="5070475"/>
            <a:ext cx="26765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Wedge (Rot)</a:t>
            </a:r>
          </a:p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(Azimuth)</a:t>
            </a:r>
          </a:p>
        </p:txBody>
      </p:sp>
      <p:grpSp>
        <p:nvGrpSpPr>
          <p:cNvPr id="150536" name="Group 11">
            <a:extLst>
              <a:ext uri="{FF2B5EF4-FFF2-40B4-BE49-F238E27FC236}">
                <a16:creationId xmlns:a16="http://schemas.microsoft.com/office/drawing/2014/main" id="{F8428DA0-7019-F71C-747F-34E187E4B881}"/>
              </a:ext>
            </a:extLst>
          </p:cNvPr>
          <p:cNvGrpSpPr>
            <a:grpSpLocks/>
          </p:cNvGrpSpPr>
          <p:nvPr/>
        </p:nvGrpSpPr>
        <p:grpSpPr bwMode="auto">
          <a:xfrm>
            <a:off x="673100" y="323850"/>
            <a:ext cx="803275" cy="773113"/>
            <a:chOff x="424" y="204"/>
            <a:chExt cx="506" cy="487"/>
          </a:xfrm>
        </p:grpSpPr>
        <p:sp>
          <p:nvSpPr>
            <p:cNvPr id="150539" name="Line 12">
              <a:extLst>
                <a:ext uri="{FF2B5EF4-FFF2-40B4-BE49-F238E27FC236}">
                  <a16:creationId xmlns:a16="http://schemas.microsoft.com/office/drawing/2014/main" id="{4C15D2BD-0810-AFBB-CD2D-9CEB7D3E189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9" y="447"/>
              <a:ext cx="0" cy="246"/>
            </a:xfrm>
            <a:prstGeom prst="line">
              <a:avLst/>
            </a:prstGeom>
            <a:noFill/>
            <a:ln w="57240" cap="sq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40" name="Line 13">
              <a:extLst>
                <a:ext uri="{FF2B5EF4-FFF2-40B4-BE49-F238E27FC236}">
                  <a16:creationId xmlns:a16="http://schemas.microsoft.com/office/drawing/2014/main" id="{E98FAC3B-469B-708E-9D8D-CE811648A1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9" y="203"/>
              <a:ext cx="0" cy="246"/>
            </a:xfrm>
            <a:prstGeom prst="line">
              <a:avLst/>
            </a:prstGeom>
            <a:noFill/>
            <a:ln w="57240" cap="sq">
              <a:solidFill>
                <a:srgbClr val="00CC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41" name="Oval 14">
              <a:extLst>
                <a:ext uri="{FF2B5EF4-FFF2-40B4-BE49-F238E27FC236}">
                  <a16:creationId xmlns:a16="http://schemas.microsoft.com/office/drawing/2014/main" id="{B1DBB86B-B41F-90CD-AACB-F0E4F3E311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8" y="435"/>
              <a:ext cx="28" cy="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0542" name="Line 15">
              <a:extLst>
                <a:ext uri="{FF2B5EF4-FFF2-40B4-BE49-F238E27FC236}">
                  <a16:creationId xmlns:a16="http://schemas.microsoft.com/office/drawing/2014/main" id="{43ED2EA9-DD8D-1D09-5E62-DFC5C8002B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0" y="448"/>
              <a:ext cx="250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0543" name="Line 16">
              <a:extLst>
                <a:ext uri="{FF2B5EF4-FFF2-40B4-BE49-F238E27FC236}">
                  <a16:creationId xmlns:a16="http://schemas.microsoft.com/office/drawing/2014/main" id="{A087AB89-65CE-6B69-BD7D-F08BEE7597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4" y="448"/>
              <a:ext cx="250" cy="0"/>
            </a:xfrm>
            <a:prstGeom prst="line">
              <a:avLst/>
            </a:prstGeom>
            <a:noFill/>
            <a:ln w="57240" cap="sq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0537" name="Line 17">
            <a:extLst>
              <a:ext uri="{FF2B5EF4-FFF2-40B4-BE49-F238E27FC236}">
                <a16:creationId xmlns:a16="http://schemas.microsoft.com/office/drawing/2014/main" id="{4E90D54F-F386-9343-FB14-6B5C1581BB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3044825"/>
            <a:ext cx="1752600" cy="8255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0538" name="Line 18">
            <a:extLst>
              <a:ext uri="{FF2B5EF4-FFF2-40B4-BE49-F238E27FC236}">
                <a16:creationId xmlns:a16="http://schemas.microsoft.com/office/drawing/2014/main" id="{0DD3B37C-8838-D98B-8C0C-4FBC868F8B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1673225"/>
            <a:ext cx="1219200" cy="1454150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">
            <a:extLst>
              <a:ext uri="{FF2B5EF4-FFF2-40B4-BE49-F238E27FC236}">
                <a16:creationId xmlns:a16="http://schemas.microsoft.com/office/drawing/2014/main" id="{526EB46E-086E-C3BB-35DE-C0D0A4BD7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629400"/>
            <a:ext cx="1765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48</a:t>
            </a:r>
          </a:p>
        </p:txBody>
      </p:sp>
      <p:sp>
        <p:nvSpPr>
          <p:cNvPr id="152579" name="Rectangle 2">
            <a:extLst>
              <a:ext uri="{FF2B5EF4-FFF2-40B4-BE49-F238E27FC236}">
                <a16:creationId xmlns:a16="http://schemas.microsoft.com/office/drawing/2014/main" id="{69BABBC5-008A-92C7-46A3-E1B5DA9DA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2488" y="171450"/>
            <a:ext cx="5588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Retinotopic fMRI Analysis</a:t>
            </a:r>
          </a:p>
        </p:txBody>
      </p:sp>
      <p:pic>
        <p:nvPicPr>
          <p:cNvPr id="152580" name="Picture 3">
            <a:extLst>
              <a:ext uri="{FF2B5EF4-FFF2-40B4-BE49-F238E27FC236}">
                <a16:creationId xmlns:a16="http://schemas.microsoft.com/office/drawing/2014/main" id="{AC3C1DB6-8ACE-B7CD-AE60-4C21B739D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1958975"/>
            <a:ext cx="2825750" cy="454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1" name="Rectangle 4">
            <a:extLst>
              <a:ext uri="{FF2B5EF4-FFF2-40B4-BE49-F238E27FC236}">
                <a16:creationId xmlns:a16="http://schemas.microsoft.com/office/drawing/2014/main" id="{ECB5C3E1-41EC-8ECE-9361-6FB8CE8B3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1265238"/>
            <a:ext cx="180022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  <a:latin typeface="Symbol" panose="05050102010706020507" pitchFamily="18" charset="2"/>
              </a:rPr>
              <a:t>β</a:t>
            </a:r>
            <a:r>
              <a:rPr lang="en-US" altLang="en-US" sz="2800">
                <a:solidFill>
                  <a:srgbClr val="FFFF66"/>
                </a:solidFill>
              </a:rPr>
              <a:t>1=Asin(R)</a:t>
            </a:r>
          </a:p>
        </p:txBody>
      </p:sp>
      <p:sp>
        <p:nvSpPr>
          <p:cNvPr id="152582" name="Rectangle 5">
            <a:extLst>
              <a:ext uri="{FF2B5EF4-FFF2-40B4-BE49-F238E27FC236}">
                <a16:creationId xmlns:a16="http://schemas.microsoft.com/office/drawing/2014/main" id="{F1C9FC7F-7E46-7C68-9CC2-984FA9D75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4938" y="1265238"/>
            <a:ext cx="1857375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  <a:latin typeface="Symbol" panose="05050102010706020507" pitchFamily="18" charset="2"/>
              </a:rPr>
              <a:t>β</a:t>
            </a:r>
            <a:r>
              <a:rPr lang="en-US" altLang="en-US" sz="2800">
                <a:solidFill>
                  <a:srgbClr val="FFFF66"/>
                </a:solidFill>
              </a:rPr>
              <a:t>2=Acos(R)</a:t>
            </a:r>
          </a:p>
        </p:txBody>
      </p:sp>
      <p:grpSp>
        <p:nvGrpSpPr>
          <p:cNvPr id="152583" name="Group 6">
            <a:extLst>
              <a:ext uri="{FF2B5EF4-FFF2-40B4-BE49-F238E27FC236}">
                <a16:creationId xmlns:a16="http://schemas.microsoft.com/office/drawing/2014/main" id="{39234596-4A26-E7F3-654C-972147AB4FC0}"/>
              </a:ext>
            </a:extLst>
          </p:cNvPr>
          <p:cNvGrpSpPr>
            <a:grpSpLocks/>
          </p:cNvGrpSpPr>
          <p:nvPr/>
        </p:nvGrpSpPr>
        <p:grpSpPr bwMode="auto">
          <a:xfrm>
            <a:off x="4525963" y="1609725"/>
            <a:ext cx="3984625" cy="712788"/>
            <a:chOff x="2851" y="1014"/>
            <a:chExt cx="2510" cy="449"/>
          </a:xfrm>
        </p:grpSpPr>
        <p:sp>
          <p:nvSpPr>
            <p:cNvPr id="152589" name="Rectangle 7">
              <a:extLst>
                <a:ext uri="{FF2B5EF4-FFF2-40B4-BE49-F238E27FC236}">
                  <a16:creationId xmlns:a16="http://schemas.microsoft.com/office/drawing/2014/main" id="{0D800127-04F5-AD65-A911-AA65084B35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1041"/>
              <a:ext cx="2510" cy="4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4400">
                  <a:solidFill>
                    <a:srgbClr val="FFFF66"/>
                  </a:solidFill>
                </a:rPr>
                <a:t>R</a:t>
              </a:r>
              <a:r>
                <a:rPr lang="en-US" altLang="en-US" sz="4400">
                  <a:solidFill>
                    <a:srgbClr val="FFFF66"/>
                  </a:solidFill>
                  <a:latin typeface="Symbol" panose="05050102010706020507" pitchFamily="18" charset="2"/>
                </a:rPr>
                <a:t></a:t>
              </a:r>
              <a:r>
                <a:rPr lang="en-US" altLang="en-US" sz="4400">
                  <a:solidFill>
                    <a:srgbClr val="FFFF66"/>
                  </a:solidFill>
                </a:rPr>
                <a:t>tan (</a:t>
              </a:r>
              <a:r>
                <a:rPr lang="en-US" altLang="en-US" sz="4400">
                  <a:solidFill>
                    <a:srgbClr val="FFFF66"/>
                  </a:solidFill>
                  <a:latin typeface="Symbol" panose="05050102010706020507" pitchFamily="18" charset="2"/>
                </a:rPr>
                <a:t>β</a:t>
              </a:r>
              <a:r>
                <a:rPr lang="en-US" altLang="en-US" sz="4400">
                  <a:solidFill>
                    <a:srgbClr val="FFFF66"/>
                  </a:solidFill>
                </a:rPr>
                <a:t>1/</a:t>
              </a:r>
              <a:r>
                <a:rPr lang="en-US" altLang="en-US" sz="4400">
                  <a:solidFill>
                    <a:srgbClr val="FFFF66"/>
                  </a:solidFill>
                  <a:latin typeface="Symbol" panose="05050102010706020507" pitchFamily="18" charset="2"/>
                </a:rPr>
                <a:t>β</a:t>
              </a:r>
              <a:r>
                <a:rPr lang="en-US" altLang="en-US" sz="4400">
                  <a:solidFill>
                    <a:srgbClr val="FFFF66"/>
                  </a:solidFill>
                </a:rPr>
                <a:t>2)</a:t>
              </a:r>
            </a:p>
          </p:txBody>
        </p:sp>
        <p:sp>
          <p:nvSpPr>
            <p:cNvPr id="152590" name="Rectangle 8">
              <a:extLst>
                <a:ext uri="{FF2B5EF4-FFF2-40B4-BE49-F238E27FC236}">
                  <a16:creationId xmlns:a16="http://schemas.microsoft.com/office/drawing/2014/main" id="{4B2CA7AA-0586-33ED-2A41-5851E7A475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4" y="1014"/>
              <a:ext cx="18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2000">
                  <a:solidFill>
                    <a:srgbClr val="FFFF66"/>
                  </a:solidFill>
                </a:rPr>
                <a:t>-1</a:t>
              </a:r>
            </a:p>
          </p:txBody>
        </p:sp>
      </p:grpSp>
      <p:pic>
        <p:nvPicPr>
          <p:cNvPr id="152584" name="Picture 9">
            <a:extLst>
              <a:ext uri="{FF2B5EF4-FFF2-40B4-BE49-F238E27FC236}">
                <a16:creationId xmlns:a16="http://schemas.microsoft.com/office/drawing/2014/main" id="{C0BB5120-1D41-B76E-3BD2-0421B8E53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 b="49062"/>
          <a:stretch>
            <a:fillRect/>
          </a:stretch>
        </p:blipFill>
        <p:spPr bwMode="auto">
          <a:xfrm>
            <a:off x="4724400" y="2478088"/>
            <a:ext cx="34925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2585" name="Line 10">
            <a:extLst>
              <a:ext uri="{FF2B5EF4-FFF2-40B4-BE49-F238E27FC236}">
                <a16:creationId xmlns:a16="http://schemas.microsoft.com/office/drawing/2014/main" id="{C523B7BD-2340-0970-455F-819ADE1E14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65888" y="3360738"/>
            <a:ext cx="476250" cy="930275"/>
          </a:xfrm>
          <a:prstGeom prst="line">
            <a:avLst/>
          </a:prstGeom>
          <a:noFill/>
          <a:ln w="57240" cap="sq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2586" name="Rectangle 11">
            <a:extLst>
              <a:ext uri="{FF2B5EF4-FFF2-40B4-BE49-F238E27FC236}">
                <a16:creationId xmlns:a16="http://schemas.microsoft.com/office/drawing/2014/main" id="{0BEEAA6B-C1F3-1327-79AE-EF864D78D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6550" y="3657600"/>
            <a:ext cx="4540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152587" name="Rectangle 12">
            <a:extLst>
              <a:ext uri="{FF2B5EF4-FFF2-40B4-BE49-F238E27FC236}">
                <a16:creationId xmlns:a16="http://schemas.microsoft.com/office/drawing/2014/main" id="{465A68FE-02C4-5C65-C698-CC4E751AA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3238" y="6126163"/>
            <a:ext cx="17970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Eccentricity</a:t>
            </a:r>
          </a:p>
        </p:txBody>
      </p:sp>
      <p:sp>
        <p:nvSpPr>
          <p:cNvPr id="152588" name="Rectangle 13">
            <a:extLst>
              <a:ext uri="{FF2B5EF4-FFF2-40B4-BE49-F238E27FC236}">
                <a16:creationId xmlns:a16="http://schemas.microsoft.com/office/drawing/2014/main" id="{2FBD10B2-6A22-1B45-4F76-F8B95B84C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1066800"/>
            <a:ext cx="33909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R</a:t>
            </a:r>
            <a:r>
              <a:rPr lang="en-US" altLang="en-US" sz="2800">
                <a:solidFill>
                  <a:srgbClr val="FFFF66"/>
                </a:solidFill>
                <a:latin typeface="Symbol" panose="05050102010706020507" pitchFamily="18" charset="2"/>
              </a:rPr>
              <a:t></a:t>
            </a:r>
            <a:r>
              <a:rPr lang="en-US" altLang="en-US" sz="2800">
                <a:solidFill>
                  <a:srgbClr val="FFFF66"/>
                </a:solidFill>
              </a:rPr>
              <a:t>Eccentricity Radius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">
            <a:extLst>
              <a:ext uri="{FF2B5EF4-FFF2-40B4-BE49-F238E27FC236}">
                <a16:creationId xmlns:a16="http://schemas.microsoft.com/office/drawing/2014/main" id="{AFF7268F-A262-6E35-D313-3742B13FB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629400"/>
            <a:ext cx="17653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49</a:t>
            </a:r>
          </a:p>
        </p:txBody>
      </p:sp>
      <p:pic>
        <p:nvPicPr>
          <p:cNvPr id="154627" name="Picture 2">
            <a:extLst>
              <a:ext uri="{FF2B5EF4-FFF2-40B4-BE49-F238E27FC236}">
                <a16:creationId xmlns:a16="http://schemas.microsoft.com/office/drawing/2014/main" id="{F32564DB-FA0A-2005-D70D-8C32F0A85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5" t="15094" r="21814" b="22641"/>
          <a:stretch>
            <a:fillRect/>
          </a:stretch>
        </p:blipFill>
        <p:spPr bwMode="auto">
          <a:xfrm>
            <a:off x="1905000" y="3997325"/>
            <a:ext cx="2239963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4628" name="Group 3">
            <a:extLst>
              <a:ext uri="{FF2B5EF4-FFF2-40B4-BE49-F238E27FC236}">
                <a16:creationId xmlns:a16="http://schemas.microsoft.com/office/drawing/2014/main" id="{F9D70EDA-1D62-0571-6447-AA01675DF83D}"/>
              </a:ext>
            </a:extLst>
          </p:cNvPr>
          <p:cNvGrpSpPr>
            <a:grpSpLocks/>
          </p:cNvGrpSpPr>
          <p:nvPr/>
        </p:nvGrpSpPr>
        <p:grpSpPr bwMode="auto">
          <a:xfrm>
            <a:off x="2132013" y="3962400"/>
            <a:ext cx="1228725" cy="766763"/>
            <a:chOff x="1343" y="2496"/>
            <a:chExt cx="774" cy="483"/>
          </a:xfrm>
        </p:grpSpPr>
        <p:grpSp>
          <p:nvGrpSpPr>
            <p:cNvPr id="154651" name="Group 4">
              <a:extLst>
                <a:ext uri="{FF2B5EF4-FFF2-40B4-BE49-F238E27FC236}">
                  <a16:creationId xmlns:a16="http://schemas.microsoft.com/office/drawing/2014/main" id="{D951ECBE-EB50-2E90-2C94-9DFD77C730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0" y="2815"/>
              <a:ext cx="556" cy="164"/>
              <a:chOff x="1390" y="2815"/>
              <a:chExt cx="556" cy="164"/>
            </a:xfrm>
          </p:grpSpPr>
          <p:sp>
            <p:nvSpPr>
              <p:cNvPr id="154656" name="Rectangle 5">
                <a:extLst>
                  <a:ext uri="{FF2B5EF4-FFF2-40B4-BE49-F238E27FC236}">
                    <a16:creationId xmlns:a16="http://schemas.microsoft.com/office/drawing/2014/main" id="{01CADC24-F156-8A48-FAF6-416DAAD99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0" y="2886"/>
                <a:ext cx="140" cy="93"/>
              </a:xfrm>
              <a:prstGeom prst="rect">
                <a:avLst/>
              </a:prstGeom>
              <a:solidFill>
                <a:srgbClr val="C00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154657" name="Rectangle 6">
                <a:extLst>
                  <a:ext uri="{FF2B5EF4-FFF2-40B4-BE49-F238E27FC236}">
                    <a16:creationId xmlns:a16="http://schemas.microsoft.com/office/drawing/2014/main" id="{35DEF91F-A5D1-A1E5-054C-1977C11E1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2815"/>
                <a:ext cx="45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Azimuth</a:t>
                </a:r>
              </a:p>
            </p:txBody>
          </p:sp>
        </p:grpSp>
        <p:grpSp>
          <p:nvGrpSpPr>
            <p:cNvPr id="154652" name="Group 7">
              <a:extLst>
                <a:ext uri="{FF2B5EF4-FFF2-40B4-BE49-F238E27FC236}">
                  <a16:creationId xmlns:a16="http://schemas.microsoft.com/office/drawing/2014/main" id="{128B7473-6B25-CF26-AA7C-003878CDD9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0" y="2656"/>
              <a:ext cx="727" cy="159"/>
              <a:chOff x="1390" y="2656"/>
              <a:chExt cx="727" cy="159"/>
            </a:xfrm>
          </p:grpSpPr>
          <p:sp>
            <p:nvSpPr>
              <p:cNvPr id="154654" name="Rectangle 8">
                <a:extLst>
                  <a:ext uri="{FF2B5EF4-FFF2-40B4-BE49-F238E27FC236}">
                    <a16:creationId xmlns:a16="http://schemas.microsoft.com/office/drawing/2014/main" id="{7203D740-8F87-5674-1083-542A79F72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90" y="2723"/>
                <a:ext cx="140" cy="92"/>
              </a:xfrm>
              <a:prstGeom prst="rect">
                <a:avLst/>
              </a:prstGeom>
              <a:solidFill>
                <a:srgbClr val="FFC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sp>
            <p:nvSpPr>
              <p:cNvPr id="154655" name="Rectangle 9">
                <a:extLst>
                  <a:ext uri="{FF2B5EF4-FFF2-40B4-BE49-F238E27FC236}">
                    <a16:creationId xmlns:a16="http://schemas.microsoft.com/office/drawing/2014/main" id="{EA220DED-D8DB-A06A-1549-3698AF99E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0" y="2656"/>
                <a:ext cx="627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Eccentricity</a:t>
                </a:r>
              </a:p>
            </p:txBody>
          </p:sp>
        </p:grpSp>
        <p:sp>
          <p:nvSpPr>
            <p:cNvPr id="154653" name="Rectangle 10">
              <a:extLst>
                <a:ext uri="{FF2B5EF4-FFF2-40B4-BE49-F238E27FC236}">
                  <a16:creationId xmlns:a16="http://schemas.microsoft.com/office/drawing/2014/main" id="{83BC3ED1-F1EF-4409-A892-25001E2D35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3" y="2496"/>
              <a:ext cx="489" cy="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400">
                  <a:solidFill>
                    <a:srgbClr val="FFFFFF"/>
                  </a:solidFill>
                  <a:latin typeface="Arial" panose="020B0604020202020204" pitchFamily="34" charset="0"/>
                </a:rPr>
                <a:t>Isoclines</a:t>
              </a:r>
            </a:p>
          </p:txBody>
        </p:sp>
      </p:grpSp>
      <p:pic>
        <p:nvPicPr>
          <p:cNvPr id="154629" name="Picture 11">
            <a:extLst>
              <a:ext uri="{FF2B5EF4-FFF2-40B4-BE49-F238E27FC236}">
                <a16:creationId xmlns:a16="http://schemas.microsoft.com/office/drawing/2014/main" id="{EE4AB7A0-8DBB-F621-B02D-87FB3416F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12827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4630" name="Group 12">
            <a:extLst>
              <a:ext uri="{FF2B5EF4-FFF2-40B4-BE49-F238E27FC236}">
                <a16:creationId xmlns:a16="http://schemas.microsoft.com/office/drawing/2014/main" id="{EA6E2CC7-AD05-E84A-80C3-07FD166F77DB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914400"/>
            <a:ext cx="3457575" cy="5675313"/>
            <a:chOff x="3408" y="576"/>
            <a:chExt cx="2178" cy="3575"/>
          </a:xfrm>
        </p:grpSpPr>
        <p:grpSp>
          <p:nvGrpSpPr>
            <p:cNvPr id="154642" name="Group 13">
              <a:extLst>
                <a:ext uri="{FF2B5EF4-FFF2-40B4-BE49-F238E27FC236}">
                  <a16:creationId xmlns:a16="http://schemas.microsoft.com/office/drawing/2014/main" id="{F69965BE-9F1C-C5C2-59EB-A22D19A586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8" y="576"/>
              <a:ext cx="2178" cy="3575"/>
              <a:chOff x="3408" y="576"/>
              <a:chExt cx="2178" cy="3575"/>
            </a:xfrm>
          </p:grpSpPr>
          <p:pic>
            <p:nvPicPr>
              <p:cNvPr id="154645" name="Picture 14">
                <a:extLst>
                  <a:ext uri="{FF2B5EF4-FFF2-40B4-BE49-F238E27FC236}">
                    <a16:creationId xmlns:a16="http://schemas.microsoft.com/office/drawing/2014/main" id="{C37AB03B-1E01-CF04-4D37-7146B6DE44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55" t="15094" r="21814" b="22641"/>
              <a:stretch>
                <a:fillRect/>
              </a:stretch>
            </p:blipFill>
            <p:spPr bwMode="auto">
              <a:xfrm>
                <a:off x="4177" y="576"/>
                <a:ext cx="1409" cy="18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646" name="Picture 15">
                <a:extLst>
                  <a:ext uri="{FF2B5EF4-FFF2-40B4-BE49-F238E27FC236}">
                    <a16:creationId xmlns:a16="http://schemas.microsoft.com/office/drawing/2014/main" id="{F0837494-22B3-42BE-DEB0-73EAE075BD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87" t="1750" r="2687" b="3500"/>
              <a:stretch>
                <a:fillRect/>
              </a:stretch>
            </p:blipFill>
            <p:spPr bwMode="auto">
              <a:xfrm>
                <a:off x="3408" y="720"/>
                <a:ext cx="678" cy="12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47" name="Rectangle 16">
                <a:extLst>
                  <a:ext uri="{FF2B5EF4-FFF2-40B4-BE49-F238E27FC236}">
                    <a16:creationId xmlns:a16="http://schemas.microsoft.com/office/drawing/2014/main" id="{FF504206-8CD6-8F33-0FD0-F12156BE29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6" y="672"/>
                <a:ext cx="627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Eccentricity</a:t>
                </a:r>
              </a:p>
            </p:txBody>
          </p:sp>
          <p:pic>
            <p:nvPicPr>
              <p:cNvPr id="154648" name="Picture 17">
                <a:extLst>
                  <a:ext uri="{FF2B5EF4-FFF2-40B4-BE49-F238E27FC236}">
                    <a16:creationId xmlns:a16="http://schemas.microsoft.com/office/drawing/2014/main" id="{54F93806-DB61-FE35-8149-CDF6A4212E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49" t="15094" r="21814" b="22641"/>
              <a:stretch>
                <a:fillRect/>
              </a:stretch>
            </p:blipFill>
            <p:spPr bwMode="auto">
              <a:xfrm>
                <a:off x="4176" y="2352"/>
                <a:ext cx="1410" cy="1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54649" name="Picture 18">
                <a:extLst>
                  <a:ext uri="{FF2B5EF4-FFF2-40B4-BE49-F238E27FC236}">
                    <a16:creationId xmlns:a16="http://schemas.microsoft.com/office/drawing/2014/main" id="{75E4DB68-5163-4794-AC62-C036595FD7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7" y="2544"/>
                <a:ext cx="609" cy="13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50" name="Rectangle 19">
                <a:extLst>
                  <a:ext uri="{FF2B5EF4-FFF2-40B4-BE49-F238E27FC236}">
                    <a16:creationId xmlns:a16="http://schemas.microsoft.com/office/drawing/2014/main" id="{C81A791E-191E-4E93-6E5D-F5A187CE8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32" y="2544"/>
                <a:ext cx="456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400">
                    <a:solidFill>
                      <a:srgbClr val="FFFFFF"/>
                    </a:solidFill>
                    <a:latin typeface="Arial" panose="020B0604020202020204" pitchFamily="34" charset="0"/>
                  </a:rPr>
                  <a:t>Azimuth</a:t>
                </a:r>
              </a:p>
            </p:txBody>
          </p:sp>
        </p:grpSp>
        <p:pic>
          <p:nvPicPr>
            <p:cNvPr id="154643" name="Picture 20">
              <a:extLst>
                <a:ext uri="{FF2B5EF4-FFF2-40B4-BE49-F238E27FC236}">
                  <a16:creationId xmlns:a16="http://schemas.microsoft.com/office/drawing/2014/main" id="{6104F5B6-CB47-E25B-B88F-DAEE20B1CF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" b="49028"/>
            <a:stretch>
              <a:fillRect/>
            </a:stretch>
          </p:blipFill>
          <p:spPr bwMode="auto">
            <a:xfrm>
              <a:off x="4128" y="864"/>
              <a:ext cx="286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644" name="Picture 21">
              <a:extLst>
                <a:ext uri="{FF2B5EF4-FFF2-40B4-BE49-F238E27FC236}">
                  <a16:creationId xmlns:a16="http://schemas.microsoft.com/office/drawing/2014/main" id="{0EAC0BA3-A533-6980-0228-CC0CA06D70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870"/>
            <a:stretch>
              <a:fillRect/>
            </a:stretch>
          </p:blipFill>
          <p:spPr bwMode="auto">
            <a:xfrm>
              <a:off x="4176" y="2704"/>
              <a:ext cx="221" cy="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4631" name="Group 22">
            <a:extLst>
              <a:ext uri="{FF2B5EF4-FFF2-40B4-BE49-F238E27FC236}">
                <a16:creationId xmlns:a16="http://schemas.microsoft.com/office/drawing/2014/main" id="{0380CEFF-F026-6B63-9449-AC5F2EF526C2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990600"/>
            <a:ext cx="4645025" cy="2765425"/>
            <a:chOff x="192" y="624"/>
            <a:chExt cx="2926" cy="1742"/>
          </a:xfrm>
        </p:grpSpPr>
        <p:grpSp>
          <p:nvGrpSpPr>
            <p:cNvPr id="154633" name="Group 23">
              <a:extLst>
                <a:ext uri="{FF2B5EF4-FFF2-40B4-BE49-F238E27FC236}">
                  <a16:creationId xmlns:a16="http://schemas.microsoft.com/office/drawing/2014/main" id="{8C3C421B-4DBF-403E-69CA-9EC37DA175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1536"/>
              <a:ext cx="1630" cy="830"/>
              <a:chOff x="768" y="1536"/>
              <a:chExt cx="1630" cy="830"/>
            </a:xfrm>
          </p:grpSpPr>
          <p:pic>
            <p:nvPicPr>
              <p:cNvPr id="154640" name="Picture 24">
                <a:extLst>
                  <a:ext uri="{FF2B5EF4-FFF2-40B4-BE49-F238E27FC236}">
                    <a16:creationId xmlns:a16="http://schemas.microsoft.com/office/drawing/2014/main" id="{FC03EDB1-D49E-BBB5-ECBD-43C8BAD5FCD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97" t="23586" r="2431" b="24841"/>
              <a:stretch>
                <a:fillRect/>
              </a:stretch>
            </p:blipFill>
            <p:spPr bwMode="auto">
              <a:xfrm>
                <a:off x="846" y="1536"/>
                <a:ext cx="1552" cy="8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41" name="Rectangle 25">
                <a:extLst>
                  <a:ext uri="{FF2B5EF4-FFF2-40B4-BE49-F238E27FC236}">
                    <a16:creationId xmlns:a16="http://schemas.microsoft.com/office/drawing/2014/main" id="{8C30737D-25B1-4D1A-4755-1A5F9E2631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871"/>
                <a:ext cx="530" cy="426"/>
              </a:xfrm>
              <a:prstGeom prst="rect">
                <a:avLst/>
              </a:prstGeom>
              <a:noFill/>
              <a:ln w="9360" cap="sq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grpSp>
          <p:nvGrpSpPr>
            <p:cNvPr id="154634" name="Group 26">
              <a:extLst>
                <a:ext uri="{FF2B5EF4-FFF2-40B4-BE49-F238E27FC236}">
                  <a16:creationId xmlns:a16="http://schemas.microsoft.com/office/drawing/2014/main" id="{C03E31EA-285C-C8C9-47AA-E671FC0081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4" y="624"/>
              <a:ext cx="1534" cy="847"/>
              <a:chOff x="1584" y="624"/>
              <a:chExt cx="1534" cy="847"/>
            </a:xfrm>
          </p:grpSpPr>
          <p:pic>
            <p:nvPicPr>
              <p:cNvPr id="154638" name="Picture 27">
                <a:extLst>
                  <a:ext uri="{FF2B5EF4-FFF2-40B4-BE49-F238E27FC236}">
                    <a16:creationId xmlns:a16="http://schemas.microsoft.com/office/drawing/2014/main" id="{903759DA-B618-E400-507D-4DF6DEC7EF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60" t="25475" r="22241" b="34904"/>
              <a:stretch>
                <a:fillRect/>
              </a:stretch>
            </p:blipFill>
            <p:spPr bwMode="auto">
              <a:xfrm>
                <a:off x="1704" y="624"/>
                <a:ext cx="1414" cy="8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39" name="Rectangle 28">
                <a:extLst>
                  <a:ext uri="{FF2B5EF4-FFF2-40B4-BE49-F238E27FC236}">
                    <a16:creationId xmlns:a16="http://schemas.microsoft.com/office/drawing/2014/main" id="{B5CC611A-C68F-3AE1-2931-0F9F9524CA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4" y="923"/>
                <a:ext cx="606" cy="488"/>
              </a:xfrm>
              <a:prstGeom prst="rect">
                <a:avLst/>
              </a:prstGeom>
              <a:noFill/>
              <a:ln w="9360" cap="sq">
                <a:solidFill>
                  <a:srgbClr val="FFFF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</p:grpSp>
        <p:grpSp>
          <p:nvGrpSpPr>
            <p:cNvPr id="154635" name="Group 29">
              <a:extLst>
                <a:ext uri="{FF2B5EF4-FFF2-40B4-BE49-F238E27FC236}">
                  <a16:creationId xmlns:a16="http://schemas.microsoft.com/office/drawing/2014/main" id="{4C732F4E-7250-9A09-E5BA-48B7787560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624"/>
              <a:ext cx="1150" cy="911"/>
              <a:chOff x="192" y="624"/>
              <a:chExt cx="1150" cy="911"/>
            </a:xfrm>
          </p:grpSpPr>
          <p:pic>
            <p:nvPicPr>
              <p:cNvPr id="154636" name="Picture 30">
                <a:extLst>
                  <a:ext uri="{FF2B5EF4-FFF2-40B4-BE49-F238E27FC236}">
                    <a16:creationId xmlns:a16="http://schemas.microsoft.com/office/drawing/2014/main" id="{4F981FF5-4FCE-10F1-B11C-7470A4708E4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473" t="7590" r="37202" b="43349"/>
              <a:stretch>
                <a:fillRect/>
              </a:stretch>
            </p:blipFill>
            <p:spPr bwMode="auto">
              <a:xfrm>
                <a:off x="192" y="624"/>
                <a:ext cx="1150" cy="8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4637" name="Rectangle 31">
                <a:extLst>
                  <a:ext uri="{FF2B5EF4-FFF2-40B4-BE49-F238E27FC236}">
                    <a16:creationId xmlns:a16="http://schemas.microsoft.com/office/drawing/2014/main" id="{E34ABEC1-41C6-15A8-A771-439735FC8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" y="1440"/>
                <a:ext cx="642" cy="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 sz="1000">
                    <a:solidFill>
                      <a:srgbClr val="FFFFFF"/>
                    </a:solidFill>
                  </a:rPr>
                  <a:t>Polimeni, NI 2010</a:t>
                </a:r>
              </a:p>
            </p:txBody>
          </p:sp>
        </p:grpSp>
      </p:grpSp>
      <p:sp>
        <p:nvSpPr>
          <p:cNvPr id="154632" name="Rectangle 32">
            <a:extLst>
              <a:ext uri="{FF2B5EF4-FFF2-40B4-BE49-F238E27FC236}">
                <a16:creationId xmlns:a16="http://schemas.microsoft.com/office/drawing/2014/main" id="{060AB365-0043-EF7C-E3BA-6F253F3C4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4613" y="136525"/>
            <a:ext cx="3967162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Retinotopy Results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">
            <a:extLst>
              <a:ext uri="{FF2B5EF4-FFF2-40B4-BE49-F238E27FC236}">
                <a16:creationId xmlns:a16="http://schemas.microsoft.com/office/drawing/2014/main" id="{FA22622B-4502-DEE0-C247-6C29F2286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5225"/>
            <a:ext cx="2146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39</a:t>
            </a:r>
          </a:p>
        </p:txBody>
      </p:sp>
      <p:grpSp>
        <p:nvGrpSpPr>
          <p:cNvPr id="156675" name="Group 2">
            <a:extLst>
              <a:ext uri="{FF2B5EF4-FFF2-40B4-BE49-F238E27FC236}">
                <a16:creationId xmlns:a16="http://schemas.microsoft.com/office/drawing/2014/main" id="{BC477D2B-FDC5-A15B-B00E-34D25B699018}"/>
              </a:ext>
            </a:extLst>
          </p:cNvPr>
          <p:cNvGrpSpPr>
            <a:grpSpLocks/>
          </p:cNvGrpSpPr>
          <p:nvPr/>
        </p:nvGrpSpPr>
        <p:grpSpPr bwMode="auto">
          <a:xfrm>
            <a:off x="3500438" y="3038475"/>
            <a:ext cx="1030287" cy="796925"/>
            <a:chOff x="2205" y="1914"/>
            <a:chExt cx="649" cy="502"/>
          </a:xfrm>
        </p:grpSpPr>
        <p:grpSp>
          <p:nvGrpSpPr>
            <p:cNvPr id="156771" name="Group 3">
              <a:extLst>
                <a:ext uri="{FF2B5EF4-FFF2-40B4-BE49-F238E27FC236}">
                  <a16:creationId xmlns:a16="http://schemas.microsoft.com/office/drawing/2014/main" id="{F4E6BD1B-53C4-D20C-85A8-ADBBFE93E5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" y="1914"/>
              <a:ext cx="649" cy="502"/>
              <a:chOff x="2205" y="1914"/>
              <a:chExt cx="649" cy="502"/>
            </a:xfrm>
          </p:grpSpPr>
          <p:pic>
            <p:nvPicPr>
              <p:cNvPr id="156782" name="Picture 4">
                <a:extLst>
                  <a:ext uri="{FF2B5EF4-FFF2-40B4-BE49-F238E27FC236}">
                    <a16:creationId xmlns:a16="http://schemas.microsoft.com/office/drawing/2014/main" id="{D3E6062A-3C89-BCA6-80FA-2EEE734F291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95" t="9093" r="19519" b="50911"/>
              <a:stretch>
                <a:fillRect/>
              </a:stretch>
            </p:blipFill>
            <p:spPr bwMode="auto">
              <a:xfrm>
                <a:off x="2205" y="1914"/>
                <a:ext cx="649" cy="502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6783" name="Line 5">
                <a:extLst>
                  <a:ext uri="{FF2B5EF4-FFF2-40B4-BE49-F238E27FC236}">
                    <a16:creationId xmlns:a16="http://schemas.microsoft.com/office/drawing/2014/main" id="{398EBB0D-C913-23C2-7DCC-3B6C135E57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41" y="2246"/>
                <a:ext cx="99" cy="3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4" name="Line 6">
                <a:extLst>
                  <a:ext uri="{FF2B5EF4-FFF2-40B4-BE49-F238E27FC236}">
                    <a16:creationId xmlns:a16="http://schemas.microsoft.com/office/drawing/2014/main" id="{939B2E7D-908C-5BFF-0C60-2DFC797085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57" y="2022"/>
                <a:ext cx="59" cy="105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5" name="Line 7">
                <a:extLst>
                  <a:ext uri="{FF2B5EF4-FFF2-40B4-BE49-F238E27FC236}">
                    <a16:creationId xmlns:a16="http://schemas.microsoft.com/office/drawing/2014/main" id="{EAAF46F0-2EF7-D68C-3219-35C636DC9B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80" y="2143"/>
                <a:ext cx="99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6" name="Line 8">
                <a:extLst>
                  <a:ext uri="{FF2B5EF4-FFF2-40B4-BE49-F238E27FC236}">
                    <a16:creationId xmlns:a16="http://schemas.microsoft.com/office/drawing/2014/main" id="{9FA8CC30-A4D0-FB4B-53BE-41EC2F99B3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62" y="2194"/>
                <a:ext cx="97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7" name="Line 9">
                <a:extLst>
                  <a:ext uri="{FF2B5EF4-FFF2-40B4-BE49-F238E27FC236}">
                    <a16:creationId xmlns:a16="http://schemas.microsoft.com/office/drawing/2014/main" id="{897C64DD-6DFC-4445-A189-A8850467CA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52" y="1986"/>
                <a:ext cx="3" cy="12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8" name="Line 10">
                <a:extLst>
                  <a:ext uri="{FF2B5EF4-FFF2-40B4-BE49-F238E27FC236}">
                    <a16:creationId xmlns:a16="http://schemas.microsoft.com/office/drawing/2014/main" id="{B5E9635E-C6CE-D795-E472-6CB4DA1A67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0" y="2005"/>
                <a:ext cx="93" cy="122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89" name="Line 11">
                <a:extLst>
                  <a:ext uri="{FF2B5EF4-FFF2-40B4-BE49-F238E27FC236}">
                    <a16:creationId xmlns:a16="http://schemas.microsoft.com/office/drawing/2014/main" id="{0AD14E0F-AA6C-D645-1E47-B7F8A28D3A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94"/>
                <a:ext cx="172" cy="3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90" name="Line 12">
                <a:extLst>
                  <a:ext uri="{FF2B5EF4-FFF2-40B4-BE49-F238E27FC236}">
                    <a16:creationId xmlns:a16="http://schemas.microsoft.com/office/drawing/2014/main" id="{BFBDF222-5E39-A835-DF6F-953A3C63DE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2248"/>
                <a:ext cx="129" cy="5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91" name="Line 13">
                <a:extLst>
                  <a:ext uri="{FF2B5EF4-FFF2-40B4-BE49-F238E27FC236}">
                    <a16:creationId xmlns:a16="http://schemas.microsoft.com/office/drawing/2014/main" id="{D54B7052-24EA-E49E-B193-48A2E8A20B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4" y="2353"/>
                <a:ext cx="130" cy="1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6792" name="Line 14">
                <a:extLst>
                  <a:ext uri="{FF2B5EF4-FFF2-40B4-BE49-F238E27FC236}">
                    <a16:creationId xmlns:a16="http://schemas.microsoft.com/office/drawing/2014/main" id="{FC4E637D-2C44-A1CB-DCD7-5BD5FA7A1A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08"/>
                <a:ext cx="172" cy="5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6772" name="Oval 15">
              <a:extLst>
                <a:ext uri="{FF2B5EF4-FFF2-40B4-BE49-F238E27FC236}">
                  <a16:creationId xmlns:a16="http://schemas.microsoft.com/office/drawing/2014/main" id="{2BAA42F2-C771-9D30-A2C9-8B4BA4E3A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112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3" name="Oval 16">
              <a:extLst>
                <a:ext uri="{FF2B5EF4-FFF2-40B4-BE49-F238E27FC236}">
                  <a16:creationId xmlns:a16="http://schemas.microsoft.com/office/drawing/2014/main" id="{8C1B49D0-C399-4B60-9C97-8A1910AA6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2223"/>
              <a:ext cx="14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4" name="Oval 17">
              <a:extLst>
                <a:ext uri="{FF2B5EF4-FFF2-40B4-BE49-F238E27FC236}">
                  <a16:creationId xmlns:a16="http://schemas.microsoft.com/office/drawing/2014/main" id="{E036594F-F35C-BB23-0FE0-F4417BE74F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2118"/>
              <a:ext cx="15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5" name="Oval 18">
              <a:extLst>
                <a:ext uri="{FF2B5EF4-FFF2-40B4-BE49-F238E27FC236}">
                  <a16:creationId xmlns:a16="http://schemas.microsoft.com/office/drawing/2014/main" id="{9F45D19A-FCD9-7F49-AE12-185F29AB77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169"/>
              <a:ext cx="15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6" name="Oval 19">
              <a:extLst>
                <a:ext uri="{FF2B5EF4-FFF2-40B4-BE49-F238E27FC236}">
                  <a16:creationId xmlns:a16="http://schemas.microsoft.com/office/drawing/2014/main" id="{9B5CB138-1C6E-074B-5436-9FFEF50DE4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26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7" name="Oval 20">
              <a:extLst>
                <a:ext uri="{FF2B5EF4-FFF2-40B4-BE49-F238E27FC236}">
                  <a16:creationId xmlns:a16="http://schemas.microsoft.com/office/drawing/2014/main" id="{4F962679-A246-D33C-4853-37A7AFB5F8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227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8" name="Oval 21">
              <a:extLst>
                <a:ext uri="{FF2B5EF4-FFF2-40B4-BE49-F238E27FC236}">
                  <a16:creationId xmlns:a16="http://schemas.microsoft.com/office/drawing/2014/main" id="{7A2BA1A1-003F-1417-4BD8-23D7D5DC9D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5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79" name="Oval 22">
              <a:extLst>
                <a:ext uri="{FF2B5EF4-FFF2-40B4-BE49-F238E27FC236}">
                  <a16:creationId xmlns:a16="http://schemas.microsoft.com/office/drawing/2014/main" id="{FB5709A5-4E5F-7430-AF18-0C4E0967CE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90"/>
              <a:ext cx="16" cy="17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80" name="Oval 23">
              <a:extLst>
                <a:ext uri="{FF2B5EF4-FFF2-40B4-BE49-F238E27FC236}">
                  <a16:creationId xmlns:a16="http://schemas.microsoft.com/office/drawing/2014/main" id="{67493F77-995B-EC2C-3378-77548ABBED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2238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81" name="Oval 24">
              <a:extLst>
                <a:ext uri="{FF2B5EF4-FFF2-40B4-BE49-F238E27FC236}">
                  <a16:creationId xmlns:a16="http://schemas.microsoft.com/office/drawing/2014/main" id="{F7E7ACB4-82AD-ED04-33CD-8E9C1284C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344"/>
              <a:ext cx="16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6676" name="Picture 25">
            <a:extLst>
              <a:ext uri="{FF2B5EF4-FFF2-40B4-BE49-F238E27FC236}">
                <a16:creationId xmlns:a16="http://schemas.microsoft.com/office/drawing/2014/main" id="{146E17B0-4A46-85C7-EECD-F6657B2A5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t="16275" r="25806" b="29005"/>
          <a:stretch>
            <a:fillRect/>
          </a:stretch>
        </p:blipFill>
        <p:spPr bwMode="auto">
          <a:xfrm>
            <a:off x="2316163" y="2743200"/>
            <a:ext cx="13716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6677" name="Group 26">
            <a:extLst>
              <a:ext uri="{FF2B5EF4-FFF2-40B4-BE49-F238E27FC236}">
                <a16:creationId xmlns:a16="http://schemas.microsoft.com/office/drawing/2014/main" id="{9F054BD8-54BB-8F7C-20CB-50F08732665B}"/>
              </a:ext>
            </a:extLst>
          </p:cNvPr>
          <p:cNvGrpSpPr>
            <a:grpSpLocks/>
          </p:cNvGrpSpPr>
          <p:nvPr/>
        </p:nvGrpSpPr>
        <p:grpSpPr bwMode="auto">
          <a:xfrm>
            <a:off x="2314575" y="1881188"/>
            <a:ext cx="1368425" cy="938212"/>
            <a:chOff x="1458" y="1185"/>
            <a:chExt cx="862" cy="591"/>
          </a:xfrm>
        </p:grpSpPr>
        <p:pic>
          <p:nvPicPr>
            <p:cNvPr id="156769" name="Picture 27">
              <a:extLst>
                <a:ext uri="{FF2B5EF4-FFF2-40B4-BE49-F238E27FC236}">
                  <a16:creationId xmlns:a16="http://schemas.microsoft.com/office/drawing/2014/main" id="{0EFE6D72-8E27-52C7-CB1E-82BF6D614F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t="28778" r="17108" b="26706"/>
            <a:stretch>
              <a:fillRect/>
            </a:stretch>
          </p:blipFill>
          <p:spPr bwMode="auto">
            <a:xfrm>
              <a:off x="1458" y="1185"/>
              <a:ext cx="86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70" name="Rectangle 28">
              <a:extLst>
                <a:ext uri="{FF2B5EF4-FFF2-40B4-BE49-F238E27FC236}">
                  <a16:creationId xmlns:a16="http://schemas.microsoft.com/office/drawing/2014/main" id="{4CDD33BB-4EF8-8415-68B6-F2A80862CD0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74" y="1473"/>
              <a:ext cx="126" cy="142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6678" name="Picture 29">
            <a:extLst>
              <a:ext uri="{FF2B5EF4-FFF2-40B4-BE49-F238E27FC236}">
                <a16:creationId xmlns:a16="http://schemas.microsoft.com/office/drawing/2014/main" id="{7FB91E82-BC8E-51D8-CB57-305439BCA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9303" r="3943" b="14803"/>
          <a:stretch>
            <a:fillRect/>
          </a:stretch>
        </p:blipFill>
        <p:spPr bwMode="auto">
          <a:xfrm>
            <a:off x="4219575" y="1930400"/>
            <a:ext cx="13255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9" name="Picture 30">
            <a:extLst>
              <a:ext uri="{FF2B5EF4-FFF2-40B4-BE49-F238E27FC236}">
                <a16:creationId xmlns:a16="http://schemas.microsoft.com/office/drawing/2014/main" id="{09B9D4FC-BDE7-4B48-D33D-87626A102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972175" y="193357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0" name="Picture 31">
            <a:extLst>
              <a:ext uri="{FF2B5EF4-FFF2-40B4-BE49-F238E27FC236}">
                <a16:creationId xmlns:a16="http://schemas.microsoft.com/office/drawing/2014/main" id="{6DDB8B66-457D-96A9-DB0F-6A83E9935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741997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1" name="Picture 32">
            <a:extLst>
              <a:ext uri="{FF2B5EF4-FFF2-40B4-BE49-F238E27FC236}">
                <a16:creationId xmlns:a16="http://schemas.microsoft.com/office/drawing/2014/main" id="{A4E1EC8E-D15B-F903-18E8-4FA113B8A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59752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2" name="Picture 33">
            <a:extLst>
              <a:ext uri="{FF2B5EF4-FFF2-40B4-BE49-F238E27FC236}">
                <a16:creationId xmlns:a16="http://schemas.microsoft.com/office/drawing/2014/main" id="{FCA66908-4BA8-EEF7-B126-2CF76B54D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84" r="13103" b="13580"/>
          <a:stretch>
            <a:fillRect/>
          </a:stretch>
        </p:blipFill>
        <p:spPr bwMode="auto">
          <a:xfrm>
            <a:off x="4038600" y="5284788"/>
            <a:ext cx="8509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3" name="Picture 34">
            <a:extLst>
              <a:ext uri="{FF2B5EF4-FFF2-40B4-BE49-F238E27FC236}">
                <a16:creationId xmlns:a16="http://schemas.microsoft.com/office/drawing/2014/main" id="{9BECCDE2-89E4-501B-0ADC-56A4CA7DD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5757" r="3949" b="23621"/>
          <a:stretch>
            <a:fillRect/>
          </a:stretch>
        </p:blipFill>
        <p:spPr bwMode="auto">
          <a:xfrm>
            <a:off x="2263775" y="5292725"/>
            <a:ext cx="1454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4" name="Picture 35">
            <a:extLst>
              <a:ext uri="{FF2B5EF4-FFF2-40B4-BE49-F238E27FC236}">
                <a16:creationId xmlns:a16="http://schemas.microsoft.com/office/drawing/2014/main" id="{5A7D01D5-F974-1E1E-1DB1-3C8D96BCB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17488" r="7411" b="1898"/>
          <a:stretch>
            <a:fillRect/>
          </a:stretch>
        </p:blipFill>
        <p:spPr bwMode="auto">
          <a:xfrm>
            <a:off x="77788" y="4760913"/>
            <a:ext cx="20542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85" name="Picture 36">
            <a:extLst>
              <a:ext uri="{FF2B5EF4-FFF2-40B4-BE49-F238E27FC236}">
                <a16:creationId xmlns:a16="http://schemas.microsoft.com/office/drawing/2014/main" id="{57142D7F-CA27-B27E-1B46-92DC88180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6322" r="21602" b="29100"/>
          <a:stretch>
            <a:fillRect/>
          </a:stretch>
        </p:blipFill>
        <p:spPr bwMode="auto">
          <a:xfrm>
            <a:off x="152400" y="2366963"/>
            <a:ext cx="10255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86" name="Line 37">
            <a:extLst>
              <a:ext uri="{FF2B5EF4-FFF2-40B4-BE49-F238E27FC236}">
                <a16:creationId xmlns:a16="http://schemas.microsoft.com/office/drawing/2014/main" id="{AD370B47-7265-EA27-476C-1235A04349A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4863" y="1677988"/>
            <a:ext cx="373062" cy="633412"/>
          </a:xfrm>
          <a:prstGeom prst="line">
            <a:avLst/>
          </a:prstGeom>
          <a:noFill/>
          <a:ln w="9360" cap="sq">
            <a:solidFill>
              <a:srgbClr val="FF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6687" name="Group 38">
            <a:extLst>
              <a:ext uri="{FF2B5EF4-FFF2-40B4-BE49-F238E27FC236}">
                <a16:creationId xmlns:a16="http://schemas.microsoft.com/office/drawing/2014/main" id="{CEE68748-D279-D00A-260C-551D6D794968}"/>
              </a:ext>
            </a:extLst>
          </p:cNvPr>
          <p:cNvGrpSpPr>
            <a:grpSpLocks/>
          </p:cNvGrpSpPr>
          <p:nvPr/>
        </p:nvGrpSpPr>
        <p:grpSpPr bwMode="auto">
          <a:xfrm>
            <a:off x="7327900" y="2085975"/>
            <a:ext cx="989013" cy="530225"/>
            <a:chOff x="4616" y="1314"/>
            <a:chExt cx="623" cy="334"/>
          </a:xfrm>
        </p:grpSpPr>
        <p:sp>
          <p:nvSpPr>
            <p:cNvPr id="156767" name="Oval 39">
              <a:extLst>
                <a:ext uri="{FF2B5EF4-FFF2-40B4-BE49-F238E27FC236}">
                  <a16:creationId xmlns:a16="http://schemas.microsoft.com/office/drawing/2014/main" id="{4E37C040-9ECA-0889-EAC7-1888363089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" y="1314"/>
              <a:ext cx="623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68" name="Rectangle 40">
              <a:extLst>
                <a:ext uri="{FF2B5EF4-FFF2-40B4-BE49-F238E27FC236}">
                  <a16:creationId xmlns:a16="http://schemas.microsoft.com/office/drawing/2014/main" id="{44C85E5F-1E6C-EEC7-5748-AB3898B71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1386"/>
              <a:ext cx="55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Spatial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Normalization</a:t>
              </a:r>
            </a:p>
          </p:txBody>
        </p:sp>
      </p:grpSp>
      <p:grpSp>
        <p:nvGrpSpPr>
          <p:cNvPr id="156688" name="Group 41">
            <a:extLst>
              <a:ext uri="{FF2B5EF4-FFF2-40B4-BE49-F238E27FC236}">
                <a16:creationId xmlns:a16="http://schemas.microsoft.com/office/drawing/2014/main" id="{C7622374-205D-F543-FBD5-2DA73080D4BF}"/>
              </a:ext>
            </a:extLst>
          </p:cNvPr>
          <p:cNvGrpSpPr>
            <a:grpSpLocks/>
          </p:cNvGrpSpPr>
          <p:nvPr/>
        </p:nvGrpSpPr>
        <p:grpSpPr bwMode="auto">
          <a:xfrm>
            <a:off x="1304925" y="2624138"/>
            <a:ext cx="833438" cy="454025"/>
            <a:chOff x="822" y="1653"/>
            <a:chExt cx="525" cy="286"/>
          </a:xfrm>
        </p:grpSpPr>
        <p:sp>
          <p:nvSpPr>
            <p:cNvPr id="156765" name="Oval 42">
              <a:extLst>
                <a:ext uri="{FF2B5EF4-FFF2-40B4-BE49-F238E27FC236}">
                  <a16:creationId xmlns:a16="http://schemas.microsoft.com/office/drawing/2014/main" id="{F5A8A70A-243D-74E3-1AA0-AF77CAEFA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" y="1653"/>
              <a:ext cx="525" cy="286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66" name="Rectangle 43">
              <a:extLst>
                <a:ext uri="{FF2B5EF4-FFF2-40B4-BE49-F238E27FC236}">
                  <a16:creationId xmlns:a16="http://schemas.microsoft.com/office/drawing/2014/main" id="{76CE6345-D3BC-7E64-D9C3-EAEB7BEC1B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" y="1701"/>
              <a:ext cx="407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Extraction</a:t>
              </a:r>
            </a:p>
          </p:txBody>
        </p:sp>
      </p:grpSp>
      <p:sp>
        <p:nvSpPr>
          <p:cNvPr id="156689" name="Rectangle 44">
            <a:extLst>
              <a:ext uri="{FF2B5EF4-FFF2-40B4-BE49-F238E27FC236}">
                <a16:creationId xmlns:a16="http://schemas.microsoft.com/office/drawing/2014/main" id="{1BBE0575-D931-73D1-DFA7-00EC501C8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151063"/>
            <a:ext cx="8969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Individual T1</a:t>
            </a:r>
          </a:p>
        </p:txBody>
      </p:sp>
      <p:grpSp>
        <p:nvGrpSpPr>
          <p:cNvPr id="156690" name="Group 45">
            <a:extLst>
              <a:ext uri="{FF2B5EF4-FFF2-40B4-BE49-F238E27FC236}">
                <a16:creationId xmlns:a16="http://schemas.microsoft.com/office/drawing/2014/main" id="{796F7F78-843B-4554-A7F1-ABB1FA0580EA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576263"/>
            <a:ext cx="936625" cy="1101725"/>
            <a:chOff x="1008" y="363"/>
            <a:chExt cx="590" cy="694"/>
          </a:xfrm>
        </p:grpSpPr>
        <p:pic>
          <p:nvPicPr>
            <p:cNvPr id="156763" name="Picture 46">
              <a:extLst>
                <a:ext uri="{FF2B5EF4-FFF2-40B4-BE49-F238E27FC236}">
                  <a16:creationId xmlns:a16="http://schemas.microsoft.com/office/drawing/2014/main" id="{0EE512BF-C544-A9D5-F378-43C1D044AC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6012" r="2522" b="6227"/>
            <a:stretch>
              <a:fillRect/>
            </a:stretch>
          </p:blipFill>
          <p:spPr bwMode="auto">
            <a:xfrm>
              <a:off x="1008" y="507"/>
              <a:ext cx="574" cy="550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6764" name="Rectangle 47">
              <a:extLst>
                <a:ext uri="{FF2B5EF4-FFF2-40B4-BE49-F238E27FC236}">
                  <a16:creationId xmlns:a16="http://schemas.microsoft.com/office/drawing/2014/main" id="{B2E4F5A8-00EF-AB86-9A55-2D3CDD426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63"/>
              <a:ext cx="590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 Mesh</a:t>
              </a:r>
            </a:p>
          </p:txBody>
        </p:sp>
      </p:grpSp>
      <p:sp>
        <p:nvSpPr>
          <p:cNvPr id="156691" name="Rectangle 48">
            <a:extLst>
              <a:ext uri="{FF2B5EF4-FFF2-40B4-BE49-F238E27FC236}">
                <a16:creationId xmlns:a16="http://schemas.microsoft.com/office/drawing/2014/main" id="{3C6A89A2-864C-C5EA-9BDC-68B81DF344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8" y="1708150"/>
            <a:ext cx="7127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Curvature</a:t>
            </a:r>
          </a:p>
        </p:txBody>
      </p:sp>
      <p:grpSp>
        <p:nvGrpSpPr>
          <p:cNvPr id="156692" name="Group 49">
            <a:extLst>
              <a:ext uri="{FF2B5EF4-FFF2-40B4-BE49-F238E27FC236}">
                <a16:creationId xmlns:a16="http://schemas.microsoft.com/office/drawing/2014/main" id="{015F5001-A991-BDD8-9F3A-C77FD9EEC8AB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565150"/>
            <a:ext cx="1292225" cy="1019175"/>
            <a:chOff x="2640" y="356"/>
            <a:chExt cx="814" cy="642"/>
          </a:xfrm>
        </p:grpSpPr>
        <p:pic>
          <p:nvPicPr>
            <p:cNvPr id="156761" name="Picture 50">
              <a:extLst>
                <a:ext uri="{FF2B5EF4-FFF2-40B4-BE49-F238E27FC236}">
                  <a16:creationId xmlns:a16="http://schemas.microsoft.com/office/drawing/2014/main" id="{F4AE93F4-020E-AAF6-1551-0F07F3AAFE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3" t="29250" r="3943" b="14784"/>
            <a:stretch>
              <a:fillRect/>
            </a:stretch>
          </p:blipFill>
          <p:spPr bwMode="auto">
            <a:xfrm>
              <a:off x="2640" y="480"/>
              <a:ext cx="81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62" name="Rectangle 51">
              <a:extLst>
                <a:ext uri="{FF2B5EF4-FFF2-40B4-BE49-F238E27FC236}">
                  <a16:creationId xmlns:a16="http://schemas.microsoft.com/office/drawing/2014/main" id="{B96FD942-5C88-5671-5DEE-4227BC426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1" y="356"/>
              <a:ext cx="376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Inflation</a:t>
              </a:r>
            </a:p>
          </p:txBody>
        </p:sp>
      </p:grpSp>
      <p:sp>
        <p:nvSpPr>
          <p:cNvPr id="156693" name="Rectangle 52">
            <a:extLst>
              <a:ext uri="{FF2B5EF4-FFF2-40B4-BE49-F238E27FC236}">
                <a16:creationId xmlns:a16="http://schemas.microsoft.com/office/drawing/2014/main" id="{E24D7D71-5D9A-DDE2-B670-4D86159CF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4413" y="1736725"/>
            <a:ext cx="5270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Sphere</a:t>
            </a:r>
          </a:p>
        </p:txBody>
      </p:sp>
      <p:grpSp>
        <p:nvGrpSpPr>
          <p:cNvPr id="156694" name="Group 53">
            <a:extLst>
              <a:ext uri="{FF2B5EF4-FFF2-40B4-BE49-F238E27FC236}">
                <a16:creationId xmlns:a16="http://schemas.microsoft.com/office/drawing/2014/main" id="{B00E6F56-2832-0844-5CE0-423EB1D1E8D4}"/>
              </a:ext>
            </a:extLst>
          </p:cNvPr>
          <p:cNvGrpSpPr>
            <a:grpSpLocks/>
          </p:cNvGrpSpPr>
          <p:nvPr/>
        </p:nvGrpSpPr>
        <p:grpSpPr bwMode="auto">
          <a:xfrm>
            <a:off x="7419975" y="603250"/>
            <a:ext cx="806450" cy="1185863"/>
            <a:chOff x="4674" y="380"/>
            <a:chExt cx="508" cy="747"/>
          </a:xfrm>
        </p:grpSpPr>
        <p:pic>
          <p:nvPicPr>
            <p:cNvPr id="156759" name="Picture 54">
              <a:extLst>
                <a:ext uri="{FF2B5EF4-FFF2-40B4-BE49-F238E27FC236}">
                  <a16:creationId xmlns:a16="http://schemas.microsoft.com/office/drawing/2014/main" id="{58963B77-FA0E-3FFF-AC59-C8A39CBDBB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5" t="16478" r="13103" b="13585"/>
            <a:stretch>
              <a:fillRect/>
            </a:stretch>
          </p:blipFill>
          <p:spPr bwMode="auto">
            <a:xfrm>
              <a:off x="4674" y="599"/>
              <a:ext cx="50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60" name="Rectangle 55">
              <a:extLst>
                <a:ext uri="{FF2B5EF4-FFF2-40B4-BE49-F238E27FC236}">
                  <a16:creationId xmlns:a16="http://schemas.microsoft.com/office/drawing/2014/main" id="{092C30F1-97D2-D526-6AF1-4645A189F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6" y="380"/>
              <a:ext cx="41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Group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Template</a:t>
              </a:r>
            </a:p>
          </p:txBody>
        </p:sp>
      </p:grpSp>
      <p:sp>
        <p:nvSpPr>
          <p:cNvPr id="156695" name="Rectangle 56">
            <a:extLst>
              <a:ext uri="{FF2B5EF4-FFF2-40B4-BE49-F238E27FC236}">
                <a16:creationId xmlns:a16="http://schemas.microsoft.com/office/drawing/2014/main" id="{03D4C946-68FB-36F6-D2D4-36A799716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6054725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Thickness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(Group Space)</a:t>
            </a:r>
          </a:p>
        </p:txBody>
      </p:sp>
      <p:sp>
        <p:nvSpPr>
          <p:cNvPr id="156696" name="Rectangle 57">
            <a:extLst>
              <a:ext uri="{FF2B5EF4-FFF2-40B4-BE49-F238E27FC236}">
                <a16:creationId xmlns:a16="http://schemas.microsoft.com/office/drawing/2014/main" id="{B4738AB0-4CC2-0E92-3ABF-25F5FD6EE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sp>
        <p:nvSpPr>
          <p:cNvPr id="156697" name="Rectangle 58">
            <a:extLst>
              <a:ext uri="{FF2B5EF4-FFF2-40B4-BE49-F238E27FC236}">
                <a16:creationId xmlns:a16="http://schemas.microsoft.com/office/drawing/2014/main" id="{575F7F2E-B723-092D-256C-1F8E8B925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8575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grpSp>
        <p:nvGrpSpPr>
          <p:cNvPr id="156698" name="Group 59">
            <a:extLst>
              <a:ext uri="{FF2B5EF4-FFF2-40B4-BE49-F238E27FC236}">
                <a16:creationId xmlns:a16="http://schemas.microsoft.com/office/drawing/2014/main" id="{5EF845E0-F080-782F-7F26-E00ACCB7A779}"/>
              </a:ext>
            </a:extLst>
          </p:cNvPr>
          <p:cNvGrpSpPr>
            <a:grpSpLocks/>
          </p:cNvGrpSpPr>
          <p:nvPr/>
        </p:nvGrpSpPr>
        <p:grpSpPr bwMode="auto">
          <a:xfrm>
            <a:off x="6561138" y="5521325"/>
            <a:ext cx="604837" cy="377825"/>
            <a:chOff x="4133" y="3478"/>
            <a:chExt cx="381" cy="238"/>
          </a:xfrm>
        </p:grpSpPr>
        <p:sp>
          <p:nvSpPr>
            <p:cNvPr id="156757" name="Oval 60">
              <a:extLst>
                <a:ext uri="{FF2B5EF4-FFF2-40B4-BE49-F238E27FC236}">
                  <a16:creationId xmlns:a16="http://schemas.microsoft.com/office/drawing/2014/main" id="{EC6863AF-A95A-5A35-D2EB-77DEE753F9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478"/>
              <a:ext cx="381" cy="238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58" name="Rectangle 61">
              <a:extLst>
                <a:ext uri="{FF2B5EF4-FFF2-40B4-BE49-F238E27FC236}">
                  <a16:creationId xmlns:a16="http://schemas.microsoft.com/office/drawing/2014/main" id="{4C31558A-709A-3365-C2C7-46D83BC756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3549"/>
              <a:ext cx="30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Smooth</a:t>
              </a:r>
            </a:p>
          </p:txBody>
        </p:sp>
      </p:grpSp>
      <p:sp>
        <p:nvSpPr>
          <p:cNvPr id="156699" name="Rectangle 62">
            <a:extLst>
              <a:ext uri="{FF2B5EF4-FFF2-40B4-BE49-F238E27FC236}">
                <a16:creationId xmlns:a16="http://schemas.microsoft.com/office/drawing/2014/main" id="{8A835F46-694B-B096-5083-1EBE711AA5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75" y="60801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sp>
        <p:nvSpPr>
          <p:cNvPr id="156700" name="Rectangle 63">
            <a:extLst>
              <a:ext uri="{FF2B5EF4-FFF2-40B4-BE49-F238E27FC236}">
                <a16:creationId xmlns:a16="http://schemas.microsoft.com/office/drawing/2014/main" id="{9FDA1D60-FB09-9283-ABF7-FBD9BA15E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60928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grpSp>
        <p:nvGrpSpPr>
          <p:cNvPr id="156701" name="Group 64">
            <a:extLst>
              <a:ext uri="{FF2B5EF4-FFF2-40B4-BE49-F238E27FC236}">
                <a16:creationId xmlns:a16="http://schemas.microsoft.com/office/drawing/2014/main" id="{28240B73-A315-A802-70CB-9B069FFC8B2F}"/>
              </a:ext>
            </a:extLst>
          </p:cNvPr>
          <p:cNvGrpSpPr>
            <a:grpSpLocks/>
          </p:cNvGrpSpPr>
          <p:nvPr/>
        </p:nvGrpSpPr>
        <p:grpSpPr bwMode="auto">
          <a:xfrm>
            <a:off x="4865688" y="2794000"/>
            <a:ext cx="1289050" cy="1163638"/>
            <a:chOff x="3065" y="1760"/>
            <a:chExt cx="812" cy="733"/>
          </a:xfrm>
        </p:grpSpPr>
        <p:pic>
          <p:nvPicPr>
            <p:cNvPr id="156752" name="Picture 65">
              <a:extLst>
                <a:ext uri="{FF2B5EF4-FFF2-40B4-BE49-F238E27FC236}">
                  <a16:creationId xmlns:a16="http://schemas.microsoft.com/office/drawing/2014/main" id="{04031322-D755-E5F0-20F5-AF1FECB9A0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" t="29303" r="3949" b="14803"/>
            <a:stretch>
              <a:fillRect/>
            </a:stretch>
          </p:blipFill>
          <p:spPr bwMode="auto">
            <a:xfrm>
              <a:off x="3065" y="1904"/>
              <a:ext cx="810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753" name="Picture 66">
              <a:extLst>
                <a:ext uri="{FF2B5EF4-FFF2-40B4-BE49-F238E27FC236}">
                  <a16:creationId xmlns:a16="http://schemas.microsoft.com/office/drawing/2014/main" id="{78CC93EF-D195-C9C7-2CDD-0BCC4B8713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71" t="95659" r="713" b="1534"/>
            <a:stretch>
              <a:fillRect/>
            </a:stretch>
          </p:blipFill>
          <p:spPr bwMode="auto">
            <a:xfrm>
              <a:off x="3297" y="2420"/>
              <a:ext cx="387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6754" name="Rectangle 67">
              <a:extLst>
                <a:ext uri="{FF2B5EF4-FFF2-40B4-BE49-F238E27FC236}">
                  <a16:creationId xmlns:a16="http://schemas.microsoft.com/office/drawing/2014/main" id="{96697F14-3DED-0AD9-C892-E3E011BBF7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1760"/>
              <a:ext cx="445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Thickness</a:t>
              </a:r>
            </a:p>
          </p:txBody>
        </p:sp>
        <p:sp>
          <p:nvSpPr>
            <p:cNvPr id="156755" name="Rectangle 68">
              <a:extLst>
                <a:ext uri="{FF2B5EF4-FFF2-40B4-BE49-F238E27FC236}">
                  <a16:creationId xmlns:a16="http://schemas.microsoft.com/office/drawing/2014/main" id="{952788BD-D721-6203-6D44-8ED1F01DF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2mm</a:t>
              </a:r>
            </a:p>
          </p:txBody>
        </p:sp>
        <p:sp>
          <p:nvSpPr>
            <p:cNvPr id="156756" name="Rectangle 69">
              <a:extLst>
                <a:ext uri="{FF2B5EF4-FFF2-40B4-BE49-F238E27FC236}">
                  <a16:creationId xmlns:a16="http://schemas.microsoft.com/office/drawing/2014/main" id="{87FBFAF7-3EBA-FED5-B098-3F95545270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1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4mm</a:t>
              </a:r>
            </a:p>
          </p:txBody>
        </p:sp>
      </p:grpSp>
      <p:grpSp>
        <p:nvGrpSpPr>
          <p:cNvPr id="156702" name="Group 70">
            <a:extLst>
              <a:ext uri="{FF2B5EF4-FFF2-40B4-BE49-F238E27FC236}">
                <a16:creationId xmlns:a16="http://schemas.microsoft.com/office/drawing/2014/main" id="{55DE0693-B519-245D-02A7-0DE3BEEB9823}"/>
              </a:ext>
            </a:extLst>
          </p:cNvPr>
          <p:cNvGrpSpPr>
            <a:grpSpLocks/>
          </p:cNvGrpSpPr>
          <p:nvPr/>
        </p:nvGrpSpPr>
        <p:grpSpPr bwMode="auto">
          <a:xfrm>
            <a:off x="7386638" y="2857500"/>
            <a:ext cx="873125" cy="454025"/>
            <a:chOff x="4653" y="1800"/>
            <a:chExt cx="550" cy="286"/>
          </a:xfrm>
        </p:grpSpPr>
        <p:sp>
          <p:nvSpPr>
            <p:cNvPr id="156750" name="Rectangle 71">
              <a:extLst>
                <a:ext uri="{FF2B5EF4-FFF2-40B4-BE49-F238E27FC236}">
                  <a16:creationId xmlns:a16="http://schemas.microsoft.com/office/drawing/2014/main" id="{4D98CC9B-6D32-8F4E-53C0-84CB1DA1B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1800"/>
              <a:ext cx="550" cy="286"/>
            </a:xfrm>
            <a:prstGeom prst="rect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51" name="Rectangle 72">
              <a:extLst>
                <a:ext uri="{FF2B5EF4-FFF2-40B4-BE49-F238E27FC236}">
                  <a16:creationId xmlns:a16="http://schemas.microsoft.com/office/drawing/2014/main" id="{6791DBDC-B0A7-E1AF-9AB2-15BA84FD82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1848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Field</a:t>
              </a:r>
            </a:p>
          </p:txBody>
        </p:sp>
      </p:grpSp>
      <p:grpSp>
        <p:nvGrpSpPr>
          <p:cNvPr id="156703" name="Group 73">
            <a:extLst>
              <a:ext uri="{FF2B5EF4-FFF2-40B4-BE49-F238E27FC236}">
                <a16:creationId xmlns:a16="http://schemas.microsoft.com/office/drawing/2014/main" id="{9046F297-2ED7-DEF8-78A9-27285AB199A4}"/>
              </a:ext>
            </a:extLst>
          </p:cNvPr>
          <p:cNvGrpSpPr>
            <a:grpSpLocks/>
          </p:cNvGrpSpPr>
          <p:nvPr/>
        </p:nvGrpSpPr>
        <p:grpSpPr bwMode="auto">
          <a:xfrm>
            <a:off x="7310438" y="3733800"/>
            <a:ext cx="1025525" cy="530225"/>
            <a:chOff x="4605" y="2352"/>
            <a:chExt cx="646" cy="334"/>
          </a:xfrm>
        </p:grpSpPr>
        <p:sp>
          <p:nvSpPr>
            <p:cNvPr id="156748" name="Oval 74">
              <a:extLst>
                <a:ext uri="{FF2B5EF4-FFF2-40B4-BE49-F238E27FC236}">
                  <a16:creationId xmlns:a16="http://schemas.microsoft.com/office/drawing/2014/main" id="{E0A263CF-3B4A-B788-79DA-09F8379A5A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2352"/>
              <a:ext cx="646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6749" name="Rectangle 75">
              <a:extLst>
                <a:ext uri="{FF2B5EF4-FFF2-40B4-BE49-F238E27FC236}">
                  <a16:creationId xmlns:a16="http://schemas.microsoft.com/office/drawing/2014/main" id="{A21384A9-0377-8865-61B5-DF73DE2A9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2424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Apply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</p:txBody>
        </p:sp>
      </p:grpSp>
      <p:cxnSp>
        <p:nvCxnSpPr>
          <p:cNvPr id="156704" name="AutoShape 76">
            <a:extLst>
              <a:ext uri="{FF2B5EF4-FFF2-40B4-BE49-F238E27FC236}">
                <a16:creationId xmlns:a16="http://schemas.microsoft.com/office/drawing/2014/main" id="{1DA620C4-297D-C919-54D2-E1FA7B64F9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4788" y="3086100"/>
            <a:ext cx="1587" cy="9144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6705" name="Line 77">
            <a:extLst>
              <a:ext uri="{FF2B5EF4-FFF2-40B4-BE49-F238E27FC236}">
                <a16:creationId xmlns:a16="http://schemas.microsoft.com/office/drawing/2014/main" id="{F69A448E-22B8-D49E-7D88-6F39B51D55C2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2852738"/>
            <a:ext cx="117475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6" name="Line 78">
            <a:extLst>
              <a:ext uri="{FF2B5EF4-FFF2-40B4-BE49-F238E27FC236}">
                <a16:creationId xmlns:a16="http://schemas.microsoft.com/office/drawing/2014/main" id="{519621AA-FE51-A2EE-E3B4-93A61AADCEE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5" y="2352675"/>
            <a:ext cx="5334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7" name="Line 79">
            <a:extLst>
              <a:ext uri="{FF2B5EF4-FFF2-40B4-BE49-F238E27FC236}">
                <a16:creationId xmlns:a16="http://schemas.microsoft.com/office/drawing/2014/main" id="{3DA465B7-DF5A-CF5D-787C-9A0B9FA4138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3900" y="3430588"/>
            <a:ext cx="331788" cy="11112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8" name="Line 80">
            <a:extLst>
              <a:ext uri="{FF2B5EF4-FFF2-40B4-BE49-F238E27FC236}">
                <a16:creationId xmlns:a16="http://schemas.microsoft.com/office/drawing/2014/main" id="{BEFDA4E5-60B8-4EC4-615C-595B29DB653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5138" y="2352675"/>
            <a:ext cx="4270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09" name="Line 81">
            <a:extLst>
              <a:ext uri="{FF2B5EF4-FFF2-40B4-BE49-F238E27FC236}">
                <a16:creationId xmlns:a16="http://schemas.microsoft.com/office/drawing/2014/main" id="{75FE5CDF-9BB3-DB62-5075-61830420CF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4588" y="1171575"/>
            <a:ext cx="504825" cy="11842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0" name="Line 82">
            <a:extLst>
              <a:ext uri="{FF2B5EF4-FFF2-40B4-BE49-F238E27FC236}">
                <a16:creationId xmlns:a16="http://schemas.microsoft.com/office/drawing/2014/main" id="{58CE4FEF-ACAA-8A0E-E017-C9BE26B9713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2352675"/>
            <a:ext cx="5365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6711" name="AutoShape 83">
            <a:extLst>
              <a:ext uri="{FF2B5EF4-FFF2-40B4-BE49-F238E27FC236}">
                <a16:creationId xmlns:a16="http://schemas.microsoft.com/office/drawing/2014/main" id="{3F677045-14AF-8D8F-287D-24F5C1157E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3200" y="2352675"/>
            <a:ext cx="3175" cy="7366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6712" name="Line 84">
            <a:extLst>
              <a:ext uri="{FF2B5EF4-FFF2-40B4-BE49-F238E27FC236}">
                <a16:creationId xmlns:a16="http://schemas.microsoft.com/office/drawing/2014/main" id="{10E3914B-9A46-71B0-78BE-FBEE36C48C9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5500" y="5711825"/>
            <a:ext cx="24765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3" name="Line 85">
            <a:extLst>
              <a:ext uri="{FF2B5EF4-FFF2-40B4-BE49-F238E27FC236}">
                <a16:creationId xmlns:a16="http://schemas.microsoft.com/office/drawing/2014/main" id="{0719EB77-9FCE-98CE-308A-B5F03CEE1C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3975" y="5711825"/>
            <a:ext cx="150813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4" name="Line 86">
            <a:extLst>
              <a:ext uri="{FF2B5EF4-FFF2-40B4-BE49-F238E27FC236}">
                <a16:creationId xmlns:a16="http://schemas.microsoft.com/office/drawing/2014/main" id="{CAA5F9A0-A368-CE2A-B88D-9ECC2A741C3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6325" y="5711825"/>
            <a:ext cx="7143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5" name="Line 87">
            <a:extLst>
              <a:ext uri="{FF2B5EF4-FFF2-40B4-BE49-F238E27FC236}">
                <a16:creationId xmlns:a16="http://schemas.microsoft.com/office/drawing/2014/main" id="{DBD4E77D-C036-1DB0-BD6F-4D2F6BE1875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4750" y="5711825"/>
            <a:ext cx="32702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6" name="Rectangle 88">
            <a:extLst>
              <a:ext uri="{FF2B5EF4-FFF2-40B4-BE49-F238E27FC236}">
                <a16:creationId xmlns:a16="http://schemas.microsoft.com/office/drawing/2014/main" id="{F8115413-7E55-1D6D-F583-A0447BCCF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5341938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Group 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Analysis</a:t>
            </a:r>
          </a:p>
        </p:txBody>
      </p:sp>
      <p:sp>
        <p:nvSpPr>
          <p:cNvPr id="156717" name="Line 89">
            <a:extLst>
              <a:ext uri="{FF2B5EF4-FFF2-40B4-BE49-F238E27FC236}">
                <a16:creationId xmlns:a16="http://schemas.microsoft.com/office/drawing/2014/main" id="{53EE47FB-BE7B-CC22-4DBE-60D646A2F1C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4225" y="5518150"/>
            <a:ext cx="996950" cy="158750"/>
          </a:xfrm>
          <a:prstGeom prst="line">
            <a:avLst/>
          </a:prstGeom>
          <a:noFill/>
          <a:ln w="28440" cap="sq">
            <a:solidFill>
              <a:srgbClr val="9933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18" name="Line 90">
            <a:extLst>
              <a:ext uri="{FF2B5EF4-FFF2-40B4-BE49-F238E27FC236}">
                <a16:creationId xmlns:a16="http://schemas.microsoft.com/office/drawing/2014/main" id="{A6572E0F-DC21-692E-4A6F-957777C3494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20025" y="4276725"/>
            <a:ext cx="7938" cy="10160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867" name="Freeform 91">
            <a:extLst>
              <a:ext uri="{FF2B5EF4-FFF2-40B4-BE49-F238E27FC236}">
                <a16:creationId xmlns:a16="http://schemas.microsoft.com/office/drawing/2014/main" id="{64C89BE3-E114-4A35-8FD1-126B105733B5}"/>
              </a:ext>
            </a:extLst>
          </p:cNvPr>
          <p:cNvSpPr>
            <a:spLocks/>
          </p:cNvSpPr>
          <p:nvPr/>
        </p:nvSpPr>
        <p:spPr bwMode="auto">
          <a:xfrm>
            <a:off x="6154738" y="3433763"/>
            <a:ext cx="1146175" cy="56673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90" y="0"/>
                </a:lnTo>
                <a:lnTo>
                  <a:pt x="10890" y="21600"/>
                </a:lnTo>
                <a:lnTo>
                  <a:pt x="21600" y="21600"/>
                </a:lnTo>
              </a:path>
            </a:pathLst>
          </a:custGeom>
          <a:noFill/>
          <a:ln w="1908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6720" name="Line 92">
            <a:extLst>
              <a:ext uri="{FF2B5EF4-FFF2-40B4-BE49-F238E27FC236}">
                <a16:creationId xmlns:a16="http://schemas.microsoft.com/office/drawing/2014/main" id="{9C62D26E-9225-D47F-7807-AB2F7EB2A77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5825" y="2840038"/>
            <a:ext cx="166688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21" name="Line 93">
            <a:extLst>
              <a:ext uri="{FF2B5EF4-FFF2-40B4-BE49-F238E27FC236}">
                <a16:creationId xmlns:a16="http://schemas.microsoft.com/office/drawing/2014/main" id="{CFF35CE9-ED18-CF2E-5F95-91979E12D37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1792288"/>
            <a:ext cx="1587" cy="284162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22" name="Rectangle 94">
            <a:extLst>
              <a:ext uri="{FF2B5EF4-FFF2-40B4-BE49-F238E27FC236}">
                <a16:creationId xmlns:a16="http://schemas.microsoft.com/office/drawing/2014/main" id="{53E0228B-AEAF-D2B1-E755-2CEEB52F1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3526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6723" name="Rectangle 95">
            <a:extLst>
              <a:ext uri="{FF2B5EF4-FFF2-40B4-BE49-F238E27FC236}">
                <a16:creationId xmlns:a16="http://schemas.microsoft.com/office/drawing/2014/main" id="{4A953BD7-8A61-EDC8-54C4-5CDC0D515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3011488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56724" name="Rectangle 96">
            <a:extLst>
              <a:ext uri="{FF2B5EF4-FFF2-40B4-BE49-F238E27FC236}">
                <a16:creationId xmlns:a16="http://schemas.microsoft.com/office/drawing/2014/main" id="{AF758673-CF28-A0C8-8DB6-5108E73A1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2622550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6725" name="Rectangle 97">
            <a:extLst>
              <a:ext uri="{FF2B5EF4-FFF2-40B4-BE49-F238E27FC236}">
                <a16:creationId xmlns:a16="http://schemas.microsoft.com/office/drawing/2014/main" id="{B73039C8-32C2-C43E-F1CC-66D1A83D1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806450"/>
            <a:ext cx="11906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56726" name="Rectangle 98">
            <a:extLst>
              <a:ext uri="{FF2B5EF4-FFF2-40B4-BE49-F238E27FC236}">
                <a16:creationId xmlns:a16="http://schemas.microsoft.com/office/drawing/2014/main" id="{8B90F748-57CB-EF0F-A975-E25B1FFEC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1882775"/>
            <a:ext cx="11906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56727" name="Rectangle 99">
            <a:extLst>
              <a:ext uri="{FF2B5EF4-FFF2-40B4-BE49-F238E27FC236}">
                <a16:creationId xmlns:a16="http://schemas.microsoft.com/office/drawing/2014/main" id="{27CE4FB8-A623-D70A-CBD9-68F1357D5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2824163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56728" name="Rectangle 100">
            <a:extLst>
              <a:ext uri="{FF2B5EF4-FFF2-40B4-BE49-F238E27FC236}">
                <a16:creationId xmlns:a16="http://schemas.microsoft.com/office/drawing/2014/main" id="{072E2299-0F92-66A2-44FC-4E6673D72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0" y="941388"/>
            <a:ext cx="825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156729" name="Rectangle 101">
            <a:extLst>
              <a:ext uri="{FF2B5EF4-FFF2-40B4-BE49-F238E27FC236}">
                <a16:creationId xmlns:a16="http://schemas.microsoft.com/office/drawing/2014/main" id="{022A664A-F7B7-CE3F-4B92-9B5CEEF125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1949450"/>
            <a:ext cx="460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156730" name="Rectangle 102">
            <a:extLst>
              <a:ext uri="{FF2B5EF4-FFF2-40B4-BE49-F238E27FC236}">
                <a16:creationId xmlns:a16="http://schemas.microsoft.com/office/drawing/2014/main" id="{6607F11D-BDEA-C249-8EE8-40266BBD0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3017838"/>
            <a:ext cx="1190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156731" name="Rectangle 103">
            <a:extLst>
              <a:ext uri="{FF2B5EF4-FFF2-40B4-BE49-F238E27FC236}">
                <a16:creationId xmlns:a16="http://schemas.microsoft.com/office/drawing/2014/main" id="{16D4F07B-A706-7B45-ECC5-A86DFEACB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949450"/>
            <a:ext cx="1016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56732" name="Rectangle 104">
            <a:extLst>
              <a:ext uri="{FF2B5EF4-FFF2-40B4-BE49-F238E27FC236}">
                <a16:creationId xmlns:a16="http://schemas.microsoft.com/office/drawing/2014/main" id="{623DAB9D-2725-E690-8AA8-06F7854FA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7397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156733" name="Rectangle 105">
            <a:extLst>
              <a:ext uri="{FF2B5EF4-FFF2-40B4-BE49-F238E27FC236}">
                <a16:creationId xmlns:a16="http://schemas.microsoft.com/office/drawing/2014/main" id="{C81ADFC5-EB84-7403-CBD6-8DB6BB9B2D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475" y="5297488"/>
            <a:ext cx="1381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156734" name="Rectangle 106">
            <a:extLst>
              <a:ext uri="{FF2B5EF4-FFF2-40B4-BE49-F238E27FC236}">
                <a16:creationId xmlns:a16="http://schemas.microsoft.com/office/drawing/2014/main" id="{47F62DBE-9597-8E85-0DBD-27FB86144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5297488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156735" name="Rectangle 107">
            <a:extLst>
              <a:ext uri="{FF2B5EF4-FFF2-40B4-BE49-F238E27FC236}">
                <a16:creationId xmlns:a16="http://schemas.microsoft.com/office/drawing/2014/main" id="{14DD892C-049C-5FD2-57F7-0361F0842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325" y="5297488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156736" name="Rectangle 108">
            <a:extLst>
              <a:ext uri="{FF2B5EF4-FFF2-40B4-BE49-F238E27FC236}">
                <a16:creationId xmlns:a16="http://schemas.microsoft.com/office/drawing/2014/main" id="{AFC0BE78-5BB0-AEB1-5596-239FEFEBB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297488"/>
            <a:ext cx="11906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156737" name="Rectangle 109">
            <a:extLst>
              <a:ext uri="{FF2B5EF4-FFF2-40B4-BE49-F238E27FC236}">
                <a16:creationId xmlns:a16="http://schemas.microsoft.com/office/drawing/2014/main" id="{62EE2BC2-BD12-93B8-2A6D-F750462E3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4894263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156738" name="Rectangle 110">
            <a:extLst>
              <a:ext uri="{FF2B5EF4-FFF2-40B4-BE49-F238E27FC236}">
                <a16:creationId xmlns:a16="http://schemas.microsoft.com/office/drawing/2014/main" id="{5A3FB0A3-9127-34DA-B545-03B13F1E2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152400"/>
            <a:ext cx="4884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000000"/>
                </a:solidFill>
                <a:latin typeface="Times New Roman Bold" panose="02020803070505020304" pitchFamily="18" charset="0"/>
              </a:rPr>
              <a:t>FreeSurfer Analysis Pipeline Overview</a:t>
            </a:r>
          </a:p>
        </p:txBody>
      </p:sp>
      <p:sp>
        <p:nvSpPr>
          <p:cNvPr id="156739" name="Line 111">
            <a:extLst>
              <a:ext uri="{FF2B5EF4-FFF2-40B4-BE49-F238E27FC236}">
                <a16:creationId xmlns:a16="http://schemas.microsoft.com/office/drawing/2014/main" id="{31000EEF-9728-9A62-68FD-021F3BE5D86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57880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40" name="Line 112">
            <a:extLst>
              <a:ext uri="{FF2B5EF4-FFF2-40B4-BE49-F238E27FC236}">
                <a16:creationId xmlns:a16="http://schemas.microsoft.com/office/drawing/2014/main" id="{008E7A81-7ADA-DAD8-7818-4414D0B904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60166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6741" name="Picture 113">
            <a:extLst>
              <a:ext uri="{FF2B5EF4-FFF2-40B4-BE49-F238E27FC236}">
                <a16:creationId xmlns:a16="http://schemas.microsoft.com/office/drawing/2014/main" id="{D3AEAAED-E681-4F25-06A8-B0171CF50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914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742" name="Line 114">
            <a:extLst>
              <a:ext uri="{FF2B5EF4-FFF2-40B4-BE49-F238E27FC236}">
                <a16:creationId xmlns:a16="http://schemas.microsoft.com/office/drawing/2014/main" id="{CDE84374-E7AE-3227-1377-139154AF50A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7625" y="1411288"/>
            <a:ext cx="1089025" cy="7254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43" name="Rectangle 115">
            <a:extLst>
              <a:ext uri="{FF2B5EF4-FFF2-40B4-BE49-F238E27FC236}">
                <a16:creationId xmlns:a16="http://schemas.microsoft.com/office/drawing/2014/main" id="{6A773BD7-ECE7-8FE5-8C11-705B41786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609600"/>
            <a:ext cx="8270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Surface ROI</a:t>
            </a:r>
          </a:p>
        </p:txBody>
      </p:sp>
      <p:pic>
        <p:nvPicPr>
          <p:cNvPr id="156744" name="Picture 116">
            <a:extLst>
              <a:ext uri="{FF2B5EF4-FFF2-40B4-BE49-F238E27FC236}">
                <a16:creationId xmlns:a16="http://schemas.microsoft.com/office/drawing/2014/main" id="{7646B7BB-BF2A-2716-970C-28143E9DE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1" r="23848" b="30779"/>
          <a:stretch>
            <a:fillRect/>
          </a:stretch>
        </p:blipFill>
        <p:spPr bwMode="auto">
          <a:xfrm>
            <a:off x="4114800" y="4191000"/>
            <a:ext cx="838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745" name="Rectangle 117">
            <a:extLst>
              <a:ext uri="{FF2B5EF4-FFF2-40B4-BE49-F238E27FC236}">
                <a16:creationId xmlns:a16="http://schemas.microsoft.com/office/drawing/2014/main" id="{31FE70E8-A3BF-DECC-B795-4161D6E19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3997325"/>
            <a:ext cx="8159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Volume ROI</a:t>
            </a:r>
          </a:p>
        </p:txBody>
      </p:sp>
      <p:sp>
        <p:nvSpPr>
          <p:cNvPr id="156746" name="Line 118">
            <a:extLst>
              <a:ext uri="{FF2B5EF4-FFF2-40B4-BE49-F238E27FC236}">
                <a16:creationId xmlns:a16="http://schemas.microsoft.com/office/drawing/2014/main" id="{81F3205B-1636-7803-B0C1-C9FE19430113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1963" y="4244975"/>
            <a:ext cx="1112837" cy="3286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6747" name="Rectangle 119">
            <a:extLst>
              <a:ext uri="{FF2B5EF4-FFF2-40B4-BE49-F238E27FC236}">
                <a16:creationId xmlns:a16="http://schemas.microsoft.com/office/drawing/2014/main" id="{4CD9F6E2-9508-5BD7-F5D0-C9268E5C0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825" y="6324600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Other Subjects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1">
            <a:extLst>
              <a:ext uri="{FF2B5EF4-FFF2-40B4-BE49-F238E27FC236}">
                <a16:creationId xmlns:a16="http://schemas.microsoft.com/office/drawing/2014/main" id="{9593B0CD-AB59-2F09-F9D4-F346E9949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190500"/>
            <a:ext cx="777240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Times New Roman Bold" panose="02020803070505020304" pitchFamily="18" charset="0"/>
              </a:rPr>
              <a:t>Search for Answers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87F86A-C884-3C8A-81FF-C9BFEFAAF0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99"/>
          <a:stretch/>
        </p:blipFill>
        <p:spPr>
          <a:xfrm>
            <a:off x="578795" y="895022"/>
            <a:ext cx="7924800" cy="4779582"/>
          </a:xfrm>
          <a:prstGeom prst="rect">
            <a:avLst/>
          </a:prstGeom>
        </p:spPr>
      </p:pic>
      <p:sp>
        <p:nvSpPr>
          <p:cNvPr id="38917" name="Rectangle 4">
            <a:extLst>
              <a:ext uri="{FF2B5EF4-FFF2-40B4-BE49-F238E27FC236}">
                <a16:creationId xmlns:a16="http://schemas.microsoft.com/office/drawing/2014/main" id="{718031E9-38CA-1283-FE79-55827C141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838200"/>
            <a:ext cx="2114429" cy="361950"/>
          </a:xfrm>
          <a:prstGeom prst="rect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">
            <a:extLst>
              <a:ext uri="{FF2B5EF4-FFF2-40B4-BE49-F238E27FC236}">
                <a16:creationId xmlns:a16="http://schemas.microsoft.com/office/drawing/2014/main" id="{27BFF341-C908-8EE6-B539-D2739A743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6245225"/>
            <a:ext cx="2146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000000"/>
                </a:solidFill>
                <a:latin typeface="Arial" panose="020B0604020202020204" pitchFamily="34" charset="0"/>
              </a:rPr>
              <a:t>54</a:t>
            </a:r>
          </a:p>
        </p:txBody>
      </p:sp>
      <p:grpSp>
        <p:nvGrpSpPr>
          <p:cNvPr id="158723" name="Group 2">
            <a:extLst>
              <a:ext uri="{FF2B5EF4-FFF2-40B4-BE49-F238E27FC236}">
                <a16:creationId xmlns:a16="http://schemas.microsoft.com/office/drawing/2014/main" id="{50975A90-C312-2C00-D3F8-02613A5540C9}"/>
              </a:ext>
            </a:extLst>
          </p:cNvPr>
          <p:cNvGrpSpPr>
            <a:grpSpLocks/>
          </p:cNvGrpSpPr>
          <p:nvPr/>
        </p:nvGrpSpPr>
        <p:grpSpPr bwMode="auto">
          <a:xfrm>
            <a:off x="3500438" y="3038475"/>
            <a:ext cx="1030287" cy="796925"/>
            <a:chOff x="2205" y="1914"/>
            <a:chExt cx="649" cy="502"/>
          </a:xfrm>
        </p:grpSpPr>
        <p:grpSp>
          <p:nvGrpSpPr>
            <p:cNvPr id="158819" name="Group 3">
              <a:extLst>
                <a:ext uri="{FF2B5EF4-FFF2-40B4-BE49-F238E27FC236}">
                  <a16:creationId xmlns:a16="http://schemas.microsoft.com/office/drawing/2014/main" id="{F1890739-C934-CA4C-59F5-84C27F7A38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" y="1914"/>
              <a:ext cx="649" cy="502"/>
              <a:chOff x="2205" y="1914"/>
              <a:chExt cx="649" cy="502"/>
            </a:xfrm>
          </p:grpSpPr>
          <p:pic>
            <p:nvPicPr>
              <p:cNvPr id="158830" name="Picture 4">
                <a:extLst>
                  <a:ext uri="{FF2B5EF4-FFF2-40B4-BE49-F238E27FC236}">
                    <a16:creationId xmlns:a16="http://schemas.microsoft.com/office/drawing/2014/main" id="{17DCDE46-265F-558E-6E10-816BD539E34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95" t="9093" r="19519" b="50911"/>
              <a:stretch>
                <a:fillRect/>
              </a:stretch>
            </p:blipFill>
            <p:spPr bwMode="auto">
              <a:xfrm>
                <a:off x="2205" y="1914"/>
                <a:ext cx="649" cy="502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8831" name="Line 5">
                <a:extLst>
                  <a:ext uri="{FF2B5EF4-FFF2-40B4-BE49-F238E27FC236}">
                    <a16:creationId xmlns:a16="http://schemas.microsoft.com/office/drawing/2014/main" id="{B612E207-820F-D120-1CBC-830B7DBD7A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41" y="2246"/>
                <a:ext cx="99" cy="3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2" name="Line 6">
                <a:extLst>
                  <a:ext uri="{FF2B5EF4-FFF2-40B4-BE49-F238E27FC236}">
                    <a16:creationId xmlns:a16="http://schemas.microsoft.com/office/drawing/2014/main" id="{A25E5678-BF47-5A11-736F-675060A5C4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57" y="2022"/>
                <a:ext cx="59" cy="105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3" name="Line 7">
                <a:extLst>
                  <a:ext uri="{FF2B5EF4-FFF2-40B4-BE49-F238E27FC236}">
                    <a16:creationId xmlns:a16="http://schemas.microsoft.com/office/drawing/2014/main" id="{04CD27A5-E77B-FF12-81E0-9E65A8AFC7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80" y="2143"/>
                <a:ext cx="99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4" name="Line 8">
                <a:extLst>
                  <a:ext uri="{FF2B5EF4-FFF2-40B4-BE49-F238E27FC236}">
                    <a16:creationId xmlns:a16="http://schemas.microsoft.com/office/drawing/2014/main" id="{603E4BD5-A5E0-5DB0-6F6C-F636DD990C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62" y="2194"/>
                <a:ext cx="97" cy="3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5" name="Line 9">
                <a:extLst>
                  <a:ext uri="{FF2B5EF4-FFF2-40B4-BE49-F238E27FC236}">
                    <a16:creationId xmlns:a16="http://schemas.microsoft.com/office/drawing/2014/main" id="{B968560A-2294-532E-F743-050611BE7D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52" y="1986"/>
                <a:ext cx="3" cy="12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6" name="Line 10">
                <a:extLst>
                  <a:ext uri="{FF2B5EF4-FFF2-40B4-BE49-F238E27FC236}">
                    <a16:creationId xmlns:a16="http://schemas.microsoft.com/office/drawing/2014/main" id="{21E3C4CF-5F47-30AB-E987-6A732440C7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0" y="2005"/>
                <a:ext cx="93" cy="122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7" name="Line 11">
                <a:extLst>
                  <a:ext uri="{FF2B5EF4-FFF2-40B4-BE49-F238E27FC236}">
                    <a16:creationId xmlns:a16="http://schemas.microsoft.com/office/drawing/2014/main" id="{D4401154-0F2D-B36C-91D4-8C5F981983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94"/>
                <a:ext cx="172" cy="3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8" name="Line 12">
                <a:extLst>
                  <a:ext uri="{FF2B5EF4-FFF2-40B4-BE49-F238E27FC236}">
                    <a16:creationId xmlns:a16="http://schemas.microsoft.com/office/drawing/2014/main" id="{C3195221-F621-B80F-FF3B-4FBEFBAD77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2248"/>
                <a:ext cx="129" cy="5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39" name="Line 13">
                <a:extLst>
                  <a:ext uri="{FF2B5EF4-FFF2-40B4-BE49-F238E27FC236}">
                    <a16:creationId xmlns:a16="http://schemas.microsoft.com/office/drawing/2014/main" id="{00E3CA7C-D23F-EBF4-91DC-F71C0889A04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4" y="2353"/>
                <a:ext cx="130" cy="1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8840" name="Line 14">
                <a:extLst>
                  <a:ext uri="{FF2B5EF4-FFF2-40B4-BE49-F238E27FC236}">
                    <a16:creationId xmlns:a16="http://schemas.microsoft.com/office/drawing/2014/main" id="{7E20D887-BBEA-26EE-B6DD-2CE9B655FF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08"/>
                <a:ext cx="172" cy="54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58820" name="Oval 15">
              <a:extLst>
                <a:ext uri="{FF2B5EF4-FFF2-40B4-BE49-F238E27FC236}">
                  <a16:creationId xmlns:a16="http://schemas.microsoft.com/office/drawing/2014/main" id="{3F39BAC5-37C1-1BBF-4C8B-DCD8CDD9D7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112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1" name="Oval 16">
              <a:extLst>
                <a:ext uri="{FF2B5EF4-FFF2-40B4-BE49-F238E27FC236}">
                  <a16:creationId xmlns:a16="http://schemas.microsoft.com/office/drawing/2014/main" id="{40CD87D4-DC9B-62AA-0520-3C8005F02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2223"/>
              <a:ext cx="14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2" name="Oval 17">
              <a:extLst>
                <a:ext uri="{FF2B5EF4-FFF2-40B4-BE49-F238E27FC236}">
                  <a16:creationId xmlns:a16="http://schemas.microsoft.com/office/drawing/2014/main" id="{FB7170BD-2571-9388-9A10-3CC5430DC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2118"/>
              <a:ext cx="15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3" name="Oval 18">
              <a:extLst>
                <a:ext uri="{FF2B5EF4-FFF2-40B4-BE49-F238E27FC236}">
                  <a16:creationId xmlns:a16="http://schemas.microsoft.com/office/drawing/2014/main" id="{FB72FB99-8B44-D9BC-AC62-050A699B2B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169"/>
              <a:ext cx="15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4" name="Oval 19">
              <a:extLst>
                <a:ext uri="{FF2B5EF4-FFF2-40B4-BE49-F238E27FC236}">
                  <a16:creationId xmlns:a16="http://schemas.microsoft.com/office/drawing/2014/main" id="{4B795D70-41DA-0338-A321-91EAE89906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26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5" name="Oval 20">
              <a:extLst>
                <a:ext uri="{FF2B5EF4-FFF2-40B4-BE49-F238E27FC236}">
                  <a16:creationId xmlns:a16="http://schemas.microsoft.com/office/drawing/2014/main" id="{4A228107-254D-55D7-933E-975FDB0E1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227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6" name="Oval 21">
              <a:extLst>
                <a:ext uri="{FF2B5EF4-FFF2-40B4-BE49-F238E27FC236}">
                  <a16:creationId xmlns:a16="http://schemas.microsoft.com/office/drawing/2014/main" id="{479EAC79-69AC-697F-838C-22FF17FA2B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56"/>
              <a:ext cx="16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7" name="Oval 22">
              <a:extLst>
                <a:ext uri="{FF2B5EF4-FFF2-40B4-BE49-F238E27FC236}">
                  <a16:creationId xmlns:a16="http://schemas.microsoft.com/office/drawing/2014/main" id="{78529BBC-8B47-E7AC-D6DA-AC2E7BC68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90"/>
              <a:ext cx="16" cy="17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8" name="Oval 23">
              <a:extLst>
                <a:ext uri="{FF2B5EF4-FFF2-40B4-BE49-F238E27FC236}">
                  <a16:creationId xmlns:a16="http://schemas.microsoft.com/office/drawing/2014/main" id="{4B235A99-66C1-02A0-277F-E3885BEABB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2238"/>
              <a:ext cx="14" cy="15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29" name="Oval 24">
              <a:extLst>
                <a:ext uri="{FF2B5EF4-FFF2-40B4-BE49-F238E27FC236}">
                  <a16:creationId xmlns:a16="http://schemas.microsoft.com/office/drawing/2014/main" id="{DA34F14F-FD34-9364-EF57-E3EA58044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344"/>
              <a:ext cx="16" cy="16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8724" name="Picture 25">
            <a:extLst>
              <a:ext uri="{FF2B5EF4-FFF2-40B4-BE49-F238E27FC236}">
                <a16:creationId xmlns:a16="http://schemas.microsoft.com/office/drawing/2014/main" id="{8DF00CB7-8804-065F-6364-7E0032835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6" t="16275" r="25806" b="29005"/>
          <a:stretch>
            <a:fillRect/>
          </a:stretch>
        </p:blipFill>
        <p:spPr bwMode="auto">
          <a:xfrm>
            <a:off x="2316163" y="2743200"/>
            <a:ext cx="1371600" cy="150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8725" name="Group 26">
            <a:extLst>
              <a:ext uri="{FF2B5EF4-FFF2-40B4-BE49-F238E27FC236}">
                <a16:creationId xmlns:a16="http://schemas.microsoft.com/office/drawing/2014/main" id="{E96A342F-EBE7-D432-8546-AD5ADEB65F8F}"/>
              </a:ext>
            </a:extLst>
          </p:cNvPr>
          <p:cNvGrpSpPr>
            <a:grpSpLocks/>
          </p:cNvGrpSpPr>
          <p:nvPr/>
        </p:nvGrpSpPr>
        <p:grpSpPr bwMode="auto">
          <a:xfrm>
            <a:off x="2314575" y="1881188"/>
            <a:ext cx="1368425" cy="938212"/>
            <a:chOff x="1458" y="1185"/>
            <a:chExt cx="862" cy="591"/>
          </a:xfrm>
        </p:grpSpPr>
        <p:pic>
          <p:nvPicPr>
            <p:cNvPr id="158817" name="Picture 27">
              <a:extLst>
                <a:ext uri="{FF2B5EF4-FFF2-40B4-BE49-F238E27FC236}">
                  <a16:creationId xmlns:a16="http://schemas.microsoft.com/office/drawing/2014/main" id="{2F8DD6A8-7F04-3593-601F-D0158A9E8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t="28778" r="17108" b="26706"/>
            <a:stretch>
              <a:fillRect/>
            </a:stretch>
          </p:blipFill>
          <p:spPr bwMode="auto">
            <a:xfrm>
              <a:off x="1458" y="1185"/>
              <a:ext cx="86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18" name="Rectangle 28">
              <a:extLst>
                <a:ext uri="{FF2B5EF4-FFF2-40B4-BE49-F238E27FC236}">
                  <a16:creationId xmlns:a16="http://schemas.microsoft.com/office/drawing/2014/main" id="{D5A2C063-513A-A4E7-DBFC-40D9FDB028E0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74" y="1473"/>
              <a:ext cx="126" cy="142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158726" name="Picture 29">
            <a:extLst>
              <a:ext uri="{FF2B5EF4-FFF2-40B4-BE49-F238E27FC236}">
                <a16:creationId xmlns:a16="http://schemas.microsoft.com/office/drawing/2014/main" id="{AEE0697F-6628-B9D5-B3F0-8696AC15A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9303" r="3943" b="14803"/>
          <a:stretch>
            <a:fillRect/>
          </a:stretch>
        </p:blipFill>
        <p:spPr bwMode="auto">
          <a:xfrm>
            <a:off x="4219575" y="1930400"/>
            <a:ext cx="132556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7" name="Picture 30">
            <a:extLst>
              <a:ext uri="{FF2B5EF4-FFF2-40B4-BE49-F238E27FC236}">
                <a16:creationId xmlns:a16="http://schemas.microsoft.com/office/drawing/2014/main" id="{9724F551-AAF2-1AFD-3E4F-15F05DF14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972175" y="193357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8" name="Picture 31">
            <a:extLst>
              <a:ext uri="{FF2B5EF4-FFF2-40B4-BE49-F238E27FC236}">
                <a16:creationId xmlns:a16="http://schemas.microsoft.com/office/drawing/2014/main" id="{14D3A34B-6F94-8CCA-BACB-910E1EF24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741997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9" name="Picture 32">
            <a:extLst>
              <a:ext uri="{FF2B5EF4-FFF2-40B4-BE49-F238E27FC236}">
                <a16:creationId xmlns:a16="http://schemas.microsoft.com/office/drawing/2014/main" id="{3D0F8468-EB3A-C4BA-AFC4-5D2E51865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78" r="13103" b="13585"/>
          <a:stretch>
            <a:fillRect/>
          </a:stretch>
        </p:blipFill>
        <p:spPr bwMode="auto">
          <a:xfrm>
            <a:off x="5597525" y="5292725"/>
            <a:ext cx="8096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0" name="Picture 33">
            <a:extLst>
              <a:ext uri="{FF2B5EF4-FFF2-40B4-BE49-F238E27FC236}">
                <a16:creationId xmlns:a16="http://schemas.microsoft.com/office/drawing/2014/main" id="{02D5B903-7D0A-4FE9-23F3-E1BFEBB77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5" t="16484" r="13103" b="13580"/>
          <a:stretch>
            <a:fillRect/>
          </a:stretch>
        </p:blipFill>
        <p:spPr bwMode="auto">
          <a:xfrm>
            <a:off x="4038600" y="5284788"/>
            <a:ext cx="850900" cy="8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1" name="Picture 34">
            <a:extLst>
              <a:ext uri="{FF2B5EF4-FFF2-40B4-BE49-F238E27FC236}">
                <a16:creationId xmlns:a16="http://schemas.microsoft.com/office/drawing/2014/main" id="{C18CF606-662B-2084-9231-1BB9AB90F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5757" r="3949" b="23621"/>
          <a:stretch>
            <a:fillRect/>
          </a:stretch>
        </p:blipFill>
        <p:spPr bwMode="auto">
          <a:xfrm>
            <a:off x="2263775" y="5292725"/>
            <a:ext cx="14541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2" name="Picture 35">
            <a:extLst>
              <a:ext uri="{FF2B5EF4-FFF2-40B4-BE49-F238E27FC236}">
                <a16:creationId xmlns:a16="http://schemas.microsoft.com/office/drawing/2014/main" id="{6E78C02B-DF8E-9E19-21C2-A2670D920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" t="17488" r="7411" b="1898"/>
          <a:stretch>
            <a:fillRect/>
          </a:stretch>
        </p:blipFill>
        <p:spPr bwMode="auto">
          <a:xfrm>
            <a:off x="77788" y="4760913"/>
            <a:ext cx="2054225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33" name="Picture 36">
            <a:extLst>
              <a:ext uri="{FF2B5EF4-FFF2-40B4-BE49-F238E27FC236}">
                <a16:creationId xmlns:a16="http://schemas.microsoft.com/office/drawing/2014/main" id="{EFC0BB76-A9F1-0694-7A31-6C1F70F11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2" t="16322" r="21602" b="29100"/>
          <a:stretch>
            <a:fillRect/>
          </a:stretch>
        </p:blipFill>
        <p:spPr bwMode="auto">
          <a:xfrm>
            <a:off x="152400" y="2366963"/>
            <a:ext cx="102552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34" name="Line 37">
            <a:extLst>
              <a:ext uri="{FF2B5EF4-FFF2-40B4-BE49-F238E27FC236}">
                <a16:creationId xmlns:a16="http://schemas.microsoft.com/office/drawing/2014/main" id="{ED454E13-569B-1537-78B3-362F24FD74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4863" y="1677988"/>
            <a:ext cx="373062" cy="633412"/>
          </a:xfrm>
          <a:prstGeom prst="line">
            <a:avLst/>
          </a:prstGeom>
          <a:noFill/>
          <a:ln w="9360" cap="sq">
            <a:solidFill>
              <a:srgbClr val="FFCC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8735" name="Group 38">
            <a:extLst>
              <a:ext uri="{FF2B5EF4-FFF2-40B4-BE49-F238E27FC236}">
                <a16:creationId xmlns:a16="http://schemas.microsoft.com/office/drawing/2014/main" id="{BD597237-1A46-A216-5DB4-C065080E5E38}"/>
              </a:ext>
            </a:extLst>
          </p:cNvPr>
          <p:cNvGrpSpPr>
            <a:grpSpLocks/>
          </p:cNvGrpSpPr>
          <p:nvPr/>
        </p:nvGrpSpPr>
        <p:grpSpPr bwMode="auto">
          <a:xfrm>
            <a:off x="7327900" y="2085975"/>
            <a:ext cx="989013" cy="530225"/>
            <a:chOff x="4616" y="1314"/>
            <a:chExt cx="623" cy="334"/>
          </a:xfrm>
        </p:grpSpPr>
        <p:sp>
          <p:nvSpPr>
            <p:cNvPr id="158815" name="Oval 39">
              <a:extLst>
                <a:ext uri="{FF2B5EF4-FFF2-40B4-BE49-F238E27FC236}">
                  <a16:creationId xmlns:a16="http://schemas.microsoft.com/office/drawing/2014/main" id="{E1EF75EA-34E8-ACA0-8732-E49ED0812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" y="1314"/>
              <a:ext cx="623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16" name="Rectangle 40">
              <a:extLst>
                <a:ext uri="{FF2B5EF4-FFF2-40B4-BE49-F238E27FC236}">
                  <a16:creationId xmlns:a16="http://schemas.microsoft.com/office/drawing/2014/main" id="{69D825C7-7170-FF4A-61BB-E4769A9E26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9" y="1386"/>
              <a:ext cx="55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Spatial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Normalization</a:t>
              </a:r>
            </a:p>
          </p:txBody>
        </p:sp>
      </p:grpSp>
      <p:grpSp>
        <p:nvGrpSpPr>
          <p:cNvPr id="158736" name="Group 41">
            <a:extLst>
              <a:ext uri="{FF2B5EF4-FFF2-40B4-BE49-F238E27FC236}">
                <a16:creationId xmlns:a16="http://schemas.microsoft.com/office/drawing/2014/main" id="{BAE1DB3B-1934-3F89-8AF4-5E1A9830E7FB}"/>
              </a:ext>
            </a:extLst>
          </p:cNvPr>
          <p:cNvGrpSpPr>
            <a:grpSpLocks/>
          </p:cNvGrpSpPr>
          <p:nvPr/>
        </p:nvGrpSpPr>
        <p:grpSpPr bwMode="auto">
          <a:xfrm>
            <a:off x="1304925" y="2624138"/>
            <a:ext cx="833438" cy="454025"/>
            <a:chOff x="822" y="1653"/>
            <a:chExt cx="525" cy="286"/>
          </a:xfrm>
        </p:grpSpPr>
        <p:sp>
          <p:nvSpPr>
            <p:cNvPr id="158813" name="Oval 42">
              <a:extLst>
                <a:ext uri="{FF2B5EF4-FFF2-40B4-BE49-F238E27FC236}">
                  <a16:creationId xmlns:a16="http://schemas.microsoft.com/office/drawing/2014/main" id="{6601A4B9-7681-D51B-B610-927FD7AD05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" y="1653"/>
              <a:ext cx="525" cy="286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14" name="Rectangle 43">
              <a:extLst>
                <a:ext uri="{FF2B5EF4-FFF2-40B4-BE49-F238E27FC236}">
                  <a16:creationId xmlns:a16="http://schemas.microsoft.com/office/drawing/2014/main" id="{52DA590A-4D1A-903B-00E1-8791AB2D88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0" y="1701"/>
              <a:ext cx="407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Extraction</a:t>
              </a:r>
            </a:p>
          </p:txBody>
        </p:sp>
      </p:grpSp>
      <p:sp>
        <p:nvSpPr>
          <p:cNvPr id="158737" name="Rectangle 44">
            <a:extLst>
              <a:ext uri="{FF2B5EF4-FFF2-40B4-BE49-F238E27FC236}">
                <a16:creationId xmlns:a16="http://schemas.microsoft.com/office/drawing/2014/main" id="{53808B89-4B11-7189-4206-EBC52F8D7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151063"/>
            <a:ext cx="89693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Individual T1</a:t>
            </a:r>
          </a:p>
        </p:txBody>
      </p:sp>
      <p:grpSp>
        <p:nvGrpSpPr>
          <p:cNvPr id="158738" name="Group 45">
            <a:extLst>
              <a:ext uri="{FF2B5EF4-FFF2-40B4-BE49-F238E27FC236}">
                <a16:creationId xmlns:a16="http://schemas.microsoft.com/office/drawing/2014/main" id="{B91308CF-44BE-40CC-4E91-68E32CEFE305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576263"/>
            <a:ext cx="936625" cy="1101725"/>
            <a:chOff x="1008" y="363"/>
            <a:chExt cx="590" cy="694"/>
          </a:xfrm>
        </p:grpSpPr>
        <p:pic>
          <p:nvPicPr>
            <p:cNvPr id="158811" name="Picture 46">
              <a:extLst>
                <a:ext uri="{FF2B5EF4-FFF2-40B4-BE49-F238E27FC236}">
                  <a16:creationId xmlns:a16="http://schemas.microsoft.com/office/drawing/2014/main" id="{7C402DE4-71F4-89FF-DA88-0F9FF6CDC0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6012" r="2522" b="6227"/>
            <a:stretch>
              <a:fillRect/>
            </a:stretch>
          </p:blipFill>
          <p:spPr bwMode="auto">
            <a:xfrm>
              <a:off x="1008" y="507"/>
              <a:ext cx="574" cy="550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8812" name="Rectangle 47">
              <a:extLst>
                <a:ext uri="{FF2B5EF4-FFF2-40B4-BE49-F238E27FC236}">
                  <a16:creationId xmlns:a16="http://schemas.microsoft.com/office/drawing/2014/main" id="{C508C8F5-7F04-39D8-7805-AF7D82278D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63"/>
              <a:ext cx="590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 Mesh</a:t>
              </a:r>
            </a:p>
          </p:txBody>
        </p:sp>
      </p:grpSp>
      <p:sp>
        <p:nvSpPr>
          <p:cNvPr id="158739" name="Rectangle 48">
            <a:extLst>
              <a:ext uri="{FF2B5EF4-FFF2-40B4-BE49-F238E27FC236}">
                <a16:creationId xmlns:a16="http://schemas.microsoft.com/office/drawing/2014/main" id="{B7446AEC-8AF6-78CE-602D-4A516CC1B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8" y="1708150"/>
            <a:ext cx="7127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Curvature</a:t>
            </a:r>
          </a:p>
        </p:txBody>
      </p:sp>
      <p:grpSp>
        <p:nvGrpSpPr>
          <p:cNvPr id="158740" name="Group 49">
            <a:extLst>
              <a:ext uri="{FF2B5EF4-FFF2-40B4-BE49-F238E27FC236}">
                <a16:creationId xmlns:a16="http://schemas.microsoft.com/office/drawing/2014/main" id="{81615DCE-2C77-ABB5-2BE2-C92B61BE56AB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565150"/>
            <a:ext cx="1292225" cy="1019175"/>
            <a:chOff x="2640" y="356"/>
            <a:chExt cx="814" cy="642"/>
          </a:xfrm>
        </p:grpSpPr>
        <p:pic>
          <p:nvPicPr>
            <p:cNvPr id="158809" name="Picture 50">
              <a:extLst>
                <a:ext uri="{FF2B5EF4-FFF2-40B4-BE49-F238E27FC236}">
                  <a16:creationId xmlns:a16="http://schemas.microsoft.com/office/drawing/2014/main" id="{47672D42-8BCC-E9CD-76F9-C757E09334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3" t="29250" r="3943" b="14784"/>
            <a:stretch>
              <a:fillRect/>
            </a:stretch>
          </p:blipFill>
          <p:spPr bwMode="auto">
            <a:xfrm>
              <a:off x="2640" y="480"/>
              <a:ext cx="814" cy="5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10" name="Rectangle 51">
              <a:extLst>
                <a:ext uri="{FF2B5EF4-FFF2-40B4-BE49-F238E27FC236}">
                  <a16:creationId xmlns:a16="http://schemas.microsoft.com/office/drawing/2014/main" id="{E5512563-AC8B-79A8-4343-E7896E852F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1" y="356"/>
              <a:ext cx="376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Inflation</a:t>
              </a:r>
            </a:p>
          </p:txBody>
        </p:sp>
      </p:grpSp>
      <p:sp>
        <p:nvSpPr>
          <p:cNvPr id="158741" name="Rectangle 52">
            <a:extLst>
              <a:ext uri="{FF2B5EF4-FFF2-40B4-BE49-F238E27FC236}">
                <a16:creationId xmlns:a16="http://schemas.microsoft.com/office/drawing/2014/main" id="{D091C9EF-4C9F-E5F7-57FC-216DEE4F0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4413" y="1736725"/>
            <a:ext cx="5270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Sphere</a:t>
            </a:r>
          </a:p>
        </p:txBody>
      </p:sp>
      <p:grpSp>
        <p:nvGrpSpPr>
          <p:cNvPr id="158742" name="Group 53">
            <a:extLst>
              <a:ext uri="{FF2B5EF4-FFF2-40B4-BE49-F238E27FC236}">
                <a16:creationId xmlns:a16="http://schemas.microsoft.com/office/drawing/2014/main" id="{98BA6104-AF65-4DE3-F6B0-4BE9E2D4A371}"/>
              </a:ext>
            </a:extLst>
          </p:cNvPr>
          <p:cNvGrpSpPr>
            <a:grpSpLocks/>
          </p:cNvGrpSpPr>
          <p:nvPr/>
        </p:nvGrpSpPr>
        <p:grpSpPr bwMode="auto">
          <a:xfrm>
            <a:off x="7419975" y="603250"/>
            <a:ext cx="806450" cy="1185863"/>
            <a:chOff x="4674" y="380"/>
            <a:chExt cx="508" cy="747"/>
          </a:xfrm>
        </p:grpSpPr>
        <p:pic>
          <p:nvPicPr>
            <p:cNvPr id="158807" name="Picture 54">
              <a:extLst>
                <a:ext uri="{FF2B5EF4-FFF2-40B4-BE49-F238E27FC236}">
                  <a16:creationId xmlns:a16="http://schemas.microsoft.com/office/drawing/2014/main" id="{BB317A93-2241-AE1F-E81B-C5DE057E6D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5" t="16478" r="13103" b="13585"/>
            <a:stretch>
              <a:fillRect/>
            </a:stretch>
          </p:blipFill>
          <p:spPr bwMode="auto">
            <a:xfrm>
              <a:off x="4674" y="599"/>
              <a:ext cx="508" cy="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08" name="Rectangle 55">
              <a:extLst>
                <a:ext uri="{FF2B5EF4-FFF2-40B4-BE49-F238E27FC236}">
                  <a16:creationId xmlns:a16="http://schemas.microsoft.com/office/drawing/2014/main" id="{0A9721C9-A011-405B-F9A9-40EE60380C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6" y="380"/>
              <a:ext cx="414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Group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Template</a:t>
              </a:r>
            </a:p>
          </p:txBody>
        </p:sp>
      </p:grpSp>
      <p:sp>
        <p:nvSpPr>
          <p:cNvPr id="158743" name="Rectangle 56">
            <a:extLst>
              <a:ext uri="{FF2B5EF4-FFF2-40B4-BE49-F238E27FC236}">
                <a16:creationId xmlns:a16="http://schemas.microsoft.com/office/drawing/2014/main" id="{A3FB2493-A916-557B-D1D0-B75698DF82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6054725"/>
            <a:ext cx="990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Thickness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(Group Space)</a:t>
            </a:r>
          </a:p>
        </p:txBody>
      </p:sp>
      <p:sp>
        <p:nvSpPr>
          <p:cNvPr id="158744" name="Rectangle 57">
            <a:extLst>
              <a:ext uri="{FF2B5EF4-FFF2-40B4-BE49-F238E27FC236}">
                <a16:creationId xmlns:a16="http://schemas.microsoft.com/office/drawing/2014/main" id="{DFECC2BB-BCBC-7BB2-9FA8-8A8B80A936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sp>
        <p:nvSpPr>
          <p:cNvPr id="158745" name="Rectangle 58">
            <a:extLst>
              <a:ext uri="{FF2B5EF4-FFF2-40B4-BE49-F238E27FC236}">
                <a16:creationId xmlns:a16="http://schemas.microsoft.com/office/drawing/2014/main" id="{4AE6A6DE-36AF-1D14-A97A-56E6FB054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8575" y="5064125"/>
            <a:ext cx="1016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grpSp>
        <p:nvGrpSpPr>
          <p:cNvPr id="158746" name="Group 59">
            <a:extLst>
              <a:ext uri="{FF2B5EF4-FFF2-40B4-BE49-F238E27FC236}">
                <a16:creationId xmlns:a16="http://schemas.microsoft.com/office/drawing/2014/main" id="{D3CE8333-6EDD-7664-885C-3E295EDE73D3}"/>
              </a:ext>
            </a:extLst>
          </p:cNvPr>
          <p:cNvGrpSpPr>
            <a:grpSpLocks/>
          </p:cNvGrpSpPr>
          <p:nvPr/>
        </p:nvGrpSpPr>
        <p:grpSpPr bwMode="auto">
          <a:xfrm>
            <a:off x="6561138" y="5521325"/>
            <a:ext cx="604837" cy="377825"/>
            <a:chOff x="4133" y="3478"/>
            <a:chExt cx="381" cy="238"/>
          </a:xfrm>
        </p:grpSpPr>
        <p:sp>
          <p:nvSpPr>
            <p:cNvPr id="158805" name="Oval 60">
              <a:extLst>
                <a:ext uri="{FF2B5EF4-FFF2-40B4-BE49-F238E27FC236}">
                  <a16:creationId xmlns:a16="http://schemas.microsoft.com/office/drawing/2014/main" id="{A40E1F7E-1F16-4463-9238-56FD02DB7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478"/>
              <a:ext cx="381" cy="238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806" name="Rectangle 61">
              <a:extLst>
                <a:ext uri="{FF2B5EF4-FFF2-40B4-BE49-F238E27FC236}">
                  <a16:creationId xmlns:a16="http://schemas.microsoft.com/office/drawing/2014/main" id="{E6D9C158-639F-F5B5-B2EC-74F639E57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3549"/>
              <a:ext cx="309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Smooth</a:t>
              </a:r>
            </a:p>
          </p:txBody>
        </p:sp>
      </p:grpSp>
      <p:sp>
        <p:nvSpPr>
          <p:cNvPr id="158747" name="Rectangle 62">
            <a:extLst>
              <a:ext uri="{FF2B5EF4-FFF2-40B4-BE49-F238E27FC236}">
                <a16:creationId xmlns:a16="http://schemas.microsoft.com/office/drawing/2014/main" id="{2DF0D094-E44E-8293-E821-80769AB2B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75" y="60801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sp>
        <p:nvSpPr>
          <p:cNvPr id="158748" name="Rectangle 63">
            <a:extLst>
              <a:ext uri="{FF2B5EF4-FFF2-40B4-BE49-F238E27FC236}">
                <a16:creationId xmlns:a16="http://schemas.microsoft.com/office/drawing/2014/main" id="{E13D9733-7F20-C687-EE8B-5A97281D8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6092825"/>
            <a:ext cx="433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900">
                <a:solidFill>
                  <a:srgbClr val="000000"/>
                </a:solidFill>
                <a:latin typeface="Arial Bold" panose="020B0704020202020204" pitchFamily="34" charset="0"/>
              </a:rPr>
              <a:t>p&lt;.01</a:t>
            </a:r>
          </a:p>
        </p:txBody>
      </p:sp>
      <p:grpSp>
        <p:nvGrpSpPr>
          <p:cNvPr id="158749" name="Group 64">
            <a:extLst>
              <a:ext uri="{FF2B5EF4-FFF2-40B4-BE49-F238E27FC236}">
                <a16:creationId xmlns:a16="http://schemas.microsoft.com/office/drawing/2014/main" id="{05A12B00-C2B2-2624-883D-D4FBBEFA8562}"/>
              </a:ext>
            </a:extLst>
          </p:cNvPr>
          <p:cNvGrpSpPr>
            <a:grpSpLocks/>
          </p:cNvGrpSpPr>
          <p:nvPr/>
        </p:nvGrpSpPr>
        <p:grpSpPr bwMode="auto">
          <a:xfrm>
            <a:off x="4865688" y="2794000"/>
            <a:ext cx="1289050" cy="1163638"/>
            <a:chOff x="3065" y="1760"/>
            <a:chExt cx="812" cy="733"/>
          </a:xfrm>
        </p:grpSpPr>
        <p:pic>
          <p:nvPicPr>
            <p:cNvPr id="158800" name="Picture 65">
              <a:extLst>
                <a:ext uri="{FF2B5EF4-FFF2-40B4-BE49-F238E27FC236}">
                  <a16:creationId xmlns:a16="http://schemas.microsoft.com/office/drawing/2014/main" id="{1639C8C2-5E9B-5314-7DB3-5632B2AE1A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" t="29303" r="3949" b="14803"/>
            <a:stretch>
              <a:fillRect/>
            </a:stretch>
          </p:blipFill>
          <p:spPr bwMode="auto">
            <a:xfrm>
              <a:off x="3065" y="1904"/>
              <a:ext cx="810" cy="5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8801" name="Picture 66">
              <a:extLst>
                <a:ext uri="{FF2B5EF4-FFF2-40B4-BE49-F238E27FC236}">
                  <a16:creationId xmlns:a16="http://schemas.microsoft.com/office/drawing/2014/main" id="{48A20B96-98C1-082E-3981-E349F4369D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71" t="95659" r="713" b="1534"/>
            <a:stretch>
              <a:fillRect/>
            </a:stretch>
          </p:blipFill>
          <p:spPr bwMode="auto">
            <a:xfrm>
              <a:off x="3297" y="2420"/>
              <a:ext cx="387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8802" name="Rectangle 67">
              <a:extLst>
                <a:ext uri="{FF2B5EF4-FFF2-40B4-BE49-F238E27FC236}">
                  <a16:creationId xmlns:a16="http://schemas.microsoft.com/office/drawing/2014/main" id="{87E95860-B684-24D8-7434-5EC4F3E75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1760"/>
              <a:ext cx="445" cy="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Thickness</a:t>
              </a:r>
            </a:p>
          </p:txBody>
        </p:sp>
        <p:sp>
          <p:nvSpPr>
            <p:cNvPr id="158803" name="Rectangle 68">
              <a:extLst>
                <a:ext uri="{FF2B5EF4-FFF2-40B4-BE49-F238E27FC236}">
                  <a16:creationId xmlns:a16="http://schemas.microsoft.com/office/drawing/2014/main" id="{310BD58B-D199-26C5-C3A7-46F072AA1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5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2mm</a:t>
              </a:r>
            </a:p>
          </p:txBody>
        </p:sp>
        <p:sp>
          <p:nvSpPr>
            <p:cNvPr id="158804" name="Rectangle 69">
              <a:extLst>
                <a:ext uri="{FF2B5EF4-FFF2-40B4-BE49-F238E27FC236}">
                  <a16:creationId xmlns:a16="http://schemas.microsoft.com/office/drawing/2014/main" id="{6FC7A2BB-C9F0-0880-0072-F32CA80FCD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1" y="2384"/>
              <a:ext cx="2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900">
                  <a:solidFill>
                    <a:srgbClr val="000000"/>
                  </a:solidFill>
                  <a:latin typeface="Arial Bold" panose="020B0704020202020204" pitchFamily="34" charset="0"/>
                </a:rPr>
                <a:t>4mm</a:t>
              </a:r>
            </a:p>
          </p:txBody>
        </p:sp>
      </p:grpSp>
      <p:grpSp>
        <p:nvGrpSpPr>
          <p:cNvPr id="158750" name="Group 70">
            <a:extLst>
              <a:ext uri="{FF2B5EF4-FFF2-40B4-BE49-F238E27FC236}">
                <a16:creationId xmlns:a16="http://schemas.microsoft.com/office/drawing/2014/main" id="{63A9FFDB-EC5C-A0EA-00DD-9A12B42422D9}"/>
              </a:ext>
            </a:extLst>
          </p:cNvPr>
          <p:cNvGrpSpPr>
            <a:grpSpLocks/>
          </p:cNvGrpSpPr>
          <p:nvPr/>
        </p:nvGrpSpPr>
        <p:grpSpPr bwMode="auto">
          <a:xfrm>
            <a:off x="7386638" y="2857500"/>
            <a:ext cx="873125" cy="454025"/>
            <a:chOff x="4653" y="1800"/>
            <a:chExt cx="550" cy="286"/>
          </a:xfrm>
        </p:grpSpPr>
        <p:sp>
          <p:nvSpPr>
            <p:cNvPr id="158798" name="Rectangle 71">
              <a:extLst>
                <a:ext uri="{FF2B5EF4-FFF2-40B4-BE49-F238E27FC236}">
                  <a16:creationId xmlns:a16="http://schemas.microsoft.com/office/drawing/2014/main" id="{2951C763-9C6A-CEBA-A801-D2B1052683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1800"/>
              <a:ext cx="550" cy="286"/>
            </a:xfrm>
            <a:prstGeom prst="rect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799" name="Rectangle 72">
              <a:extLst>
                <a:ext uri="{FF2B5EF4-FFF2-40B4-BE49-F238E27FC236}">
                  <a16:creationId xmlns:a16="http://schemas.microsoft.com/office/drawing/2014/main" id="{D1B71797-E507-7E5C-EF77-A7673AA89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1848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Field</a:t>
              </a:r>
            </a:p>
          </p:txBody>
        </p:sp>
      </p:grpSp>
      <p:grpSp>
        <p:nvGrpSpPr>
          <p:cNvPr id="158751" name="Group 73">
            <a:extLst>
              <a:ext uri="{FF2B5EF4-FFF2-40B4-BE49-F238E27FC236}">
                <a16:creationId xmlns:a16="http://schemas.microsoft.com/office/drawing/2014/main" id="{B9200543-0538-C72F-6794-936022A3E49D}"/>
              </a:ext>
            </a:extLst>
          </p:cNvPr>
          <p:cNvGrpSpPr>
            <a:grpSpLocks/>
          </p:cNvGrpSpPr>
          <p:nvPr/>
        </p:nvGrpSpPr>
        <p:grpSpPr bwMode="auto">
          <a:xfrm>
            <a:off x="7310438" y="3733800"/>
            <a:ext cx="1025525" cy="530225"/>
            <a:chOff x="4605" y="2352"/>
            <a:chExt cx="646" cy="334"/>
          </a:xfrm>
        </p:grpSpPr>
        <p:sp>
          <p:nvSpPr>
            <p:cNvPr id="158796" name="Oval 74">
              <a:extLst>
                <a:ext uri="{FF2B5EF4-FFF2-40B4-BE49-F238E27FC236}">
                  <a16:creationId xmlns:a16="http://schemas.microsoft.com/office/drawing/2014/main" id="{BE60966E-3F6D-4550-A8E4-3CDC6E88F3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2352"/>
              <a:ext cx="646" cy="334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158797" name="Rectangle 75">
              <a:extLst>
                <a:ext uri="{FF2B5EF4-FFF2-40B4-BE49-F238E27FC236}">
                  <a16:creationId xmlns:a16="http://schemas.microsoft.com/office/drawing/2014/main" id="{F5BE7C87-DFFB-B6D6-80E0-025E0ED46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2424"/>
              <a:ext cx="498" cy="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Apply</a:t>
              </a:r>
            </a:p>
            <a:p>
              <a:pPr algn="ctr" eaLnBrk="1" hangingPunct="1">
                <a:buSzPct val="100000"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</p:txBody>
        </p:sp>
      </p:grpSp>
      <p:cxnSp>
        <p:nvCxnSpPr>
          <p:cNvPr id="158752" name="AutoShape 76">
            <a:extLst>
              <a:ext uri="{FF2B5EF4-FFF2-40B4-BE49-F238E27FC236}">
                <a16:creationId xmlns:a16="http://schemas.microsoft.com/office/drawing/2014/main" id="{652A4EE6-DEEC-9E6D-84ED-7AD4B3E0E94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4788" y="3086100"/>
            <a:ext cx="1587" cy="9144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8753" name="Line 77">
            <a:extLst>
              <a:ext uri="{FF2B5EF4-FFF2-40B4-BE49-F238E27FC236}">
                <a16:creationId xmlns:a16="http://schemas.microsoft.com/office/drawing/2014/main" id="{69B355EA-69C1-6C2F-F617-C188550592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2852738"/>
            <a:ext cx="117475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4" name="Line 78">
            <a:extLst>
              <a:ext uri="{FF2B5EF4-FFF2-40B4-BE49-F238E27FC236}">
                <a16:creationId xmlns:a16="http://schemas.microsoft.com/office/drawing/2014/main" id="{C2F63065-28D5-89EF-1C3A-E214256AB428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5" y="2352675"/>
            <a:ext cx="5334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5" name="Line 79">
            <a:extLst>
              <a:ext uri="{FF2B5EF4-FFF2-40B4-BE49-F238E27FC236}">
                <a16:creationId xmlns:a16="http://schemas.microsoft.com/office/drawing/2014/main" id="{A310996A-AC9E-4B37-D344-3DD0AE9073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3900" y="3430588"/>
            <a:ext cx="331788" cy="11112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6" name="Line 80">
            <a:extLst>
              <a:ext uri="{FF2B5EF4-FFF2-40B4-BE49-F238E27FC236}">
                <a16:creationId xmlns:a16="http://schemas.microsoft.com/office/drawing/2014/main" id="{3D8BD484-BA10-4203-7992-B63D3768FDE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5138" y="2352675"/>
            <a:ext cx="4270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7" name="Line 81">
            <a:extLst>
              <a:ext uri="{FF2B5EF4-FFF2-40B4-BE49-F238E27FC236}">
                <a16:creationId xmlns:a16="http://schemas.microsoft.com/office/drawing/2014/main" id="{E70C718D-CC63-CDE0-9EDC-43C609C2A8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4588" y="1171575"/>
            <a:ext cx="504825" cy="11842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58" name="Line 82">
            <a:extLst>
              <a:ext uri="{FF2B5EF4-FFF2-40B4-BE49-F238E27FC236}">
                <a16:creationId xmlns:a16="http://schemas.microsoft.com/office/drawing/2014/main" id="{88CD3366-73A8-70E8-6A0F-A7B32B626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2352675"/>
            <a:ext cx="5365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58759" name="AutoShape 83">
            <a:extLst>
              <a:ext uri="{FF2B5EF4-FFF2-40B4-BE49-F238E27FC236}">
                <a16:creationId xmlns:a16="http://schemas.microsoft.com/office/drawing/2014/main" id="{9619CAD0-36F9-C8C7-D24B-4A418F5B448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823200" y="2352675"/>
            <a:ext cx="3175" cy="736600"/>
          </a:xfrm>
          <a:prstGeom prst="straightConnector1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8760" name="Line 84">
            <a:extLst>
              <a:ext uri="{FF2B5EF4-FFF2-40B4-BE49-F238E27FC236}">
                <a16:creationId xmlns:a16="http://schemas.microsoft.com/office/drawing/2014/main" id="{69A1A878-98B4-E1B4-2441-A4CF6F599C0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5500" y="5711825"/>
            <a:ext cx="24765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1" name="Line 85">
            <a:extLst>
              <a:ext uri="{FF2B5EF4-FFF2-40B4-BE49-F238E27FC236}">
                <a16:creationId xmlns:a16="http://schemas.microsoft.com/office/drawing/2014/main" id="{6C53E29E-33BC-8231-B5C4-56A167F749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3975" y="5711825"/>
            <a:ext cx="150813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2" name="Line 86">
            <a:extLst>
              <a:ext uri="{FF2B5EF4-FFF2-40B4-BE49-F238E27FC236}">
                <a16:creationId xmlns:a16="http://schemas.microsoft.com/office/drawing/2014/main" id="{8CE1EB56-B685-3089-D6BC-8B0F6CB5239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6325" y="5711825"/>
            <a:ext cx="7143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3" name="Line 87">
            <a:extLst>
              <a:ext uri="{FF2B5EF4-FFF2-40B4-BE49-F238E27FC236}">
                <a16:creationId xmlns:a16="http://schemas.microsoft.com/office/drawing/2014/main" id="{AFEE60A7-D883-2C76-6EDE-1F5FAC22BA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14750" y="5711825"/>
            <a:ext cx="32702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4" name="Rectangle 88">
            <a:extLst>
              <a:ext uri="{FF2B5EF4-FFF2-40B4-BE49-F238E27FC236}">
                <a16:creationId xmlns:a16="http://schemas.microsoft.com/office/drawing/2014/main" id="{E8A1B720-D1A4-EEBE-8543-C1FA70D29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5341938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Group </a:t>
            </a:r>
          </a:p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Analysis</a:t>
            </a:r>
          </a:p>
        </p:txBody>
      </p:sp>
      <p:sp>
        <p:nvSpPr>
          <p:cNvPr id="158765" name="Line 89">
            <a:extLst>
              <a:ext uri="{FF2B5EF4-FFF2-40B4-BE49-F238E27FC236}">
                <a16:creationId xmlns:a16="http://schemas.microsoft.com/office/drawing/2014/main" id="{A5AB65FD-10B0-3E0C-23C5-B50605B0605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54225" y="5518150"/>
            <a:ext cx="996950" cy="158750"/>
          </a:xfrm>
          <a:prstGeom prst="line">
            <a:avLst/>
          </a:prstGeom>
          <a:noFill/>
          <a:ln w="28440" cap="sq">
            <a:solidFill>
              <a:srgbClr val="9933FF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6" name="Line 90">
            <a:extLst>
              <a:ext uri="{FF2B5EF4-FFF2-40B4-BE49-F238E27FC236}">
                <a16:creationId xmlns:a16="http://schemas.microsoft.com/office/drawing/2014/main" id="{AC7DE710-AD23-DFCD-ECE1-AA90933606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20025" y="4276725"/>
            <a:ext cx="7938" cy="10160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91" name="Freeform 91">
            <a:extLst>
              <a:ext uri="{FF2B5EF4-FFF2-40B4-BE49-F238E27FC236}">
                <a16:creationId xmlns:a16="http://schemas.microsoft.com/office/drawing/2014/main" id="{029430FD-5450-43CB-A56E-00440F1E802E}"/>
              </a:ext>
            </a:extLst>
          </p:cNvPr>
          <p:cNvSpPr>
            <a:spLocks/>
          </p:cNvSpPr>
          <p:nvPr/>
        </p:nvSpPr>
        <p:spPr bwMode="auto">
          <a:xfrm>
            <a:off x="6154738" y="3433763"/>
            <a:ext cx="1146175" cy="566737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90" y="0"/>
                </a:lnTo>
                <a:lnTo>
                  <a:pt x="10890" y="21600"/>
                </a:lnTo>
                <a:lnTo>
                  <a:pt x="21600" y="21600"/>
                </a:lnTo>
              </a:path>
            </a:pathLst>
          </a:custGeom>
          <a:noFill/>
          <a:ln w="1908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8768" name="Line 92">
            <a:extLst>
              <a:ext uri="{FF2B5EF4-FFF2-40B4-BE49-F238E27FC236}">
                <a16:creationId xmlns:a16="http://schemas.microsoft.com/office/drawing/2014/main" id="{CD22B87D-DD1B-EEAE-BBBA-D706DE9D4F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5825" y="2840038"/>
            <a:ext cx="166688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69" name="Line 93">
            <a:extLst>
              <a:ext uri="{FF2B5EF4-FFF2-40B4-BE49-F238E27FC236}">
                <a16:creationId xmlns:a16="http://schemas.microsoft.com/office/drawing/2014/main" id="{275DD16A-A6B6-ACF1-3278-063789FCD1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1792288"/>
            <a:ext cx="1587" cy="284162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70" name="Rectangle 94">
            <a:extLst>
              <a:ext uri="{FF2B5EF4-FFF2-40B4-BE49-F238E27FC236}">
                <a16:creationId xmlns:a16="http://schemas.microsoft.com/office/drawing/2014/main" id="{91690D63-61B1-9F8A-0B2B-9E257C3F0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3526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8771" name="Rectangle 95">
            <a:extLst>
              <a:ext uri="{FF2B5EF4-FFF2-40B4-BE49-F238E27FC236}">
                <a16:creationId xmlns:a16="http://schemas.microsoft.com/office/drawing/2014/main" id="{28C53F05-4EBE-995F-982A-303F04BD5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3011488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58772" name="Rectangle 96">
            <a:extLst>
              <a:ext uri="{FF2B5EF4-FFF2-40B4-BE49-F238E27FC236}">
                <a16:creationId xmlns:a16="http://schemas.microsoft.com/office/drawing/2014/main" id="{0B6EDA89-CA9D-4311-AE55-CEFC5D08B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2622550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158773" name="Rectangle 97">
            <a:extLst>
              <a:ext uri="{FF2B5EF4-FFF2-40B4-BE49-F238E27FC236}">
                <a16:creationId xmlns:a16="http://schemas.microsoft.com/office/drawing/2014/main" id="{B195B6CA-9249-E89D-F370-E3C2F44E0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806450"/>
            <a:ext cx="11906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158774" name="Rectangle 98">
            <a:extLst>
              <a:ext uri="{FF2B5EF4-FFF2-40B4-BE49-F238E27FC236}">
                <a16:creationId xmlns:a16="http://schemas.microsoft.com/office/drawing/2014/main" id="{7CAEF045-B6F2-3789-6D0D-A76511C9E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1882775"/>
            <a:ext cx="119062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158775" name="Rectangle 99">
            <a:extLst>
              <a:ext uri="{FF2B5EF4-FFF2-40B4-BE49-F238E27FC236}">
                <a16:creationId xmlns:a16="http://schemas.microsoft.com/office/drawing/2014/main" id="{35B1DE81-9018-586D-555D-2CAB97F1F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2824163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58776" name="Rectangle 100">
            <a:extLst>
              <a:ext uri="{FF2B5EF4-FFF2-40B4-BE49-F238E27FC236}">
                <a16:creationId xmlns:a16="http://schemas.microsoft.com/office/drawing/2014/main" id="{4C1FF46A-74CD-2C83-FE91-1EA57105D8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0" y="941388"/>
            <a:ext cx="8255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158777" name="Rectangle 101">
            <a:extLst>
              <a:ext uri="{FF2B5EF4-FFF2-40B4-BE49-F238E27FC236}">
                <a16:creationId xmlns:a16="http://schemas.microsoft.com/office/drawing/2014/main" id="{E3889ACA-FF76-0F35-F5D9-588082B6A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1949450"/>
            <a:ext cx="4603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158778" name="Rectangle 102">
            <a:extLst>
              <a:ext uri="{FF2B5EF4-FFF2-40B4-BE49-F238E27FC236}">
                <a16:creationId xmlns:a16="http://schemas.microsoft.com/office/drawing/2014/main" id="{5C1A54EE-5226-6768-7B39-AC6739BF4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3017838"/>
            <a:ext cx="119062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158779" name="Rectangle 103">
            <a:extLst>
              <a:ext uri="{FF2B5EF4-FFF2-40B4-BE49-F238E27FC236}">
                <a16:creationId xmlns:a16="http://schemas.microsoft.com/office/drawing/2014/main" id="{A64F2DE0-3610-2587-87F7-E2C16F770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949450"/>
            <a:ext cx="101600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158780" name="Rectangle 104">
            <a:extLst>
              <a:ext uri="{FF2B5EF4-FFF2-40B4-BE49-F238E27FC236}">
                <a16:creationId xmlns:a16="http://schemas.microsoft.com/office/drawing/2014/main" id="{180D4B8B-696C-D1BA-6300-7D8E738BA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739775"/>
            <a:ext cx="111125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158781" name="Rectangle 105">
            <a:extLst>
              <a:ext uri="{FF2B5EF4-FFF2-40B4-BE49-F238E27FC236}">
                <a16:creationId xmlns:a16="http://schemas.microsoft.com/office/drawing/2014/main" id="{F92C2449-0C60-A417-FFA0-88AA8D64F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475" y="5297488"/>
            <a:ext cx="13811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158782" name="Rectangle 106">
            <a:extLst>
              <a:ext uri="{FF2B5EF4-FFF2-40B4-BE49-F238E27FC236}">
                <a16:creationId xmlns:a16="http://schemas.microsoft.com/office/drawing/2014/main" id="{D4343F3D-622D-28F1-E3F6-21FD403C1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5297488"/>
            <a:ext cx="9207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158783" name="Rectangle 107">
            <a:extLst>
              <a:ext uri="{FF2B5EF4-FFF2-40B4-BE49-F238E27FC236}">
                <a16:creationId xmlns:a16="http://schemas.microsoft.com/office/drawing/2014/main" id="{CE784ED7-66C4-CEE2-C549-013F022BB4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325" y="5297488"/>
            <a:ext cx="111125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158784" name="Rectangle 108">
            <a:extLst>
              <a:ext uri="{FF2B5EF4-FFF2-40B4-BE49-F238E27FC236}">
                <a16:creationId xmlns:a16="http://schemas.microsoft.com/office/drawing/2014/main" id="{118C8CDE-C686-E997-3F0B-E66F67D13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297488"/>
            <a:ext cx="119063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FFFFFF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158785" name="Rectangle 109">
            <a:extLst>
              <a:ext uri="{FF2B5EF4-FFF2-40B4-BE49-F238E27FC236}">
                <a16:creationId xmlns:a16="http://schemas.microsoft.com/office/drawing/2014/main" id="{E5B8CF6B-E72E-0C55-5C76-FA6ED9F44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4894263"/>
            <a:ext cx="128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158786" name="Rectangle 110">
            <a:extLst>
              <a:ext uri="{FF2B5EF4-FFF2-40B4-BE49-F238E27FC236}">
                <a16:creationId xmlns:a16="http://schemas.microsoft.com/office/drawing/2014/main" id="{CDC1C645-C795-249C-3A6D-3CF28353E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413" y="152400"/>
            <a:ext cx="48847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000">
                <a:solidFill>
                  <a:srgbClr val="000000"/>
                </a:solidFill>
                <a:latin typeface="Times New Roman Bold" panose="02020803070505020304" pitchFamily="18" charset="0"/>
              </a:rPr>
              <a:t>FreeSurfer Analysis Pipeline Overview</a:t>
            </a:r>
          </a:p>
        </p:txBody>
      </p:sp>
      <p:sp>
        <p:nvSpPr>
          <p:cNvPr id="158787" name="Line 111">
            <a:extLst>
              <a:ext uri="{FF2B5EF4-FFF2-40B4-BE49-F238E27FC236}">
                <a16:creationId xmlns:a16="http://schemas.microsoft.com/office/drawing/2014/main" id="{FD001C61-7837-BE94-193F-86E2EF84ED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57880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88" name="Line 112">
            <a:extLst>
              <a:ext uri="{FF2B5EF4-FFF2-40B4-BE49-F238E27FC236}">
                <a16:creationId xmlns:a16="http://schemas.microsoft.com/office/drawing/2014/main" id="{502DAFA5-877D-CD37-B866-F122FAC0ABD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30775" y="6016625"/>
            <a:ext cx="860425" cy="61595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58789" name="Picture 113">
            <a:extLst>
              <a:ext uri="{FF2B5EF4-FFF2-40B4-BE49-F238E27FC236}">
                <a16:creationId xmlns:a16="http://schemas.microsoft.com/office/drawing/2014/main" id="{456540AC-43AD-01C8-157F-4C79DE0A1B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91440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90" name="Line 114">
            <a:extLst>
              <a:ext uri="{FF2B5EF4-FFF2-40B4-BE49-F238E27FC236}">
                <a16:creationId xmlns:a16="http://schemas.microsoft.com/office/drawing/2014/main" id="{D88C31CD-761A-A4B2-E500-BEC9E450796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7625" y="1411288"/>
            <a:ext cx="1089025" cy="7254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91" name="Rectangle 115">
            <a:extLst>
              <a:ext uri="{FF2B5EF4-FFF2-40B4-BE49-F238E27FC236}">
                <a16:creationId xmlns:a16="http://schemas.microsoft.com/office/drawing/2014/main" id="{0881DC5B-95F5-CF8C-A4CF-0BC5A374B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609600"/>
            <a:ext cx="8270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Surface ROI</a:t>
            </a:r>
          </a:p>
        </p:txBody>
      </p:sp>
      <p:pic>
        <p:nvPicPr>
          <p:cNvPr id="158792" name="Picture 116">
            <a:extLst>
              <a:ext uri="{FF2B5EF4-FFF2-40B4-BE49-F238E27FC236}">
                <a16:creationId xmlns:a16="http://schemas.microsoft.com/office/drawing/2014/main" id="{89E26C56-2537-1905-3FB5-BC14102D9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1" r="23848" b="30779"/>
          <a:stretch>
            <a:fillRect/>
          </a:stretch>
        </p:blipFill>
        <p:spPr bwMode="auto">
          <a:xfrm>
            <a:off x="4114800" y="4191000"/>
            <a:ext cx="8382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93" name="Rectangle 117">
            <a:extLst>
              <a:ext uri="{FF2B5EF4-FFF2-40B4-BE49-F238E27FC236}">
                <a16:creationId xmlns:a16="http://schemas.microsoft.com/office/drawing/2014/main" id="{A222DB42-2E2A-3EDE-32E2-722B02D67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525" y="3997325"/>
            <a:ext cx="815975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Volume ROI</a:t>
            </a:r>
          </a:p>
        </p:txBody>
      </p:sp>
      <p:sp>
        <p:nvSpPr>
          <p:cNvPr id="158794" name="Line 118">
            <a:extLst>
              <a:ext uri="{FF2B5EF4-FFF2-40B4-BE49-F238E27FC236}">
                <a16:creationId xmlns:a16="http://schemas.microsoft.com/office/drawing/2014/main" id="{E5591B49-6028-8D59-0BFE-1C131D9513E4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1963" y="4244975"/>
            <a:ext cx="1112837" cy="3286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8795" name="Rectangle 119">
            <a:extLst>
              <a:ext uri="{FF2B5EF4-FFF2-40B4-BE49-F238E27FC236}">
                <a16:creationId xmlns:a16="http://schemas.microsoft.com/office/drawing/2014/main" id="{252A14B7-70D7-FDE3-3270-3AB963FFC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825" y="6324600"/>
            <a:ext cx="711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000">
                <a:solidFill>
                  <a:srgbClr val="000000"/>
                </a:solidFill>
                <a:latin typeface="Times New Roman Bold" panose="02020803070505020304" pitchFamily="18" charset="0"/>
              </a:rPr>
              <a:t>Other Subjects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">
            <a:extLst>
              <a:ext uri="{FF2B5EF4-FFF2-40B4-BE49-F238E27FC236}">
                <a16:creationId xmlns:a16="http://schemas.microsoft.com/office/drawing/2014/main" id="{A1DEA543-B232-D78F-28F8-865172483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55</a:t>
            </a:r>
          </a:p>
        </p:txBody>
      </p:sp>
      <p:sp>
        <p:nvSpPr>
          <p:cNvPr id="160771" name="Text Box 2">
            <a:extLst>
              <a:ext uri="{FF2B5EF4-FFF2-40B4-BE49-F238E27FC236}">
                <a16:creationId xmlns:a16="http://schemas.microsoft.com/office/drawing/2014/main" id="{F8B2EAD1-CB45-92C9-5AA3-1F20E33D4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Quantifying Folding Patterns</a:t>
            </a:r>
          </a:p>
        </p:txBody>
      </p:sp>
      <p:sp>
        <p:nvSpPr>
          <p:cNvPr id="160772" name="Rectangle 3">
            <a:extLst>
              <a:ext uri="{FF2B5EF4-FFF2-40B4-BE49-F238E27FC236}">
                <a16:creationId xmlns:a16="http://schemas.microsoft.com/office/drawing/2014/main" id="{CF92FB40-40AF-DC31-4E25-56E7CF632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905000"/>
            <a:ext cx="39751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 Height or Depth Encodes Folding Pattern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 Every vertex has a value</a:t>
            </a:r>
          </a:p>
        </p:txBody>
      </p:sp>
      <p:grpSp>
        <p:nvGrpSpPr>
          <p:cNvPr id="160773" name="Group 4">
            <a:extLst>
              <a:ext uri="{FF2B5EF4-FFF2-40B4-BE49-F238E27FC236}">
                <a16:creationId xmlns:a16="http://schemas.microsoft.com/office/drawing/2014/main" id="{42456C59-8D8B-4E53-47EF-080F1A21B8FC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1219200"/>
            <a:ext cx="4568825" cy="2435225"/>
            <a:chOff x="288" y="768"/>
            <a:chExt cx="2878" cy="1534"/>
          </a:xfrm>
        </p:grpSpPr>
        <p:grpSp>
          <p:nvGrpSpPr>
            <p:cNvPr id="160795" name="Group 5">
              <a:extLst>
                <a:ext uri="{FF2B5EF4-FFF2-40B4-BE49-F238E27FC236}">
                  <a16:creationId xmlns:a16="http://schemas.microsoft.com/office/drawing/2014/main" id="{F218EC1A-A0BF-0E7B-E5F7-572C234B5C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768"/>
              <a:ext cx="2878" cy="1534"/>
              <a:chOff x="288" y="768"/>
              <a:chExt cx="2878" cy="1534"/>
            </a:xfrm>
          </p:grpSpPr>
          <p:pic>
            <p:nvPicPr>
              <p:cNvPr id="160799" name="Picture 6">
                <a:extLst>
                  <a:ext uri="{FF2B5EF4-FFF2-40B4-BE49-F238E27FC236}">
                    <a16:creationId xmlns:a16="http://schemas.microsoft.com/office/drawing/2014/main" id="{B4BB1B46-5CB3-7A1A-63D5-77FFE0ECC89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11" t="7396" r="3076" b="45290"/>
              <a:stretch>
                <a:fillRect/>
              </a:stretch>
            </p:blipFill>
            <p:spPr bwMode="auto">
              <a:xfrm>
                <a:off x="288" y="768"/>
                <a:ext cx="2878" cy="15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831" name="Freeform 7">
                <a:extLst>
                  <a:ext uri="{FF2B5EF4-FFF2-40B4-BE49-F238E27FC236}">
                    <a16:creationId xmlns:a16="http://schemas.microsoft.com/office/drawing/2014/main" id="{ABE3B546-518A-48A6-9F59-CDF2EBB913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6" y="1270"/>
                <a:ext cx="2062" cy="456"/>
              </a:xfrm>
              <a:custGeom>
                <a:avLst/>
                <a:gdLst>
                  <a:gd name="T0" fmla="*/ 0 w 21600"/>
                  <a:gd name="T1" fmla="*/ 0 h 19922"/>
                  <a:gd name="T2" fmla="*/ 0 w 21600"/>
                  <a:gd name="T3" fmla="*/ 0 h 19922"/>
                  <a:gd name="T4" fmla="*/ 0 w 21600"/>
                  <a:gd name="T5" fmla="*/ 0 h 19922"/>
                  <a:gd name="T6" fmla="*/ 0 w 21600"/>
                  <a:gd name="T7" fmla="*/ 0 h 199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19922">
                    <a:moveTo>
                      <a:pt x="0" y="19922"/>
                    </a:moveTo>
                    <a:cubicBezTo>
                      <a:pt x="1549" y="11909"/>
                      <a:pt x="3098" y="3896"/>
                      <a:pt x="5023" y="1109"/>
                    </a:cubicBezTo>
                    <a:cubicBezTo>
                      <a:pt x="6949" y="-1678"/>
                      <a:pt x="8791" y="1457"/>
                      <a:pt x="11553" y="3199"/>
                    </a:cubicBezTo>
                    <a:cubicBezTo>
                      <a:pt x="14316" y="4941"/>
                      <a:pt x="17958" y="8251"/>
                      <a:pt x="21600" y="11561"/>
                    </a:cubicBezTo>
                  </a:path>
                </a:pathLst>
              </a:custGeom>
              <a:noFill/>
              <a:ln w="57240" cap="flat">
                <a:solidFill>
                  <a:srgbClr val="CC33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160796" name="Group 8">
              <a:extLst>
                <a:ext uri="{FF2B5EF4-FFF2-40B4-BE49-F238E27FC236}">
                  <a16:creationId xmlns:a16="http://schemas.microsoft.com/office/drawing/2014/main" id="{76084689-45AB-76DE-5CCC-9A5075933D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1488"/>
              <a:ext cx="1177" cy="614"/>
              <a:chOff x="1632" y="1488"/>
              <a:chExt cx="1177" cy="614"/>
            </a:xfrm>
          </p:grpSpPr>
          <p:sp>
            <p:nvSpPr>
              <p:cNvPr id="160797" name="Line 9">
                <a:extLst>
                  <a:ext uri="{FF2B5EF4-FFF2-40B4-BE49-F238E27FC236}">
                    <a16:creationId xmlns:a16="http://schemas.microsoft.com/office/drawing/2014/main" id="{BC2ACBD5-A6D4-34F2-8AB0-698F405968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1488"/>
                <a:ext cx="190" cy="382"/>
              </a:xfrm>
              <a:prstGeom prst="line">
                <a:avLst/>
              </a:prstGeom>
              <a:noFill/>
              <a:ln w="38160" cap="sq">
                <a:solidFill>
                  <a:srgbClr val="000000"/>
                </a:solidFill>
                <a:miter lim="800000"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0798" name="Rectangle 10">
                <a:extLst>
                  <a:ext uri="{FF2B5EF4-FFF2-40B4-BE49-F238E27FC236}">
                    <a16:creationId xmlns:a16="http://schemas.microsoft.com/office/drawing/2014/main" id="{96DDE8D9-E769-8937-F9BE-4CEB5FF76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32" y="1872"/>
                <a:ext cx="1177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40680" bIns="0">
                <a:spAutoFit/>
              </a:bodyPr>
              <a:lstStyle>
                <a:lvl1pPr marL="39688"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1pPr>
                <a:lvl2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2pPr>
                <a:lvl3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3pPr>
                <a:lvl4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4pPr>
                <a:lvl5pPr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9688" algn="l"/>
                    <a:tab pos="496888" algn="l"/>
                    <a:tab pos="954088" algn="l"/>
                    <a:tab pos="1411288" algn="l"/>
                    <a:tab pos="1868488" algn="l"/>
                    <a:tab pos="2325688" algn="l"/>
                    <a:tab pos="2782888" algn="l"/>
                    <a:tab pos="3240088" algn="l"/>
                    <a:tab pos="3697288" algn="l"/>
                    <a:tab pos="4154488" algn="l"/>
                    <a:tab pos="4611688" algn="l"/>
                    <a:tab pos="5068888" algn="l"/>
                    <a:tab pos="5526088" algn="l"/>
                    <a:tab pos="5983288" algn="l"/>
                    <a:tab pos="6440488" algn="l"/>
                    <a:tab pos="6897688" algn="l"/>
                    <a:tab pos="7354888" algn="l"/>
                    <a:tab pos="7812088" algn="l"/>
                    <a:tab pos="8269288" algn="l"/>
                    <a:tab pos="8726488" algn="l"/>
                    <a:tab pos="9183688" algn="l"/>
                  </a:tabLst>
                  <a:defRPr sz="2400">
                    <a:solidFill>
                      <a:schemeClr val="bg1"/>
                    </a:solidFill>
                    <a:latin typeface="Times New Roman" panose="02020603050405020304" pitchFamily="18" charset="0"/>
                    <a:ea typeface="ヒラギノ明朝 ProN W3" pitchFamily="2" charset="-128"/>
                  </a:defRPr>
                </a:lvl9pPr>
              </a:lstStyle>
              <a:p>
                <a:pPr eaLnBrk="1" hangingPunct="1">
                  <a:buSzPct val="100000"/>
                </a:pPr>
                <a:r>
                  <a:rPr lang="en-US" altLang="en-US">
                    <a:solidFill>
                      <a:srgbClr val="000000"/>
                    </a:solidFill>
                  </a:rPr>
                  <a:t>Central Sulcus</a:t>
                </a:r>
              </a:p>
            </p:txBody>
          </p:sp>
        </p:grpSp>
      </p:grpSp>
      <p:grpSp>
        <p:nvGrpSpPr>
          <p:cNvPr id="160774" name="Group 11">
            <a:extLst>
              <a:ext uri="{FF2B5EF4-FFF2-40B4-BE49-F238E27FC236}">
                <a16:creationId xmlns:a16="http://schemas.microsoft.com/office/drawing/2014/main" id="{24D4FE1B-9A12-9463-1B05-E92293CDB7DA}"/>
              </a:ext>
            </a:extLst>
          </p:cNvPr>
          <p:cNvGrpSpPr>
            <a:grpSpLocks/>
          </p:cNvGrpSpPr>
          <p:nvPr/>
        </p:nvGrpSpPr>
        <p:grpSpPr bwMode="auto">
          <a:xfrm>
            <a:off x="171450" y="4300538"/>
            <a:ext cx="4872038" cy="1568450"/>
            <a:chOff x="108" y="2709"/>
            <a:chExt cx="3069" cy="988"/>
          </a:xfrm>
        </p:grpSpPr>
        <p:grpSp>
          <p:nvGrpSpPr>
            <p:cNvPr id="160779" name="Group 12">
              <a:extLst>
                <a:ext uri="{FF2B5EF4-FFF2-40B4-BE49-F238E27FC236}">
                  <a16:creationId xmlns:a16="http://schemas.microsoft.com/office/drawing/2014/main" id="{05059FE7-E2CA-8DAE-EB5C-64774790CB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0" y="2709"/>
              <a:ext cx="2877" cy="988"/>
              <a:chOff x="300" y="2709"/>
              <a:chExt cx="2877" cy="988"/>
            </a:xfrm>
          </p:grpSpPr>
          <p:sp>
            <p:nvSpPr>
              <p:cNvPr id="160793" name="Line 13">
                <a:extLst>
                  <a:ext uri="{FF2B5EF4-FFF2-40B4-BE49-F238E27FC236}">
                    <a16:creationId xmlns:a16="http://schemas.microsoft.com/office/drawing/2014/main" id="{716F49BE-3A86-5F0F-095A-627FE9E58D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0" y="3263"/>
                <a:ext cx="2877" cy="0"/>
              </a:xfrm>
              <a:prstGeom prst="line">
                <a:avLst/>
              </a:prstGeom>
              <a:noFill/>
              <a:ln w="57240" cap="sq">
                <a:solidFill>
                  <a:srgbClr val="CC33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838" name="Freeform 14">
                <a:extLst>
                  <a:ext uri="{FF2B5EF4-FFF2-40B4-BE49-F238E27FC236}">
                    <a16:creationId xmlns:a16="http://schemas.microsoft.com/office/drawing/2014/main" id="{11953DF7-704C-4F0F-9E3E-110BCBE8DA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4" y="2709"/>
                <a:ext cx="2158" cy="988"/>
              </a:xfrm>
              <a:custGeom>
                <a:avLst/>
                <a:gdLst>
                  <a:gd name="T0" fmla="*/ 0 w 21600"/>
                  <a:gd name="T1" fmla="*/ 0 h 19371"/>
                  <a:gd name="T2" fmla="*/ 0 w 21600"/>
                  <a:gd name="T3" fmla="*/ 0 h 19371"/>
                  <a:gd name="T4" fmla="*/ 0 w 21600"/>
                  <a:gd name="T5" fmla="*/ 0 h 19371"/>
                  <a:gd name="T6" fmla="*/ 0 w 21600"/>
                  <a:gd name="T7" fmla="*/ 0 h 19371"/>
                  <a:gd name="T8" fmla="*/ 0 w 21600"/>
                  <a:gd name="T9" fmla="*/ 0 h 19371"/>
                  <a:gd name="T10" fmla="*/ 0 w 21600"/>
                  <a:gd name="T11" fmla="*/ 0 h 19371"/>
                  <a:gd name="T12" fmla="*/ 0 w 21600"/>
                  <a:gd name="T13" fmla="*/ 0 h 19371"/>
                  <a:gd name="T14" fmla="*/ 0 w 21600"/>
                  <a:gd name="T15" fmla="*/ 0 h 19371"/>
                  <a:gd name="T16" fmla="*/ 0 w 21600"/>
                  <a:gd name="T17" fmla="*/ 0 h 19371"/>
                  <a:gd name="T18" fmla="*/ 0 w 21600"/>
                  <a:gd name="T19" fmla="*/ 0 h 19371"/>
                  <a:gd name="T20" fmla="*/ 0 w 21600"/>
                  <a:gd name="T21" fmla="*/ 0 h 19371"/>
                  <a:gd name="T22" fmla="*/ 0 w 21600"/>
                  <a:gd name="T23" fmla="*/ 0 h 19371"/>
                  <a:gd name="T24" fmla="*/ 0 w 21600"/>
                  <a:gd name="T25" fmla="*/ 0 h 19371"/>
                  <a:gd name="T26" fmla="*/ 0 w 21600"/>
                  <a:gd name="T27" fmla="*/ 0 h 193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1600" h="19371">
                    <a:moveTo>
                      <a:pt x="0" y="18359"/>
                    </a:moveTo>
                    <a:cubicBezTo>
                      <a:pt x="1560" y="10924"/>
                      <a:pt x="3120" y="3489"/>
                      <a:pt x="3840" y="3333"/>
                    </a:cubicBezTo>
                    <a:cubicBezTo>
                      <a:pt x="4560" y="3176"/>
                      <a:pt x="3840" y="14915"/>
                      <a:pt x="4320" y="17420"/>
                    </a:cubicBezTo>
                    <a:cubicBezTo>
                      <a:pt x="4800" y="19924"/>
                      <a:pt x="6320" y="19767"/>
                      <a:pt x="6720" y="18359"/>
                    </a:cubicBezTo>
                    <a:cubicBezTo>
                      <a:pt x="7120" y="16950"/>
                      <a:pt x="6800" y="11315"/>
                      <a:pt x="6720" y="8967"/>
                    </a:cubicBezTo>
                    <a:cubicBezTo>
                      <a:pt x="6640" y="6620"/>
                      <a:pt x="6080" y="5367"/>
                      <a:pt x="6240" y="4272"/>
                    </a:cubicBezTo>
                    <a:cubicBezTo>
                      <a:pt x="6400" y="3176"/>
                      <a:pt x="6960" y="202"/>
                      <a:pt x="7680" y="2394"/>
                    </a:cubicBezTo>
                    <a:cubicBezTo>
                      <a:pt x="8400" y="4585"/>
                      <a:pt x="9600" y="16324"/>
                      <a:pt x="10560" y="17420"/>
                    </a:cubicBezTo>
                    <a:cubicBezTo>
                      <a:pt x="11520" y="18515"/>
                      <a:pt x="13040" y="11315"/>
                      <a:pt x="13440" y="8967"/>
                    </a:cubicBezTo>
                    <a:cubicBezTo>
                      <a:pt x="13840" y="6620"/>
                      <a:pt x="12800" y="4115"/>
                      <a:pt x="12960" y="3333"/>
                    </a:cubicBezTo>
                    <a:cubicBezTo>
                      <a:pt x="13120" y="2550"/>
                      <a:pt x="13920" y="4741"/>
                      <a:pt x="14400" y="4272"/>
                    </a:cubicBezTo>
                    <a:cubicBezTo>
                      <a:pt x="14880" y="3802"/>
                      <a:pt x="15360" y="-1676"/>
                      <a:pt x="15840" y="515"/>
                    </a:cubicBezTo>
                    <a:cubicBezTo>
                      <a:pt x="16320" y="2707"/>
                      <a:pt x="16320" y="16950"/>
                      <a:pt x="17280" y="17420"/>
                    </a:cubicBezTo>
                    <a:cubicBezTo>
                      <a:pt x="18240" y="17889"/>
                      <a:pt x="19920" y="10611"/>
                      <a:pt x="21600" y="3333"/>
                    </a:cubicBezTo>
                  </a:path>
                </a:pathLst>
              </a:custGeom>
              <a:noFill/>
              <a:ln w="38160" cap="flat">
                <a:solidFill>
                  <a:srgbClr val="FF99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0780" name="Rectangle 15">
              <a:extLst>
                <a:ext uri="{FF2B5EF4-FFF2-40B4-BE49-F238E27FC236}">
                  <a16:creationId xmlns:a16="http://schemas.microsoft.com/office/drawing/2014/main" id="{67905CCE-4CBE-F193-A75B-1D1FC1832B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2831"/>
              <a:ext cx="40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00CC00"/>
                  </a:solidFill>
                </a:rPr>
                <a:t>Gyri</a:t>
              </a:r>
            </a:p>
          </p:txBody>
        </p:sp>
        <p:sp>
          <p:nvSpPr>
            <p:cNvPr id="160781" name="Rectangle 16">
              <a:extLst>
                <a:ext uri="{FF2B5EF4-FFF2-40B4-BE49-F238E27FC236}">
                  <a16:creationId xmlns:a16="http://schemas.microsoft.com/office/drawing/2014/main" id="{C3542D3D-3797-5D2F-8DB5-24B5EF27C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" y="3359"/>
              <a:ext cx="446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0000"/>
                  </a:solidFill>
                </a:rPr>
                <a:t>Sulci</a:t>
              </a:r>
            </a:p>
          </p:txBody>
        </p:sp>
        <p:sp>
          <p:nvSpPr>
            <p:cNvPr id="160782" name="Line 17">
              <a:extLst>
                <a:ext uri="{FF2B5EF4-FFF2-40B4-BE49-F238E27FC236}">
                  <a16:creationId xmlns:a16="http://schemas.microsoft.com/office/drawing/2014/main" id="{7D713759-A39B-45B6-9EC0-78049907DC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2" y="2789"/>
              <a:ext cx="0" cy="478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3" name="Line 18">
              <a:extLst>
                <a:ext uri="{FF2B5EF4-FFF2-40B4-BE49-F238E27FC236}">
                  <a16:creationId xmlns:a16="http://schemas.microsoft.com/office/drawing/2014/main" id="{327B3BB5-ADBA-CF11-97F7-5DAC820147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3263"/>
              <a:ext cx="0" cy="334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4" name="Line 19">
              <a:extLst>
                <a:ext uri="{FF2B5EF4-FFF2-40B4-BE49-F238E27FC236}">
                  <a16:creationId xmlns:a16="http://schemas.microsoft.com/office/drawing/2014/main" id="{82F1EF17-F660-18C9-F6B6-7C2A134B90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0" y="3023"/>
              <a:ext cx="0" cy="238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5" name="Line 20">
              <a:extLst>
                <a:ext uri="{FF2B5EF4-FFF2-40B4-BE49-F238E27FC236}">
                  <a16:creationId xmlns:a16="http://schemas.microsoft.com/office/drawing/2014/main" id="{A0F069A5-11BC-02F1-4CEA-1FA38C55CB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0" y="3263"/>
              <a:ext cx="0" cy="190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6" name="Line 21">
              <a:extLst>
                <a:ext uri="{FF2B5EF4-FFF2-40B4-BE49-F238E27FC236}">
                  <a16:creationId xmlns:a16="http://schemas.microsoft.com/office/drawing/2014/main" id="{4C04FD0C-0FA6-7EF3-BD3E-B0EAD6CC09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76" y="3259"/>
              <a:ext cx="0" cy="286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7" name="Line 22">
              <a:extLst>
                <a:ext uri="{FF2B5EF4-FFF2-40B4-BE49-F238E27FC236}">
                  <a16:creationId xmlns:a16="http://schemas.microsoft.com/office/drawing/2014/main" id="{FE2E3731-7DB5-6209-7708-3F95C0EAF3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3263"/>
              <a:ext cx="0" cy="190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8" name="Line 23">
              <a:extLst>
                <a:ext uri="{FF2B5EF4-FFF2-40B4-BE49-F238E27FC236}">
                  <a16:creationId xmlns:a16="http://schemas.microsoft.com/office/drawing/2014/main" id="{6B961A05-37A4-2997-AF8D-761EF758D2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3023"/>
              <a:ext cx="0" cy="238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89" name="Line 24">
              <a:extLst>
                <a:ext uri="{FF2B5EF4-FFF2-40B4-BE49-F238E27FC236}">
                  <a16:creationId xmlns:a16="http://schemas.microsoft.com/office/drawing/2014/main" id="{36D183A0-D4A8-74A7-15D7-795F188D8B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3263"/>
              <a:ext cx="0" cy="430"/>
            </a:xfrm>
            <a:prstGeom prst="line">
              <a:avLst/>
            </a:prstGeom>
            <a:noFill/>
            <a:ln w="38160" cap="sq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0" name="Line 25">
              <a:extLst>
                <a:ext uri="{FF2B5EF4-FFF2-40B4-BE49-F238E27FC236}">
                  <a16:creationId xmlns:a16="http://schemas.microsoft.com/office/drawing/2014/main" id="{EB2786BE-9FEE-53C8-4786-DB49CEF577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2927"/>
              <a:ext cx="0" cy="334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1" name="Line 26">
              <a:extLst>
                <a:ext uri="{FF2B5EF4-FFF2-40B4-BE49-F238E27FC236}">
                  <a16:creationId xmlns:a16="http://schemas.microsoft.com/office/drawing/2014/main" id="{3F5B26FB-CA08-BDBE-9170-2EB0FE044D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2879"/>
              <a:ext cx="0" cy="382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0792" name="Line 27">
              <a:extLst>
                <a:ext uri="{FF2B5EF4-FFF2-40B4-BE49-F238E27FC236}">
                  <a16:creationId xmlns:a16="http://schemas.microsoft.com/office/drawing/2014/main" id="{254FBF9A-BFA7-7B29-3CD8-0E5D42733D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44" y="2735"/>
              <a:ext cx="0" cy="526"/>
            </a:xfrm>
            <a:prstGeom prst="line">
              <a:avLst/>
            </a:prstGeom>
            <a:noFill/>
            <a:ln w="38160" cap="sq">
              <a:solidFill>
                <a:srgbClr val="00CC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0775" name="Picture 28">
            <a:extLst>
              <a:ext uri="{FF2B5EF4-FFF2-40B4-BE49-F238E27FC236}">
                <a16:creationId xmlns:a16="http://schemas.microsoft.com/office/drawing/2014/main" id="{8E2082D2-157D-0AC0-3EDA-5A4DBC8DD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25491" r="1262" b="22433"/>
          <a:stretch>
            <a:fillRect/>
          </a:stretch>
        </p:blipFill>
        <p:spPr bwMode="auto">
          <a:xfrm>
            <a:off x="5029200" y="4038600"/>
            <a:ext cx="41148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6" name="Line 29">
            <a:extLst>
              <a:ext uri="{FF2B5EF4-FFF2-40B4-BE49-F238E27FC236}">
                <a16:creationId xmlns:a16="http://schemas.microsoft.com/office/drawing/2014/main" id="{223235B6-4983-A061-7F45-D0B0CF5FE1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4416425"/>
            <a:ext cx="2209800" cy="1987550"/>
          </a:xfrm>
          <a:prstGeom prst="line">
            <a:avLst/>
          </a:prstGeom>
          <a:noFill/>
          <a:ln w="5724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0777" name="Rectangle 30">
            <a:extLst>
              <a:ext uri="{FF2B5EF4-FFF2-40B4-BE49-F238E27FC236}">
                <a16:creationId xmlns:a16="http://schemas.microsoft.com/office/drawing/2014/main" id="{BECF8276-4BE0-16CC-0E41-706600305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6172200"/>
            <a:ext cx="1870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Central Sulcus</a:t>
            </a:r>
          </a:p>
        </p:txBody>
      </p:sp>
      <p:sp>
        <p:nvSpPr>
          <p:cNvPr id="160778" name="Line 31">
            <a:extLst>
              <a:ext uri="{FF2B5EF4-FFF2-40B4-BE49-F238E27FC236}">
                <a16:creationId xmlns:a16="http://schemas.microsoft.com/office/drawing/2014/main" id="{13DF3660-D53B-7C5D-71AB-C37A93F042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78025" y="5864225"/>
            <a:ext cx="692150" cy="5397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">
            <a:extLst>
              <a:ext uri="{FF2B5EF4-FFF2-40B4-BE49-F238E27FC236}">
                <a16:creationId xmlns:a16="http://schemas.microsoft.com/office/drawing/2014/main" id="{1E399AB3-6866-FBF0-E1E3-BE1F1BA53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56</a:t>
            </a:r>
          </a:p>
        </p:txBody>
      </p:sp>
      <p:sp>
        <p:nvSpPr>
          <p:cNvPr id="162819" name="Text Box 2">
            <a:extLst>
              <a:ext uri="{FF2B5EF4-FFF2-40B4-BE49-F238E27FC236}">
                <a16:creationId xmlns:a16="http://schemas.microsoft.com/office/drawing/2014/main" id="{99FC1DB8-36D5-0B64-5D2D-E14C81BC5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Motivation</a:t>
            </a:r>
          </a:p>
        </p:txBody>
      </p:sp>
      <p:sp>
        <p:nvSpPr>
          <p:cNvPr id="162820" name="Rectangle 3">
            <a:extLst>
              <a:ext uri="{FF2B5EF4-FFF2-40B4-BE49-F238E27FC236}">
                <a16:creationId xmlns:a16="http://schemas.microsoft.com/office/drawing/2014/main" id="{F9F1B942-2114-4121-D868-07008D865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1828800"/>
            <a:ext cx="76327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To a large degree, function follows the folding patterns. So if you align the folding patterns between two subjects you will align the function.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">
            <a:extLst>
              <a:ext uri="{FF2B5EF4-FFF2-40B4-BE49-F238E27FC236}">
                <a16:creationId xmlns:a16="http://schemas.microsoft.com/office/drawing/2014/main" id="{D2775365-6656-1C19-4C46-9FD07B0D86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57</a:t>
            </a:r>
          </a:p>
        </p:txBody>
      </p:sp>
      <p:pic>
        <p:nvPicPr>
          <p:cNvPr id="164867" name="Picture 2">
            <a:extLst>
              <a:ext uri="{FF2B5EF4-FFF2-40B4-BE49-F238E27FC236}">
                <a16:creationId xmlns:a16="http://schemas.microsoft.com/office/drawing/2014/main" id="{C4AD24E4-B335-044F-2EFC-F9B9F18F9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4168" r="2631" b="22417"/>
          <a:stretch>
            <a:fillRect/>
          </a:stretch>
        </p:blipFill>
        <p:spPr bwMode="auto">
          <a:xfrm>
            <a:off x="228600" y="5035550"/>
            <a:ext cx="31242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8" name="Text Box 3">
            <a:extLst>
              <a:ext uri="{FF2B5EF4-FFF2-40B4-BE49-F238E27FC236}">
                <a16:creationId xmlns:a16="http://schemas.microsoft.com/office/drawing/2014/main" id="{04874DB2-736C-A5B6-39A6-134BC7452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Intersubject Registration</a:t>
            </a:r>
          </a:p>
        </p:txBody>
      </p:sp>
      <p:grpSp>
        <p:nvGrpSpPr>
          <p:cNvPr id="164869" name="Group 4">
            <a:extLst>
              <a:ext uri="{FF2B5EF4-FFF2-40B4-BE49-F238E27FC236}">
                <a16:creationId xmlns:a16="http://schemas.microsoft.com/office/drawing/2014/main" id="{9A18BE8D-3060-DB2C-35CD-F1F0835CE02E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714375"/>
            <a:ext cx="4111625" cy="2892425"/>
            <a:chOff x="192" y="450"/>
            <a:chExt cx="2590" cy="1822"/>
          </a:xfrm>
        </p:grpSpPr>
        <p:grpSp>
          <p:nvGrpSpPr>
            <p:cNvPr id="164889" name="Group 5">
              <a:extLst>
                <a:ext uri="{FF2B5EF4-FFF2-40B4-BE49-F238E27FC236}">
                  <a16:creationId xmlns:a16="http://schemas.microsoft.com/office/drawing/2014/main" id="{ABC5986C-7D04-01A8-6061-0DB9B5AE12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786"/>
              <a:ext cx="2590" cy="1486"/>
              <a:chOff x="192" y="786"/>
              <a:chExt cx="2590" cy="1486"/>
            </a:xfrm>
          </p:grpSpPr>
          <p:pic>
            <p:nvPicPr>
              <p:cNvPr id="164893" name="Picture 6">
                <a:extLst>
                  <a:ext uri="{FF2B5EF4-FFF2-40B4-BE49-F238E27FC236}">
                    <a16:creationId xmlns:a16="http://schemas.microsoft.com/office/drawing/2014/main" id="{1F90A16A-D521-E53C-926F-B475626911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765" t="7390" r="6154" b="46764"/>
              <a:stretch>
                <a:fillRect/>
              </a:stretch>
            </p:blipFill>
            <p:spPr bwMode="auto">
              <a:xfrm>
                <a:off x="192" y="786"/>
                <a:ext cx="2590" cy="1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879" name="Freeform 7">
                <a:extLst>
                  <a:ext uri="{FF2B5EF4-FFF2-40B4-BE49-F238E27FC236}">
                    <a16:creationId xmlns:a16="http://schemas.microsoft.com/office/drawing/2014/main" id="{FDF35F4F-9834-4B51-93D9-49B02BD936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1304"/>
                <a:ext cx="2062" cy="456"/>
              </a:xfrm>
              <a:custGeom>
                <a:avLst/>
                <a:gdLst>
                  <a:gd name="T0" fmla="*/ 0 w 21600"/>
                  <a:gd name="T1" fmla="*/ 0 h 19922"/>
                  <a:gd name="T2" fmla="*/ 0 w 21600"/>
                  <a:gd name="T3" fmla="*/ 0 h 19922"/>
                  <a:gd name="T4" fmla="*/ 0 w 21600"/>
                  <a:gd name="T5" fmla="*/ 0 h 19922"/>
                  <a:gd name="T6" fmla="*/ 0 w 21600"/>
                  <a:gd name="T7" fmla="*/ 0 h 1992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1600" h="19922">
                    <a:moveTo>
                      <a:pt x="0" y="19922"/>
                    </a:moveTo>
                    <a:cubicBezTo>
                      <a:pt x="1549" y="11909"/>
                      <a:pt x="3098" y="3896"/>
                      <a:pt x="5023" y="1109"/>
                    </a:cubicBezTo>
                    <a:cubicBezTo>
                      <a:pt x="6949" y="-1678"/>
                      <a:pt x="8791" y="1457"/>
                      <a:pt x="11553" y="3199"/>
                    </a:cubicBezTo>
                    <a:cubicBezTo>
                      <a:pt x="14316" y="4941"/>
                      <a:pt x="17958" y="8251"/>
                      <a:pt x="21600" y="11561"/>
                    </a:cubicBezTo>
                  </a:path>
                </a:pathLst>
              </a:custGeom>
              <a:noFill/>
              <a:ln w="57240" cap="flat">
                <a:solidFill>
                  <a:srgbClr val="CC33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4890" name="Rectangle 8">
              <a:extLst>
                <a:ext uri="{FF2B5EF4-FFF2-40B4-BE49-F238E27FC236}">
                  <a16:creationId xmlns:a16="http://schemas.microsoft.com/office/drawing/2014/main" id="{76194846-A4B9-0563-1150-038909B27A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9" y="450"/>
              <a:ext cx="77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Subject 1</a:t>
              </a:r>
            </a:p>
          </p:txBody>
        </p:sp>
        <p:sp>
          <p:nvSpPr>
            <p:cNvPr id="164891" name="Line 9">
              <a:extLst>
                <a:ext uri="{FF2B5EF4-FFF2-40B4-BE49-F238E27FC236}">
                  <a16:creationId xmlns:a16="http://schemas.microsoft.com/office/drawing/2014/main" id="{4D5E132C-64B9-58B2-CF67-1471786C3A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4" y="1506"/>
              <a:ext cx="190" cy="382"/>
            </a:xfrm>
            <a:prstGeom prst="line">
              <a:avLst/>
            </a:prstGeom>
            <a:noFill/>
            <a:ln w="38160" cap="sq">
              <a:solidFill>
                <a:srgbClr val="000000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92" name="Rectangle 10">
              <a:extLst>
                <a:ext uri="{FF2B5EF4-FFF2-40B4-BE49-F238E27FC236}">
                  <a16:creationId xmlns:a16="http://schemas.microsoft.com/office/drawing/2014/main" id="{DC2A5C9D-94EA-0A94-139D-524A79931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938"/>
              <a:ext cx="117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000000"/>
                  </a:solidFill>
                </a:rPr>
                <a:t>Central Sulcus</a:t>
              </a:r>
            </a:p>
          </p:txBody>
        </p:sp>
      </p:grpSp>
      <p:grpSp>
        <p:nvGrpSpPr>
          <p:cNvPr id="164870" name="Group 11">
            <a:extLst>
              <a:ext uri="{FF2B5EF4-FFF2-40B4-BE49-F238E27FC236}">
                <a16:creationId xmlns:a16="http://schemas.microsoft.com/office/drawing/2014/main" id="{3CD36365-213B-EF09-D78A-5AA44A6C27AC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714375"/>
            <a:ext cx="4340225" cy="2892425"/>
            <a:chOff x="2880" y="450"/>
            <a:chExt cx="2734" cy="1822"/>
          </a:xfrm>
        </p:grpSpPr>
        <p:grpSp>
          <p:nvGrpSpPr>
            <p:cNvPr id="164883" name="Group 12">
              <a:extLst>
                <a:ext uri="{FF2B5EF4-FFF2-40B4-BE49-F238E27FC236}">
                  <a16:creationId xmlns:a16="http://schemas.microsoft.com/office/drawing/2014/main" id="{19B93B25-ED5C-CD62-DA1D-C551CECA82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0" y="786"/>
              <a:ext cx="2734" cy="1486"/>
              <a:chOff x="2880" y="786"/>
              <a:chExt cx="2734" cy="1486"/>
            </a:xfrm>
          </p:grpSpPr>
          <p:pic>
            <p:nvPicPr>
              <p:cNvPr id="164887" name="Picture 13">
                <a:extLst>
                  <a:ext uri="{FF2B5EF4-FFF2-40B4-BE49-F238E27FC236}">
                    <a16:creationId xmlns:a16="http://schemas.microsoft.com/office/drawing/2014/main" id="{C5A51DF6-E5EB-443C-3880-61252E0B23B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76" t="11829" r="9230" b="42331"/>
              <a:stretch>
                <a:fillRect/>
              </a:stretch>
            </p:blipFill>
            <p:spPr bwMode="auto">
              <a:xfrm>
                <a:off x="2880" y="786"/>
                <a:ext cx="2734" cy="14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886" name="Freeform 14">
                <a:extLst>
                  <a:ext uri="{FF2B5EF4-FFF2-40B4-BE49-F238E27FC236}">
                    <a16:creationId xmlns:a16="http://schemas.microsoft.com/office/drawing/2014/main" id="{129F9C82-3485-4C6A-8261-C5BC76F22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8" y="1170"/>
                <a:ext cx="1534" cy="57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cubicBezTo>
                      <a:pt x="563" y="17100"/>
                      <a:pt x="1125" y="12600"/>
                      <a:pt x="4725" y="9000"/>
                    </a:cubicBezTo>
                    <a:cubicBezTo>
                      <a:pt x="8325" y="5400"/>
                      <a:pt x="18788" y="1500"/>
                      <a:pt x="21600" y="0"/>
                    </a:cubicBezTo>
                  </a:path>
                </a:pathLst>
              </a:custGeom>
              <a:noFill/>
              <a:ln w="57240" cap="flat">
                <a:solidFill>
                  <a:srgbClr val="CC0099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64884" name="Rectangle 15">
              <a:extLst>
                <a:ext uri="{FF2B5EF4-FFF2-40B4-BE49-F238E27FC236}">
                  <a16:creationId xmlns:a16="http://schemas.microsoft.com/office/drawing/2014/main" id="{4D3B2BF6-7B94-7723-C95A-3D72F8806C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0" y="450"/>
              <a:ext cx="771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FFFF"/>
                  </a:solidFill>
                </a:rPr>
                <a:t>Subject 2</a:t>
              </a:r>
            </a:p>
          </p:txBody>
        </p:sp>
        <p:sp>
          <p:nvSpPr>
            <p:cNvPr id="164885" name="Line 16">
              <a:extLst>
                <a:ext uri="{FF2B5EF4-FFF2-40B4-BE49-F238E27FC236}">
                  <a16:creationId xmlns:a16="http://schemas.microsoft.com/office/drawing/2014/main" id="{FF7B42E3-1F51-1EE7-7BA6-786E4C3ED6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1554"/>
              <a:ext cx="190" cy="382"/>
            </a:xfrm>
            <a:prstGeom prst="line">
              <a:avLst/>
            </a:prstGeom>
            <a:noFill/>
            <a:ln w="38160" cap="sq">
              <a:solidFill>
                <a:srgbClr val="000000"/>
              </a:solidFill>
              <a:miter lim="800000"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886" name="Rectangle 17">
              <a:extLst>
                <a:ext uri="{FF2B5EF4-FFF2-40B4-BE49-F238E27FC236}">
                  <a16:creationId xmlns:a16="http://schemas.microsoft.com/office/drawing/2014/main" id="{D68C69B9-A48A-5A3F-B9A3-8FBCDDA83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9" y="1938"/>
              <a:ext cx="1177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000000"/>
                  </a:solidFill>
                </a:rPr>
                <a:t>Central Sulcus</a:t>
              </a:r>
            </a:p>
          </p:txBody>
        </p:sp>
      </p:grpSp>
      <p:grpSp>
        <p:nvGrpSpPr>
          <p:cNvPr id="164871" name="Group 18">
            <a:extLst>
              <a:ext uri="{FF2B5EF4-FFF2-40B4-BE49-F238E27FC236}">
                <a16:creationId xmlns:a16="http://schemas.microsoft.com/office/drawing/2014/main" id="{B7D0690D-7177-5BDA-1CA5-FFFCB4874DD9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635375"/>
            <a:ext cx="3883025" cy="1295400"/>
            <a:chOff x="96" y="2290"/>
            <a:chExt cx="2446" cy="816"/>
          </a:xfrm>
        </p:grpSpPr>
        <p:sp>
          <p:nvSpPr>
            <p:cNvPr id="164881" name="Line 19">
              <a:extLst>
                <a:ext uri="{FF2B5EF4-FFF2-40B4-BE49-F238E27FC236}">
                  <a16:creationId xmlns:a16="http://schemas.microsoft.com/office/drawing/2014/main" id="{E6B8D88F-C173-579D-0A61-26535BB789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6" y="2747"/>
              <a:ext cx="2446" cy="0"/>
            </a:xfrm>
            <a:prstGeom prst="line">
              <a:avLst/>
            </a:prstGeom>
            <a:noFill/>
            <a:ln w="57240" cap="sq">
              <a:solidFill>
                <a:srgbClr val="CC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2" name="Freeform 20">
              <a:extLst>
                <a:ext uri="{FF2B5EF4-FFF2-40B4-BE49-F238E27FC236}">
                  <a16:creationId xmlns:a16="http://schemas.microsoft.com/office/drawing/2014/main" id="{17A28572-DED3-4D7A-974F-824AE9699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" y="2290"/>
              <a:ext cx="1835" cy="816"/>
            </a:xfrm>
            <a:custGeom>
              <a:avLst/>
              <a:gdLst>
                <a:gd name="T0" fmla="*/ 0 w 21600"/>
                <a:gd name="T1" fmla="*/ 0 h 19371"/>
                <a:gd name="T2" fmla="*/ 0 w 21600"/>
                <a:gd name="T3" fmla="*/ 0 h 19371"/>
                <a:gd name="T4" fmla="*/ 0 w 21600"/>
                <a:gd name="T5" fmla="*/ 0 h 19371"/>
                <a:gd name="T6" fmla="*/ 0 w 21600"/>
                <a:gd name="T7" fmla="*/ 0 h 19371"/>
                <a:gd name="T8" fmla="*/ 0 w 21600"/>
                <a:gd name="T9" fmla="*/ 0 h 19371"/>
                <a:gd name="T10" fmla="*/ 0 w 21600"/>
                <a:gd name="T11" fmla="*/ 0 h 19371"/>
                <a:gd name="T12" fmla="*/ 0 w 21600"/>
                <a:gd name="T13" fmla="*/ 0 h 19371"/>
                <a:gd name="T14" fmla="*/ 0 w 21600"/>
                <a:gd name="T15" fmla="*/ 0 h 19371"/>
                <a:gd name="T16" fmla="*/ 0 w 21600"/>
                <a:gd name="T17" fmla="*/ 0 h 19371"/>
                <a:gd name="T18" fmla="*/ 0 w 21600"/>
                <a:gd name="T19" fmla="*/ 0 h 19371"/>
                <a:gd name="T20" fmla="*/ 0 w 21600"/>
                <a:gd name="T21" fmla="*/ 0 h 19371"/>
                <a:gd name="T22" fmla="*/ 0 w 21600"/>
                <a:gd name="T23" fmla="*/ 0 h 19371"/>
                <a:gd name="T24" fmla="*/ 0 w 21600"/>
                <a:gd name="T25" fmla="*/ 0 h 19371"/>
                <a:gd name="T26" fmla="*/ 0 w 21600"/>
                <a:gd name="T27" fmla="*/ 0 h 1937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600" h="19371">
                  <a:moveTo>
                    <a:pt x="0" y="18359"/>
                  </a:moveTo>
                  <a:cubicBezTo>
                    <a:pt x="1560" y="10924"/>
                    <a:pt x="3120" y="3489"/>
                    <a:pt x="3840" y="3333"/>
                  </a:cubicBezTo>
                  <a:cubicBezTo>
                    <a:pt x="4560" y="3176"/>
                    <a:pt x="3840" y="14915"/>
                    <a:pt x="4320" y="17420"/>
                  </a:cubicBezTo>
                  <a:cubicBezTo>
                    <a:pt x="4800" y="19924"/>
                    <a:pt x="6320" y="19767"/>
                    <a:pt x="6720" y="18359"/>
                  </a:cubicBezTo>
                  <a:cubicBezTo>
                    <a:pt x="7120" y="16950"/>
                    <a:pt x="6800" y="11315"/>
                    <a:pt x="6720" y="8967"/>
                  </a:cubicBezTo>
                  <a:cubicBezTo>
                    <a:pt x="6640" y="6620"/>
                    <a:pt x="6080" y="5367"/>
                    <a:pt x="6240" y="4272"/>
                  </a:cubicBezTo>
                  <a:cubicBezTo>
                    <a:pt x="6400" y="3176"/>
                    <a:pt x="6960" y="202"/>
                    <a:pt x="7680" y="2394"/>
                  </a:cubicBezTo>
                  <a:cubicBezTo>
                    <a:pt x="8400" y="4585"/>
                    <a:pt x="9600" y="16324"/>
                    <a:pt x="10560" y="17420"/>
                  </a:cubicBezTo>
                  <a:cubicBezTo>
                    <a:pt x="11520" y="18515"/>
                    <a:pt x="13040" y="11315"/>
                    <a:pt x="13440" y="8967"/>
                  </a:cubicBezTo>
                  <a:cubicBezTo>
                    <a:pt x="13840" y="6620"/>
                    <a:pt x="12800" y="4115"/>
                    <a:pt x="12960" y="3333"/>
                  </a:cubicBezTo>
                  <a:cubicBezTo>
                    <a:pt x="13120" y="2550"/>
                    <a:pt x="13920" y="4741"/>
                    <a:pt x="14400" y="4272"/>
                  </a:cubicBezTo>
                  <a:cubicBezTo>
                    <a:pt x="14880" y="3802"/>
                    <a:pt x="15360" y="-1676"/>
                    <a:pt x="15840" y="515"/>
                  </a:cubicBezTo>
                  <a:cubicBezTo>
                    <a:pt x="16320" y="2707"/>
                    <a:pt x="16320" y="16950"/>
                    <a:pt x="17280" y="17420"/>
                  </a:cubicBezTo>
                  <a:cubicBezTo>
                    <a:pt x="18240" y="17889"/>
                    <a:pt x="19920" y="10611"/>
                    <a:pt x="21600" y="3333"/>
                  </a:cubicBezTo>
                </a:path>
              </a:pathLst>
            </a:custGeom>
            <a:noFill/>
            <a:ln w="38160" cap="flat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4872" name="Group 21">
            <a:extLst>
              <a:ext uri="{FF2B5EF4-FFF2-40B4-BE49-F238E27FC236}">
                <a16:creationId xmlns:a16="http://schemas.microsoft.com/office/drawing/2014/main" id="{D0C147D2-01CC-B5DB-8ADC-DEEB2DC958F5}"/>
              </a:ext>
            </a:extLst>
          </p:cNvPr>
          <p:cNvGrpSpPr>
            <a:grpSpLocks/>
          </p:cNvGrpSpPr>
          <p:nvPr/>
        </p:nvGrpSpPr>
        <p:grpSpPr bwMode="auto">
          <a:xfrm>
            <a:off x="4648200" y="3841750"/>
            <a:ext cx="3883025" cy="915988"/>
            <a:chOff x="2928" y="2420"/>
            <a:chExt cx="2446" cy="577"/>
          </a:xfrm>
        </p:grpSpPr>
        <p:sp>
          <p:nvSpPr>
            <p:cNvPr id="164879" name="Line 22">
              <a:extLst>
                <a:ext uri="{FF2B5EF4-FFF2-40B4-BE49-F238E27FC236}">
                  <a16:creationId xmlns:a16="http://schemas.microsoft.com/office/drawing/2014/main" id="{5EC015CE-221D-6C41-A076-9FD386A7A6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2748"/>
              <a:ext cx="2446" cy="0"/>
            </a:xfrm>
            <a:prstGeom prst="line">
              <a:avLst/>
            </a:prstGeom>
            <a:noFill/>
            <a:ln w="57240" cap="sq">
              <a:solidFill>
                <a:srgbClr val="CC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5" name="Freeform 23">
              <a:extLst>
                <a:ext uri="{FF2B5EF4-FFF2-40B4-BE49-F238E27FC236}">
                  <a16:creationId xmlns:a16="http://schemas.microsoft.com/office/drawing/2014/main" id="{3DA49347-9BA0-4F49-9F50-890B4BE60C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420"/>
              <a:ext cx="2014" cy="577"/>
            </a:xfrm>
            <a:custGeom>
              <a:avLst/>
              <a:gdLst>
                <a:gd name="T0" fmla="*/ 0 w 21600"/>
                <a:gd name="T1" fmla="*/ 0 h 18828"/>
                <a:gd name="T2" fmla="*/ 0 w 21600"/>
                <a:gd name="T3" fmla="*/ 0 h 18828"/>
                <a:gd name="T4" fmla="*/ 0 w 21600"/>
                <a:gd name="T5" fmla="*/ 0 h 18828"/>
                <a:gd name="T6" fmla="*/ 0 w 21600"/>
                <a:gd name="T7" fmla="*/ 0 h 18828"/>
                <a:gd name="T8" fmla="*/ 0 w 21600"/>
                <a:gd name="T9" fmla="*/ 0 h 18828"/>
                <a:gd name="T10" fmla="*/ 0 w 21600"/>
                <a:gd name="T11" fmla="*/ 0 h 18828"/>
                <a:gd name="T12" fmla="*/ 0 w 21600"/>
                <a:gd name="T13" fmla="*/ 0 h 18828"/>
                <a:gd name="T14" fmla="*/ 0 w 21600"/>
                <a:gd name="T15" fmla="*/ 0 h 18828"/>
                <a:gd name="T16" fmla="*/ 0 w 21600"/>
                <a:gd name="T17" fmla="*/ 0 h 18828"/>
                <a:gd name="T18" fmla="*/ 0 w 21600"/>
                <a:gd name="T19" fmla="*/ 0 h 18828"/>
                <a:gd name="T20" fmla="*/ 0 w 21600"/>
                <a:gd name="T21" fmla="*/ 0 h 18828"/>
                <a:gd name="T22" fmla="*/ 0 w 21600"/>
                <a:gd name="T23" fmla="*/ 0 h 18828"/>
                <a:gd name="T24" fmla="*/ 0 w 21600"/>
                <a:gd name="T25" fmla="*/ 0 h 18828"/>
                <a:gd name="T26" fmla="*/ 0 w 21600"/>
                <a:gd name="T27" fmla="*/ 0 h 18828"/>
                <a:gd name="T28" fmla="*/ 0 w 21600"/>
                <a:gd name="T29" fmla="*/ 0 h 1882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1600" h="18828">
                  <a:moveTo>
                    <a:pt x="0" y="18450"/>
                  </a:moveTo>
                  <a:cubicBezTo>
                    <a:pt x="386" y="18190"/>
                    <a:pt x="771" y="17930"/>
                    <a:pt x="1029" y="15327"/>
                  </a:cubicBezTo>
                  <a:cubicBezTo>
                    <a:pt x="1286" y="12725"/>
                    <a:pt x="1286" y="5178"/>
                    <a:pt x="1543" y="2836"/>
                  </a:cubicBezTo>
                  <a:cubicBezTo>
                    <a:pt x="1800" y="494"/>
                    <a:pt x="2143" y="-1328"/>
                    <a:pt x="2571" y="1274"/>
                  </a:cubicBezTo>
                  <a:cubicBezTo>
                    <a:pt x="3000" y="3877"/>
                    <a:pt x="3343" y="16629"/>
                    <a:pt x="4114" y="18450"/>
                  </a:cubicBezTo>
                  <a:cubicBezTo>
                    <a:pt x="4886" y="20272"/>
                    <a:pt x="6429" y="15067"/>
                    <a:pt x="7200" y="12205"/>
                  </a:cubicBezTo>
                  <a:cubicBezTo>
                    <a:pt x="7971" y="9342"/>
                    <a:pt x="8400" y="3096"/>
                    <a:pt x="8743" y="1274"/>
                  </a:cubicBezTo>
                  <a:cubicBezTo>
                    <a:pt x="9086" y="-547"/>
                    <a:pt x="9257" y="494"/>
                    <a:pt x="9257" y="1274"/>
                  </a:cubicBezTo>
                  <a:cubicBezTo>
                    <a:pt x="9257" y="2055"/>
                    <a:pt x="8486" y="3096"/>
                    <a:pt x="8743" y="5959"/>
                  </a:cubicBezTo>
                  <a:cubicBezTo>
                    <a:pt x="9000" y="8821"/>
                    <a:pt x="10029" y="18190"/>
                    <a:pt x="10800" y="18450"/>
                  </a:cubicBezTo>
                  <a:cubicBezTo>
                    <a:pt x="11571" y="18711"/>
                    <a:pt x="12686" y="8301"/>
                    <a:pt x="13371" y="7520"/>
                  </a:cubicBezTo>
                  <a:cubicBezTo>
                    <a:pt x="14057" y="6739"/>
                    <a:pt x="14400" y="14547"/>
                    <a:pt x="14914" y="13766"/>
                  </a:cubicBezTo>
                  <a:cubicBezTo>
                    <a:pt x="15429" y="12985"/>
                    <a:pt x="15771" y="2055"/>
                    <a:pt x="16457" y="2836"/>
                  </a:cubicBezTo>
                  <a:cubicBezTo>
                    <a:pt x="17143" y="3617"/>
                    <a:pt x="18171" y="18450"/>
                    <a:pt x="19029" y="18450"/>
                  </a:cubicBezTo>
                  <a:cubicBezTo>
                    <a:pt x="19886" y="18450"/>
                    <a:pt x="20743" y="10643"/>
                    <a:pt x="21600" y="2836"/>
                  </a:cubicBezTo>
                </a:path>
              </a:pathLst>
            </a:custGeom>
            <a:noFill/>
            <a:ln w="38160" cap="flat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64873" name="Rectangle 24">
            <a:extLst>
              <a:ext uri="{FF2B5EF4-FFF2-40B4-BE49-F238E27FC236}">
                <a16:creationId xmlns:a16="http://schemas.microsoft.com/office/drawing/2014/main" id="{9686BFE9-E860-CE8C-005C-4AD492D6C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4953000"/>
            <a:ext cx="1870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Central Sulcus</a:t>
            </a:r>
          </a:p>
        </p:txBody>
      </p:sp>
      <p:sp>
        <p:nvSpPr>
          <p:cNvPr id="164874" name="Line 25">
            <a:extLst>
              <a:ext uri="{FF2B5EF4-FFF2-40B4-BE49-F238E27FC236}">
                <a16:creationId xmlns:a16="http://schemas.microsoft.com/office/drawing/2014/main" id="{65C197E5-3A2B-7966-6EFB-D29EB9F4B70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82825" y="4864100"/>
            <a:ext cx="1149350" cy="320675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4875" name="Picture 26">
            <a:extLst>
              <a:ext uri="{FF2B5EF4-FFF2-40B4-BE49-F238E27FC236}">
                <a16:creationId xmlns:a16="http://schemas.microsoft.com/office/drawing/2014/main" id="{CEBF523B-4CEB-BBFF-3616-9B645295A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" t="22893" r="5263" b="24960"/>
          <a:stretch>
            <a:fillRect/>
          </a:stretch>
        </p:blipFill>
        <p:spPr bwMode="auto">
          <a:xfrm>
            <a:off x="6019800" y="4921250"/>
            <a:ext cx="30353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6" name="Line 27">
            <a:extLst>
              <a:ext uri="{FF2B5EF4-FFF2-40B4-BE49-F238E27FC236}">
                <a16:creationId xmlns:a16="http://schemas.microsoft.com/office/drawing/2014/main" id="{92F4AE74-94FC-96B4-997D-27D10E45FD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57800" y="4721225"/>
            <a:ext cx="1371600" cy="4635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7" name="Line 28">
            <a:extLst>
              <a:ext uri="{FF2B5EF4-FFF2-40B4-BE49-F238E27FC236}">
                <a16:creationId xmlns:a16="http://schemas.microsoft.com/office/drawing/2014/main" id="{0D59B466-408B-5E4A-F685-ED914BB440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25625" y="5191125"/>
            <a:ext cx="1606550" cy="447675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878" name="Line 29">
            <a:extLst>
              <a:ext uri="{FF2B5EF4-FFF2-40B4-BE49-F238E27FC236}">
                <a16:creationId xmlns:a16="http://schemas.microsoft.com/office/drawing/2014/main" id="{4579DC1A-CF05-558D-7324-3F97296AC8E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5181600"/>
            <a:ext cx="2209800" cy="7620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">
            <a:extLst>
              <a:ext uri="{FF2B5EF4-FFF2-40B4-BE49-F238E27FC236}">
                <a16:creationId xmlns:a16="http://schemas.microsoft.com/office/drawing/2014/main" id="{AB248818-21CE-CE19-0B6D-1E30E5770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58</a:t>
            </a:r>
          </a:p>
        </p:txBody>
      </p:sp>
      <p:pic>
        <p:nvPicPr>
          <p:cNvPr id="166915" name="Picture 2">
            <a:extLst>
              <a:ext uri="{FF2B5EF4-FFF2-40B4-BE49-F238E27FC236}">
                <a16:creationId xmlns:a16="http://schemas.microsoft.com/office/drawing/2014/main" id="{F25B7CBB-1925-C207-2062-ECDE9BBE0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388" y="1190625"/>
            <a:ext cx="3986212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6" name="Picture 3">
            <a:extLst>
              <a:ext uri="{FF2B5EF4-FFF2-40B4-BE49-F238E27FC236}">
                <a16:creationId xmlns:a16="http://schemas.microsoft.com/office/drawing/2014/main" id="{2F108E06-3A9E-D5C9-C12F-000153220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229100"/>
            <a:ext cx="3986213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917" name="Picture 4">
            <a:extLst>
              <a:ext uri="{FF2B5EF4-FFF2-40B4-BE49-F238E27FC236}">
                <a16:creationId xmlns:a16="http://schemas.microsoft.com/office/drawing/2014/main" id="{24609E9B-5BB0-8B7F-99FB-3214651D4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5213"/>
            <a:ext cx="39624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8" name="Text Box 5">
            <a:extLst>
              <a:ext uri="{FF2B5EF4-FFF2-40B4-BE49-F238E27FC236}">
                <a16:creationId xmlns:a16="http://schemas.microsoft.com/office/drawing/2014/main" id="{A118B10A-7004-002F-49E9-B66F42939A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Surface Registration</a:t>
            </a:r>
          </a:p>
        </p:txBody>
      </p:sp>
      <p:sp>
        <p:nvSpPr>
          <p:cNvPr id="166919" name="Rectangle 6">
            <a:extLst>
              <a:ext uri="{FF2B5EF4-FFF2-40B4-BE49-F238E27FC236}">
                <a16:creationId xmlns:a16="http://schemas.microsoft.com/office/drawing/2014/main" id="{2C97FC92-F858-CBCD-90A6-28482EB40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138" y="762000"/>
            <a:ext cx="161131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1</a:t>
            </a:r>
          </a:p>
        </p:txBody>
      </p:sp>
      <p:sp>
        <p:nvSpPr>
          <p:cNvPr id="166920" name="Rectangle 7">
            <a:extLst>
              <a:ext uri="{FF2B5EF4-FFF2-40B4-BE49-F238E27FC236}">
                <a16:creationId xmlns:a16="http://schemas.microsoft.com/office/drawing/2014/main" id="{58EAEDDA-F063-E199-931C-5065A3BA8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762000"/>
            <a:ext cx="309403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(Before)</a:t>
            </a:r>
          </a:p>
        </p:txBody>
      </p:sp>
      <p:sp>
        <p:nvSpPr>
          <p:cNvPr id="166921" name="Rectangle 8">
            <a:extLst>
              <a:ext uri="{FF2B5EF4-FFF2-40B4-BE49-F238E27FC236}">
                <a16:creationId xmlns:a16="http://schemas.microsoft.com/office/drawing/2014/main" id="{BD43405A-8695-5C52-21BD-933C81988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3733800"/>
            <a:ext cx="28432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(After)</a:t>
            </a:r>
          </a:p>
        </p:txBody>
      </p:sp>
      <p:sp>
        <p:nvSpPr>
          <p:cNvPr id="166922" name="Rectangle 9">
            <a:extLst>
              <a:ext uri="{FF2B5EF4-FFF2-40B4-BE49-F238E27FC236}">
                <a16:creationId xmlns:a16="http://schemas.microsoft.com/office/drawing/2014/main" id="{08FE7529-6A73-8F0A-0756-9B89E24BB2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125913"/>
            <a:ext cx="4889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Shift, Rotate, Stretch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High dimensional (~500k)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">
            <a:extLst>
              <a:ext uri="{FF2B5EF4-FFF2-40B4-BE49-F238E27FC236}">
                <a16:creationId xmlns:a16="http://schemas.microsoft.com/office/drawing/2014/main" id="{6F74FEBB-AE28-EBA2-F1DA-F1AAFFD59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59</a:t>
            </a:r>
          </a:p>
        </p:txBody>
      </p:sp>
      <p:sp>
        <p:nvSpPr>
          <p:cNvPr id="168963" name="Text Box 2">
            <a:extLst>
              <a:ext uri="{FF2B5EF4-FFF2-40B4-BE49-F238E27FC236}">
                <a16:creationId xmlns:a16="http://schemas.microsoft.com/office/drawing/2014/main" id="{45039075-25D8-4D83-2D35-696E561E0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-228600"/>
            <a:ext cx="868680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What Can </a:t>
            </a:r>
            <a:r>
              <a:rPr lang="en-US" altLang="en-US" sz="3200">
                <a:solidFill>
                  <a:srgbClr val="FFFF66"/>
                </a:solidFill>
              </a:rPr>
              <a:t>One</a:t>
            </a:r>
            <a:r>
              <a:rPr lang="en-US" altLang="en-US" sz="3600">
                <a:solidFill>
                  <a:srgbClr val="FFFF66"/>
                </a:solidFill>
              </a:rPr>
              <a:t> Do With A Surface Model?</a:t>
            </a:r>
          </a:p>
        </p:txBody>
      </p:sp>
      <p:pic>
        <p:nvPicPr>
          <p:cNvPr id="81923" name="Picture 3">
            <a:extLst>
              <a:ext uri="{FF2B5EF4-FFF2-40B4-BE49-F238E27FC236}">
                <a16:creationId xmlns:a16="http://schemas.microsoft.com/office/drawing/2014/main" id="{825AB154-0EDC-EEB3-002B-C1080D017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6062" r="13635" b="6990"/>
          <a:stretch>
            <a:fillRect/>
          </a:stretch>
        </p:blipFill>
        <p:spPr bwMode="auto">
          <a:xfrm>
            <a:off x="76200" y="190500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4" name="Picture 4">
            <a:extLst>
              <a:ext uri="{FF2B5EF4-FFF2-40B4-BE49-F238E27FC236}">
                <a16:creationId xmlns:a16="http://schemas.microsoft.com/office/drawing/2014/main" id="{3592CFFE-3B53-DE09-08E1-B4CBFB733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6062" r="30307" b="6990"/>
          <a:stretch>
            <a:fillRect/>
          </a:stretch>
        </p:blipFill>
        <p:spPr bwMode="auto">
          <a:xfrm>
            <a:off x="5410200" y="1905000"/>
            <a:ext cx="182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5" name="Rectangle 5">
            <a:extLst>
              <a:ext uri="{FF2B5EF4-FFF2-40B4-BE49-F238E27FC236}">
                <a16:creationId xmlns:a16="http://schemas.microsoft.com/office/drawing/2014/main" id="{15700BBA-07EB-09C4-4902-0953D9A81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588" y="5067300"/>
            <a:ext cx="2608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left primary visual cortex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FC8E2525-3B34-F876-FF02-0793FB328D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5105400"/>
            <a:ext cx="12700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right visual 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FF66"/>
                </a:solidFill>
                <a:latin typeface="Georgia" panose="02040502050405020303" pitchFamily="18" charset="0"/>
              </a:rPr>
              <a:t>hemifield</a:t>
            </a:r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E640D1F5-0C78-DED5-75EB-8AE7A2A81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13" y="1447800"/>
            <a:ext cx="4518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desired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activity pattern</a:t>
            </a:r>
          </a:p>
        </p:txBody>
      </p:sp>
      <p:sp>
        <p:nvSpPr>
          <p:cNvPr id="81928" name="Rectangle 8">
            <a:extLst>
              <a:ext uri="{FF2B5EF4-FFF2-40B4-BE49-F238E27FC236}">
                <a16:creationId xmlns:a16="http://schemas.microsoft.com/office/drawing/2014/main" id="{F7E5295D-8928-736D-991B-098973912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1413" y="1447800"/>
            <a:ext cx="37861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Italic" panose="02040502050405090303" pitchFamily="18" charset="0"/>
              </a:rPr>
              <a:t>required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 shape of stimulus</a:t>
            </a:r>
          </a:p>
        </p:txBody>
      </p:sp>
      <p:sp>
        <p:nvSpPr>
          <p:cNvPr id="168970" name="Rectangle 9">
            <a:extLst>
              <a:ext uri="{FF2B5EF4-FFF2-40B4-BE49-F238E27FC236}">
                <a16:creationId xmlns:a16="http://schemas.microsoft.com/office/drawing/2014/main" id="{7F708C18-476A-5778-4230-F5378E314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685800"/>
            <a:ext cx="8928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  <a:latin typeface="Georgia Bold" panose="02040802050405020203" pitchFamily="18" charset="0"/>
              </a:rPr>
              <a:t>goal</a:t>
            </a:r>
            <a:r>
              <a:rPr lang="en-US" altLang="en-US">
                <a:solidFill>
                  <a:srgbClr val="FFFF66"/>
                </a:solidFill>
                <a:latin typeface="Georgia" panose="02040502050405020303" pitchFamily="18" charset="0"/>
              </a:rPr>
              <a:t>: use model to imposed desired activity pattern on V1 </a:t>
            </a:r>
          </a:p>
        </p:txBody>
      </p:sp>
      <p:sp>
        <p:nvSpPr>
          <p:cNvPr id="168971" name="Rectangle 10">
            <a:extLst>
              <a:ext uri="{FF2B5EF4-FFF2-40B4-BE49-F238E27FC236}">
                <a16:creationId xmlns:a16="http://schemas.microsoft.com/office/drawing/2014/main" id="{90B47D4A-FE01-B744-F6B0-2007881CE2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Collaboration with </a:t>
            </a:r>
            <a:r>
              <a:rPr lang="en-US" altLang="en-US" sz="2000">
                <a:solidFill>
                  <a:srgbClr val="FFFF66"/>
                </a:solidFill>
                <a:latin typeface="Times New Roman Bold" panose="02020803070505020304" pitchFamily="18" charset="0"/>
              </a:rPr>
              <a:t>Jon Polimeni</a:t>
            </a:r>
            <a:r>
              <a:rPr lang="en-US" altLang="en-US" sz="2000">
                <a:solidFill>
                  <a:srgbClr val="FFFF66"/>
                </a:solidFill>
              </a:rPr>
              <a:t> and Larry Wald.</a:t>
            </a:r>
          </a:p>
        </p:txBody>
      </p:sp>
      <p:sp>
        <p:nvSpPr>
          <p:cNvPr id="81931" name="Line 11">
            <a:extLst>
              <a:ext uri="{FF2B5EF4-FFF2-40B4-BE49-F238E27FC236}">
                <a16:creationId xmlns:a16="http://schemas.microsoft.com/office/drawing/2014/main" id="{CDCABD27-8142-B4CC-5AC8-A61F8B4B7E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3638" y="3430588"/>
            <a:ext cx="1674812" cy="1587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2" name="Rectangle 12">
            <a:extLst>
              <a:ext uri="{FF2B5EF4-FFF2-40B4-BE49-F238E27FC236}">
                <a16:creationId xmlns:a16="http://schemas.microsoft.com/office/drawing/2014/main" id="{F38CFA08-C00D-C69B-7FF0-C6D76B71D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2838" y="2870200"/>
            <a:ext cx="1790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66"/>
                </a:solidFill>
              </a:rPr>
              <a:t>w=k log(z+a)</a:t>
            </a:r>
          </a:p>
        </p:txBody>
      </p:sp>
      <p:pic>
        <p:nvPicPr>
          <p:cNvPr id="168974" name="Picture 13">
            <a:extLst>
              <a:ext uri="{FF2B5EF4-FFF2-40B4-BE49-F238E27FC236}">
                <a16:creationId xmlns:a16="http://schemas.microsoft.com/office/drawing/2014/main" id="{77B3446C-8B48-224D-6200-6F03E699B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69" t="20303" r="17981" b="24876"/>
          <a:stretch>
            <a:fillRect/>
          </a:stretch>
        </p:blipFill>
        <p:spPr bwMode="auto">
          <a:xfrm>
            <a:off x="6477000" y="5257800"/>
            <a:ext cx="2590800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2"/>
                            </p:stCondLst>
                            <p:childTnLst>
                              <p:par>
                                <p:cTn id="24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2"/>
                            </p:stCondLst>
                            <p:childTnLst>
                              <p:par>
                                <p:cTn id="27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1">
            <a:extLst>
              <a:ext uri="{FF2B5EF4-FFF2-40B4-BE49-F238E27FC236}">
                <a16:creationId xmlns:a16="http://schemas.microsoft.com/office/drawing/2014/main" id="{7BF39C9D-5C02-9FE7-F0C4-A8048143F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0650" y="6583363"/>
            <a:ext cx="2667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fld id="{8A60E685-A5F4-4A6C-9F48-4DFCA36DD0F1}" type="slidenum">
              <a:rPr lang="en-US" altLang="en-US" sz="1200">
                <a:solidFill>
                  <a:srgbClr val="FAFD00"/>
                </a:solidFill>
              </a:rPr>
              <a:pPr algn="ctr" eaLnBrk="1" hangingPunct="1">
                <a:buSzPct val="100000"/>
              </a:pPr>
              <a:t>76</a:t>
            </a:fld>
            <a:endParaRPr lang="en-US" altLang="en-US" sz="1200">
              <a:solidFill>
                <a:srgbClr val="FAFD00"/>
              </a:solidFill>
            </a:endParaRPr>
          </a:p>
        </p:txBody>
      </p:sp>
      <p:pic>
        <p:nvPicPr>
          <p:cNvPr id="171011" name="Picture 2">
            <a:extLst>
              <a:ext uri="{FF2B5EF4-FFF2-40B4-BE49-F238E27FC236}">
                <a16:creationId xmlns:a16="http://schemas.microsoft.com/office/drawing/2014/main" id="{22E6A233-632E-7B95-4B7A-DB52D37BA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50" y="3735388"/>
            <a:ext cx="4579938" cy="288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1012" name="Picture 3">
            <a:extLst>
              <a:ext uri="{FF2B5EF4-FFF2-40B4-BE49-F238E27FC236}">
                <a16:creationId xmlns:a16="http://schemas.microsoft.com/office/drawing/2014/main" id="{F8B491DE-1F1A-E22B-2354-C256E77D5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4" t="6169" r="4121" b="11526"/>
          <a:stretch>
            <a:fillRect/>
          </a:stretch>
        </p:blipFill>
        <p:spPr bwMode="auto">
          <a:xfrm>
            <a:off x="503238" y="1639888"/>
            <a:ext cx="435133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1013" name="Rectangle 4">
            <a:extLst>
              <a:ext uri="{FF2B5EF4-FFF2-40B4-BE49-F238E27FC236}">
                <a16:creationId xmlns:a16="http://schemas.microsoft.com/office/drawing/2014/main" id="{61E21EDA-93A8-8078-D378-123B0315F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638" y="1258888"/>
            <a:ext cx="22415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Use FreeSurfer</a:t>
            </a:r>
          </a:p>
        </p:txBody>
      </p:sp>
      <p:sp>
        <p:nvSpPr>
          <p:cNvPr id="171014" name="Rectangle 5">
            <a:extLst>
              <a:ext uri="{FF2B5EF4-FFF2-40B4-BE49-F238E27FC236}">
                <a16:creationId xmlns:a16="http://schemas.microsoft.com/office/drawing/2014/main" id="{35E07887-8046-EAD4-A073-4F0711E6E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9238" y="3130550"/>
            <a:ext cx="15113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2800">
                <a:solidFill>
                  <a:srgbClr val="FFFF66"/>
                </a:solidFill>
              </a:rPr>
              <a:t>Be Happy</a:t>
            </a:r>
          </a:p>
        </p:txBody>
      </p:sp>
      <p:sp>
        <p:nvSpPr>
          <p:cNvPr id="171015" name="Rectangle 6">
            <a:extLst>
              <a:ext uri="{FF2B5EF4-FFF2-40B4-BE49-F238E27FC236}">
                <a16:creationId xmlns:a16="http://schemas.microsoft.com/office/drawing/2014/main" id="{5C6E1C1E-B64F-55B7-3BD2-F7659B17A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33375"/>
            <a:ext cx="77851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Thanks!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1">
            <a:extLst>
              <a:ext uri="{FF2B5EF4-FFF2-40B4-BE49-F238E27FC236}">
                <a16:creationId xmlns:a16="http://schemas.microsoft.com/office/drawing/2014/main" id="{E489AD15-8FAC-6966-B32A-502EF4175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990600"/>
            <a:ext cx="8318500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9" name="Rectangle 2">
            <a:extLst>
              <a:ext uri="{FF2B5EF4-FFF2-40B4-BE49-F238E27FC236}">
                <a16:creationId xmlns:a16="http://schemas.microsoft.com/office/drawing/2014/main" id="{FEC31775-C780-6479-90D2-D4E6349E6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248400"/>
            <a:ext cx="48133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350"/>
              </a:spcBef>
              <a:buSzPct val="100000"/>
            </a:pPr>
            <a:r>
              <a:rPr lang="en-US" altLang="en-US">
                <a:solidFill>
                  <a:srgbClr val="FFFF66"/>
                </a:solidFill>
              </a:rPr>
              <a:t>From (Sereno et al, 1995, Science).</a:t>
            </a:r>
          </a:p>
        </p:txBody>
      </p:sp>
      <p:sp>
        <p:nvSpPr>
          <p:cNvPr id="173060" name="Text Box 3">
            <a:extLst>
              <a:ext uri="{FF2B5EF4-FFF2-40B4-BE49-F238E27FC236}">
                <a16:creationId xmlns:a16="http://schemas.microsoft.com/office/drawing/2014/main" id="{06D65C08-5E96-ED0E-DC21-134BCBDCF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-304800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4068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Retinotopy Field Sign Maps</a:t>
            </a:r>
          </a:p>
        </p:txBody>
      </p:sp>
      <p:sp>
        <p:nvSpPr>
          <p:cNvPr id="173061" name="Rectangle 4">
            <a:extLst>
              <a:ext uri="{FF2B5EF4-FFF2-40B4-BE49-F238E27FC236}">
                <a16:creationId xmlns:a16="http://schemas.microsoft.com/office/drawing/2014/main" id="{172619B1-701B-9B23-EC3B-DFCA6EA3EC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038600"/>
            <a:ext cx="8013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Changes in orientation between V1, V2, etc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1">
            <a:extLst>
              <a:ext uri="{FF2B5EF4-FFF2-40B4-BE49-F238E27FC236}">
                <a16:creationId xmlns:a16="http://schemas.microsoft.com/office/drawing/2014/main" id="{9F20D956-11E2-9CC3-AD0C-64A113DAF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62</a:t>
            </a:r>
          </a:p>
        </p:txBody>
      </p:sp>
      <p:sp>
        <p:nvSpPr>
          <p:cNvPr id="175107" name="Text Box 2">
            <a:extLst>
              <a:ext uri="{FF2B5EF4-FFF2-40B4-BE49-F238E27FC236}">
                <a16:creationId xmlns:a16="http://schemas.microsoft.com/office/drawing/2014/main" id="{10634227-3F13-249B-830A-012A7E1567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Surface Review</a:t>
            </a:r>
          </a:p>
        </p:txBody>
      </p:sp>
      <p:sp>
        <p:nvSpPr>
          <p:cNvPr id="175108" name="Rectangle 3">
            <a:extLst>
              <a:ext uri="{FF2B5EF4-FFF2-40B4-BE49-F238E27FC236}">
                <a16:creationId xmlns:a16="http://schemas.microsoft.com/office/drawing/2014/main" id="{98B0E804-67B5-3E24-8709-575C0A1BD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447800"/>
            <a:ext cx="801370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6513"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3" algn="l"/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Cortex is a 2D sheet folded into 3D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Function is organized along the sheet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Visualization 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Better to smooth in 2D instead of 3D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Register across subjects by aligning anatomy (folding patterns) in 2D</a:t>
            </a:r>
          </a:p>
          <a:p>
            <a:pPr eaLnBrk="1" hangingPunct="1"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 sz="3200">
                <a:solidFill>
                  <a:srgbClr val="FFFF66"/>
                </a:solidFill>
              </a:rPr>
              <a:t> Common surface space (like Talairach) for group studies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1">
            <a:extLst>
              <a:ext uri="{FF2B5EF4-FFF2-40B4-BE49-F238E27FC236}">
                <a16:creationId xmlns:a16="http://schemas.microsoft.com/office/drawing/2014/main" id="{F8040D3A-87A2-500E-947D-8F42233DB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6542088"/>
            <a:ext cx="1917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r" eaLnBrk="1" hangingPunct="1">
              <a:buSzPct val="100000"/>
            </a:pPr>
            <a:r>
              <a:rPr lang="en-US" altLang="en-US" sz="1400">
                <a:solidFill>
                  <a:srgbClr val="FFFF66"/>
                </a:solidFill>
              </a:rPr>
              <a:t>63</a:t>
            </a:r>
          </a:p>
        </p:txBody>
      </p:sp>
      <p:pic>
        <p:nvPicPr>
          <p:cNvPr id="177155" name="Picture 2">
            <a:extLst>
              <a:ext uri="{FF2B5EF4-FFF2-40B4-BE49-F238E27FC236}">
                <a16:creationId xmlns:a16="http://schemas.microsoft.com/office/drawing/2014/main" id="{1C2FBF3A-961B-203F-E934-AA9296513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14800"/>
            <a:ext cx="396240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6" name="Picture 3">
            <a:extLst>
              <a:ext uri="{FF2B5EF4-FFF2-40B4-BE49-F238E27FC236}">
                <a16:creationId xmlns:a16="http://schemas.microsoft.com/office/drawing/2014/main" id="{3F4AFB61-278C-0DFD-A87B-64BF15A4D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5213"/>
            <a:ext cx="39624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7157" name="Text Box 4">
            <a:extLst>
              <a:ext uri="{FF2B5EF4-FFF2-40B4-BE49-F238E27FC236}">
                <a16:creationId xmlns:a16="http://schemas.microsoft.com/office/drawing/2014/main" id="{DC17053D-1C16-F3A4-D8EE-0A48A4392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-228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Surface Registration</a:t>
            </a:r>
          </a:p>
        </p:txBody>
      </p:sp>
      <p:sp>
        <p:nvSpPr>
          <p:cNvPr id="177158" name="Rectangle 5">
            <a:extLst>
              <a:ext uri="{FF2B5EF4-FFF2-40B4-BE49-F238E27FC236}">
                <a16:creationId xmlns:a16="http://schemas.microsoft.com/office/drawing/2014/main" id="{0BE0F2CC-E6AF-A4B0-0C17-AB4886C14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4138" y="762000"/>
            <a:ext cx="1611312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1</a:t>
            </a:r>
          </a:p>
        </p:txBody>
      </p:sp>
      <p:sp>
        <p:nvSpPr>
          <p:cNvPr id="177159" name="Rectangle 6">
            <a:extLst>
              <a:ext uri="{FF2B5EF4-FFF2-40B4-BE49-F238E27FC236}">
                <a16:creationId xmlns:a16="http://schemas.microsoft.com/office/drawing/2014/main" id="{D19EAE4C-6281-131D-ABBF-4F3CA7AD45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7138" y="762000"/>
            <a:ext cx="3094037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(Before)</a:t>
            </a:r>
          </a:p>
        </p:txBody>
      </p:sp>
      <p:sp>
        <p:nvSpPr>
          <p:cNvPr id="177160" name="Rectangle 7">
            <a:extLst>
              <a:ext uri="{FF2B5EF4-FFF2-40B4-BE49-F238E27FC236}">
                <a16:creationId xmlns:a16="http://schemas.microsoft.com/office/drawing/2014/main" id="{1DBA6319-9579-95F0-44C9-DD1121C48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775" y="3733800"/>
            <a:ext cx="284321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3200">
                <a:solidFill>
                  <a:srgbClr val="FFFF66"/>
                </a:solidFill>
              </a:rPr>
              <a:t>Subject 2 (After)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62" name="Group 2">
            <a:extLst>
              <a:ext uri="{FF2B5EF4-FFF2-40B4-BE49-F238E27FC236}">
                <a16:creationId xmlns:a16="http://schemas.microsoft.com/office/drawing/2014/main" id="{39932CCF-AA8C-7709-69A4-ACC9B02A0F8D}"/>
              </a:ext>
            </a:extLst>
          </p:cNvPr>
          <p:cNvGrpSpPr>
            <a:grpSpLocks/>
          </p:cNvGrpSpPr>
          <p:nvPr/>
        </p:nvGrpSpPr>
        <p:grpSpPr bwMode="auto">
          <a:xfrm>
            <a:off x="3500438" y="3038475"/>
            <a:ext cx="1025525" cy="792163"/>
            <a:chOff x="2205" y="1914"/>
            <a:chExt cx="646" cy="499"/>
          </a:xfrm>
        </p:grpSpPr>
        <p:grpSp>
          <p:nvGrpSpPr>
            <p:cNvPr id="41056" name="Group 3">
              <a:extLst>
                <a:ext uri="{FF2B5EF4-FFF2-40B4-BE49-F238E27FC236}">
                  <a16:creationId xmlns:a16="http://schemas.microsoft.com/office/drawing/2014/main" id="{F247A0BC-DFB5-CE84-AFB0-D159F75475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5" y="1914"/>
              <a:ext cx="646" cy="499"/>
              <a:chOff x="2205" y="1914"/>
              <a:chExt cx="646" cy="499"/>
            </a:xfrm>
          </p:grpSpPr>
          <p:pic>
            <p:nvPicPr>
              <p:cNvPr id="41067" name="Picture 4">
                <a:extLst>
                  <a:ext uri="{FF2B5EF4-FFF2-40B4-BE49-F238E27FC236}">
                    <a16:creationId xmlns:a16="http://schemas.microsoft.com/office/drawing/2014/main" id="{4C2F57EA-8EAE-89DE-4A77-CF63FBD2EC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00" t="9091" r="19522" b="50912"/>
              <a:stretch>
                <a:fillRect/>
              </a:stretch>
            </p:blipFill>
            <p:spPr bwMode="auto">
              <a:xfrm>
                <a:off x="2205" y="1914"/>
                <a:ext cx="646" cy="499"/>
              </a:xfrm>
              <a:prstGeom prst="rect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23000" t="9091" r="19522" b="50912"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1068" name="Line 5">
                <a:extLst>
                  <a:ext uri="{FF2B5EF4-FFF2-40B4-BE49-F238E27FC236}">
                    <a16:creationId xmlns:a16="http://schemas.microsoft.com/office/drawing/2014/main" id="{3C97D86A-5AE1-064E-5A6F-F8D64F652C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38" y="2243"/>
                <a:ext cx="102" cy="4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9" name="Line 6">
                <a:extLst>
                  <a:ext uri="{FF2B5EF4-FFF2-40B4-BE49-F238E27FC236}">
                    <a16:creationId xmlns:a16="http://schemas.microsoft.com/office/drawing/2014/main" id="{6016756B-7992-4A48-59F0-EED44B06D9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454" y="2019"/>
                <a:ext cx="62" cy="10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0" name="Line 7">
                <a:extLst>
                  <a:ext uri="{FF2B5EF4-FFF2-40B4-BE49-F238E27FC236}">
                    <a16:creationId xmlns:a16="http://schemas.microsoft.com/office/drawing/2014/main" id="{FC8BBC9C-5B75-A96F-ACD9-3E4088A63E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77" y="2140"/>
                <a:ext cx="102" cy="40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1" name="Line 8">
                <a:extLst>
                  <a:ext uri="{FF2B5EF4-FFF2-40B4-BE49-F238E27FC236}">
                    <a16:creationId xmlns:a16="http://schemas.microsoft.com/office/drawing/2014/main" id="{0145ACE3-0C59-06B3-E79A-4A34AC9253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359" y="2191"/>
                <a:ext cx="100" cy="40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2" name="Line 9">
                <a:extLst>
                  <a:ext uri="{FF2B5EF4-FFF2-40B4-BE49-F238E27FC236}">
                    <a16:creationId xmlns:a16="http://schemas.microsoft.com/office/drawing/2014/main" id="{9A408C07-4FF8-2473-024D-8F305CC13F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549" y="1983"/>
                <a:ext cx="6" cy="12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3" name="Line 10">
                <a:extLst>
                  <a:ext uri="{FF2B5EF4-FFF2-40B4-BE49-F238E27FC236}">
                    <a16:creationId xmlns:a16="http://schemas.microsoft.com/office/drawing/2014/main" id="{BB2C6452-161B-C0CE-3557-29BFE1F1BB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0" y="2002"/>
                <a:ext cx="90" cy="125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4" name="Line 11">
                <a:extLst>
                  <a:ext uri="{FF2B5EF4-FFF2-40B4-BE49-F238E27FC236}">
                    <a16:creationId xmlns:a16="http://schemas.microsoft.com/office/drawing/2014/main" id="{21268635-4D93-9C1C-1E5C-982F656D96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91"/>
                <a:ext cx="169" cy="6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5" name="Line 12">
                <a:extLst>
                  <a:ext uri="{FF2B5EF4-FFF2-40B4-BE49-F238E27FC236}">
                    <a16:creationId xmlns:a16="http://schemas.microsoft.com/office/drawing/2014/main" id="{5EFE2CC0-E2B2-E42B-DF66-E973E59E8B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93" y="2248"/>
                <a:ext cx="126" cy="48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6" name="Line 13">
                <a:extLst>
                  <a:ext uri="{FF2B5EF4-FFF2-40B4-BE49-F238E27FC236}">
                    <a16:creationId xmlns:a16="http://schemas.microsoft.com/office/drawing/2014/main" id="{C13ADD5F-C19E-531E-025D-7C9E5366C8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4" y="2353"/>
                <a:ext cx="127" cy="11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7" name="Line 14">
                <a:extLst>
                  <a:ext uri="{FF2B5EF4-FFF2-40B4-BE49-F238E27FC236}">
                    <a16:creationId xmlns:a16="http://schemas.microsoft.com/office/drawing/2014/main" id="{AC23DA40-0A52-B8C9-8B96-00702A4C1A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611" y="2105"/>
                <a:ext cx="169" cy="57"/>
              </a:xfrm>
              <a:prstGeom prst="line">
                <a:avLst/>
              </a:prstGeom>
              <a:noFill/>
              <a:ln w="9360" cap="sq">
                <a:solidFill>
                  <a:srgbClr val="00FF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57" name="Oval 15">
              <a:extLst>
                <a:ext uri="{FF2B5EF4-FFF2-40B4-BE49-F238E27FC236}">
                  <a16:creationId xmlns:a16="http://schemas.microsoft.com/office/drawing/2014/main" id="{F826B7AF-7FA6-9F20-0999-9232DD1110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112"/>
              <a:ext cx="13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8" name="Oval 16">
              <a:extLst>
                <a:ext uri="{FF2B5EF4-FFF2-40B4-BE49-F238E27FC236}">
                  <a16:creationId xmlns:a16="http://schemas.microsoft.com/office/drawing/2014/main" id="{E72AD58C-A347-FED7-713B-BA2EBD90B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58" y="2223"/>
              <a:ext cx="11" cy="11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9" name="Oval 17">
              <a:extLst>
                <a:ext uri="{FF2B5EF4-FFF2-40B4-BE49-F238E27FC236}">
                  <a16:creationId xmlns:a16="http://schemas.microsoft.com/office/drawing/2014/main" id="{2D1BC886-20EE-07C9-3A44-C3BFB9394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0" y="2118"/>
              <a:ext cx="12" cy="11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0" name="Oval 18">
              <a:extLst>
                <a:ext uri="{FF2B5EF4-FFF2-40B4-BE49-F238E27FC236}">
                  <a16:creationId xmlns:a16="http://schemas.microsoft.com/office/drawing/2014/main" id="{D65209A0-CD64-B17B-17DD-E1AFF7F184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169"/>
              <a:ext cx="12" cy="13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1" name="Oval 19">
              <a:extLst>
                <a:ext uri="{FF2B5EF4-FFF2-40B4-BE49-F238E27FC236}">
                  <a16:creationId xmlns:a16="http://schemas.microsoft.com/office/drawing/2014/main" id="{CA48C964-EDED-D291-F4FA-22399C0397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126"/>
              <a:ext cx="11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2" name="Oval 20">
              <a:extLst>
                <a:ext uri="{FF2B5EF4-FFF2-40B4-BE49-F238E27FC236}">
                  <a16:creationId xmlns:a16="http://schemas.microsoft.com/office/drawing/2014/main" id="{F2A66C4A-B744-8CF2-7C7D-D01427B25E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1" y="2276"/>
              <a:ext cx="13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3" name="Oval 21">
              <a:extLst>
                <a:ext uri="{FF2B5EF4-FFF2-40B4-BE49-F238E27FC236}">
                  <a16:creationId xmlns:a16="http://schemas.microsoft.com/office/drawing/2014/main" id="{DE6E9893-50F5-9A65-D412-45420AFDB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56"/>
              <a:ext cx="13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4" name="Oval 22">
              <a:extLst>
                <a:ext uri="{FF2B5EF4-FFF2-40B4-BE49-F238E27FC236}">
                  <a16:creationId xmlns:a16="http://schemas.microsoft.com/office/drawing/2014/main" id="{37EB2C1D-2232-89C8-84CD-F1A6D0E17B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4" y="2190"/>
              <a:ext cx="13" cy="14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5" name="Oval 23">
              <a:extLst>
                <a:ext uri="{FF2B5EF4-FFF2-40B4-BE49-F238E27FC236}">
                  <a16:creationId xmlns:a16="http://schemas.microsoft.com/office/drawing/2014/main" id="{48AD04BB-EAB1-26A2-1BFD-975E83507B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7" y="2238"/>
              <a:ext cx="11" cy="12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66" name="Oval 24">
              <a:extLst>
                <a:ext uri="{FF2B5EF4-FFF2-40B4-BE49-F238E27FC236}">
                  <a16:creationId xmlns:a16="http://schemas.microsoft.com/office/drawing/2014/main" id="{FD9B8804-CE11-E18F-995A-5038BE592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344"/>
              <a:ext cx="13" cy="13"/>
            </a:xfrm>
            <a:prstGeom prst="ellipse">
              <a:avLst/>
            </a:prstGeom>
            <a:solidFill>
              <a:srgbClr val="6600FF"/>
            </a:solidFill>
            <a:ln w="9360" cap="sq">
              <a:solidFill>
                <a:srgbClr val="66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40963" name="Picture 25">
            <a:extLst>
              <a:ext uri="{FF2B5EF4-FFF2-40B4-BE49-F238E27FC236}">
                <a16:creationId xmlns:a16="http://schemas.microsoft.com/office/drawing/2014/main" id="{263E66E7-024C-1A32-C69C-088D28484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5" t="16272" r="25806" b="29010"/>
          <a:stretch>
            <a:fillRect/>
          </a:stretch>
        </p:blipFill>
        <p:spPr bwMode="auto">
          <a:xfrm>
            <a:off x="2316163" y="2743200"/>
            <a:ext cx="1371600" cy="150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755" t="16272" r="25806" b="290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40964" name="Group 26">
            <a:extLst>
              <a:ext uri="{FF2B5EF4-FFF2-40B4-BE49-F238E27FC236}">
                <a16:creationId xmlns:a16="http://schemas.microsoft.com/office/drawing/2014/main" id="{D5B71B7F-8C43-8C22-F864-7BD56882EA31}"/>
              </a:ext>
            </a:extLst>
          </p:cNvPr>
          <p:cNvGrpSpPr>
            <a:grpSpLocks/>
          </p:cNvGrpSpPr>
          <p:nvPr/>
        </p:nvGrpSpPr>
        <p:grpSpPr bwMode="auto">
          <a:xfrm>
            <a:off x="2314575" y="1881188"/>
            <a:ext cx="1363663" cy="933450"/>
            <a:chOff x="1458" y="1185"/>
            <a:chExt cx="859" cy="588"/>
          </a:xfrm>
        </p:grpSpPr>
        <p:pic>
          <p:nvPicPr>
            <p:cNvPr id="41054" name="Picture 27">
              <a:extLst>
                <a:ext uri="{FF2B5EF4-FFF2-40B4-BE49-F238E27FC236}">
                  <a16:creationId xmlns:a16="http://schemas.microsoft.com/office/drawing/2014/main" id="{76992FF3-2932-E75C-842E-E2BB5B083C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788" t="28777" r="17110" b="26706"/>
            <a:stretch>
              <a:fillRect/>
            </a:stretch>
          </p:blipFill>
          <p:spPr bwMode="auto">
            <a:xfrm>
              <a:off x="1458" y="1185"/>
              <a:ext cx="859" cy="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5788" t="28777" r="17110" b="2670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55" name="Rectangle 28">
              <a:extLst>
                <a:ext uri="{FF2B5EF4-FFF2-40B4-BE49-F238E27FC236}">
                  <a16:creationId xmlns:a16="http://schemas.microsoft.com/office/drawing/2014/main" id="{767F5C0B-B87A-90AB-B685-A73B63A12506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474" y="1473"/>
              <a:ext cx="123" cy="139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pic>
        <p:nvPicPr>
          <p:cNvPr id="40965" name="Picture 29">
            <a:extLst>
              <a:ext uri="{FF2B5EF4-FFF2-40B4-BE49-F238E27FC236}">
                <a16:creationId xmlns:a16="http://schemas.microsoft.com/office/drawing/2014/main" id="{F53FA839-BDBF-CF5A-388D-556CC66D8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29306" r="3943" b="14803"/>
          <a:stretch>
            <a:fillRect/>
          </a:stretch>
        </p:blipFill>
        <p:spPr bwMode="auto">
          <a:xfrm>
            <a:off x="4219575" y="1930400"/>
            <a:ext cx="1325563" cy="84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209" t="29306" r="3943" b="1480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6" name="Picture 30">
            <a:extLst>
              <a:ext uri="{FF2B5EF4-FFF2-40B4-BE49-F238E27FC236}">
                <a16:creationId xmlns:a16="http://schemas.microsoft.com/office/drawing/2014/main" id="{9FAE33A6-DFA8-72C3-393C-1269A38D8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79" r="13104" b="13585"/>
          <a:stretch>
            <a:fillRect/>
          </a:stretch>
        </p:blipFill>
        <p:spPr bwMode="auto">
          <a:xfrm>
            <a:off x="5972175" y="1933575"/>
            <a:ext cx="8096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79" r="13104" b="135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7" name="Picture 31">
            <a:extLst>
              <a:ext uri="{FF2B5EF4-FFF2-40B4-BE49-F238E27FC236}">
                <a16:creationId xmlns:a16="http://schemas.microsoft.com/office/drawing/2014/main" id="{291130F0-07A8-DAD5-2D5F-660C9D878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79" r="13104" b="13585"/>
          <a:stretch>
            <a:fillRect/>
          </a:stretch>
        </p:blipFill>
        <p:spPr bwMode="auto">
          <a:xfrm>
            <a:off x="7419975" y="5292725"/>
            <a:ext cx="8096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79" r="13104" b="135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8" name="Picture 32">
            <a:extLst>
              <a:ext uri="{FF2B5EF4-FFF2-40B4-BE49-F238E27FC236}">
                <a16:creationId xmlns:a16="http://schemas.microsoft.com/office/drawing/2014/main" id="{F9FB989F-FC97-2A75-B1F2-1DFAAF36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79" r="13104" b="13585"/>
          <a:stretch>
            <a:fillRect/>
          </a:stretch>
        </p:blipFill>
        <p:spPr bwMode="auto">
          <a:xfrm>
            <a:off x="5597525" y="5292725"/>
            <a:ext cx="809625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79" r="13104" b="1358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9" name="Picture 33">
            <a:extLst>
              <a:ext uri="{FF2B5EF4-FFF2-40B4-BE49-F238E27FC236}">
                <a16:creationId xmlns:a16="http://schemas.microsoft.com/office/drawing/2014/main" id="{21DA24BD-E2FC-53D4-B8CF-A3FB173FF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2" t="16486" r="13104" b="13579"/>
          <a:stretch>
            <a:fillRect/>
          </a:stretch>
        </p:blipFill>
        <p:spPr bwMode="auto">
          <a:xfrm>
            <a:off x="4038600" y="5284788"/>
            <a:ext cx="8509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522" t="16486" r="13104" b="1357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0" name="Picture 34">
            <a:extLst>
              <a:ext uri="{FF2B5EF4-FFF2-40B4-BE49-F238E27FC236}">
                <a16:creationId xmlns:a16="http://schemas.microsoft.com/office/drawing/2014/main" id="{CAA27224-954C-DE32-C3FB-E69BADA77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9" t="25758" r="3949" b="23622"/>
          <a:stretch>
            <a:fillRect/>
          </a:stretch>
        </p:blipFill>
        <p:spPr bwMode="auto">
          <a:xfrm>
            <a:off x="2263775" y="5292725"/>
            <a:ext cx="145415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5209" t="25758" r="3949" b="2362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1" name="Picture 35">
            <a:extLst>
              <a:ext uri="{FF2B5EF4-FFF2-40B4-BE49-F238E27FC236}">
                <a16:creationId xmlns:a16="http://schemas.microsoft.com/office/drawing/2014/main" id="{60D40AB8-7EDE-0622-BB59-948E98E10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6" t="17491" r="7414" b="1897"/>
          <a:stretch>
            <a:fillRect/>
          </a:stretch>
        </p:blipFill>
        <p:spPr bwMode="auto">
          <a:xfrm>
            <a:off x="77788" y="4760913"/>
            <a:ext cx="2054225" cy="163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856" t="17491" r="7414" b="189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72" name="Picture 36">
            <a:extLst>
              <a:ext uri="{FF2B5EF4-FFF2-40B4-BE49-F238E27FC236}">
                <a16:creationId xmlns:a16="http://schemas.microsoft.com/office/drawing/2014/main" id="{404399C3-57E4-91B2-4381-2149CDA17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0" t="16321" r="21599" b="29099"/>
          <a:stretch>
            <a:fillRect/>
          </a:stretch>
        </p:blipFill>
        <p:spPr bwMode="auto">
          <a:xfrm>
            <a:off x="152400" y="2366963"/>
            <a:ext cx="1025525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460" t="16321" r="21599" b="2909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73" name="Line 37">
            <a:extLst>
              <a:ext uri="{FF2B5EF4-FFF2-40B4-BE49-F238E27FC236}">
                <a16:creationId xmlns:a16="http://schemas.microsoft.com/office/drawing/2014/main" id="{A5D48C5B-232E-5DBB-805B-3F41D8B3F59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0100" y="1673225"/>
            <a:ext cx="382588" cy="642938"/>
          </a:xfrm>
          <a:prstGeom prst="line">
            <a:avLst/>
          </a:prstGeom>
          <a:noFill/>
          <a:ln w="9360" cap="sq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0974" name="Group 38">
            <a:extLst>
              <a:ext uri="{FF2B5EF4-FFF2-40B4-BE49-F238E27FC236}">
                <a16:creationId xmlns:a16="http://schemas.microsoft.com/office/drawing/2014/main" id="{AFEE585F-9EDB-1F9E-2E68-8DF1694C0099}"/>
              </a:ext>
            </a:extLst>
          </p:cNvPr>
          <p:cNvGrpSpPr>
            <a:grpSpLocks/>
          </p:cNvGrpSpPr>
          <p:nvPr/>
        </p:nvGrpSpPr>
        <p:grpSpPr bwMode="auto">
          <a:xfrm>
            <a:off x="7327900" y="2085975"/>
            <a:ext cx="984250" cy="525463"/>
            <a:chOff x="4616" y="1314"/>
            <a:chExt cx="620" cy="331"/>
          </a:xfrm>
        </p:grpSpPr>
        <p:sp>
          <p:nvSpPr>
            <p:cNvPr id="41052" name="Oval 39">
              <a:extLst>
                <a:ext uri="{FF2B5EF4-FFF2-40B4-BE49-F238E27FC236}">
                  <a16:creationId xmlns:a16="http://schemas.microsoft.com/office/drawing/2014/main" id="{B3A235F1-7B60-9096-2913-8F624571FD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16" y="1314"/>
              <a:ext cx="620" cy="331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3" name="Rectangle 40">
              <a:extLst>
                <a:ext uri="{FF2B5EF4-FFF2-40B4-BE49-F238E27FC236}">
                  <a16:creationId xmlns:a16="http://schemas.microsoft.com/office/drawing/2014/main" id="{CFC99740-9247-C4D2-C775-E92F7EA715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6" y="1386"/>
              <a:ext cx="554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Spatial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Normalization</a:t>
              </a:r>
            </a:p>
          </p:txBody>
        </p:sp>
      </p:grpSp>
      <p:grpSp>
        <p:nvGrpSpPr>
          <p:cNvPr id="40975" name="Group 41">
            <a:extLst>
              <a:ext uri="{FF2B5EF4-FFF2-40B4-BE49-F238E27FC236}">
                <a16:creationId xmlns:a16="http://schemas.microsoft.com/office/drawing/2014/main" id="{80F22473-6AE6-2503-4BA8-6BB3FD1CA8AC}"/>
              </a:ext>
            </a:extLst>
          </p:cNvPr>
          <p:cNvGrpSpPr>
            <a:grpSpLocks/>
          </p:cNvGrpSpPr>
          <p:nvPr/>
        </p:nvGrpSpPr>
        <p:grpSpPr bwMode="auto">
          <a:xfrm>
            <a:off x="1304925" y="2624138"/>
            <a:ext cx="828675" cy="449262"/>
            <a:chOff x="822" y="1653"/>
            <a:chExt cx="522" cy="283"/>
          </a:xfrm>
        </p:grpSpPr>
        <p:sp>
          <p:nvSpPr>
            <p:cNvPr id="41050" name="Oval 42">
              <a:extLst>
                <a:ext uri="{FF2B5EF4-FFF2-40B4-BE49-F238E27FC236}">
                  <a16:creationId xmlns:a16="http://schemas.microsoft.com/office/drawing/2014/main" id="{BAF77A22-C8D1-C9FA-9525-F01D5DE5C6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" y="1653"/>
              <a:ext cx="522" cy="283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51" name="Rectangle 43">
              <a:extLst>
                <a:ext uri="{FF2B5EF4-FFF2-40B4-BE49-F238E27FC236}">
                  <a16:creationId xmlns:a16="http://schemas.microsoft.com/office/drawing/2014/main" id="{789BF46A-F10E-ADCE-C3E8-9427A6BE6E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7" y="1701"/>
              <a:ext cx="407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Surface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Extraction</a:t>
              </a:r>
            </a:p>
          </p:txBody>
        </p:sp>
      </p:grpSp>
      <p:sp>
        <p:nvSpPr>
          <p:cNvPr id="40976" name="Rectangle 44">
            <a:extLst>
              <a:ext uri="{FF2B5EF4-FFF2-40B4-BE49-F238E27FC236}">
                <a16:creationId xmlns:a16="http://schemas.microsoft.com/office/drawing/2014/main" id="{672EDAE2-5E52-071A-E61E-00486B76F3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" y="2151063"/>
            <a:ext cx="827088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Individual T1</a:t>
            </a:r>
          </a:p>
        </p:txBody>
      </p:sp>
      <p:grpSp>
        <p:nvGrpSpPr>
          <p:cNvPr id="40977" name="Group 45">
            <a:extLst>
              <a:ext uri="{FF2B5EF4-FFF2-40B4-BE49-F238E27FC236}">
                <a16:creationId xmlns:a16="http://schemas.microsoft.com/office/drawing/2014/main" id="{E8B4D1FB-8270-A4EE-BF73-FB81B26ADC01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576263"/>
            <a:ext cx="906463" cy="1096962"/>
            <a:chOff x="1008" y="363"/>
            <a:chExt cx="571" cy="691"/>
          </a:xfrm>
        </p:grpSpPr>
        <p:pic>
          <p:nvPicPr>
            <p:cNvPr id="41048" name="Picture 46">
              <a:extLst>
                <a:ext uri="{FF2B5EF4-FFF2-40B4-BE49-F238E27FC236}">
                  <a16:creationId xmlns:a16="http://schemas.microsoft.com/office/drawing/2014/main" id="{4213F284-8F2A-1E04-7E75-E8440E8F92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9" t="6012" r="2519" b="6224"/>
            <a:stretch>
              <a:fillRect/>
            </a:stretch>
          </p:blipFill>
          <p:spPr bwMode="auto">
            <a:xfrm>
              <a:off x="1008" y="507"/>
              <a:ext cx="571" cy="547"/>
            </a:xfrm>
            <a:prstGeom prst="rect">
              <a:avLst/>
            </a:prstGeom>
            <a:noFill/>
            <a:ln w="19080" cap="sq">
              <a:solidFill>
                <a:srgbClr val="FFCC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2739" t="6012" r="2519" b="6224"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49" name="Rectangle 47">
              <a:extLst>
                <a:ext uri="{FF2B5EF4-FFF2-40B4-BE49-F238E27FC236}">
                  <a16:creationId xmlns:a16="http://schemas.microsoft.com/office/drawing/2014/main" id="{46CD9676-0BBC-B2F4-B19D-FE57D5F35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" y="363"/>
              <a:ext cx="526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Surface Mesh</a:t>
              </a:r>
            </a:p>
          </p:txBody>
        </p:sp>
      </p:grpSp>
      <p:sp>
        <p:nvSpPr>
          <p:cNvPr id="40978" name="Rectangle 48">
            <a:extLst>
              <a:ext uri="{FF2B5EF4-FFF2-40B4-BE49-F238E27FC236}">
                <a16:creationId xmlns:a16="http://schemas.microsoft.com/office/drawing/2014/main" id="{AF08ED23-EE49-90E9-4B5C-097CEC26B9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0725" y="1708150"/>
            <a:ext cx="658813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Curvature</a:t>
            </a:r>
          </a:p>
        </p:txBody>
      </p:sp>
      <p:grpSp>
        <p:nvGrpSpPr>
          <p:cNvPr id="40979" name="Group 49">
            <a:extLst>
              <a:ext uri="{FF2B5EF4-FFF2-40B4-BE49-F238E27FC236}">
                <a16:creationId xmlns:a16="http://schemas.microsoft.com/office/drawing/2014/main" id="{463E5862-2047-B814-4C33-39BED12EFB42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565150"/>
            <a:ext cx="1287463" cy="1014413"/>
            <a:chOff x="2640" y="356"/>
            <a:chExt cx="811" cy="639"/>
          </a:xfrm>
        </p:grpSpPr>
        <p:pic>
          <p:nvPicPr>
            <p:cNvPr id="41046" name="Picture 50">
              <a:extLst>
                <a:ext uri="{FF2B5EF4-FFF2-40B4-BE49-F238E27FC236}">
                  <a16:creationId xmlns:a16="http://schemas.microsoft.com/office/drawing/2014/main" id="{7ED88C1E-91EF-8581-FEEC-86E452F7A9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4" t="29253" r="3943" b="14786"/>
            <a:stretch>
              <a:fillRect/>
            </a:stretch>
          </p:blipFill>
          <p:spPr bwMode="auto">
            <a:xfrm>
              <a:off x="2640" y="480"/>
              <a:ext cx="811" cy="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5264" t="29253" r="3943" b="14786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47" name="Rectangle 51">
              <a:extLst>
                <a:ext uri="{FF2B5EF4-FFF2-40B4-BE49-F238E27FC236}">
                  <a16:creationId xmlns:a16="http://schemas.microsoft.com/office/drawing/2014/main" id="{2134D4AB-A93F-A99B-34AC-4607860891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3" y="356"/>
              <a:ext cx="351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Inflation</a:t>
              </a:r>
            </a:p>
          </p:txBody>
        </p:sp>
      </p:grpSp>
      <p:sp>
        <p:nvSpPr>
          <p:cNvPr id="40980" name="Rectangle 52">
            <a:extLst>
              <a:ext uri="{FF2B5EF4-FFF2-40B4-BE49-F238E27FC236}">
                <a16:creationId xmlns:a16="http://schemas.microsoft.com/office/drawing/2014/main" id="{E0299F7C-F57F-C7F6-F2F0-5CDA1E4C2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575" y="1736725"/>
            <a:ext cx="4667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Sphere</a:t>
            </a:r>
          </a:p>
        </p:txBody>
      </p:sp>
      <p:grpSp>
        <p:nvGrpSpPr>
          <p:cNvPr id="40981" name="Group 53">
            <a:extLst>
              <a:ext uri="{FF2B5EF4-FFF2-40B4-BE49-F238E27FC236}">
                <a16:creationId xmlns:a16="http://schemas.microsoft.com/office/drawing/2014/main" id="{EFD41A91-6D1B-8BD1-87C1-6D51BF2222B7}"/>
              </a:ext>
            </a:extLst>
          </p:cNvPr>
          <p:cNvGrpSpPr>
            <a:grpSpLocks/>
          </p:cNvGrpSpPr>
          <p:nvPr/>
        </p:nvGrpSpPr>
        <p:grpSpPr bwMode="auto">
          <a:xfrm>
            <a:off x="7419975" y="603250"/>
            <a:ext cx="801688" cy="1181100"/>
            <a:chOff x="4674" y="380"/>
            <a:chExt cx="505" cy="744"/>
          </a:xfrm>
        </p:grpSpPr>
        <p:pic>
          <p:nvPicPr>
            <p:cNvPr id="41044" name="Picture 54">
              <a:extLst>
                <a:ext uri="{FF2B5EF4-FFF2-40B4-BE49-F238E27FC236}">
                  <a16:creationId xmlns:a16="http://schemas.microsoft.com/office/drawing/2014/main" id="{29B4B8BF-A246-7860-D09C-A2C0061D7C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22" t="16479" r="13104" b="13585"/>
            <a:stretch>
              <a:fillRect/>
            </a:stretch>
          </p:blipFill>
          <p:spPr bwMode="auto">
            <a:xfrm>
              <a:off x="4674" y="599"/>
              <a:ext cx="505" cy="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14522" t="16479" r="13104" b="13585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45" name="Rectangle 55">
              <a:extLst>
                <a:ext uri="{FF2B5EF4-FFF2-40B4-BE49-F238E27FC236}">
                  <a16:creationId xmlns:a16="http://schemas.microsoft.com/office/drawing/2014/main" id="{627DA354-664D-FB08-4CFC-2AB554F9AB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3" y="380"/>
              <a:ext cx="37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Group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Template</a:t>
              </a:r>
            </a:p>
          </p:txBody>
        </p:sp>
      </p:grpSp>
      <p:sp>
        <p:nvSpPr>
          <p:cNvPr id="40982" name="Rectangle 56">
            <a:extLst>
              <a:ext uri="{FF2B5EF4-FFF2-40B4-BE49-F238E27FC236}">
                <a16:creationId xmlns:a16="http://schemas.microsoft.com/office/drawing/2014/main" id="{2DB879F6-322E-0F3F-998E-F8C11B894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8225" y="6054725"/>
            <a:ext cx="88265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Thickness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(Group Space)</a:t>
            </a:r>
          </a:p>
        </p:txBody>
      </p:sp>
      <p:sp>
        <p:nvSpPr>
          <p:cNvPr id="40983" name="Rectangle 57">
            <a:extLst>
              <a:ext uri="{FF2B5EF4-FFF2-40B4-BE49-F238E27FC236}">
                <a16:creationId xmlns:a16="http://schemas.microsoft.com/office/drawing/2014/main" id="{3A0C7F11-EF81-B9C3-A6C1-93A5F488F1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788" y="5064125"/>
            <a:ext cx="9112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sp>
        <p:nvSpPr>
          <p:cNvPr id="40984" name="Rectangle 58">
            <a:extLst>
              <a:ext uri="{FF2B5EF4-FFF2-40B4-BE49-F238E27FC236}">
                <a16:creationId xmlns:a16="http://schemas.microsoft.com/office/drawing/2014/main" id="{E5370E9A-87A7-FE7A-1BA7-85658D48E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0963" y="5064125"/>
            <a:ext cx="9112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Statistical Map</a:t>
            </a:r>
          </a:p>
        </p:txBody>
      </p:sp>
      <p:grpSp>
        <p:nvGrpSpPr>
          <p:cNvPr id="40985" name="Group 59">
            <a:extLst>
              <a:ext uri="{FF2B5EF4-FFF2-40B4-BE49-F238E27FC236}">
                <a16:creationId xmlns:a16="http://schemas.microsoft.com/office/drawing/2014/main" id="{64E89EF7-A3B8-4017-29BF-AC4E6CE735CA}"/>
              </a:ext>
            </a:extLst>
          </p:cNvPr>
          <p:cNvGrpSpPr>
            <a:grpSpLocks/>
          </p:cNvGrpSpPr>
          <p:nvPr/>
        </p:nvGrpSpPr>
        <p:grpSpPr bwMode="auto">
          <a:xfrm>
            <a:off x="6561138" y="5521325"/>
            <a:ext cx="600075" cy="373063"/>
            <a:chOff x="4133" y="3478"/>
            <a:chExt cx="378" cy="235"/>
          </a:xfrm>
        </p:grpSpPr>
        <p:sp>
          <p:nvSpPr>
            <p:cNvPr id="41042" name="Oval 60">
              <a:extLst>
                <a:ext uri="{FF2B5EF4-FFF2-40B4-BE49-F238E27FC236}">
                  <a16:creationId xmlns:a16="http://schemas.microsoft.com/office/drawing/2014/main" id="{F154391B-9ABA-FA92-E3D5-A0088D590E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3" y="3478"/>
              <a:ext cx="378" cy="235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43" name="Rectangle 61">
              <a:extLst>
                <a:ext uri="{FF2B5EF4-FFF2-40B4-BE49-F238E27FC236}">
                  <a16:creationId xmlns:a16="http://schemas.microsoft.com/office/drawing/2014/main" id="{1D2D46DF-181D-8488-D118-1C55BD486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3549"/>
              <a:ext cx="309" cy="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Smooth</a:t>
              </a:r>
            </a:p>
          </p:txBody>
        </p:sp>
      </p:grpSp>
      <p:sp>
        <p:nvSpPr>
          <p:cNvPr id="40986" name="Rectangle 62">
            <a:extLst>
              <a:ext uri="{FF2B5EF4-FFF2-40B4-BE49-F238E27FC236}">
                <a16:creationId xmlns:a16="http://schemas.microsoft.com/office/drawing/2014/main" id="{F2FF3677-434C-4688-B1B1-30D6AC4375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1363" y="6080125"/>
            <a:ext cx="379412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>
                <a:solidFill>
                  <a:schemeClr val="bg1"/>
                </a:solidFill>
                <a:latin typeface="Arial Bold" panose="020B0704020202020204" pitchFamily="34" charset="0"/>
              </a:rPr>
              <a:t>p&lt;.01</a:t>
            </a:r>
          </a:p>
        </p:txBody>
      </p:sp>
      <p:sp>
        <p:nvSpPr>
          <p:cNvPr id="40987" name="Rectangle 63">
            <a:extLst>
              <a:ext uri="{FF2B5EF4-FFF2-40B4-BE49-F238E27FC236}">
                <a16:creationId xmlns:a16="http://schemas.microsoft.com/office/drawing/2014/main" id="{06CC15AB-C921-916C-94C7-FBD6685203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6588" y="6092825"/>
            <a:ext cx="379412" cy="13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900">
                <a:solidFill>
                  <a:schemeClr val="bg1"/>
                </a:solidFill>
                <a:latin typeface="Arial Bold" panose="020B0704020202020204" pitchFamily="34" charset="0"/>
              </a:rPr>
              <a:t>p&lt;.01</a:t>
            </a:r>
          </a:p>
        </p:txBody>
      </p:sp>
      <p:grpSp>
        <p:nvGrpSpPr>
          <p:cNvPr id="40988" name="Group 64">
            <a:extLst>
              <a:ext uri="{FF2B5EF4-FFF2-40B4-BE49-F238E27FC236}">
                <a16:creationId xmlns:a16="http://schemas.microsoft.com/office/drawing/2014/main" id="{196E1E3D-88B1-4B0B-1C7B-102BEE8A082D}"/>
              </a:ext>
            </a:extLst>
          </p:cNvPr>
          <p:cNvGrpSpPr>
            <a:grpSpLocks/>
          </p:cNvGrpSpPr>
          <p:nvPr/>
        </p:nvGrpSpPr>
        <p:grpSpPr bwMode="auto">
          <a:xfrm>
            <a:off x="4865688" y="2794000"/>
            <a:ext cx="1281112" cy="1158875"/>
            <a:chOff x="3065" y="1760"/>
            <a:chExt cx="807" cy="730"/>
          </a:xfrm>
        </p:grpSpPr>
        <p:pic>
          <p:nvPicPr>
            <p:cNvPr id="41037" name="Picture 65">
              <a:extLst>
                <a:ext uri="{FF2B5EF4-FFF2-40B4-BE49-F238E27FC236}">
                  <a16:creationId xmlns:a16="http://schemas.microsoft.com/office/drawing/2014/main" id="{D237FB6C-91C8-F198-D0C3-FDCA2CEE61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9" t="29306" r="3949" b="14803"/>
            <a:stretch>
              <a:fillRect/>
            </a:stretch>
          </p:blipFill>
          <p:spPr bwMode="auto">
            <a:xfrm>
              <a:off x="3065" y="1904"/>
              <a:ext cx="807" cy="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5209" t="29306" r="3949" b="14803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41038" name="Picture 66">
              <a:extLst>
                <a:ext uri="{FF2B5EF4-FFF2-40B4-BE49-F238E27FC236}">
                  <a16:creationId xmlns:a16="http://schemas.microsoft.com/office/drawing/2014/main" id="{175ACB3E-A9E3-34BD-FB00-67BE91A7C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293" t="95682" r="713" b="1534"/>
            <a:stretch>
              <a:fillRect/>
            </a:stretch>
          </p:blipFill>
          <p:spPr bwMode="auto">
            <a:xfrm>
              <a:off x="3297" y="2420"/>
              <a:ext cx="384" cy="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 l="84293" t="95682" r="713" b="1534"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41039" name="Rectangle 67">
              <a:extLst>
                <a:ext uri="{FF2B5EF4-FFF2-40B4-BE49-F238E27FC236}">
                  <a16:creationId xmlns:a16="http://schemas.microsoft.com/office/drawing/2014/main" id="{0C7A37D3-AD8F-BEB0-6814-6D6F89875E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7" y="1760"/>
              <a:ext cx="396" cy="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  <a:latin typeface="Times New Roman Bold" panose="02020803070505020304" pitchFamily="18" charset="0"/>
                </a:rPr>
                <a:t>Thickness</a:t>
              </a:r>
            </a:p>
          </p:txBody>
        </p:sp>
        <p:sp>
          <p:nvSpPr>
            <p:cNvPr id="41040" name="Rectangle 68">
              <a:extLst>
                <a:ext uri="{FF2B5EF4-FFF2-40B4-BE49-F238E27FC236}">
                  <a16:creationId xmlns:a16="http://schemas.microsoft.com/office/drawing/2014/main" id="{DA4B09BB-FD47-6AD1-E1B2-DDEB8C9B4B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3" y="2384"/>
              <a:ext cx="221" cy="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  <a:latin typeface="Arial Bold" panose="020B0704020202020204" pitchFamily="34" charset="0"/>
                </a:rPr>
                <a:t>2mm</a:t>
              </a:r>
            </a:p>
          </p:txBody>
        </p:sp>
        <p:sp>
          <p:nvSpPr>
            <p:cNvPr id="41041" name="Rectangle 69">
              <a:extLst>
                <a:ext uri="{FF2B5EF4-FFF2-40B4-BE49-F238E27FC236}">
                  <a16:creationId xmlns:a16="http://schemas.microsoft.com/office/drawing/2014/main" id="{F27F2E32-4CDB-0927-9C8F-64C7E34C9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9" y="2384"/>
              <a:ext cx="221" cy="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900">
                  <a:solidFill>
                    <a:schemeClr val="bg1"/>
                  </a:solidFill>
                  <a:latin typeface="Arial Bold" panose="020B0704020202020204" pitchFamily="34" charset="0"/>
                </a:rPr>
                <a:t>4mm</a:t>
              </a:r>
            </a:p>
          </p:txBody>
        </p:sp>
      </p:grpSp>
      <p:grpSp>
        <p:nvGrpSpPr>
          <p:cNvPr id="40989" name="Group 70">
            <a:extLst>
              <a:ext uri="{FF2B5EF4-FFF2-40B4-BE49-F238E27FC236}">
                <a16:creationId xmlns:a16="http://schemas.microsoft.com/office/drawing/2014/main" id="{101C6BC6-344E-CF1E-5C2D-8380EC79C94D}"/>
              </a:ext>
            </a:extLst>
          </p:cNvPr>
          <p:cNvGrpSpPr>
            <a:grpSpLocks/>
          </p:cNvGrpSpPr>
          <p:nvPr/>
        </p:nvGrpSpPr>
        <p:grpSpPr bwMode="auto">
          <a:xfrm>
            <a:off x="7386638" y="2857500"/>
            <a:ext cx="868362" cy="449263"/>
            <a:chOff x="4653" y="1800"/>
            <a:chExt cx="547" cy="283"/>
          </a:xfrm>
        </p:grpSpPr>
        <p:sp>
          <p:nvSpPr>
            <p:cNvPr id="41035" name="Rectangle 71">
              <a:extLst>
                <a:ext uri="{FF2B5EF4-FFF2-40B4-BE49-F238E27FC236}">
                  <a16:creationId xmlns:a16="http://schemas.microsoft.com/office/drawing/2014/main" id="{8A076390-78C7-F9A0-A92E-32BBF23D99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3" y="1800"/>
              <a:ext cx="547" cy="283"/>
            </a:xfrm>
            <a:prstGeom prst="rect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36" name="Rectangle 72">
              <a:extLst>
                <a:ext uri="{FF2B5EF4-FFF2-40B4-BE49-F238E27FC236}">
                  <a16:creationId xmlns:a16="http://schemas.microsoft.com/office/drawing/2014/main" id="{591D86C3-8D66-EBAC-F9AA-AF216C36B0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1848"/>
              <a:ext cx="498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Field</a:t>
              </a:r>
            </a:p>
          </p:txBody>
        </p:sp>
      </p:grpSp>
      <p:grpSp>
        <p:nvGrpSpPr>
          <p:cNvPr id="40990" name="Group 73">
            <a:extLst>
              <a:ext uri="{FF2B5EF4-FFF2-40B4-BE49-F238E27FC236}">
                <a16:creationId xmlns:a16="http://schemas.microsoft.com/office/drawing/2014/main" id="{B2BC73DB-F2B3-9CEF-F495-E4C8759A884D}"/>
              </a:ext>
            </a:extLst>
          </p:cNvPr>
          <p:cNvGrpSpPr>
            <a:grpSpLocks/>
          </p:cNvGrpSpPr>
          <p:nvPr/>
        </p:nvGrpSpPr>
        <p:grpSpPr bwMode="auto">
          <a:xfrm>
            <a:off x="7310438" y="3733800"/>
            <a:ext cx="1020762" cy="525463"/>
            <a:chOff x="4605" y="2352"/>
            <a:chExt cx="643" cy="331"/>
          </a:xfrm>
        </p:grpSpPr>
        <p:sp>
          <p:nvSpPr>
            <p:cNvPr id="41033" name="Oval 74">
              <a:extLst>
                <a:ext uri="{FF2B5EF4-FFF2-40B4-BE49-F238E27FC236}">
                  <a16:creationId xmlns:a16="http://schemas.microsoft.com/office/drawing/2014/main" id="{9D5A78E9-DE0C-468D-C76E-632D5D30D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" y="2352"/>
              <a:ext cx="643" cy="331"/>
            </a:xfrm>
            <a:prstGeom prst="ellipse">
              <a:avLst/>
            </a:prstGeom>
            <a:solidFill>
              <a:srgbClr val="FFFFFF"/>
            </a:solidFill>
            <a:ln w="19080" cap="sq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41034" name="Rectangle 75">
              <a:extLst>
                <a:ext uri="{FF2B5EF4-FFF2-40B4-BE49-F238E27FC236}">
                  <a16:creationId xmlns:a16="http://schemas.microsoft.com/office/drawing/2014/main" id="{B8CA97AC-A628-85C2-04A2-5737F048D1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9" y="2424"/>
              <a:ext cx="498" cy="1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>
              <a:lvl1pPr>
                <a:spcBef>
                  <a:spcPts val="7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32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8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4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ts val="5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2000">
                  <a:solidFill>
                    <a:srgbClr val="FFFF66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Apply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Times New Roman Bold" panose="02020803070505020304" pitchFamily="18" charset="0"/>
                </a:rPr>
                <a:t>Deformation</a:t>
              </a:r>
            </a:p>
          </p:txBody>
        </p:sp>
      </p:grpSp>
      <p:sp>
        <p:nvSpPr>
          <p:cNvPr id="40991" name="Line 77">
            <a:extLst>
              <a:ext uri="{FF2B5EF4-FFF2-40B4-BE49-F238E27FC236}">
                <a16:creationId xmlns:a16="http://schemas.microsoft.com/office/drawing/2014/main" id="{956D2BBE-0F7F-BD27-A4A0-1EBA670FEE6F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7925" y="2852738"/>
            <a:ext cx="117475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2" name="Line 78">
            <a:extLst>
              <a:ext uri="{FF2B5EF4-FFF2-40B4-BE49-F238E27FC236}">
                <a16:creationId xmlns:a16="http://schemas.microsoft.com/office/drawing/2014/main" id="{FF7CEA99-EB8E-5FBD-3ABE-6D1FAB7E86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6175" y="2352675"/>
            <a:ext cx="5334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3" name="Line 79">
            <a:extLst>
              <a:ext uri="{FF2B5EF4-FFF2-40B4-BE49-F238E27FC236}">
                <a16:creationId xmlns:a16="http://schemas.microsoft.com/office/drawing/2014/main" id="{47F59F53-6922-031B-E983-457D4C4D70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33900" y="3425825"/>
            <a:ext cx="331788" cy="20638"/>
          </a:xfrm>
          <a:prstGeom prst="line">
            <a:avLst/>
          </a:prstGeom>
          <a:noFill/>
          <a:ln w="936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4" name="Line 80">
            <a:extLst>
              <a:ext uri="{FF2B5EF4-FFF2-40B4-BE49-F238E27FC236}">
                <a16:creationId xmlns:a16="http://schemas.microsoft.com/office/drawing/2014/main" id="{93FDC6F4-D9D9-6102-9CA8-3D2D36AAA6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5138" y="2352675"/>
            <a:ext cx="4270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5" name="Line 81">
            <a:extLst>
              <a:ext uri="{FF2B5EF4-FFF2-40B4-BE49-F238E27FC236}">
                <a16:creationId xmlns:a16="http://schemas.microsoft.com/office/drawing/2014/main" id="{41200776-85F3-502D-5C4B-8D65A0B0E0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684588" y="1166813"/>
            <a:ext cx="504825" cy="11938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6" name="Line 82">
            <a:extLst>
              <a:ext uri="{FF2B5EF4-FFF2-40B4-BE49-F238E27FC236}">
                <a16:creationId xmlns:a16="http://schemas.microsoft.com/office/drawing/2014/main" id="{616B1364-E787-67D0-F590-CB6B221C6F3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1800" y="2352675"/>
            <a:ext cx="5365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7" name="Line 84">
            <a:extLst>
              <a:ext uri="{FF2B5EF4-FFF2-40B4-BE49-F238E27FC236}">
                <a16:creationId xmlns:a16="http://schemas.microsoft.com/office/drawing/2014/main" id="{EDB8E256-C220-3128-A8C6-1793556DEB0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170738" y="5711825"/>
            <a:ext cx="257175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8" name="Line 85">
            <a:extLst>
              <a:ext uri="{FF2B5EF4-FFF2-40B4-BE49-F238E27FC236}">
                <a16:creationId xmlns:a16="http://schemas.microsoft.com/office/drawing/2014/main" id="{01FBF189-891F-6729-8C14-59B158983F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99213" y="5711825"/>
            <a:ext cx="160337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99" name="Line 86">
            <a:extLst>
              <a:ext uri="{FF2B5EF4-FFF2-40B4-BE49-F238E27FC236}">
                <a16:creationId xmlns:a16="http://schemas.microsoft.com/office/drawing/2014/main" id="{A836C7F9-8A34-556F-AAAB-70CE465848D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81563" y="5711825"/>
            <a:ext cx="72390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0" name="Line 87">
            <a:extLst>
              <a:ext uri="{FF2B5EF4-FFF2-40B4-BE49-F238E27FC236}">
                <a16:creationId xmlns:a16="http://schemas.microsoft.com/office/drawing/2014/main" id="{1E3A4B83-2F5F-5044-2CFA-27804E1843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09988" y="5711825"/>
            <a:ext cx="336550" cy="1588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1" name="Rectangle 88">
            <a:extLst>
              <a:ext uri="{FF2B5EF4-FFF2-40B4-BE49-F238E27FC236}">
                <a16:creationId xmlns:a16="http://schemas.microsoft.com/office/drawing/2014/main" id="{B7DADD2A-064B-EFCA-1440-986CB043E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900" y="5341938"/>
            <a:ext cx="711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Group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Analysis</a:t>
            </a:r>
          </a:p>
        </p:txBody>
      </p:sp>
      <p:sp>
        <p:nvSpPr>
          <p:cNvPr id="41002" name="Line 89">
            <a:extLst>
              <a:ext uri="{FF2B5EF4-FFF2-40B4-BE49-F238E27FC236}">
                <a16:creationId xmlns:a16="http://schemas.microsoft.com/office/drawing/2014/main" id="{A227D5D3-2994-90B7-47F4-6234F4BBB7B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49463" y="5513388"/>
            <a:ext cx="1006475" cy="168275"/>
          </a:xfrm>
          <a:prstGeom prst="line">
            <a:avLst/>
          </a:prstGeom>
          <a:noFill/>
          <a:ln w="28440" cap="sq">
            <a:solidFill>
              <a:srgbClr val="9933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3" name="Line 90">
            <a:extLst>
              <a:ext uri="{FF2B5EF4-FFF2-40B4-BE49-F238E27FC236}">
                <a16:creationId xmlns:a16="http://schemas.microsoft.com/office/drawing/2014/main" id="{99097938-AF10-B037-462B-D3D6CDB0A38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15263" y="4276725"/>
            <a:ext cx="17462" cy="1016000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4" name="Freeform 91">
            <a:extLst>
              <a:ext uri="{FF2B5EF4-FFF2-40B4-BE49-F238E27FC236}">
                <a16:creationId xmlns:a16="http://schemas.microsoft.com/office/drawing/2014/main" id="{29D104DD-7356-1483-7D44-DCF9DC408AFF}"/>
              </a:ext>
            </a:extLst>
          </p:cNvPr>
          <p:cNvSpPr>
            <a:spLocks/>
          </p:cNvSpPr>
          <p:nvPr/>
        </p:nvSpPr>
        <p:spPr bwMode="auto">
          <a:xfrm>
            <a:off x="6154738" y="3433763"/>
            <a:ext cx="1146175" cy="566737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0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10890" y="0"/>
                </a:lnTo>
                <a:lnTo>
                  <a:pt x="10890" y="21600"/>
                </a:lnTo>
                <a:lnTo>
                  <a:pt x="21600" y="21600"/>
                </a:lnTo>
              </a:path>
            </a:pathLst>
          </a:custGeom>
          <a:noFill/>
          <a:ln w="19080" cap="flat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5" name="Line 92">
            <a:extLst>
              <a:ext uri="{FF2B5EF4-FFF2-40B4-BE49-F238E27FC236}">
                <a16:creationId xmlns:a16="http://schemas.microsoft.com/office/drawing/2014/main" id="{BBD6F0B5-D685-41BC-29D3-8BBDB29193B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55825" y="2840038"/>
            <a:ext cx="166688" cy="1587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6" name="Line 93">
            <a:extLst>
              <a:ext uri="{FF2B5EF4-FFF2-40B4-BE49-F238E27FC236}">
                <a16:creationId xmlns:a16="http://schemas.microsoft.com/office/drawing/2014/main" id="{07437EFD-BF47-EAAF-3872-F423963A1A1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4788" y="1792288"/>
            <a:ext cx="1587" cy="284162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07" name="Rectangle 94">
            <a:extLst>
              <a:ext uri="{FF2B5EF4-FFF2-40B4-BE49-F238E27FC236}">
                <a16:creationId xmlns:a16="http://schemas.microsoft.com/office/drawing/2014/main" id="{DCB0A3CA-2E1D-0DDF-6CA7-1F8E522D6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625" y="2352675"/>
            <a:ext cx="1111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1008" name="Rectangle 95">
            <a:extLst>
              <a:ext uri="{FF2B5EF4-FFF2-40B4-BE49-F238E27FC236}">
                <a16:creationId xmlns:a16="http://schemas.microsoft.com/office/drawing/2014/main" id="{74A9EAB6-B75E-3857-7DCE-537AD435D1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2525" y="3011488"/>
            <a:ext cx="128588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41009" name="Rectangle 96">
            <a:extLst>
              <a:ext uri="{FF2B5EF4-FFF2-40B4-BE49-F238E27FC236}">
                <a16:creationId xmlns:a16="http://schemas.microsoft.com/office/drawing/2014/main" id="{9A819B79-3247-5E69-7E4F-A5143D6F5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2438" y="2622550"/>
            <a:ext cx="1111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1010" name="Rectangle 97">
            <a:extLst>
              <a:ext uri="{FF2B5EF4-FFF2-40B4-BE49-F238E27FC236}">
                <a16:creationId xmlns:a16="http://schemas.microsoft.com/office/drawing/2014/main" id="{67C1EDF4-0D5E-7FD1-CB06-96B6588B9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3850" y="806450"/>
            <a:ext cx="119063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41011" name="Rectangle 98">
            <a:extLst>
              <a:ext uri="{FF2B5EF4-FFF2-40B4-BE49-F238E27FC236}">
                <a16:creationId xmlns:a16="http://schemas.microsoft.com/office/drawing/2014/main" id="{C544C313-F361-F197-3F0E-9BE6F976A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1882775"/>
            <a:ext cx="119062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41012" name="Rectangle 99">
            <a:extLst>
              <a:ext uri="{FF2B5EF4-FFF2-40B4-BE49-F238E27FC236}">
                <a16:creationId xmlns:a16="http://schemas.microsoft.com/office/drawing/2014/main" id="{2C07721D-821A-FDAF-4F85-12FE684DD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2824163"/>
            <a:ext cx="1111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41013" name="Rectangle 100">
            <a:extLst>
              <a:ext uri="{FF2B5EF4-FFF2-40B4-BE49-F238E27FC236}">
                <a16:creationId xmlns:a16="http://schemas.microsoft.com/office/drawing/2014/main" id="{95BAA5C7-721C-3E16-34BC-9D8ED2E96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8550" y="941388"/>
            <a:ext cx="8255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J</a:t>
            </a:r>
          </a:p>
        </p:txBody>
      </p:sp>
      <p:sp>
        <p:nvSpPr>
          <p:cNvPr id="41014" name="Rectangle 101">
            <a:extLst>
              <a:ext uri="{FF2B5EF4-FFF2-40B4-BE49-F238E27FC236}">
                <a16:creationId xmlns:a16="http://schemas.microsoft.com/office/drawing/2014/main" id="{8B50CB77-F8B8-6243-489B-23684E7B1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00" y="1949450"/>
            <a:ext cx="46038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</a:p>
        </p:txBody>
      </p:sp>
      <p:sp>
        <p:nvSpPr>
          <p:cNvPr id="41015" name="Rectangle 102">
            <a:extLst>
              <a:ext uri="{FF2B5EF4-FFF2-40B4-BE49-F238E27FC236}">
                <a16:creationId xmlns:a16="http://schemas.microsoft.com/office/drawing/2014/main" id="{ADED6603-3AA5-7DA5-F229-FEFEF0CBB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3017838"/>
            <a:ext cx="119062" cy="20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H</a:t>
            </a:r>
          </a:p>
        </p:txBody>
      </p:sp>
      <p:sp>
        <p:nvSpPr>
          <p:cNvPr id="41016" name="Rectangle 103">
            <a:extLst>
              <a:ext uri="{FF2B5EF4-FFF2-40B4-BE49-F238E27FC236}">
                <a16:creationId xmlns:a16="http://schemas.microsoft.com/office/drawing/2014/main" id="{26D74388-1375-805F-5509-C4B94FB9D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949450"/>
            <a:ext cx="101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F</a:t>
            </a:r>
          </a:p>
        </p:txBody>
      </p:sp>
      <p:sp>
        <p:nvSpPr>
          <p:cNvPr id="41017" name="Rectangle 104">
            <a:extLst>
              <a:ext uri="{FF2B5EF4-FFF2-40B4-BE49-F238E27FC236}">
                <a16:creationId xmlns:a16="http://schemas.microsoft.com/office/drawing/2014/main" id="{F3ED625C-C95A-6CC4-D8D3-17F60F078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739775"/>
            <a:ext cx="111125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41018" name="Rectangle 105">
            <a:extLst>
              <a:ext uri="{FF2B5EF4-FFF2-40B4-BE49-F238E27FC236}">
                <a16:creationId xmlns:a16="http://schemas.microsoft.com/office/drawing/2014/main" id="{2EAFAABF-A189-88DA-3171-46C053924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4475" y="5297488"/>
            <a:ext cx="13811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M</a:t>
            </a:r>
          </a:p>
        </p:txBody>
      </p:sp>
      <p:sp>
        <p:nvSpPr>
          <p:cNvPr id="41019" name="Rectangle 106">
            <a:extLst>
              <a:ext uri="{FF2B5EF4-FFF2-40B4-BE49-F238E27FC236}">
                <a16:creationId xmlns:a16="http://schemas.microsoft.com/office/drawing/2014/main" id="{729808EF-3B85-E68A-E76A-15B6ED8FC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813" y="5297488"/>
            <a:ext cx="9207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</a:p>
        </p:txBody>
      </p:sp>
      <p:sp>
        <p:nvSpPr>
          <p:cNvPr id="41020" name="Rectangle 107">
            <a:extLst>
              <a:ext uri="{FF2B5EF4-FFF2-40B4-BE49-F238E27FC236}">
                <a16:creationId xmlns:a16="http://schemas.microsoft.com/office/drawing/2014/main" id="{42CF7BB7-06AC-2CD0-EBD8-17321A0FF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6325" y="5297488"/>
            <a:ext cx="111125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K</a:t>
            </a:r>
          </a:p>
        </p:txBody>
      </p:sp>
      <p:sp>
        <p:nvSpPr>
          <p:cNvPr id="41021" name="Rectangle 108">
            <a:extLst>
              <a:ext uri="{FF2B5EF4-FFF2-40B4-BE49-F238E27FC236}">
                <a16:creationId xmlns:a16="http://schemas.microsoft.com/office/drawing/2014/main" id="{06DD8289-63FB-A429-AC14-E71C24F626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297488"/>
            <a:ext cx="119063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</a:p>
        </p:txBody>
      </p:sp>
      <p:sp>
        <p:nvSpPr>
          <p:cNvPr id="41022" name="Rectangle 109">
            <a:extLst>
              <a:ext uri="{FF2B5EF4-FFF2-40B4-BE49-F238E27FC236}">
                <a16:creationId xmlns:a16="http://schemas.microsoft.com/office/drawing/2014/main" id="{52694A73-C20E-8B1E-4E83-044204540C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075" y="4894263"/>
            <a:ext cx="128588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300">
                <a:solidFill>
                  <a:schemeClr val="bg1"/>
                </a:solidFill>
                <a:latin typeface="Arial" panose="020B0604020202020204" pitchFamily="34" charset="0"/>
              </a:rPr>
              <a:t>O</a:t>
            </a:r>
          </a:p>
        </p:txBody>
      </p:sp>
      <p:sp>
        <p:nvSpPr>
          <p:cNvPr id="41023" name="Rectangle 110">
            <a:extLst>
              <a:ext uri="{FF2B5EF4-FFF2-40B4-BE49-F238E27FC236}">
                <a16:creationId xmlns:a16="http://schemas.microsoft.com/office/drawing/2014/main" id="{3E3D5ABF-013C-48C9-CE51-D8B0D58DB3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20638"/>
            <a:ext cx="4633913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000">
                <a:solidFill>
                  <a:srgbClr val="FFFF00"/>
                </a:solidFill>
                <a:latin typeface="Times New Roman Bold" panose="02020803070505020304" pitchFamily="18" charset="0"/>
              </a:rPr>
              <a:t>What Is FreeSurfer?</a:t>
            </a:r>
          </a:p>
        </p:txBody>
      </p:sp>
      <p:sp>
        <p:nvSpPr>
          <p:cNvPr id="41024" name="Line 111">
            <a:extLst>
              <a:ext uri="{FF2B5EF4-FFF2-40B4-BE49-F238E27FC236}">
                <a16:creationId xmlns:a16="http://schemas.microsoft.com/office/drawing/2014/main" id="{DA0EE220-C14C-3A16-E55D-ADF58DB91C9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26013" y="5783263"/>
            <a:ext cx="869950" cy="6254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5" name="Line 112">
            <a:extLst>
              <a:ext uri="{FF2B5EF4-FFF2-40B4-BE49-F238E27FC236}">
                <a16:creationId xmlns:a16="http://schemas.microsoft.com/office/drawing/2014/main" id="{563F8086-CFCE-2EEC-BDEE-3883650A821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26013" y="6011863"/>
            <a:ext cx="869950" cy="625475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1026" name="Picture 113">
            <a:extLst>
              <a:ext uri="{FF2B5EF4-FFF2-40B4-BE49-F238E27FC236}">
                <a16:creationId xmlns:a16="http://schemas.microsoft.com/office/drawing/2014/main" id="{1A83A455-E206-25F4-34D9-135DD3217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38200"/>
            <a:ext cx="9144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27" name="Line 114">
            <a:extLst>
              <a:ext uri="{FF2B5EF4-FFF2-40B4-BE49-F238E27FC236}">
                <a16:creationId xmlns:a16="http://schemas.microsoft.com/office/drawing/2014/main" id="{D5DE49E8-01B8-8E07-A7C5-D2C6E3219C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2863" y="1406525"/>
            <a:ext cx="1098550" cy="7350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28" name="Rectangle 115">
            <a:extLst>
              <a:ext uri="{FF2B5EF4-FFF2-40B4-BE49-F238E27FC236}">
                <a16:creationId xmlns:a16="http://schemas.microsoft.com/office/drawing/2014/main" id="{E1FFD3B7-C7F0-7D26-CACE-40BA820D0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9000" y="609600"/>
            <a:ext cx="776288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Surface ROI</a:t>
            </a:r>
          </a:p>
        </p:txBody>
      </p:sp>
      <p:pic>
        <p:nvPicPr>
          <p:cNvPr id="41029" name="Picture 116">
            <a:extLst>
              <a:ext uri="{FF2B5EF4-FFF2-40B4-BE49-F238E27FC236}">
                <a16:creationId xmlns:a16="http://schemas.microsoft.com/office/drawing/2014/main" id="{83DB7E5E-4AE9-2378-A38D-141E8B812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8" t="23380" r="23848" b="30782"/>
          <a:stretch>
            <a:fillRect/>
          </a:stretch>
        </p:blipFill>
        <p:spPr bwMode="auto">
          <a:xfrm>
            <a:off x="4114800" y="4191000"/>
            <a:ext cx="838200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3848" t="23380" r="23848" b="3078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30" name="Rectangle 117">
            <a:extLst>
              <a:ext uri="{FF2B5EF4-FFF2-40B4-BE49-F238E27FC236}">
                <a16:creationId xmlns:a16="http://schemas.microsoft.com/office/drawing/2014/main" id="{F9BFDAF6-C78F-D11E-2150-822680DAF9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9400" y="3997325"/>
            <a:ext cx="784225" cy="15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Volume ROI</a:t>
            </a:r>
          </a:p>
        </p:txBody>
      </p:sp>
      <p:sp>
        <p:nvSpPr>
          <p:cNvPr id="41031" name="Line 118">
            <a:extLst>
              <a:ext uri="{FF2B5EF4-FFF2-40B4-BE49-F238E27FC236}">
                <a16:creationId xmlns:a16="http://schemas.microsoft.com/office/drawing/2014/main" id="{FDCF834F-237E-7C54-A47B-5789D4FE5F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1963" y="4244975"/>
            <a:ext cx="1112837" cy="328613"/>
          </a:xfrm>
          <a:prstGeom prst="line">
            <a:avLst/>
          </a:prstGeom>
          <a:noFill/>
          <a:ln w="19080" cap="sq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032" name="Rectangle 119">
            <a:extLst>
              <a:ext uri="{FF2B5EF4-FFF2-40B4-BE49-F238E27FC236}">
                <a16:creationId xmlns:a16="http://schemas.microsoft.com/office/drawing/2014/main" id="{547F2FFF-4E7A-D246-FA3F-8DFEC66A3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1825" y="6324600"/>
            <a:ext cx="711200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40680" bIns="0"/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000">
                <a:solidFill>
                  <a:schemeClr val="bg1"/>
                </a:solidFill>
                <a:latin typeface="Times New Roman Bold" panose="02020803070505020304" pitchFamily="18" charset="0"/>
              </a:rPr>
              <a:t>Other Subjects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1">
            <a:extLst>
              <a:ext uri="{FF2B5EF4-FFF2-40B4-BE49-F238E27FC236}">
                <a16:creationId xmlns:a16="http://schemas.microsoft.com/office/drawing/2014/main" id="{35871013-B201-F558-6951-8ECA9893E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234950"/>
            <a:ext cx="9156700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Surfaces: White and Pial</a:t>
            </a:r>
          </a:p>
        </p:txBody>
      </p:sp>
      <p:pic>
        <p:nvPicPr>
          <p:cNvPr id="179203" name="Picture 2">
            <a:extLst>
              <a:ext uri="{FF2B5EF4-FFF2-40B4-BE49-F238E27FC236}">
                <a16:creationId xmlns:a16="http://schemas.microsoft.com/office/drawing/2014/main" id="{03983406-EA7C-727A-9634-E93165CC0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3303588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4" name="Picture 3">
            <a:extLst>
              <a:ext uri="{FF2B5EF4-FFF2-40B4-BE49-F238E27FC236}">
                <a16:creationId xmlns:a16="http://schemas.microsoft.com/office/drawing/2014/main" id="{99A4C296-172F-3499-39DF-51969F9E5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962400"/>
            <a:ext cx="47545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205" name="Picture 4">
            <a:extLst>
              <a:ext uri="{FF2B5EF4-FFF2-40B4-BE49-F238E27FC236}">
                <a16:creationId xmlns:a16="http://schemas.microsoft.com/office/drawing/2014/main" id="{D1026F17-8D7A-3826-F6A7-2A1681DC7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66800"/>
            <a:ext cx="4926013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1">
            <a:extLst>
              <a:ext uri="{FF2B5EF4-FFF2-40B4-BE49-F238E27FC236}">
                <a16:creationId xmlns:a16="http://schemas.microsoft.com/office/drawing/2014/main" id="{527D1C6E-49FC-E4B7-C0BF-A97F5F090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" panose="020B0604020202020204" pitchFamily="34" charset="0"/>
              </a:rPr>
              <a:t>Surface and Volume Analysis</a:t>
            </a:r>
          </a:p>
        </p:txBody>
      </p:sp>
      <p:pic>
        <p:nvPicPr>
          <p:cNvPr id="181251" name="Picture 2">
            <a:extLst>
              <a:ext uri="{FF2B5EF4-FFF2-40B4-BE49-F238E27FC236}">
                <a16:creationId xmlns:a16="http://schemas.microsoft.com/office/drawing/2014/main" id="{6841E4D2-A4E5-8073-B92E-3E5D65100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7" t="16049" r="19229" b="25996"/>
          <a:stretch>
            <a:fillRect/>
          </a:stretch>
        </p:blipFill>
        <p:spPr bwMode="auto">
          <a:xfrm>
            <a:off x="6477000" y="1295400"/>
            <a:ext cx="206851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2" name="Picture 3">
            <a:extLst>
              <a:ext uri="{FF2B5EF4-FFF2-40B4-BE49-F238E27FC236}">
                <a16:creationId xmlns:a16="http://schemas.microsoft.com/office/drawing/2014/main" id="{B3A8ACCD-B390-7B82-F05B-CA3A4AE90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1676400"/>
            <a:ext cx="247015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3" name="Picture 4">
            <a:extLst>
              <a:ext uri="{FF2B5EF4-FFF2-40B4-BE49-F238E27FC236}">
                <a16:creationId xmlns:a16="http://schemas.microsoft.com/office/drawing/2014/main" id="{BEF3C9D8-69F4-9D49-8996-D4BF07BB3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2400"/>
            <a:ext cx="228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4" name="Picture 5">
            <a:extLst>
              <a:ext uri="{FF2B5EF4-FFF2-40B4-BE49-F238E27FC236}">
                <a16:creationId xmlns:a16="http://schemas.microsoft.com/office/drawing/2014/main" id="{CABA110F-5B47-235E-454F-D22285CDB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267200"/>
            <a:ext cx="16764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255" name="Picture 6">
            <a:extLst>
              <a:ext uri="{FF2B5EF4-FFF2-40B4-BE49-F238E27FC236}">
                <a16:creationId xmlns:a16="http://schemas.microsoft.com/office/drawing/2014/main" id="{745E4205-8F33-5C13-44F3-81549FE94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6400"/>
            <a:ext cx="2819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1256" name="Rectangle 7">
            <a:extLst>
              <a:ext uri="{FF2B5EF4-FFF2-40B4-BE49-F238E27FC236}">
                <a16:creationId xmlns:a16="http://schemas.microsoft.com/office/drawing/2014/main" id="{835E95FE-8DC8-462F-6946-99503B8F6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3276600"/>
            <a:ext cx="2298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Cortical Reconstruction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and Automatic Labeling</a:t>
            </a:r>
          </a:p>
        </p:txBody>
      </p:sp>
      <p:sp>
        <p:nvSpPr>
          <p:cNvPr id="181257" name="Rectangle 8">
            <a:extLst>
              <a:ext uri="{FF2B5EF4-FFF2-40B4-BE49-F238E27FC236}">
                <a16:creationId xmlns:a16="http://schemas.microsoft.com/office/drawing/2014/main" id="{7CF5411A-3590-7245-71AD-7331CB36AF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352800"/>
            <a:ext cx="229711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Inflation and Functional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Mapping</a:t>
            </a:r>
          </a:p>
        </p:txBody>
      </p:sp>
      <p:sp>
        <p:nvSpPr>
          <p:cNvPr id="181258" name="Rectangle 9">
            <a:extLst>
              <a:ext uri="{FF2B5EF4-FFF2-40B4-BE49-F238E27FC236}">
                <a16:creationId xmlns:a16="http://schemas.microsoft.com/office/drawing/2014/main" id="{1D6AA172-7958-138F-60B5-47B96BB5A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6216650"/>
            <a:ext cx="17684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Surface Flattening</a:t>
            </a:r>
          </a:p>
        </p:txBody>
      </p:sp>
      <p:sp>
        <p:nvSpPr>
          <p:cNvPr id="181259" name="Rectangle 10">
            <a:extLst>
              <a:ext uri="{FF2B5EF4-FFF2-40B4-BE49-F238E27FC236}">
                <a16:creationId xmlns:a16="http://schemas.microsoft.com/office/drawing/2014/main" id="{B68B524F-6E28-1643-1190-E4161DC80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5943600"/>
            <a:ext cx="25177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Surface-based Intersubject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Alignment and Statistics</a:t>
            </a:r>
          </a:p>
        </p:txBody>
      </p:sp>
      <p:sp>
        <p:nvSpPr>
          <p:cNvPr id="181260" name="Rectangle 11">
            <a:extLst>
              <a:ext uri="{FF2B5EF4-FFF2-40B4-BE49-F238E27FC236}">
                <a16:creationId xmlns:a16="http://schemas.microsoft.com/office/drawing/2014/main" id="{F1B7EC98-4D2D-47B4-23C6-944565080F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3013" y="3429000"/>
            <a:ext cx="21510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Automatic Subcortical</a:t>
            </a:r>
          </a:p>
          <a:p>
            <a:pPr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Gray Matter Labeling</a:t>
            </a:r>
          </a:p>
        </p:txBody>
      </p:sp>
      <p:sp>
        <p:nvSpPr>
          <p:cNvPr id="181261" name="Rectangle 12">
            <a:extLst>
              <a:ext uri="{FF2B5EF4-FFF2-40B4-BE49-F238E27FC236}">
                <a16:creationId xmlns:a16="http://schemas.microsoft.com/office/drawing/2014/main" id="{82239DD3-C5AD-A565-0231-78659DE637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7950" y="6019800"/>
            <a:ext cx="2298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Automatic Gyral White </a:t>
            </a:r>
          </a:p>
          <a:p>
            <a:pPr algn="ctr" eaLnBrk="1" hangingPunct="1">
              <a:buSzPct val="100000"/>
            </a:pPr>
            <a:r>
              <a:rPr lang="en-US" altLang="en-US" sz="1800">
                <a:solidFill>
                  <a:srgbClr val="FFCC00"/>
                </a:solidFill>
              </a:rPr>
              <a:t>Matter Labeling</a:t>
            </a:r>
          </a:p>
        </p:txBody>
      </p:sp>
      <p:pic>
        <p:nvPicPr>
          <p:cNvPr id="181262" name="Picture 13">
            <a:extLst>
              <a:ext uri="{FF2B5EF4-FFF2-40B4-BE49-F238E27FC236}">
                <a16:creationId xmlns:a16="http://schemas.microsoft.com/office/drawing/2014/main" id="{38FAD58D-26D2-3EF4-8684-05898149F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5" t="20518" r="22305" b="29297"/>
          <a:stretch>
            <a:fillRect/>
          </a:stretch>
        </p:blipFill>
        <p:spPr bwMode="auto">
          <a:xfrm>
            <a:off x="6505575" y="4102100"/>
            <a:ext cx="200025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1">
            <a:extLst>
              <a:ext uri="{FF2B5EF4-FFF2-40B4-BE49-F238E27FC236}">
                <a16:creationId xmlns:a16="http://schemas.microsoft.com/office/drawing/2014/main" id="{53378D69-26D6-B904-6110-B2D3FDB11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Inflation</a:t>
            </a:r>
          </a:p>
        </p:txBody>
      </p:sp>
      <p:pic>
        <p:nvPicPr>
          <p:cNvPr id="183299" name="Picture 2">
            <a:extLst>
              <a:ext uri="{FF2B5EF4-FFF2-40B4-BE49-F238E27FC236}">
                <a16:creationId xmlns:a16="http://schemas.microsoft.com/office/drawing/2014/main" id="{5238C139-9A0F-C1A0-CEB5-2BC696DCC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429000"/>
            <a:ext cx="5867400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3300" name="Picture 3">
            <a:extLst>
              <a:ext uri="{FF2B5EF4-FFF2-40B4-BE49-F238E27FC236}">
                <a16:creationId xmlns:a16="http://schemas.microsoft.com/office/drawing/2014/main" id="{7318B4EE-4849-B0C8-EF66-B9780E14F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475456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346" name="Group 1">
            <a:extLst>
              <a:ext uri="{FF2B5EF4-FFF2-40B4-BE49-F238E27FC236}">
                <a16:creationId xmlns:a16="http://schemas.microsoft.com/office/drawing/2014/main" id="{D27A2CF0-A631-688C-E24F-42F19D829E0B}"/>
              </a:ext>
            </a:extLst>
          </p:cNvPr>
          <p:cNvGrpSpPr>
            <a:grpSpLocks/>
          </p:cNvGrpSpPr>
          <p:nvPr/>
        </p:nvGrpSpPr>
        <p:grpSpPr bwMode="auto">
          <a:xfrm>
            <a:off x="73025" y="2427288"/>
            <a:ext cx="3683000" cy="2644775"/>
            <a:chOff x="46" y="1529"/>
            <a:chExt cx="2320" cy="1666"/>
          </a:xfrm>
        </p:grpSpPr>
        <p:sp>
          <p:nvSpPr>
            <p:cNvPr id="185363" name="Rectangle 2">
              <a:extLst>
                <a:ext uri="{FF2B5EF4-FFF2-40B4-BE49-F238E27FC236}">
                  <a16:creationId xmlns:a16="http://schemas.microsoft.com/office/drawing/2014/main" id="{8B236CC6-5306-424B-EB53-6F0B19D64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" y="2927"/>
              <a:ext cx="2320" cy="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800">
                  <a:solidFill>
                    <a:srgbClr val="FFFFFF"/>
                  </a:solidFill>
                </a:rPr>
                <a:t>Inflated surface with cuts</a:t>
              </a:r>
            </a:p>
          </p:txBody>
        </p:sp>
        <p:pic>
          <p:nvPicPr>
            <p:cNvPr id="185364" name="Picture 3">
              <a:extLst>
                <a:ext uri="{FF2B5EF4-FFF2-40B4-BE49-F238E27FC236}">
                  <a16:creationId xmlns:a16="http://schemas.microsoft.com/office/drawing/2014/main" id="{9987E85F-B509-0E06-F25B-3562718758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" y="1529"/>
              <a:ext cx="1874" cy="1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5347" name="Line 4">
            <a:extLst>
              <a:ext uri="{FF2B5EF4-FFF2-40B4-BE49-F238E27FC236}">
                <a16:creationId xmlns:a16="http://schemas.microsoft.com/office/drawing/2014/main" id="{91116B29-E7E4-08A3-5EE1-694A9B0D29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6375" y="2386013"/>
            <a:ext cx="623888" cy="465137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48" name="Line 5">
            <a:extLst>
              <a:ext uri="{FF2B5EF4-FFF2-40B4-BE49-F238E27FC236}">
                <a16:creationId xmlns:a16="http://schemas.microsoft.com/office/drawing/2014/main" id="{AA9D2132-246D-1A93-2606-3FAF4959D0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745413" y="4319588"/>
            <a:ext cx="452437" cy="482600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49" name="Line 6">
            <a:extLst>
              <a:ext uri="{FF2B5EF4-FFF2-40B4-BE49-F238E27FC236}">
                <a16:creationId xmlns:a16="http://schemas.microsoft.com/office/drawing/2014/main" id="{BF2DE92C-DBB4-BC80-F9B6-5A7F190CC7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30900" y="3954463"/>
            <a:ext cx="720725" cy="798512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5350" name="Line 7">
            <a:extLst>
              <a:ext uri="{FF2B5EF4-FFF2-40B4-BE49-F238E27FC236}">
                <a16:creationId xmlns:a16="http://schemas.microsoft.com/office/drawing/2014/main" id="{1666F281-A5B3-7FA5-CB14-917AD4FF78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78388" y="3602038"/>
            <a:ext cx="1143000" cy="534987"/>
          </a:xfrm>
          <a:prstGeom prst="line">
            <a:avLst/>
          </a:prstGeom>
          <a:noFill/>
          <a:ln w="1260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85351" name="Group 8">
            <a:extLst>
              <a:ext uri="{FF2B5EF4-FFF2-40B4-BE49-F238E27FC236}">
                <a16:creationId xmlns:a16="http://schemas.microsoft.com/office/drawing/2014/main" id="{78B5BDD7-1148-8BEE-F05F-89C178654916}"/>
              </a:ext>
            </a:extLst>
          </p:cNvPr>
          <p:cNvGrpSpPr>
            <a:grpSpLocks/>
          </p:cNvGrpSpPr>
          <p:nvPr/>
        </p:nvGrpSpPr>
        <p:grpSpPr bwMode="auto">
          <a:xfrm>
            <a:off x="3883025" y="1860550"/>
            <a:ext cx="5137150" cy="3779838"/>
            <a:chOff x="2446" y="1172"/>
            <a:chExt cx="3236" cy="2381"/>
          </a:xfrm>
        </p:grpSpPr>
        <p:grpSp>
          <p:nvGrpSpPr>
            <p:cNvPr id="185353" name="Group 9">
              <a:extLst>
                <a:ext uri="{FF2B5EF4-FFF2-40B4-BE49-F238E27FC236}">
                  <a16:creationId xmlns:a16="http://schemas.microsoft.com/office/drawing/2014/main" id="{13C1CA44-5839-3121-1B8D-DC3DD25256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71" y="1172"/>
              <a:ext cx="1882" cy="2069"/>
              <a:chOff x="3171" y="1172"/>
              <a:chExt cx="1882" cy="2069"/>
            </a:xfrm>
          </p:grpSpPr>
          <p:sp>
            <p:nvSpPr>
              <p:cNvPr id="185361" name="Rectangle 10">
                <a:extLst>
                  <a:ext uri="{FF2B5EF4-FFF2-40B4-BE49-F238E27FC236}">
                    <a16:creationId xmlns:a16="http://schemas.microsoft.com/office/drawing/2014/main" id="{C311ABA5-4A66-B22C-0144-D5C4BA59C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1" y="1172"/>
                <a:ext cx="1882" cy="2069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eaLnBrk="1" hangingPunct="1"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buNone/>
                </a:pPr>
                <a:endParaRPr lang="en-US" altLang="en-US"/>
              </a:p>
            </p:txBody>
          </p:sp>
          <p:pic>
            <p:nvPicPr>
              <p:cNvPr id="185362" name="Picture 11">
                <a:extLst>
                  <a:ext uri="{FF2B5EF4-FFF2-40B4-BE49-F238E27FC236}">
                    <a16:creationId xmlns:a16="http://schemas.microsoft.com/office/drawing/2014/main" id="{D7AF6504-7259-2C4B-EB18-80EC40C0CD1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1" y="1172"/>
                <a:ext cx="1882" cy="20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5354" name="Rectangle 12">
              <a:extLst>
                <a:ext uri="{FF2B5EF4-FFF2-40B4-BE49-F238E27FC236}">
                  <a16:creationId xmlns:a16="http://schemas.microsoft.com/office/drawing/2014/main" id="{63856382-B532-59D4-3943-9F22229145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7" y="2905"/>
              <a:ext cx="1291" cy="215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superior temporal</a:t>
              </a:r>
            </a:p>
          </p:txBody>
        </p:sp>
        <p:sp>
          <p:nvSpPr>
            <p:cNvPr id="185355" name="Rectangle 13">
              <a:extLst>
                <a:ext uri="{FF2B5EF4-FFF2-40B4-BE49-F238E27FC236}">
                  <a16:creationId xmlns:a16="http://schemas.microsoft.com/office/drawing/2014/main" id="{16350652-A905-C8CC-7E76-80D94936CA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5" y="3285"/>
              <a:ext cx="2517" cy="26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2800">
                  <a:solidFill>
                    <a:srgbClr val="FFFFFF"/>
                  </a:solidFill>
                </a:rPr>
                <a:t>Metrically optimal flat map</a:t>
              </a:r>
            </a:p>
          </p:txBody>
        </p:sp>
        <p:sp>
          <p:nvSpPr>
            <p:cNvPr id="185356" name="Rectangle 14">
              <a:extLst>
                <a:ext uri="{FF2B5EF4-FFF2-40B4-BE49-F238E27FC236}">
                  <a16:creationId xmlns:a16="http://schemas.microsoft.com/office/drawing/2014/main" id="{DD4BF995-7B0C-3D90-5309-E062E5371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7" y="2917"/>
              <a:ext cx="511" cy="153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calcarine</a:t>
              </a:r>
            </a:p>
          </p:txBody>
        </p:sp>
        <p:sp>
          <p:nvSpPr>
            <p:cNvPr id="185357" name="Rectangle 15">
              <a:extLst>
                <a:ext uri="{FF2B5EF4-FFF2-40B4-BE49-F238E27FC236}">
                  <a16:creationId xmlns:a16="http://schemas.microsoft.com/office/drawing/2014/main" id="{3AEC6984-B592-FC0D-1A7C-1DFB6E6103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4" y="1309"/>
              <a:ext cx="397" cy="153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central</a:t>
              </a:r>
            </a:p>
          </p:txBody>
        </p:sp>
        <p:sp>
          <p:nvSpPr>
            <p:cNvPr id="185358" name="Rectangle 16">
              <a:extLst>
                <a:ext uri="{FF2B5EF4-FFF2-40B4-BE49-F238E27FC236}">
                  <a16:creationId xmlns:a16="http://schemas.microsoft.com/office/drawing/2014/main" id="{9D049AFE-4E19-6CD4-F7F1-F5666861C5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4" y="2465"/>
              <a:ext cx="421" cy="153"/>
            </a:xfrm>
            <a:prstGeom prst="rect">
              <a:avLst/>
            </a:prstGeom>
            <a:solidFill>
              <a:srgbClr val="000000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 sz="1600">
                  <a:solidFill>
                    <a:srgbClr val="FFFF00"/>
                  </a:solidFill>
                </a:rPr>
                <a:t>sylvian</a:t>
              </a:r>
            </a:p>
          </p:txBody>
        </p:sp>
        <p:sp>
          <p:nvSpPr>
            <p:cNvPr id="185359" name="Rectangle 17">
              <a:extLst>
                <a:ext uri="{FF2B5EF4-FFF2-40B4-BE49-F238E27FC236}">
                  <a16:creationId xmlns:a16="http://schemas.microsoft.com/office/drawing/2014/main" id="{2BA1366E-B2D3-3068-97FB-3AF755ABD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6" y="1941"/>
              <a:ext cx="870" cy="27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80" bIns="0"/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6600"/>
                  </a:solidFill>
                </a:rPr>
                <a:t>anterior</a:t>
              </a:r>
            </a:p>
          </p:txBody>
        </p:sp>
        <p:sp>
          <p:nvSpPr>
            <p:cNvPr id="185360" name="Rectangle 18">
              <a:extLst>
                <a:ext uri="{FF2B5EF4-FFF2-40B4-BE49-F238E27FC236}">
                  <a16:creationId xmlns:a16="http://schemas.microsoft.com/office/drawing/2014/main" id="{AB30FA8C-AE2B-0128-0C55-11D15B742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8" y="2321"/>
              <a:ext cx="734" cy="23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80" bIns="0">
              <a:spAutoFit/>
            </a:bodyPr>
            <a:lstStyle>
              <a:lvl1pPr marL="39688"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1pPr>
              <a:lvl2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2pPr>
              <a:lvl3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3pPr>
              <a:lvl4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4pPr>
              <a:lvl5pPr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39688" algn="l"/>
                  <a:tab pos="496888" algn="l"/>
                  <a:tab pos="954088" algn="l"/>
                  <a:tab pos="1411288" algn="l"/>
                  <a:tab pos="1868488" algn="l"/>
                  <a:tab pos="2325688" algn="l"/>
                  <a:tab pos="2782888" algn="l"/>
                  <a:tab pos="3240088" algn="l"/>
                  <a:tab pos="3697288" algn="l"/>
                  <a:tab pos="4154488" algn="l"/>
                  <a:tab pos="4611688" algn="l"/>
                  <a:tab pos="5068888" algn="l"/>
                  <a:tab pos="5526088" algn="l"/>
                  <a:tab pos="5983288" algn="l"/>
                  <a:tab pos="6440488" algn="l"/>
                  <a:tab pos="6897688" algn="l"/>
                  <a:tab pos="7354888" algn="l"/>
                  <a:tab pos="7812088" algn="l"/>
                  <a:tab pos="8269288" algn="l"/>
                  <a:tab pos="8726488" algn="l"/>
                  <a:tab pos="9183688" algn="l"/>
                </a:tabLs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ヒラギノ明朝 ProN W3" pitchFamily="2" charset="-128"/>
                </a:defRPr>
              </a:lvl9pPr>
            </a:lstStyle>
            <a:p>
              <a:pPr eaLnBrk="1" hangingPunct="1">
                <a:buSzPct val="100000"/>
              </a:pPr>
              <a:r>
                <a:rPr lang="en-US" altLang="en-US">
                  <a:solidFill>
                    <a:srgbClr val="FF6600"/>
                  </a:solidFill>
                </a:rPr>
                <a:t>posterior</a:t>
              </a:r>
            </a:p>
          </p:txBody>
        </p:sp>
      </p:grpSp>
      <p:sp>
        <p:nvSpPr>
          <p:cNvPr id="185352" name="Text Box 19">
            <a:extLst>
              <a:ext uri="{FF2B5EF4-FFF2-40B4-BE49-F238E27FC236}">
                <a16:creationId xmlns:a16="http://schemas.microsoft.com/office/drawing/2014/main" id="{60B97176-BAAE-BC24-CFB9-AE3D474C4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00"/>
                </a:solidFill>
                <a:latin typeface="Arial Bold" panose="020B0704020202020204" pitchFamily="34" charset="0"/>
              </a:rPr>
              <a:t>Surface Flattening – Whole Hemisphere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Text Box 1">
            <a:extLst>
              <a:ext uri="{FF2B5EF4-FFF2-40B4-BE49-F238E27FC236}">
                <a16:creationId xmlns:a16="http://schemas.microsoft.com/office/drawing/2014/main" id="{779BA31F-186F-7531-47F6-4A9E0B635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  <a:latin typeface="Arial Bold" panose="020B0704020202020204" pitchFamily="34" charset="0"/>
              </a:rPr>
              <a:t>Volume Differences Predictive of AD</a:t>
            </a:r>
          </a:p>
        </p:txBody>
      </p:sp>
      <p:pic>
        <p:nvPicPr>
          <p:cNvPr id="187395" name="Picture 2">
            <a:extLst>
              <a:ext uri="{FF2B5EF4-FFF2-40B4-BE49-F238E27FC236}">
                <a16:creationId xmlns:a16="http://schemas.microsoft.com/office/drawing/2014/main" id="{43796B62-15CD-2D0C-3267-C27421763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5484813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7396" name="Rectangle 3">
            <a:extLst>
              <a:ext uri="{FF2B5EF4-FFF2-40B4-BE49-F238E27FC236}">
                <a16:creationId xmlns:a16="http://schemas.microsoft.com/office/drawing/2014/main" id="{682EFA24-CFBE-1502-19E2-BCA0AD9D6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13500"/>
            <a:ext cx="6718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050"/>
              </a:spcBef>
              <a:buSzPct val="100000"/>
            </a:pPr>
            <a:r>
              <a:rPr lang="en-US" altLang="en-US" sz="1800">
                <a:solidFill>
                  <a:srgbClr val="FFFFFF"/>
                </a:solidFill>
              </a:rPr>
              <a:t>Data courtesy of Drs Marilyn Albert and Ron Killiany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ext Box 1">
            <a:extLst>
              <a:ext uri="{FF2B5EF4-FFF2-40B4-BE49-F238E27FC236}">
                <a16:creationId xmlns:a16="http://schemas.microsoft.com/office/drawing/2014/main" id="{CB09CF87-F00A-1225-F7F8-1C39E7E7C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Why FreeSurfer?</a:t>
            </a:r>
          </a:p>
        </p:txBody>
      </p:sp>
      <p:sp>
        <p:nvSpPr>
          <p:cNvPr id="189443" name="Rectangle 2">
            <a:extLst>
              <a:ext uri="{FF2B5EF4-FFF2-40B4-BE49-F238E27FC236}">
                <a16:creationId xmlns:a16="http://schemas.microsoft.com/office/drawing/2014/main" id="{730C92CC-4EC6-30F5-86C7-A19388753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38" y="1817688"/>
            <a:ext cx="807720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493713" indent="-457200"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493713" algn="l"/>
                <a:tab pos="950913" algn="l"/>
                <a:tab pos="1408113" algn="l"/>
                <a:tab pos="1865313" algn="l"/>
                <a:tab pos="2322513" algn="l"/>
                <a:tab pos="2779713" algn="l"/>
                <a:tab pos="3236913" algn="l"/>
                <a:tab pos="3694113" algn="l"/>
                <a:tab pos="4151313" algn="l"/>
                <a:tab pos="4608513" algn="l"/>
                <a:tab pos="5065713" algn="l"/>
                <a:tab pos="5522913" algn="l"/>
                <a:tab pos="5980113" algn="l"/>
                <a:tab pos="6437313" algn="l"/>
                <a:tab pos="6894513" algn="l"/>
                <a:tab pos="7351713" algn="l"/>
                <a:tab pos="7808913" algn="l"/>
                <a:tab pos="8266113" algn="l"/>
                <a:tab pos="8723313" algn="l"/>
                <a:tab pos="9180513" algn="l"/>
                <a:tab pos="96377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31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US" altLang="en-US" sz="2700">
                <a:solidFill>
                  <a:srgbClr val="FFFFFF"/>
                </a:solidFill>
              </a:rPr>
              <a:t>Anatomical analysis is not like functional analysis – it is completely stereotyped.</a:t>
            </a:r>
          </a:p>
          <a:p>
            <a:pPr eaLnBrk="1" hangingPunct="1">
              <a:spcBef>
                <a:spcPts val="31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US" altLang="en-US" sz="2700">
                <a:solidFill>
                  <a:srgbClr val="FFFFFF"/>
                </a:solidFill>
              </a:rPr>
              <a:t>Registration to a template (e.g. MNI/Talairach) doesn</a:t>
            </a:r>
            <a:r>
              <a:rPr lang="en-US" altLang="en-US" sz="27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700">
                <a:solidFill>
                  <a:srgbClr val="FFFFFF"/>
                </a:solidFill>
                <a:ea typeface="MS PGothic" panose="020B0600070205080204" pitchFamily="34" charset="-128"/>
              </a:rPr>
              <a:t>t account for individual anatomy.</a:t>
            </a:r>
          </a:p>
          <a:p>
            <a:pPr eaLnBrk="1" hangingPunct="1">
              <a:spcBef>
                <a:spcPts val="3100"/>
              </a:spcBef>
              <a:buClr>
                <a:srgbClr val="FFFFFF"/>
              </a:buClr>
              <a:buSzPct val="100000"/>
              <a:buFont typeface="Times New Roman" panose="02020603050405020304" pitchFamily="18" charset="0"/>
              <a:buAutoNum type="arabicPeriod"/>
            </a:pPr>
            <a:r>
              <a:rPr lang="en-US" altLang="en-US" sz="2700">
                <a:solidFill>
                  <a:srgbClr val="FFFFFF"/>
                </a:solidFill>
              </a:rPr>
              <a:t>Even if you don</a:t>
            </a:r>
            <a:r>
              <a:rPr lang="en-US" altLang="en-US" sz="2700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 sz="2700">
                <a:solidFill>
                  <a:srgbClr val="FFFFFF"/>
                </a:solidFill>
                <a:ea typeface="MS PGothic" panose="020B0600070205080204" pitchFamily="34" charset="-128"/>
              </a:rPr>
              <a:t>t care about the anatomy, anatomical models allow functional analysis not otherwise possible.</a:t>
            </a:r>
            <a:endParaRPr lang="en-US" altLang="en-US" sz="270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1">
            <a:extLst>
              <a:ext uri="{FF2B5EF4-FFF2-40B4-BE49-F238E27FC236}">
                <a16:creationId xmlns:a16="http://schemas.microsoft.com/office/drawing/2014/main" id="{5EEAF202-63B6-71F5-66E4-45A9AF223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1" t="19589" r="22224" b="8638"/>
          <a:stretch>
            <a:fillRect/>
          </a:stretch>
        </p:blipFill>
        <p:spPr bwMode="auto">
          <a:xfrm>
            <a:off x="5181600" y="1981200"/>
            <a:ext cx="2847975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1" name="Rectangle 2">
            <a:extLst>
              <a:ext uri="{FF2B5EF4-FFF2-40B4-BE49-F238E27FC236}">
                <a16:creationId xmlns:a16="http://schemas.microsoft.com/office/drawing/2014/main" id="{98C60E5E-B2E8-893B-2D17-1CD4BD5DF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2013" y="5791200"/>
            <a:ext cx="1562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ICBM Atlas</a:t>
            </a:r>
          </a:p>
        </p:txBody>
      </p:sp>
      <p:sp>
        <p:nvSpPr>
          <p:cNvPr id="191492" name="Rectangle 3">
            <a:extLst>
              <a:ext uri="{FF2B5EF4-FFF2-40B4-BE49-F238E27FC236}">
                <a16:creationId xmlns:a16="http://schemas.microsoft.com/office/drawing/2014/main" id="{C4F84BB7-9BA5-C5CA-4483-D4C520314A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850" y="317500"/>
            <a:ext cx="7493000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" panose="020B0604020202020204" pitchFamily="34" charset="0"/>
              </a:rPr>
              <a:t>Why not just register to an ROI Atlas?</a:t>
            </a:r>
          </a:p>
        </p:txBody>
      </p:sp>
      <p:pic>
        <p:nvPicPr>
          <p:cNvPr id="191493" name="Picture 4">
            <a:extLst>
              <a:ext uri="{FF2B5EF4-FFF2-40B4-BE49-F238E27FC236}">
                <a16:creationId xmlns:a16="http://schemas.microsoft.com/office/drawing/2014/main" id="{7B15AE0F-C7CE-3581-EECF-57B37ABC6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12166" r="20462" b="14845"/>
          <a:stretch>
            <a:fillRect/>
          </a:stretch>
        </p:blipFill>
        <p:spPr bwMode="auto">
          <a:xfrm>
            <a:off x="327025" y="2133600"/>
            <a:ext cx="3238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4" name="Rectangle 5">
            <a:extLst>
              <a:ext uri="{FF2B5EF4-FFF2-40B4-BE49-F238E27FC236}">
                <a16:creationId xmlns:a16="http://schemas.microsoft.com/office/drawing/2014/main" id="{E218DEDF-BBCB-8D34-7B78-9380C3923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505200"/>
            <a:ext cx="1076325" cy="731838"/>
          </a:xfrm>
          <a:prstGeom prst="rect">
            <a:avLst/>
          </a:prstGeom>
          <a:noFill/>
          <a:ln w="9360" cap="sq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12 DOF</a:t>
            </a:r>
          </a:p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(Affine)</a:t>
            </a:r>
          </a:p>
        </p:txBody>
      </p:sp>
      <p:sp>
        <p:nvSpPr>
          <p:cNvPr id="191495" name="Line 6">
            <a:extLst>
              <a:ext uri="{FF2B5EF4-FFF2-40B4-BE49-F238E27FC236}">
                <a16:creationId xmlns:a16="http://schemas.microsoft.com/office/drawing/2014/main" id="{2B7FB9F1-AC77-30CC-3D42-918283909E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4648200"/>
            <a:ext cx="1752600" cy="1588"/>
          </a:xfrm>
          <a:prstGeom prst="line">
            <a:avLst/>
          </a:prstGeom>
          <a:noFill/>
          <a:ln w="57240" cap="sq">
            <a:solidFill>
              <a:srgbClr val="FFFFFF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1">
            <a:extLst>
              <a:ext uri="{FF2B5EF4-FFF2-40B4-BE49-F238E27FC236}">
                <a16:creationId xmlns:a16="http://schemas.microsoft.com/office/drawing/2014/main" id="{CAE639BD-E49D-3EBE-786A-D9869B4B6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0" t="12166" r="20462" b="17284"/>
          <a:stretch>
            <a:fillRect/>
          </a:stretch>
        </p:blipFill>
        <p:spPr bwMode="auto">
          <a:xfrm>
            <a:off x="4800600" y="2235200"/>
            <a:ext cx="3581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539" name="Picture 2">
            <a:extLst>
              <a:ext uri="{FF2B5EF4-FFF2-40B4-BE49-F238E27FC236}">
                <a16:creationId xmlns:a16="http://schemas.microsoft.com/office/drawing/2014/main" id="{563D8B16-345C-C397-6BE1-2AB947964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0" t="12166" r="20462" b="14845"/>
          <a:stretch>
            <a:fillRect/>
          </a:stretch>
        </p:blipFill>
        <p:spPr bwMode="auto">
          <a:xfrm>
            <a:off x="685800" y="2209800"/>
            <a:ext cx="38862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3540" name="Rectangle 3">
            <a:extLst>
              <a:ext uri="{FF2B5EF4-FFF2-40B4-BE49-F238E27FC236}">
                <a16:creationId xmlns:a16="http://schemas.microsoft.com/office/drawing/2014/main" id="{2A8AE8C6-0C1A-BA39-D33E-852DD7380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676400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Subject 1</a:t>
            </a:r>
          </a:p>
        </p:txBody>
      </p:sp>
      <p:sp>
        <p:nvSpPr>
          <p:cNvPr id="193541" name="Rectangle 4">
            <a:extLst>
              <a:ext uri="{FF2B5EF4-FFF2-40B4-BE49-F238E27FC236}">
                <a16:creationId xmlns:a16="http://schemas.microsoft.com/office/drawing/2014/main" id="{39D8F888-9E2D-D108-B535-5B9116E8F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70400" y="1524000"/>
            <a:ext cx="411638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Subject 2 aligned with Subject 1 </a:t>
            </a:r>
          </a:p>
          <a:p>
            <a:pPr algn="ctr"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</a:rPr>
              <a:t>(Subject 1</a:t>
            </a: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’</a:t>
            </a:r>
            <a:r>
              <a:rPr lang="en-US" altLang="ja-JP">
                <a:solidFill>
                  <a:srgbClr val="FFFFFF"/>
                </a:solidFill>
                <a:ea typeface="MS PGothic" panose="020B0600070205080204" pitchFamily="34" charset="-128"/>
              </a:rPr>
              <a:t>s Surface)</a:t>
            </a: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93542" name="Rectangle 5">
            <a:extLst>
              <a:ext uri="{FF2B5EF4-FFF2-40B4-BE49-F238E27FC236}">
                <a16:creationId xmlns:a16="http://schemas.microsoft.com/office/drawing/2014/main" id="{0F64DDA0-4EB0-DE83-9350-ED9A7D20A1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0800"/>
            <a:ext cx="8089900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  <a:latin typeface="Arial" panose="020B0604020202020204" pitchFamily="34" charset="0"/>
              </a:rPr>
              <a:t>Problems with Affine (12 DOF) Registration</a:t>
            </a:r>
          </a:p>
        </p:txBody>
      </p:sp>
      <p:sp>
        <p:nvSpPr>
          <p:cNvPr id="193543" name="Oval 6">
            <a:extLst>
              <a:ext uri="{FF2B5EF4-FFF2-40B4-BE49-F238E27FC236}">
                <a16:creationId xmlns:a16="http://schemas.microsoft.com/office/drawing/2014/main" id="{7252220A-1D3B-DAE3-2569-E67BB76AC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971800"/>
            <a:ext cx="1143000" cy="1066800"/>
          </a:xfrm>
          <a:prstGeom prst="ellips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193544" name="Oval 7">
            <a:extLst>
              <a:ext uri="{FF2B5EF4-FFF2-40B4-BE49-F238E27FC236}">
                <a16:creationId xmlns:a16="http://schemas.microsoft.com/office/drawing/2014/main" id="{1CE54CC0-C1D9-4058-9A94-188441E9A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638800"/>
            <a:ext cx="1143000" cy="1066800"/>
          </a:xfrm>
          <a:prstGeom prst="ellipse">
            <a:avLst/>
          </a:prstGeom>
          <a:noFill/>
          <a:ln w="38160" cap="sq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Text Box 1">
            <a:extLst>
              <a:ext uri="{FF2B5EF4-FFF2-40B4-BE49-F238E27FC236}">
                <a16:creationId xmlns:a16="http://schemas.microsoft.com/office/drawing/2014/main" id="{8055F3D4-80E1-1D2B-2150-40CECA186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 Bold" panose="020B0704020202020204" pitchFamily="34" charset="0"/>
              </a:rPr>
              <a:t>Talk Outline</a:t>
            </a:r>
          </a:p>
        </p:txBody>
      </p:sp>
      <p:sp>
        <p:nvSpPr>
          <p:cNvPr id="195587" name="Text Box 2">
            <a:extLst>
              <a:ext uri="{FF2B5EF4-FFF2-40B4-BE49-F238E27FC236}">
                <a16:creationId xmlns:a16="http://schemas.microsoft.com/office/drawing/2014/main" id="{4FC03EC8-7645-9415-29FE-1AECC8D3C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1955800"/>
            <a:ext cx="838835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646113" indent="-608013"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0000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0000"/>
                </a:solidFill>
                <a:latin typeface="Arial Bold" panose="020B0704020202020204" pitchFamily="34" charset="0"/>
              </a:rPr>
              <a:t>Cortical (surface-based)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Volume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New Features in 5.1.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Text Box 1">
            <a:extLst>
              <a:ext uri="{FF2B5EF4-FFF2-40B4-BE49-F238E27FC236}">
                <a16:creationId xmlns:a16="http://schemas.microsoft.com/office/drawing/2014/main" id="{C72487D9-FE0C-8E61-5C6A-052BBF7F48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53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00"/>
                </a:solidFill>
              </a:rPr>
              <a:t>What Can One Do With A Surface Model?</a:t>
            </a:r>
          </a:p>
        </p:txBody>
      </p:sp>
      <p:pic>
        <p:nvPicPr>
          <p:cNvPr id="96258" name="Picture 2">
            <a:extLst>
              <a:ext uri="{FF2B5EF4-FFF2-40B4-BE49-F238E27FC236}">
                <a16:creationId xmlns:a16="http://schemas.microsoft.com/office/drawing/2014/main" id="{8D066A5A-B9ED-942A-1167-D703DAA11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t="6061" r="13640" b="6989"/>
          <a:stretch>
            <a:fillRect/>
          </a:stretch>
        </p:blipFill>
        <p:spPr bwMode="auto">
          <a:xfrm>
            <a:off x="685800" y="276225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>
            <a:extLst>
              <a:ext uri="{FF2B5EF4-FFF2-40B4-BE49-F238E27FC236}">
                <a16:creationId xmlns:a16="http://schemas.microsoft.com/office/drawing/2014/main" id="{C3E3404F-767C-3B21-0484-1702FB307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4" t="6061" r="30304" b="6989"/>
          <a:stretch>
            <a:fillRect/>
          </a:stretch>
        </p:blipFill>
        <p:spPr bwMode="auto">
          <a:xfrm>
            <a:off x="6019800" y="2762250"/>
            <a:ext cx="182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Rectangle 4">
            <a:extLst>
              <a:ext uri="{FF2B5EF4-FFF2-40B4-BE49-F238E27FC236}">
                <a16:creationId xmlns:a16="http://schemas.microsoft.com/office/drawing/2014/main" id="{B9392148-2DF6-DFE7-E880-8C573B755D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188" y="5924550"/>
            <a:ext cx="2608262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FF"/>
                </a:solidFill>
                <a:latin typeface="Georgia" panose="02040502050405020303" pitchFamily="18" charset="0"/>
              </a:rPr>
              <a:t>left primary visual cortex</a:t>
            </a:r>
          </a:p>
        </p:txBody>
      </p:sp>
      <p:sp>
        <p:nvSpPr>
          <p:cNvPr id="96261" name="Rectangle 5">
            <a:extLst>
              <a:ext uri="{FF2B5EF4-FFF2-40B4-BE49-F238E27FC236}">
                <a16:creationId xmlns:a16="http://schemas.microsoft.com/office/drawing/2014/main" id="{0389E374-002A-64B6-6FAD-236EA45C4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213" y="5924550"/>
            <a:ext cx="22320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800">
                <a:solidFill>
                  <a:srgbClr val="FFFFFF"/>
                </a:solidFill>
                <a:latin typeface="Georgia" panose="02040502050405020303" pitchFamily="18" charset="0"/>
              </a:rPr>
              <a:t>right visual hemifield</a:t>
            </a:r>
          </a:p>
        </p:txBody>
      </p:sp>
      <p:sp>
        <p:nvSpPr>
          <p:cNvPr id="96262" name="Rectangle 6">
            <a:extLst>
              <a:ext uri="{FF2B5EF4-FFF2-40B4-BE49-F238E27FC236}">
                <a16:creationId xmlns:a16="http://schemas.microsoft.com/office/drawing/2014/main" id="{A2D75E37-9826-7A80-8BAB-6DC309E85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" y="2228850"/>
            <a:ext cx="4518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  <a:latin typeface="Georgia Italic" panose="02040502050405090303" pitchFamily="18" charset="0"/>
              </a:rPr>
              <a:t>desired</a:t>
            </a:r>
            <a:r>
              <a:rPr lang="en-US" altLang="en-US">
                <a:solidFill>
                  <a:srgbClr val="FFFFFF"/>
                </a:solidFill>
                <a:latin typeface="Georgia" panose="02040502050405020303" pitchFamily="18" charset="0"/>
              </a:rPr>
              <a:t> shape of activity pattern</a:t>
            </a:r>
          </a:p>
        </p:txBody>
      </p:sp>
      <p:sp>
        <p:nvSpPr>
          <p:cNvPr id="96263" name="Rectangle 7">
            <a:extLst>
              <a:ext uri="{FF2B5EF4-FFF2-40B4-BE49-F238E27FC236}">
                <a16:creationId xmlns:a16="http://schemas.microsoft.com/office/drawing/2014/main" id="{400744B8-28E9-478B-96DE-A139D565E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5550" y="2228850"/>
            <a:ext cx="3786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  <a:latin typeface="Georgia Italic" panose="02040502050405090303" pitchFamily="18" charset="0"/>
              </a:rPr>
              <a:t>required</a:t>
            </a:r>
            <a:r>
              <a:rPr lang="en-US" altLang="en-US">
                <a:solidFill>
                  <a:srgbClr val="FFFFFF"/>
                </a:solidFill>
                <a:latin typeface="Georgia" panose="02040502050405020303" pitchFamily="18" charset="0"/>
              </a:rPr>
              <a:t> shape of stimulus</a:t>
            </a:r>
          </a:p>
        </p:txBody>
      </p:sp>
      <p:sp>
        <p:nvSpPr>
          <p:cNvPr id="197641" name="Rectangle 8">
            <a:extLst>
              <a:ext uri="{FF2B5EF4-FFF2-40B4-BE49-F238E27FC236}">
                <a16:creationId xmlns:a16="http://schemas.microsoft.com/office/drawing/2014/main" id="{CFB7CAE1-45E7-C663-236A-20F7A51BE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1601788"/>
            <a:ext cx="8928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>
                <a:solidFill>
                  <a:srgbClr val="FFFFFF"/>
                </a:solidFill>
                <a:latin typeface="Georgia Bold" panose="02040802050405020203" pitchFamily="18" charset="0"/>
              </a:rPr>
              <a:t>goal</a:t>
            </a:r>
            <a:r>
              <a:rPr lang="en-US" altLang="en-US">
                <a:solidFill>
                  <a:srgbClr val="FFFFFF"/>
                </a:solidFill>
                <a:latin typeface="Georgia" panose="02040502050405020303" pitchFamily="18" charset="0"/>
              </a:rPr>
              <a:t>: use model to imposed desired activity pattern on V1 </a:t>
            </a:r>
          </a:p>
        </p:txBody>
      </p:sp>
      <p:sp>
        <p:nvSpPr>
          <p:cNvPr id="197642" name="Rectangle 9">
            <a:extLst>
              <a:ext uri="{FF2B5EF4-FFF2-40B4-BE49-F238E27FC236}">
                <a16:creationId xmlns:a16="http://schemas.microsoft.com/office/drawing/2014/main" id="{59CBC468-8474-BE82-28DD-AD50DB056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</a:t>
            </a:r>
            <a:r>
              <a:rPr lang="en-US" altLang="en-US" sz="2000">
                <a:solidFill>
                  <a:srgbClr val="FF0000"/>
                </a:solidFill>
                <a:latin typeface="Times New Roman Bold" panose="02020803070505020304" pitchFamily="18" charset="0"/>
              </a:rPr>
              <a:t>Jon Polimeni</a:t>
            </a:r>
            <a:r>
              <a:rPr lang="en-US" altLang="en-US" sz="2000">
                <a:solidFill>
                  <a:srgbClr val="FFFFFF"/>
                </a:solidFill>
              </a:rPr>
              <a:t> and Larry Wald.</a:t>
            </a:r>
          </a:p>
        </p:txBody>
      </p:sp>
      <p:sp>
        <p:nvSpPr>
          <p:cNvPr id="96266" name="Line 10">
            <a:extLst>
              <a:ext uri="{FF2B5EF4-FFF2-40B4-BE49-F238E27FC236}">
                <a16:creationId xmlns:a16="http://schemas.microsoft.com/office/drawing/2014/main" id="{FBC45A39-BF64-713F-BB1A-597A33478F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13238" y="4287838"/>
            <a:ext cx="1674812" cy="1587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67" name="Rectangle 11">
            <a:extLst>
              <a:ext uri="{FF2B5EF4-FFF2-40B4-BE49-F238E27FC236}">
                <a16:creationId xmlns:a16="http://schemas.microsoft.com/office/drawing/2014/main" id="{0960A3BD-1FC6-4F51-F854-224049B973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8" y="3727450"/>
            <a:ext cx="17907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00"/>
                </a:solidFill>
              </a:rPr>
              <a:t>w=k log(z+a)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 additive="repl"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2"/>
                            </p:stCondLst>
                            <p:childTnLst>
                              <p:par>
                                <p:cTn id="24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2"/>
                            </p:stCondLst>
                            <p:childTnLst>
                              <p:par>
                                <p:cTn id="27" presetID="1" presetClass="entr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additive="repl"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1">
            <a:extLst>
              <a:ext uri="{FF2B5EF4-FFF2-40B4-BE49-F238E27FC236}">
                <a16:creationId xmlns:a16="http://schemas.microsoft.com/office/drawing/2014/main" id="{2474C53D-CD37-B6C4-D81D-E303A66DC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50760" rIns="132120" bIns="50760" anchor="ctr"/>
          <a:lstStyle>
            <a:lvl1pPr marL="39688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>
                <a:solidFill>
                  <a:srgbClr val="FFFF00"/>
                </a:solidFill>
              </a:rPr>
              <a:t>What is FreeSurfer?</a:t>
            </a:r>
          </a:p>
        </p:txBody>
      </p:sp>
      <p:sp>
        <p:nvSpPr>
          <p:cNvPr id="43011" name="Text Box 2">
            <a:extLst>
              <a:ext uri="{FF2B5EF4-FFF2-40B4-BE49-F238E27FC236}">
                <a16:creationId xmlns:a16="http://schemas.microsoft.com/office/drawing/2014/main" id="{753BA7EB-C71F-45B9-8C34-376AF1E609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6145213"/>
            <a:ext cx="7346950" cy="709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FFFF66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rgbClr val="FFFF00"/>
                </a:solidFill>
              </a:rPr>
              <a:t>Total # licenses distributed as of June 9, 2023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rgbClr val="FFFF00"/>
                </a:solidFill>
              </a:rPr>
              <a:t> (</a:t>
            </a:r>
            <a:r>
              <a:rPr lang="en-US" sz="1800" b="0" i="0" u="none" strike="noStrike">
                <a:solidFill>
                  <a:srgbClr val="FFFF00"/>
                </a:solidFill>
                <a:effectLst/>
                <a:latin typeface="Calibri" panose="020F0502020204030204" pitchFamily="34" charset="0"/>
              </a:rPr>
              <a:t>65631</a:t>
            </a:r>
            <a:r>
              <a:rPr lang="en-US" sz="1200">
                <a:solidFill>
                  <a:srgbClr val="FFFF00"/>
                </a:solidFill>
              </a:rPr>
              <a:t> </a:t>
            </a:r>
            <a:r>
              <a:rPr lang="en-US" altLang="en-US" sz="2000">
                <a:solidFill>
                  <a:srgbClr val="FFFF00"/>
                </a:solidFill>
              </a:rPr>
              <a:t> </a:t>
            </a:r>
            <a:r>
              <a:rPr lang="en-US" altLang="en-US" sz="2000" dirty="0">
                <a:solidFill>
                  <a:srgbClr val="FFFF00"/>
                </a:solidFill>
              </a:rPr>
              <a:t>total)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D9F1DC-FDA0-3892-9940-1E4B68C10B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2959" r="9167" b="4471"/>
          <a:stretch/>
        </p:blipFill>
        <p:spPr bwMode="auto">
          <a:xfrm>
            <a:off x="533400" y="868363"/>
            <a:ext cx="8077200" cy="527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ext Box 1">
            <a:extLst>
              <a:ext uri="{FF2B5EF4-FFF2-40B4-BE49-F238E27FC236}">
                <a16:creationId xmlns:a16="http://schemas.microsoft.com/office/drawing/2014/main" id="{747B36B8-600E-F95B-F821-F59BCD12C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sp>
        <p:nvSpPr>
          <p:cNvPr id="199683" name="Rectangle 2">
            <a:extLst>
              <a:ext uri="{FF2B5EF4-FFF2-40B4-BE49-F238E27FC236}">
                <a16:creationId xmlns:a16="http://schemas.microsoft.com/office/drawing/2014/main" id="{1BBB3231-D712-F6F5-39E2-86CA3EF18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</a:t>
            </a:r>
          </a:p>
        </p:txBody>
      </p:sp>
      <p:pic>
        <p:nvPicPr>
          <p:cNvPr id="199684" name="Picture 3">
            <a:extLst>
              <a:ext uri="{FF2B5EF4-FFF2-40B4-BE49-F238E27FC236}">
                <a16:creationId xmlns:a16="http://schemas.microsoft.com/office/drawing/2014/main" id="{C12029F3-7C2A-11C3-B815-B3C6FB5CD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736725"/>
            <a:ext cx="545782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1">
            <a:extLst>
              <a:ext uri="{FF2B5EF4-FFF2-40B4-BE49-F238E27FC236}">
                <a16:creationId xmlns:a16="http://schemas.microsoft.com/office/drawing/2014/main" id="{F0841511-2ADA-3C60-5E4C-330B19CA6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735138"/>
            <a:ext cx="5459412" cy="461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1731" name="Text Box 2">
            <a:extLst>
              <a:ext uri="{FF2B5EF4-FFF2-40B4-BE49-F238E27FC236}">
                <a16:creationId xmlns:a16="http://schemas.microsoft.com/office/drawing/2014/main" id="{8BCDFD52-71A6-F4EC-CE52-DD7ACA1BC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0"/>
            <a:ext cx="86868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Tangential Resolution Measured with Surface-based Analysis</a:t>
            </a:r>
          </a:p>
        </p:txBody>
      </p:sp>
      <p:sp>
        <p:nvSpPr>
          <p:cNvPr id="201732" name="Rectangle 3">
            <a:extLst>
              <a:ext uri="{FF2B5EF4-FFF2-40B4-BE49-F238E27FC236}">
                <a16:creationId xmlns:a16="http://schemas.microsoft.com/office/drawing/2014/main" id="{F0BD299F-8EDA-B324-5E17-1D8D670E3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50" y="6391275"/>
            <a:ext cx="85344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150"/>
              </a:spcBef>
              <a:buSzPct val="100000"/>
            </a:pPr>
            <a:r>
              <a:rPr lang="en-US" altLang="en-US" sz="2000">
                <a:solidFill>
                  <a:srgbClr val="FFFFFF"/>
                </a:solidFill>
              </a:rPr>
              <a:t>Collaboration with Jon Polimeni and Larry Wald.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1">
            <a:extLst>
              <a:ext uri="{FF2B5EF4-FFF2-40B4-BE49-F238E27FC236}">
                <a16:creationId xmlns:a16="http://schemas.microsoft.com/office/drawing/2014/main" id="{99F713DF-E408-60B1-280F-9B2FCDD1D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Cortical Thickness</a:t>
            </a:r>
          </a:p>
        </p:txBody>
      </p:sp>
      <p:grpSp>
        <p:nvGrpSpPr>
          <p:cNvPr id="203779" name="Group 2">
            <a:extLst>
              <a:ext uri="{FF2B5EF4-FFF2-40B4-BE49-F238E27FC236}">
                <a16:creationId xmlns:a16="http://schemas.microsoft.com/office/drawing/2014/main" id="{0F884894-E070-C66D-8A10-D09BB59F2D33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990600"/>
            <a:ext cx="4522788" cy="5551488"/>
            <a:chOff x="2592" y="624"/>
            <a:chExt cx="2849" cy="3497"/>
          </a:xfrm>
        </p:grpSpPr>
        <p:pic>
          <p:nvPicPr>
            <p:cNvPr id="203797" name="Picture 3">
              <a:extLst>
                <a:ext uri="{FF2B5EF4-FFF2-40B4-BE49-F238E27FC236}">
                  <a16:creationId xmlns:a16="http://schemas.microsoft.com/office/drawing/2014/main" id="{E9FA0EAC-E2E2-4774-C54F-7AC925E74B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624"/>
              <a:ext cx="2849" cy="3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3798" name="Line 4">
              <a:extLst>
                <a:ext uri="{FF2B5EF4-FFF2-40B4-BE49-F238E27FC236}">
                  <a16:creationId xmlns:a16="http://schemas.microsoft.com/office/drawing/2014/main" id="{9B5D9855-F91D-AE0F-D31E-17ED18863C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598" y="1869"/>
              <a:ext cx="242" cy="9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799" name="Line 5">
              <a:extLst>
                <a:ext uri="{FF2B5EF4-FFF2-40B4-BE49-F238E27FC236}">
                  <a16:creationId xmlns:a16="http://schemas.microsoft.com/office/drawing/2014/main" id="{F5EF1296-F97C-094E-8E7B-52D054209A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886" y="1245"/>
              <a:ext cx="146" cy="290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0" name="Line 6">
              <a:extLst>
                <a:ext uri="{FF2B5EF4-FFF2-40B4-BE49-F238E27FC236}">
                  <a16:creationId xmlns:a16="http://schemas.microsoft.com/office/drawing/2014/main" id="{F10CFB75-305E-7763-6647-3D83C63563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94" y="1581"/>
              <a:ext cx="242" cy="9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1" name="Line 7">
              <a:extLst>
                <a:ext uri="{FF2B5EF4-FFF2-40B4-BE49-F238E27FC236}">
                  <a16:creationId xmlns:a16="http://schemas.microsoft.com/office/drawing/2014/main" id="{CF2A3739-EDD1-7750-4AFA-67439D4A3A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646" y="1725"/>
              <a:ext cx="242" cy="9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2" name="Line 8">
              <a:extLst>
                <a:ext uri="{FF2B5EF4-FFF2-40B4-BE49-F238E27FC236}">
                  <a16:creationId xmlns:a16="http://schemas.microsoft.com/office/drawing/2014/main" id="{EBB70ECD-170E-3B08-03F8-745E5CEE2E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26" y="1149"/>
              <a:ext cx="3" cy="33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3" name="Line 9">
              <a:extLst>
                <a:ext uri="{FF2B5EF4-FFF2-40B4-BE49-F238E27FC236}">
                  <a16:creationId xmlns:a16="http://schemas.microsoft.com/office/drawing/2014/main" id="{3A6EAC38-62C3-7C83-FB01-7C05630E8EC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1" y="1197"/>
              <a:ext cx="238" cy="338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4" name="Line 10">
              <a:extLst>
                <a:ext uri="{FF2B5EF4-FFF2-40B4-BE49-F238E27FC236}">
                  <a16:creationId xmlns:a16="http://schemas.microsoft.com/office/drawing/2014/main" id="{9D1D8EAC-44E2-80F1-D533-B916DC5457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1" y="1726"/>
              <a:ext cx="430" cy="3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5" name="Line 11">
              <a:extLst>
                <a:ext uri="{FF2B5EF4-FFF2-40B4-BE49-F238E27FC236}">
                  <a16:creationId xmlns:a16="http://schemas.microsoft.com/office/drawing/2014/main" id="{58EF3029-0FC3-FFFB-6FDD-264FAB338C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4" y="1872"/>
              <a:ext cx="334" cy="142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6" name="Line 12">
              <a:extLst>
                <a:ext uri="{FF2B5EF4-FFF2-40B4-BE49-F238E27FC236}">
                  <a16:creationId xmlns:a16="http://schemas.microsoft.com/office/drawing/2014/main" id="{6D8A38D3-B90D-B79B-6B52-80294C0A1F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6" y="2160"/>
              <a:ext cx="334" cy="46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3807" name="Line 13">
              <a:extLst>
                <a:ext uri="{FF2B5EF4-FFF2-40B4-BE49-F238E27FC236}">
                  <a16:creationId xmlns:a16="http://schemas.microsoft.com/office/drawing/2014/main" id="{7F327D55-1D9A-74E8-2F9E-E57E18A63E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1" y="1486"/>
              <a:ext cx="430" cy="146"/>
            </a:xfrm>
            <a:prstGeom prst="line">
              <a:avLst/>
            </a:prstGeom>
            <a:noFill/>
            <a:ln w="38160" cap="sq">
              <a:solidFill>
                <a:srgbClr val="00FF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3780" name="Rectangle 14">
            <a:extLst>
              <a:ext uri="{FF2B5EF4-FFF2-40B4-BE49-F238E27FC236}">
                <a16:creationId xmlns:a16="http://schemas.microsoft.com/office/drawing/2014/main" id="{7D331F80-D745-2225-47ED-005B54A11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5638800"/>
            <a:ext cx="2346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00"/>
                </a:solidFill>
              </a:rPr>
              <a:t>white/gray surface</a:t>
            </a:r>
          </a:p>
        </p:txBody>
      </p:sp>
      <p:sp>
        <p:nvSpPr>
          <p:cNvPr id="203781" name="Rectangle 15">
            <a:extLst>
              <a:ext uri="{FF2B5EF4-FFF2-40B4-BE49-F238E27FC236}">
                <a16:creationId xmlns:a16="http://schemas.microsoft.com/office/drawing/2014/main" id="{968A2F21-306E-15CA-758F-D18F37E1E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066800"/>
            <a:ext cx="1498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0000"/>
                </a:solidFill>
              </a:rPr>
              <a:t>pial surface</a:t>
            </a:r>
          </a:p>
        </p:txBody>
      </p:sp>
      <p:sp>
        <p:nvSpPr>
          <p:cNvPr id="203782" name="Line 16">
            <a:extLst>
              <a:ext uri="{FF2B5EF4-FFF2-40B4-BE49-F238E27FC236}">
                <a16:creationId xmlns:a16="http://schemas.microsoft.com/office/drawing/2014/main" id="{40229BE0-F205-20FE-2D74-D796D34AA7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5200" y="4873625"/>
            <a:ext cx="1066800" cy="996950"/>
          </a:xfrm>
          <a:prstGeom prst="line">
            <a:avLst/>
          </a:prstGeom>
          <a:noFill/>
          <a:ln w="38160" cap="sq">
            <a:solidFill>
              <a:srgbClr val="FFFF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3" name="Line 17">
            <a:extLst>
              <a:ext uri="{FF2B5EF4-FFF2-40B4-BE49-F238E27FC236}">
                <a16:creationId xmlns:a16="http://schemas.microsoft.com/office/drawing/2014/main" id="{891FE777-1DAC-0CEC-C8A1-EA65EC5ED18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12025" y="1447800"/>
            <a:ext cx="387350" cy="381000"/>
          </a:xfrm>
          <a:prstGeom prst="line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3784" name="Oval 18">
            <a:extLst>
              <a:ext uri="{FF2B5EF4-FFF2-40B4-BE49-F238E27FC236}">
                <a16:creationId xmlns:a16="http://schemas.microsoft.com/office/drawing/2014/main" id="{5597740B-AAFA-CCF2-14EC-705B6EA0E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25" y="23622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5" name="Oval 19">
            <a:extLst>
              <a:ext uri="{FF2B5EF4-FFF2-40B4-BE49-F238E27FC236}">
                <a16:creationId xmlns:a16="http://schemas.microsoft.com/office/drawing/2014/main" id="{821B67E5-5461-955D-24FE-3C3763F7D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08700" y="285115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6" name="Oval 20">
            <a:extLst>
              <a:ext uri="{FF2B5EF4-FFF2-40B4-BE49-F238E27FC236}">
                <a16:creationId xmlns:a16="http://schemas.microsoft.com/office/drawing/2014/main" id="{99DF5965-0CD7-37A6-931D-318F67F4F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0000" y="23876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7" name="Oval 21">
            <a:extLst>
              <a:ext uri="{FF2B5EF4-FFF2-40B4-BE49-F238E27FC236}">
                <a16:creationId xmlns:a16="http://schemas.microsoft.com/office/drawing/2014/main" id="{0729D746-8AF6-47A1-AF83-D3555F6CD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84900" y="26162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8" name="Oval 22">
            <a:extLst>
              <a:ext uri="{FF2B5EF4-FFF2-40B4-BE49-F238E27FC236}">
                <a16:creationId xmlns:a16="http://schemas.microsoft.com/office/drawing/2014/main" id="{70682AF2-D4E5-D66D-15E0-291374C03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950" y="24257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89" name="Oval 23">
            <a:extLst>
              <a:ext uri="{FF2B5EF4-FFF2-40B4-BE49-F238E27FC236}">
                <a16:creationId xmlns:a16="http://schemas.microsoft.com/office/drawing/2014/main" id="{A3BFD1F4-06F1-0F1B-279F-571E0C40D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8850" y="30861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0" name="Oval 24">
            <a:extLst>
              <a:ext uri="{FF2B5EF4-FFF2-40B4-BE49-F238E27FC236}">
                <a16:creationId xmlns:a16="http://schemas.microsoft.com/office/drawing/2014/main" id="{B0B9305D-6110-B5C3-3FE7-68D276FBC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255905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1" name="Oval 25">
            <a:extLst>
              <a:ext uri="{FF2B5EF4-FFF2-40B4-BE49-F238E27FC236}">
                <a16:creationId xmlns:a16="http://schemas.microsoft.com/office/drawing/2014/main" id="{FD90AE81-DEAE-FE62-5C45-007420C76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9100" y="271145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2" name="Oval 26">
            <a:extLst>
              <a:ext uri="{FF2B5EF4-FFF2-40B4-BE49-F238E27FC236}">
                <a16:creationId xmlns:a16="http://schemas.microsoft.com/office/drawing/2014/main" id="{E9EEFE4B-9DF9-B3B8-C5AF-3CF3D7293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450" y="29210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3" name="Oval 27">
            <a:extLst>
              <a:ext uri="{FF2B5EF4-FFF2-40B4-BE49-F238E27FC236}">
                <a16:creationId xmlns:a16="http://schemas.microsoft.com/office/drawing/2014/main" id="{0DEFDE80-7DC3-2F99-0322-9A7DFBA70C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8600" y="3390900"/>
            <a:ext cx="76200" cy="76200"/>
          </a:xfrm>
          <a:prstGeom prst="ellipse">
            <a:avLst/>
          </a:prstGeom>
          <a:solidFill>
            <a:srgbClr val="6600FF"/>
          </a:solidFill>
          <a:ln w="9360" cap="sq">
            <a:solidFill>
              <a:srgbClr val="66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3794" name="Rectangle 28">
            <a:extLst>
              <a:ext uri="{FF2B5EF4-FFF2-40B4-BE49-F238E27FC236}">
                <a16:creationId xmlns:a16="http://schemas.microsoft.com/office/drawing/2014/main" id="{75D01B2C-5566-437E-0E5B-B3E8F9D74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6172200"/>
            <a:ext cx="3151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538"/>
              </a:spcBef>
              <a:buSzPct val="100000"/>
            </a:pPr>
            <a:r>
              <a:rPr lang="en-US" altLang="en-US">
                <a:solidFill>
                  <a:srgbClr val="FFFF66"/>
                </a:solidFill>
              </a:rPr>
              <a:t>lh.thickness, rh.thickness</a:t>
            </a:r>
          </a:p>
        </p:txBody>
      </p:sp>
      <p:sp>
        <p:nvSpPr>
          <p:cNvPr id="203795" name="Rectangle 29">
            <a:extLst>
              <a:ext uri="{FF2B5EF4-FFF2-40B4-BE49-F238E27FC236}">
                <a16:creationId xmlns:a16="http://schemas.microsoft.com/office/drawing/2014/main" id="{9D8CE043-A310-E029-91DC-5CD8BEF9D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43000"/>
            <a:ext cx="36703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79413" indent="-339725"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79413" algn="l"/>
                <a:tab pos="836613" algn="l"/>
                <a:tab pos="1293813" algn="l"/>
                <a:tab pos="1751013" algn="l"/>
                <a:tab pos="2208213" algn="l"/>
                <a:tab pos="2665413" algn="l"/>
                <a:tab pos="3122613" algn="l"/>
                <a:tab pos="3579813" algn="l"/>
                <a:tab pos="4037013" algn="l"/>
                <a:tab pos="4494213" algn="l"/>
                <a:tab pos="4951413" algn="l"/>
                <a:tab pos="5408613" algn="l"/>
                <a:tab pos="5865813" algn="l"/>
                <a:tab pos="6323013" algn="l"/>
                <a:tab pos="6780213" algn="l"/>
                <a:tab pos="7237413" algn="l"/>
                <a:tab pos="7694613" algn="l"/>
                <a:tab pos="8151813" algn="l"/>
                <a:tab pos="8609013" algn="l"/>
                <a:tab pos="9066213" algn="l"/>
                <a:tab pos="95234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538"/>
              </a:spcBef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Distance between white and pial surfaces</a:t>
            </a:r>
          </a:p>
          <a:p>
            <a:pPr eaLnBrk="1" hangingPunct="1">
              <a:lnSpc>
                <a:spcPct val="80000"/>
              </a:lnSpc>
              <a:spcBef>
                <a:spcPts val="538"/>
              </a:spcBef>
              <a:buClr>
                <a:srgbClr val="FFFF66"/>
              </a:buClr>
              <a:buSzPct val="100000"/>
              <a:buFont typeface="Times New Roman" panose="02020603050405020304" pitchFamily="18" charset="0"/>
              <a:buChar char="•"/>
            </a:pPr>
            <a:r>
              <a:rPr lang="en-US" altLang="en-US">
                <a:solidFill>
                  <a:srgbClr val="FFFF66"/>
                </a:solidFill>
              </a:rPr>
              <a:t>One value per vertex</a:t>
            </a:r>
          </a:p>
        </p:txBody>
      </p:sp>
      <p:pic>
        <p:nvPicPr>
          <p:cNvPr id="203796" name="Picture 30">
            <a:extLst>
              <a:ext uri="{FF2B5EF4-FFF2-40B4-BE49-F238E27FC236}">
                <a16:creationId xmlns:a16="http://schemas.microsoft.com/office/drawing/2014/main" id="{4D81E0D3-B334-4CE4-104A-2A66A3996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31242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6" name="Picture 1">
            <a:extLst>
              <a:ext uri="{FF2B5EF4-FFF2-40B4-BE49-F238E27FC236}">
                <a16:creationId xmlns:a16="http://schemas.microsoft.com/office/drawing/2014/main" id="{4E4F4383-ABF4-CDC3-511B-D5208970C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55118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7" name="Text Box 2">
            <a:extLst>
              <a:ext uri="{FF2B5EF4-FFF2-40B4-BE49-F238E27FC236}">
                <a16:creationId xmlns:a16="http://schemas.microsoft.com/office/drawing/2014/main" id="{7573D6E9-69E3-D097-68A1-984BAB005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81000"/>
            <a:ext cx="7772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2800">
                <a:solidFill>
                  <a:srgbClr val="FFFF00"/>
                </a:solidFill>
                <a:latin typeface="Arial Bold" panose="020B0704020202020204" pitchFamily="34" charset="0"/>
              </a:rPr>
              <a:t>A Surface-Based Coordinate System</a:t>
            </a:r>
            <a:br>
              <a:rPr lang="en-US" altLang="en-US" sz="2800">
                <a:solidFill>
                  <a:srgbClr val="FFFF00"/>
                </a:solidFill>
                <a:latin typeface="Arial Bold" panose="020B0704020202020204" pitchFamily="34" charset="0"/>
                <a:ea typeface="ヒラギノ角ゴ ProN W6" pitchFamily="2" charset="-128"/>
              </a:rPr>
            </a:br>
            <a:endParaRPr lang="en-US" altLang="en-US" sz="2800">
              <a:solidFill>
                <a:srgbClr val="FFFF00"/>
              </a:solidFill>
              <a:latin typeface="Arial Bold" panose="020B0704020202020204" pitchFamily="34" charset="0"/>
              <a:ea typeface="ヒラギノ角ゴ ProN W6" pitchFamily="2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874" name="Picture 1">
            <a:extLst>
              <a:ext uri="{FF2B5EF4-FFF2-40B4-BE49-F238E27FC236}">
                <a16:creationId xmlns:a16="http://schemas.microsoft.com/office/drawing/2014/main" id="{E9079F9D-5543-EDB9-0426-5ABB1C928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81400"/>
            <a:ext cx="23495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Rectangle 2">
            <a:extLst>
              <a:ext uri="{FF2B5EF4-FFF2-40B4-BE49-F238E27FC236}">
                <a16:creationId xmlns:a16="http://schemas.microsoft.com/office/drawing/2014/main" id="{5C970569-604D-41F7-DF86-0F710FF1BA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3429000"/>
            <a:ext cx="228600" cy="297180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876" name="Text Box 3">
            <a:extLst>
              <a:ext uri="{FF2B5EF4-FFF2-40B4-BE49-F238E27FC236}">
                <a16:creationId xmlns:a16="http://schemas.microsoft.com/office/drawing/2014/main" id="{3494CD81-ED84-CD6C-FD7E-644B89F80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0"/>
            <a:ext cx="6172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000">
                <a:solidFill>
                  <a:srgbClr val="FFFF66"/>
                </a:solidFill>
              </a:rPr>
              <a:t>Inter-Subject Averaging</a:t>
            </a:r>
          </a:p>
        </p:txBody>
      </p:sp>
      <p:pic>
        <p:nvPicPr>
          <p:cNvPr id="207877" name="Picture 4">
            <a:extLst>
              <a:ext uri="{FF2B5EF4-FFF2-40B4-BE49-F238E27FC236}">
                <a16:creationId xmlns:a16="http://schemas.microsoft.com/office/drawing/2014/main" id="{4E8CA074-7278-D562-B9A3-64C69EC26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447800"/>
            <a:ext cx="1676400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8" name="Line 5">
            <a:extLst>
              <a:ext uri="{FF2B5EF4-FFF2-40B4-BE49-F238E27FC236}">
                <a16:creationId xmlns:a16="http://schemas.microsoft.com/office/drawing/2014/main" id="{AACD597C-7DED-01DC-DC29-7ED76B769E0F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2133600"/>
            <a:ext cx="6096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79" name="Line 6">
            <a:extLst>
              <a:ext uri="{FF2B5EF4-FFF2-40B4-BE49-F238E27FC236}">
                <a16:creationId xmlns:a16="http://schemas.microsoft.com/office/drawing/2014/main" id="{430CFED6-D064-7F19-122F-6069A301D6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362200" y="4191000"/>
            <a:ext cx="6096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0" name="Oval 7">
            <a:extLst>
              <a:ext uri="{FF2B5EF4-FFF2-40B4-BE49-F238E27FC236}">
                <a16:creationId xmlns:a16="http://schemas.microsoft.com/office/drawing/2014/main" id="{B9EF2F32-47EA-CAF2-6195-B997D2558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1951038"/>
            <a:ext cx="533400" cy="457200"/>
          </a:xfrm>
          <a:prstGeom prst="ellips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881" name="Line 8">
            <a:extLst>
              <a:ext uri="{FF2B5EF4-FFF2-40B4-BE49-F238E27FC236}">
                <a16:creationId xmlns:a16="http://schemas.microsoft.com/office/drawing/2014/main" id="{EF8BF759-DC87-5B9D-4582-B2874025BD85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2200" y="2133600"/>
            <a:ext cx="5334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2" name="Line 9">
            <a:extLst>
              <a:ext uri="{FF2B5EF4-FFF2-40B4-BE49-F238E27FC236}">
                <a16:creationId xmlns:a16="http://schemas.microsoft.com/office/drawing/2014/main" id="{E6C91918-F264-C47B-CA30-5761D24430F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2511425"/>
            <a:ext cx="838200" cy="16827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83" name="Line 10">
            <a:extLst>
              <a:ext uri="{FF2B5EF4-FFF2-40B4-BE49-F238E27FC236}">
                <a16:creationId xmlns:a16="http://schemas.microsoft.com/office/drawing/2014/main" id="{8E3B2DBC-07BC-EAAA-7DB0-3C2EB1DA59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2133600"/>
            <a:ext cx="685800" cy="1588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07884" name="Group 11">
            <a:extLst>
              <a:ext uri="{FF2B5EF4-FFF2-40B4-BE49-F238E27FC236}">
                <a16:creationId xmlns:a16="http://schemas.microsoft.com/office/drawing/2014/main" id="{8C35BA69-8E02-61BB-4D38-E19B93DAB222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5334000"/>
            <a:ext cx="73025" cy="606425"/>
            <a:chOff x="864" y="3360"/>
            <a:chExt cx="46" cy="382"/>
          </a:xfrm>
        </p:grpSpPr>
        <p:sp>
          <p:nvSpPr>
            <p:cNvPr id="207908" name="Oval 12">
              <a:extLst>
                <a:ext uri="{FF2B5EF4-FFF2-40B4-BE49-F238E27FC236}">
                  <a16:creationId xmlns:a16="http://schemas.microsoft.com/office/drawing/2014/main" id="{DF1D50B9-8331-CCC9-9EDF-C9099C76D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360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09" name="Oval 13">
              <a:extLst>
                <a:ext uri="{FF2B5EF4-FFF2-40B4-BE49-F238E27FC236}">
                  <a16:creationId xmlns:a16="http://schemas.microsoft.com/office/drawing/2014/main" id="{D19E3DB8-2038-B870-D984-6AF8990AA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504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10" name="Oval 14">
              <a:extLst>
                <a:ext uri="{FF2B5EF4-FFF2-40B4-BE49-F238E27FC236}">
                  <a16:creationId xmlns:a16="http://schemas.microsoft.com/office/drawing/2014/main" id="{609E02A0-B4D0-161B-9BDC-90369A3F9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648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grpSp>
        <p:nvGrpSpPr>
          <p:cNvPr id="207885" name="Group 15">
            <a:extLst>
              <a:ext uri="{FF2B5EF4-FFF2-40B4-BE49-F238E27FC236}">
                <a16:creationId xmlns:a16="http://schemas.microsoft.com/office/drawing/2014/main" id="{7C2C93DA-E89A-81AB-3017-A6617329995B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5334000"/>
            <a:ext cx="73025" cy="606425"/>
            <a:chOff x="2400" y="3360"/>
            <a:chExt cx="46" cy="382"/>
          </a:xfrm>
        </p:grpSpPr>
        <p:sp>
          <p:nvSpPr>
            <p:cNvPr id="207905" name="Oval 16">
              <a:extLst>
                <a:ext uri="{FF2B5EF4-FFF2-40B4-BE49-F238E27FC236}">
                  <a16:creationId xmlns:a16="http://schemas.microsoft.com/office/drawing/2014/main" id="{EB722134-7EC5-D1CD-7601-622AB6280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360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06" name="Oval 17">
              <a:extLst>
                <a:ext uri="{FF2B5EF4-FFF2-40B4-BE49-F238E27FC236}">
                  <a16:creationId xmlns:a16="http://schemas.microsoft.com/office/drawing/2014/main" id="{7481878B-2912-1E21-D93A-ECEA6F1B4C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504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  <p:sp>
          <p:nvSpPr>
            <p:cNvPr id="207907" name="Oval 18">
              <a:extLst>
                <a:ext uri="{FF2B5EF4-FFF2-40B4-BE49-F238E27FC236}">
                  <a16:creationId xmlns:a16="http://schemas.microsoft.com/office/drawing/2014/main" id="{431DADF7-F3BB-0C66-B32B-5257B3879A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648"/>
              <a:ext cx="46" cy="94"/>
            </a:xfrm>
            <a:prstGeom prst="ellipse">
              <a:avLst/>
            </a:prstGeom>
            <a:solidFill>
              <a:srgbClr val="FFFF66"/>
            </a:solidFill>
            <a:ln w="9360" cap="sq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en-US" altLang="en-US"/>
            </a:p>
          </p:txBody>
        </p:sp>
      </p:grpSp>
      <p:sp>
        <p:nvSpPr>
          <p:cNvPr id="207886" name="Rectangle 19">
            <a:extLst>
              <a:ext uri="{FF2B5EF4-FFF2-40B4-BE49-F238E27FC236}">
                <a16:creationId xmlns:a16="http://schemas.microsoft.com/office/drawing/2014/main" id="{4F176987-E74A-1E0E-89E5-A85A45BC5A9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327818" y="2064543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Subject 1</a:t>
            </a:r>
          </a:p>
        </p:txBody>
      </p:sp>
      <p:sp>
        <p:nvSpPr>
          <p:cNvPr id="207887" name="Rectangle 20">
            <a:extLst>
              <a:ext uri="{FF2B5EF4-FFF2-40B4-BE49-F238E27FC236}">
                <a16:creationId xmlns:a16="http://schemas.microsoft.com/office/drawing/2014/main" id="{7EF1D8F6-D8B7-C08D-4FB2-DC50322F91F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-429418" y="4121943"/>
            <a:ext cx="1225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Subject 2</a:t>
            </a:r>
          </a:p>
        </p:txBody>
      </p:sp>
      <p:sp>
        <p:nvSpPr>
          <p:cNvPr id="207888" name="Rectangle 21">
            <a:extLst>
              <a:ext uri="{FF2B5EF4-FFF2-40B4-BE49-F238E27FC236}">
                <a16:creationId xmlns:a16="http://schemas.microsoft.com/office/drawing/2014/main" id="{80CE1228-BAA2-3706-5E37-83CB8B087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990600"/>
            <a:ext cx="895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Native</a:t>
            </a:r>
          </a:p>
        </p:txBody>
      </p:sp>
      <p:sp>
        <p:nvSpPr>
          <p:cNvPr id="207889" name="Rectangle 22">
            <a:extLst>
              <a:ext uri="{FF2B5EF4-FFF2-40B4-BE49-F238E27FC236}">
                <a16:creationId xmlns:a16="http://schemas.microsoft.com/office/drawing/2014/main" id="{E2AF5B8E-85C5-1E14-EB41-7A9AEC609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838200"/>
            <a:ext cx="1235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Spherical</a:t>
            </a:r>
          </a:p>
        </p:txBody>
      </p:sp>
      <p:sp>
        <p:nvSpPr>
          <p:cNvPr id="207890" name="Rectangle 23">
            <a:extLst>
              <a:ext uri="{FF2B5EF4-FFF2-40B4-BE49-F238E27FC236}">
                <a16:creationId xmlns:a16="http://schemas.microsoft.com/office/drawing/2014/main" id="{ABB61574-E977-E6AF-1DB1-BEA573F48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914400"/>
            <a:ext cx="1235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Spherical</a:t>
            </a:r>
          </a:p>
        </p:txBody>
      </p:sp>
      <p:sp>
        <p:nvSpPr>
          <p:cNvPr id="207891" name="Rectangle 24">
            <a:extLst>
              <a:ext uri="{FF2B5EF4-FFF2-40B4-BE49-F238E27FC236}">
                <a16:creationId xmlns:a16="http://schemas.microsoft.com/office/drawing/2014/main" id="{31D7243A-8FE3-A2CD-1A05-45B8D6EC8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5334000"/>
            <a:ext cx="145573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Surface-to-</a:t>
            </a:r>
          </a:p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  Surface</a:t>
            </a:r>
          </a:p>
        </p:txBody>
      </p:sp>
      <p:sp>
        <p:nvSpPr>
          <p:cNvPr id="207892" name="Rectangle 25">
            <a:extLst>
              <a:ext uri="{FF2B5EF4-FFF2-40B4-BE49-F238E27FC236}">
                <a16:creationId xmlns:a16="http://schemas.microsoft.com/office/drawing/2014/main" id="{E58E2011-BEE0-C6C3-0264-30C7C81FD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429000"/>
            <a:ext cx="2743200" cy="38100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07893" name="Line 26">
            <a:extLst>
              <a:ext uri="{FF2B5EF4-FFF2-40B4-BE49-F238E27FC236}">
                <a16:creationId xmlns:a16="http://schemas.microsoft.com/office/drawing/2014/main" id="{5EDF370C-3595-404A-D458-90F0A30DE4F8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3200400"/>
            <a:ext cx="1588" cy="91440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894" name="Rectangle 27">
            <a:extLst>
              <a:ext uri="{FF2B5EF4-FFF2-40B4-BE49-F238E27FC236}">
                <a16:creationId xmlns:a16="http://schemas.microsoft.com/office/drawing/2014/main" id="{EA200A9C-E697-D902-59D1-3784C8B52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89838" y="3200400"/>
            <a:ext cx="145573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Surface-to-</a:t>
            </a:r>
          </a:p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  Surface</a:t>
            </a:r>
          </a:p>
        </p:txBody>
      </p:sp>
      <p:pic>
        <p:nvPicPr>
          <p:cNvPr id="207895" name="Picture 28">
            <a:extLst>
              <a:ext uri="{FF2B5EF4-FFF2-40B4-BE49-F238E27FC236}">
                <a16:creationId xmlns:a16="http://schemas.microsoft.com/office/drawing/2014/main" id="{D8B4A48C-60D6-C6FC-468B-53862758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524000"/>
            <a:ext cx="1862138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96" name="Picture 29">
            <a:extLst>
              <a:ext uri="{FF2B5EF4-FFF2-40B4-BE49-F238E27FC236}">
                <a16:creationId xmlns:a16="http://schemas.microsoft.com/office/drawing/2014/main" id="{79488935-D659-4BAB-3C7D-DE0D7C2B0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1371600"/>
            <a:ext cx="169227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97" name="Picture 30">
            <a:extLst>
              <a:ext uri="{FF2B5EF4-FFF2-40B4-BE49-F238E27FC236}">
                <a16:creationId xmlns:a16="http://schemas.microsoft.com/office/drawing/2014/main" id="{6E5CFB9C-3295-93E7-0437-CF062B02F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581400"/>
            <a:ext cx="1862138" cy="127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98" name="Picture 31">
            <a:extLst>
              <a:ext uri="{FF2B5EF4-FFF2-40B4-BE49-F238E27FC236}">
                <a16:creationId xmlns:a16="http://schemas.microsoft.com/office/drawing/2014/main" id="{226FDB5D-CEE5-9E65-7024-7E2DC9D8D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3352800"/>
            <a:ext cx="1692275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99" name="Rectangle 32">
            <a:extLst>
              <a:ext uri="{FF2B5EF4-FFF2-40B4-BE49-F238E27FC236}">
                <a16:creationId xmlns:a16="http://schemas.microsoft.com/office/drawing/2014/main" id="{0852AB98-4CBA-73EC-CFEF-377C17DBE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3338" y="1143000"/>
            <a:ext cx="1322387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</a:rPr>
              <a:t>GLM</a:t>
            </a:r>
          </a:p>
        </p:txBody>
      </p:sp>
      <p:sp>
        <p:nvSpPr>
          <p:cNvPr id="207900" name="Line 33">
            <a:extLst>
              <a:ext uri="{FF2B5EF4-FFF2-40B4-BE49-F238E27FC236}">
                <a16:creationId xmlns:a16="http://schemas.microsoft.com/office/drawing/2014/main" id="{571EEFD8-96F8-CEAB-8E4A-3F66CD88DCE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03913" y="2551113"/>
            <a:ext cx="1587" cy="692150"/>
          </a:xfrm>
          <a:prstGeom prst="line">
            <a:avLst/>
          </a:prstGeom>
          <a:noFill/>
          <a:ln w="38160" cap="sq">
            <a:solidFill>
              <a:srgbClr val="FFFF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7901" name="Rectangle 34">
            <a:extLst>
              <a:ext uri="{FF2B5EF4-FFF2-40B4-BE49-F238E27FC236}">
                <a16:creationId xmlns:a16="http://schemas.microsoft.com/office/drawing/2014/main" id="{1B51FEE2-7A84-45AB-B3C2-0C0C79226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3276600"/>
            <a:ext cx="1860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Demographics</a:t>
            </a:r>
          </a:p>
        </p:txBody>
      </p:sp>
      <p:sp>
        <p:nvSpPr>
          <p:cNvPr id="207902" name="Rectangle 35">
            <a:extLst>
              <a:ext uri="{FF2B5EF4-FFF2-40B4-BE49-F238E27FC236}">
                <a16:creationId xmlns:a16="http://schemas.microsoft.com/office/drawing/2014/main" id="{EC901BA3-B8E7-8B04-F46B-21200D618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6213475"/>
            <a:ext cx="1406525" cy="366713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FF0000"/>
            </a:solidFill>
            <a:miter lim="800000"/>
            <a:headEnd/>
            <a:tailEnd/>
          </a:ln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CC00"/>
                </a:solidFill>
              </a:rPr>
              <a:t>mri_glmfit</a:t>
            </a:r>
          </a:p>
        </p:txBody>
      </p:sp>
      <p:sp>
        <p:nvSpPr>
          <p:cNvPr id="207903" name="Rectangle 36">
            <a:extLst>
              <a:ext uri="{FF2B5EF4-FFF2-40B4-BE49-F238E27FC236}">
                <a16:creationId xmlns:a16="http://schemas.microsoft.com/office/drawing/2014/main" id="{30322569-D57D-346E-6DFE-EC72C4FD45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6172200"/>
            <a:ext cx="1597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>
                <a:solidFill>
                  <a:srgbClr val="FFFF66"/>
                </a:solidFill>
              </a:rPr>
              <a:t>cf. Talairach</a:t>
            </a:r>
          </a:p>
        </p:txBody>
      </p:sp>
      <p:sp>
        <p:nvSpPr>
          <p:cNvPr id="207904" name="Rectangle 37">
            <a:extLst>
              <a:ext uri="{FF2B5EF4-FFF2-40B4-BE49-F238E27FC236}">
                <a16:creationId xmlns:a16="http://schemas.microsoft.com/office/drawing/2014/main" id="{04F9D78F-DBB7-221E-396D-4F23567941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6096000"/>
            <a:ext cx="2209800" cy="304800"/>
          </a:xfrm>
          <a:prstGeom prst="rect">
            <a:avLst/>
          </a:prstGeom>
          <a:solidFill>
            <a:srgbClr val="000000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1">
            <a:extLst>
              <a:ext uri="{FF2B5EF4-FFF2-40B4-BE49-F238E27FC236}">
                <a16:creationId xmlns:a16="http://schemas.microsoft.com/office/drawing/2014/main" id="{B6996E6C-3A41-D74A-D7D4-048E8EDA3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481013"/>
            <a:ext cx="6821487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Rectangle 2">
            <a:extLst>
              <a:ext uri="{FF2B5EF4-FFF2-40B4-BE49-F238E27FC236}">
                <a16:creationId xmlns:a16="http://schemas.microsoft.com/office/drawing/2014/main" id="{E8175314-870B-D1E6-B29B-9F661B2CC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477000"/>
            <a:ext cx="42037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spcBef>
                <a:spcPts val="1050"/>
              </a:spcBef>
              <a:buSzPct val="100000"/>
            </a:pPr>
            <a:r>
              <a:rPr lang="en-US" altLang="en-US" sz="1800">
                <a:solidFill>
                  <a:srgbClr val="FFFFFF"/>
                </a:solidFill>
              </a:rPr>
              <a:t>Borrowed from (Halgren et al., 1999)</a:t>
            </a:r>
          </a:p>
        </p:txBody>
      </p:sp>
      <p:sp>
        <p:nvSpPr>
          <p:cNvPr id="209924" name="Text Box 3">
            <a:extLst>
              <a:ext uri="{FF2B5EF4-FFF2-40B4-BE49-F238E27FC236}">
                <a16:creationId xmlns:a16="http://schemas.microsoft.com/office/drawing/2014/main" id="{2956F27A-5B64-D8B2-D610-1A4BF9BB8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0"/>
            <a:ext cx="6172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3600">
                <a:solidFill>
                  <a:srgbClr val="FFFF66"/>
                </a:solidFill>
              </a:rPr>
              <a:t>Visualization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1">
            <a:extLst>
              <a:ext uri="{FF2B5EF4-FFF2-40B4-BE49-F238E27FC236}">
                <a16:creationId xmlns:a16="http://schemas.microsoft.com/office/drawing/2014/main" id="{4C93C8B9-C168-198A-A788-ED533BF5C9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793875"/>
            <a:ext cx="77724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11971" name="Text Box 2">
            <a:extLst>
              <a:ext uri="{FF2B5EF4-FFF2-40B4-BE49-F238E27FC236}">
                <a16:creationId xmlns:a16="http://schemas.microsoft.com/office/drawing/2014/main" id="{3CB38E38-4C92-2094-8B19-19E28F306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886200"/>
            <a:ext cx="6400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pic>
        <p:nvPicPr>
          <p:cNvPr id="211972" name="Picture 3">
            <a:extLst>
              <a:ext uri="{FF2B5EF4-FFF2-40B4-BE49-F238E27FC236}">
                <a16:creationId xmlns:a16="http://schemas.microsoft.com/office/drawing/2014/main" id="{652A8309-F4E8-8A90-B38A-8FEFCC444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" t="1878" r="1949" b="3880"/>
          <a:stretch>
            <a:fillRect/>
          </a:stretch>
        </p:blipFill>
        <p:spPr bwMode="auto">
          <a:xfrm>
            <a:off x="457200" y="0"/>
            <a:ext cx="85344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1973" name="Rectangle 4">
            <a:extLst>
              <a:ext uri="{FF2B5EF4-FFF2-40B4-BE49-F238E27FC236}">
                <a16:creationId xmlns:a16="http://schemas.microsoft.com/office/drawing/2014/main" id="{9E789729-A373-0C28-BE25-702AE040AC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0" y="1600200"/>
            <a:ext cx="13160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Rosas et al., 2002</a:t>
            </a:r>
          </a:p>
        </p:txBody>
      </p:sp>
      <p:sp>
        <p:nvSpPr>
          <p:cNvPr id="211974" name="Rectangle 5">
            <a:extLst>
              <a:ext uri="{FF2B5EF4-FFF2-40B4-BE49-F238E27FC236}">
                <a16:creationId xmlns:a16="http://schemas.microsoft.com/office/drawing/2014/main" id="{C2368B82-52F3-03F6-0036-B306E10975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2925763"/>
            <a:ext cx="159702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Kuperberg et al., 2003</a:t>
            </a:r>
          </a:p>
        </p:txBody>
      </p:sp>
      <p:sp>
        <p:nvSpPr>
          <p:cNvPr id="211975" name="Rectangle 6">
            <a:extLst>
              <a:ext uri="{FF2B5EF4-FFF2-40B4-BE49-F238E27FC236}">
                <a16:creationId xmlns:a16="http://schemas.microsoft.com/office/drawing/2014/main" id="{C2F7FCFC-1182-A0B6-4974-D78A03B0F8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8" y="4602163"/>
            <a:ext cx="120491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Gold et al., 2005</a:t>
            </a:r>
          </a:p>
        </p:txBody>
      </p:sp>
      <p:sp>
        <p:nvSpPr>
          <p:cNvPr id="211976" name="Rectangle 7">
            <a:extLst>
              <a:ext uri="{FF2B5EF4-FFF2-40B4-BE49-F238E27FC236}">
                <a16:creationId xmlns:a16="http://schemas.microsoft.com/office/drawing/2014/main" id="{B4FC673A-0D64-4381-F416-2D9ACE60D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6400800"/>
            <a:ext cx="13239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Rauch et al., 2004</a:t>
            </a:r>
          </a:p>
        </p:txBody>
      </p:sp>
      <p:sp>
        <p:nvSpPr>
          <p:cNvPr id="211977" name="Rectangle 8">
            <a:extLst>
              <a:ext uri="{FF2B5EF4-FFF2-40B4-BE49-F238E27FC236}">
                <a16:creationId xmlns:a16="http://schemas.microsoft.com/office/drawing/2014/main" id="{C8E253D1-0DA8-ACE3-15D0-F249C5DF1D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6400800"/>
            <a:ext cx="123190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Salat et al., 2004</a:t>
            </a:r>
          </a:p>
        </p:txBody>
      </p:sp>
      <p:sp>
        <p:nvSpPr>
          <p:cNvPr id="211978" name="Rectangle 9">
            <a:extLst>
              <a:ext uri="{FF2B5EF4-FFF2-40B4-BE49-F238E27FC236}">
                <a16:creationId xmlns:a16="http://schemas.microsoft.com/office/drawing/2014/main" id="{9A2E5F23-50CB-4586-D6D5-DBC2EA849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238" y="4191000"/>
            <a:ext cx="128111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Fischl et al., 2000</a:t>
            </a:r>
          </a:p>
        </p:txBody>
      </p:sp>
      <p:sp>
        <p:nvSpPr>
          <p:cNvPr id="211979" name="Rectangle 10">
            <a:extLst>
              <a:ext uri="{FF2B5EF4-FFF2-40B4-BE49-F238E27FC236}">
                <a16:creationId xmlns:a16="http://schemas.microsoft.com/office/drawing/2014/main" id="{4F5906BE-5202-2007-4FE0-F79E11183E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2819400"/>
            <a:ext cx="12731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80" bIns="0">
            <a:spAutoFit/>
          </a:bodyPr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SzPct val="100000"/>
            </a:pPr>
            <a:r>
              <a:rPr lang="en-US" altLang="en-US" sz="1200">
                <a:solidFill>
                  <a:srgbClr val="00FF00"/>
                </a:solidFill>
                <a:latin typeface="Arial" panose="020B0604020202020204" pitchFamily="34" charset="0"/>
              </a:rPr>
              <a:t>Sailer et al., 2003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Text Box 1">
            <a:extLst>
              <a:ext uri="{FF2B5EF4-FFF2-40B4-BE49-F238E27FC236}">
                <a16:creationId xmlns:a16="http://schemas.microsoft.com/office/drawing/2014/main" id="{0F6DAE34-3388-05F5-1B66-40A1F48A6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0"/>
            <a:ext cx="7772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00"/>
                </a:solidFill>
                <a:latin typeface="Arial Bold" panose="020B0704020202020204" pitchFamily="34" charset="0"/>
              </a:rPr>
              <a:t>Talk Outline</a:t>
            </a:r>
          </a:p>
        </p:txBody>
      </p:sp>
      <p:sp>
        <p:nvSpPr>
          <p:cNvPr id="214019" name="Text Box 2">
            <a:extLst>
              <a:ext uri="{FF2B5EF4-FFF2-40B4-BE49-F238E27FC236}">
                <a16:creationId xmlns:a16="http://schemas.microsoft.com/office/drawing/2014/main" id="{51E29D30-B77C-0E3B-719A-4BD2AB85E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1955800"/>
            <a:ext cx="838835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646113" indent="-608013"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646113" algn="l"/>
                <a:tab pos="1103313" algn="l"/>
                <a:tab pos="1560513" algn="l"/>
                <a:tab pos="2017713" algn="l"/>
                <a:tab pos="2474913" algn="l"/>
                <a:tab pos="2932113" algn="l"/>
                <a:tab pos="3389313" algn="l"/>
                <a:tab pos="3846513" algn="l"/>
                <a:tab pos="4303713" algn="l"/>
                <a:tab pos="4760913" algn="l"/>
                <a:tab pos="5218113" algn="l"/>
                <a:tab pos="5675313" algn="l"/>
                <a:tab pos="6132513" algn="l"/>
                <a:tab pos="6589713" algn="l"/>
                <a:tab pos="7046913" algn="l"/>
                <a:tab pos="7504113" algn="l"/>
                <a:tab pos="7961313" algn="l"/>
                <a:tab pos="8418513" algn="l"/>
                <a:tab pos="8875713" algn="l"/>
                <a:tab pos="9332913" algn="l"/>
                <a:tab pos="97901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Cortical (surface-based)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0000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0000"/>
                </a:solidFill>
                <a:latin typeface="Arial Bold" panose="020B0704020202020204" pitchFamily="34" charset="0"/>
              </a:rPr>
              <a:t>Volume Analysis.</a:t>
            </a:r>
          </a:p>
          <a:p>
            <a:pPr eaLnBrk="1" hangingPunct="1">
              <a:lnSpc>
                <a:spcPct val="200000"/>
              </a:lnSpc>
              <a:spcBef>
                <a:spcPts val="7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  <a:latin typeface="Arial Bold" panose="020B0704020202020204" pitchFamily="34" charset="0"/>
              </a:rPr>
              <a:t>New Features in 5.1.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Text Box 1">
            <a:extLst>
              <a:ext uri="{FF2B5EF4-FFF2-40B4-BE49-F238E27FC236}">
                <a16:creationId xmlns:a16="http://schemas.microsoft.com/office/drawing/2014/main" id="{83D1F6C1-4D8C-5030-FA98-0728F03AC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1575" y="0"/>
            <a:ext cx="68008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Volume Analysis: Automatic Individualized Segmentation</a:t>
            </a:r>
          </a:p>
        </p:txBody>
      </p:sp>
      <p:sp>
        <p:nvSpPr>
          <p:cNvPr id="216067" name="Rectangle 2">
            <a:extLst>
              <a:ext uri="{FF2B5EF4-FFF2-40B4-BE49-F238E27FC236}">
                <a16:creationId xmlns:a16="http://schemas.microsoft.com/office/drawing/2014/main" id="{000F5C20-A9CB-550C-6201-A15E16634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2800" y="2552700"/>
            <a:ext cx="75311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80" bIns="0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lnSpc>
                <a:spcPct val="105000"/>
              </a:lnSpc>
              <a:spcBef>
                <a:spcPts val="2800"/>
              </a:spcBef>
              <a:buSzPct val="100000"/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Surface-based coordinate system/registration appropriate for cortex but not for thalamus, ventricular system, basal ganglia, etc…</a:t>
            </a:r>
          </a:p>
          <a:p>
            <a:pPr eaLnBrk="1" hangingPunct="1">
              <a:lnSpc>
                <a:spcPct val="105000"/>
              </a:lnSpc>
              <a:spcBef>
                <a:spcPts val="2800"/>
              </a:spcBef>
              <a:buSzPct val="100000"/>
            </a:pPr>
            <a:r>
              <a:rPr lang="en-US" altLang="en-US">
                <a:solidFill>
                  <a:srgbClr val="FFFFFF"/>
                </a:solidFill>
                <a:latin typeface="Arial" panose="020B0604020202020204" pitchFamily="34" charset="0"/>
              </a:rPr>
              <a:t>Anatomy is extremely variable – measuring the variance and accounting for it is critical (more in the individual subject talk)!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Text Box 1">
            <a:extLst>
              <a:ext uri="{FF2B5EF4-FFF2-40B4-BE49-F238E27FC236}">
                <a16:creationId xmlns:a16="http://schemas.microsoft.com/office/drawing/2014/main" id="{F12917DF-2768-1521-C14C-EEEABE2DF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0"/>
            <a:ext cx="63246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 anchor="ctr"/>
          <a:lstStyle>
            <a:lvl1pPr marL="39688"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39688" algn="l"/>
                <a:tab pos="496888" algn="l"/>
                <a:tab pos="954088" algn="l"/>
                <a:tab pos="1411288" algn="l"/>
                <a:tab pos="1868488" algn="l"/>
                <a:tab pos="2325688" algn="l"/>
                <a:tab pos="2782888" algn="l"/>
                <a:tab pos="3240088" algn="l"/>
                <a:tab pos="3697288" algn="l"/>
                <a:tab pos="4154488" algn="l"/>
                <a:tab pos="4611688" algn="l"/>
                <a:tab pos="5068888" algn="l"/>
                <a:tab pos="5526088" algn="l"/>
                <a:tab pos="5983288" algn="l"/>
                <a:tab pos="6440488" algn="l"/>
                <a:tab pos="6897688" algn="l"/>
                <a:tab pos="7354888" algn="l"/>
                <a:tab pos="7812088" algn="l"/>
                <a:tab pos="8269288" algn="l"/>
                <a:tab pos="8726488" algn="l"/>
                <a:tab pos="91836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algn="ctr" eaLnBrk="1" hangingPunct="1">
              <a:buSzPct val="100000"/>
            </a:pPr>
            <a:r>
              <a:rPr lang="en-US" altLang="en-US" sz="4400">
                <a:solidFill>
                  <a:srgbClr val="FFFF66"/>
                </a:solidFill>
              </a:rPr>
              <a:t>FreeSurfer Version 5.1: New Features</a:t>
            </a:r>
          </a:p>
        </p:txBody>
      </p:sp>
      <p:sp>
        <p:nvSpPr>
          <p:cNvPr id="218115" name="Text Box 2">
            <a:extLst>
              <a:ext uri="{FF2B5EF4-FFF2-40B4-BE49-F238E27FC236}">
                <a16:creationId xmlns:a16="http://schemas.microsoft.com/office/drawing/2014/main" id="{E6704792-1639-C42B-DB75-F0EAB1CA2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675" y="1524000"/>
            <a:ext cx="799465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760" tIns="50760" rIns="132120" bIns="50760"/>
          <a:lstStyle>
            <a:lvl1pPr marL="550863" indent="-511175"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1pPr>
            <a:lvl2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2pPr>
            <a:lvl3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3pPr>
            <a:lvl4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4pPr>
            <a:lvl5pPr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550863" algn="l"/>
                <a:tab pos="1008063" algn="l"/>
                <a:tab pos="1465263" algn="l"/>
                <a:tab pos="1922463" algn="l"/>
                <a:tab pos="2379663" algn="l"/>
                <a:tab pos="2836863" algn="l"/>
                <a:tab pos="3294063" algn="l"/>
                <a:tab pos="3751263" algn="l"/>
                <a:tab pos="4208463" algn="l"/>
                <a:tab pos="4665663" algn="l"/>
                <a:tab pos="5122863" algn="l"/>
                <a:tab pos="5580063" algn="l"/>
                <a:tab pos="6037263" algn="l"/>
                <a:tab pos="6494463" algn="l"/>
                <a:tab pos="6951663" algn="l"/>
                <a:tab pos="7408863" algn="l"/>
                <a:tab pos="7866063" algn="l"/>
                <a:tab pos="8323263" algn="l"/>
                <a:tab pos="8780463" algn="l"/>
                <a:tab pos="9237663" algn="l"/>
                <a:tab pos="96948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ヒラギノ明朝 ProN W3" pitchFamily="2" charset="-128"/>
              </a:defRPr>
            </a:lvl9pPr>
          </a:lstStyle>
          <a:p>
            <a:pPr eaLnBrk="1" hangingPunct="1"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Longitudinal Analysis (Martin Reuter).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Automated tractography with Tracula (Anastasia Yendiki).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Automated Hippocampal Subfield segmentation (Koen van Leemput).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New Architectonic Areas (entorhinal cortex, Jean Augustinack).</a:t>
            </a:r>
          </a:p>
          <a:p>
            <a:pPr eaLnBrk="1" hangingPunct="1">
              <a:spcBef>
                <a:spcPts val="1800"/>
              </a:spcBef>
              <a:buClr>
                <a:srgbClr val="FFFFFF"/>
              </a:buClr>
              <a:buSzPct val="99000"/>
              <a:buFont typeface="Times New Roman" panose="02020603050405020304" pitchFamily="18" charset="0"/>
              <a:buAutoNum type="arabicPeriod"/>
            </a:pPr>
            <a:r>
              <a:rPr lang="en-US" altLang="en-US" sz="3200">
                <a:solidFill>
                  <a:srgbClr val="FFFFFF"/>
                </a:solidFill>
              </a:rPr>
              <a:t>Open Source! (modified BSD/MIT license)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 New Roman"/>
        <a:ea typeface="ヒラギノ明朝 ProN W3"/>
        <a:cs typeface=""/>
      </a:majorFont>
      <a:minorFont>
        <a:latin typeface="Times New Roman"/>
        <a:ea typeface="ヒラギノ明朝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0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ヒラギノ角ゴ ProN W3"/>
        <a:cs typeface=""/>
      </a:majorFont>
      <a:minorFont>
        <a:latin typeface="Arial"/>
        <a:ea typeface="ヒラギノ角ゴ ProN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alt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  <a:ea typeface="ヒラギノ明朝 ProN W3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10882</TotalTime>
  <Words>3626</Words>
  <Application>Microsoft Office PowerPoint</Application>
  <PresentationFormat>On-screen Show (4:3)</PresentationFormat>
  <Paragraphs>753</Paragraphs>
  <Slides>103</Slides>
  <Notes>99</Notes>
  <HiddenSlides>3</HiddenSlides>
  <MMClips>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103</vt:i4>
      </vt:variant>
    </vt:vector>
  </HeadingPairs>
  <TitlesOfParts>
    <vt:vector size="128" baseType="lpstr">
      <vt:lpstr>Arial</vt:lpstr>
      <vt:lpstr>Arial Bold</vt:lpstr>
      <vt:lpstr>Calibri</vt:lpstr>
      <vt:lpstr>Comic Sans MS</vt:lpstr>
      <vt:lpstr>Georgia</vt:lpstr>
      <vt:lpstr>Georgia Bold</vt:lpstr>
      <vt:lpstr>Georgia Italic</vt:lpstr>
      <vt:lpstr>Symbol</vt:lpstr>
      <vt:lpstr>Times</vt:lpstr>
      <vt:lpstr>Times New Roman</vt:lpstr>
      <vt:lpstr>Times New Roman Bold</vt:lpstr>
      <vt:lpstr>Wingdings</vt:lpstr>
      <vt:lpstr>Office Theme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FreeSurfer began life as a means for EEG/MEG Analysis</vt:lpstr>
      <vt:lpstr>How To Model The Pial Surface? (an unanswered question circa 1996)</vt:lpstr>
      <vt:lpstr>Inferring the Location of the Pial Surface</vt:lpstr>
      <vt:lpstr>Inferring the Location of the Pial Surface</vt:lpstr>
      <vt:lpstr>Inferring the Location of the Pial Surface</vt:lpstr>
      <vt:lpstr>FreeSurfer: Surface-based modeling challenges</vt:lpstr>
      <vt:lpstr>How To Get The Topology Right?</vt:lpstr>
      <vt:lpstr>Why Shrink wrapping is Hard!</vt:lpstr>
      <vt:lpstr>Shrink Wrapping</vt:lpstr>
      <vt:lpstr>Topology Correction</vt:lpstr>
      <vt:lpstr>PowerPoint Presentation</vt:lpstr>
      <vt:lpstr>Topology Correction via Manifold Surgery</vt:lpstr>
      <vt:lpstr>PowerPoint Presentation</vt:lpstr>
      <vt:lpstr>PowerPoint Presentation</vt:lpstr>
      <vt:lpstr>Topology Correction and Spherical Averaging</vt:lpstr>
      <vt:lpstr>Topology Correction and Spherical Averaging</vt:lpstr>
      <vt:lpstr>Topology Correction and Spherical Averaging</vt:lpstr>
      <vt:lpstr>And Finally, the Aseg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Should I Use FreeSurfer?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Surferfest 2002</dc:title>
  <dc:subject/>
  <dc:creator>Paul Raines</dc:creator>
  <cp:keywords/>
  <dc:description/>
  <cp:lastModifiedBy>Fischl, Bruce R.,PHD</cp:lastModifiedBy>
  <cp:revision>123</cp:revision>
  <cp:lastPrinted>2014-04-28T23:44:44Z</cp:lastPrinted>
  <dcterms:created xsi:type="dcterms:W3CDTF">1601-01-01T00:00:00Z</dcterms:created>
  <dcterms:modified xsi:type="dcterms:W3CDTF">2023-06-09T17:40:24Z</dcterms:modified>
</cp:coreProperties>
</file>