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1" r:id="rId2"/>
    <p:sldId id="360" r:id="rId3"/>
    <p:sldId id="363" r:id="rId4"/>
    <p:sldId id="364" r:id="rId5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ヒラギノ明朝 ProN W3" pitchFamily="2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ヒラギノ明朝 ProN W3" pitchFamily="2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ヒラギノ明朝 ProN W3" pitchFamily="2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ヒラギノ明朝 ProN W3" pitchFamily="2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ヒラギノ明朝 ProN W3" pitchFamily="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ヒラギノ明朝 ProN W3" pitchFamily="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ヒラギノ明朝 ProN W3" pitchFamily="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ヒラギノ明朝 ProN W3" pitchFamily="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ヒラギノ明朝 ProN W3" pitchFamily="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45" autoAdjust="0"/>
    <p:restoredTop sz="91874"/>
  </p:normalViewPr>
  <p:slideViewPr>
    <p:cSldViewPr>
      <p:cViewPr varScale="1">
        <p:scale>
          <a:sx n="122" d="100"/>
          <a:sy n="122" d="100"/>
        </p:scale>
        <p:origin x="98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\aas41\Dropbox%20(Partners%20HealthCare)\course\FreesurferLicenseTotal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aas41/Dropbox%20(Partners%20HealthCare)/course/FreesurferLicenseTotal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as41/Dropbox%20(Partners%20HealthCare)/course/FreesurferLicenseTot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aas41\Dropbox%20(Partners%20HealthCare)\course\FreesurferLicenseTota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7"/>
    </mc:Choice>
    <mc:Fallback>
      <c:style val="4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Cumulative Total of FreeSurfer Licenses</a:t>
            </a:r>
          </a:p>
          <a:p>
            <a:pPr>
              <a:defRPr/>
            </a:pPr>
            <a:r>
              <a:rPr lang="en-US" dirty="0"/>
              <a:t>Distributed Each Year</a:t>
            </a:r>
          </a:p>
        </c:rich>
      </c:tx>
      <c:layout>
        <c:manualLayout>
          <c:xMode val="edge"/>
          <c:yMode val="edge"/>
          <c:x val="0.215318648082897"/>
          <c:y val="0.13073713490959701"/>
        </c:manualLayout>
      </c:layout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'Cumulative Updated'!$B$1</c:f>
              <c:strCache>
                <c:ptCount val="1"/>
                <c:pt idx="0">
                  <c:v>Cumulative Total of Licenses</c:v>
                </c:pt>
              </c:strCache>
            </c:strRef>
          </c:tx>
          <c:invertIfNegative val="0"/>
          <c:cat>
            <c:strRef>
              <c:f>'Cumulative Updated'!$A$2:$A$25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strCache>
            </c:strRef>
          </c:cat>
          <c:val>
            <c:numRef>
              <c:f>'Cumulative Updated'!$B$2:$B$25</c:f>
              <c:numCache>
                <c:formatCode>#,###</c:formatCode>
                <c:ptCount val="24"/>
                <c:pt idx="0">
                  <c:v>172</c:v>
                </c:pt>
                <c:pt idx="1">
                  <c:v>321</c:v>
                </c:pt>
                <c:pt idx="2">
                  <c:v>551</c:v>
                </c:pt>
                <c:pt idx="3">
                  <c:v>943</c:v>
                </c:pt>
                <c:pt idx="4">
                  <c:v>1328</c:v>
                </c:pt>
                <c:pt idx="5">
                  <c:v>1828</c:v>
                </c:pt>
                <c:pt idx="6">
                  <c:v>2550</c:v>
                </c:pt>
                <c:pt idx="7">
                  <c:v>3512</c:v>
                </c:pt>
                <c:pt idx="8">
                  <c:v>4638</c:v>
                </c:pt>
                <c:pt idx="9">
                  <c:v>6187</c:v>
                </c:pt>
                <c:pt idx="10">
                  <c:v>8101</c:v>
                </c:pt>
                <c:pt idx="11">
                  <c:v>10427</c:v>
                </c:pt>
                <c:pt idx="12">
                  <c:v>12975</c:v>
                </c:pt>
                <c:pt idx="13">
                  <c:v>15806</c:v>
                </c:pt>
                <c:pt idx="14">
                  <c:v>19295</c:v>
                </c:pt>
                <c:pt idx="15">
                  <c:v>23082</c:v>
                </c:pt>
                <c:pt idx="16">
                  <c:v>27170</c:v>
                </c:pt>
                <c:pt idx="17">
                  <c:v>31976</c:v>
                </c:pt>
                <c:pt idx="18">
                  <c:v>37455</c:v>
                </c:pt>
                <c:pt idx="19">
                  <c:v>43439</c:v>
                </c:pt>
                <c:pt idx="20">
                  <c:v>49265</c:v>
                </c:pt>
                <c:pt idx="21">
                  <c:v>55587</c:v>
                </c:pt>
                <c:pt idx="22">
                  <c:v>60203</c:v>
                </c:pt>
                <c:pt idx="23">
                  <c:v>69579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D0-F64E-89E2-094DC3646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021194936"/>
        <c:axId val="-2021150648"/>
        <c:axId val="-2021178056"/>
      </c:bar3DChart>
      <c:catAx>
        <c:axId val="-2021194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21150648"/>
        <c:crosses val="autoZero"/>
        <c:auto val="1"/>
        <c:lblAlgn val="ctr"/>
        <c:lblOffset val="100"/>
        <c:noMultiLvlLbl val="0"/>
      </c:catAx>
      <c:valAx>
        <c:axId val="-2021150648"/>
        <c:scaling>
          <c:orientation val="minMax"/>
        </c:scaling>
        <c:delete val="0"/>
        <c:axPos val="l"/>
        <c:majorGridlines/>
        <c:numFmt formatCode="#,###" sourceLinked="1"/>
        <c:majorTickMark val="out"/>
        <c:minorTickMark val="none"/>
        <c:tickLblPos val="nextTo"/>
        <c:crossAx val="-2021194936"/>
        <c:crosses val="autoZero"/>
        <c:crossBetween val="between"/>
      </c:valAx>
      <c:serAx>
        <c:axId val="-2021178056"/>
        <c:scaling>
          <c:orientation val="minMax"/>
        </c:scaling>
        <c:delete val="1"/>
        <c:axPos val="b"/>
        <c:majorTickMark val="out"/>
        <c:minorTickMark val="none"/>
        <c:tickLblPos val="nextTo"/>
        <c:crossAx val="-2021150648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7"/>
    </mc:Choice>
    <mc:Fallback>
      <c:style val="4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Cumulative Total of FreeSurfer Licenses</a:t>
            </a:r>
          </a:p>
        </c:rich>
      </c:tx>
      <c:layout>
        <c:manualLayout>
          <c:xMode val="edge"/>
          <c:yMode val="edge"/>
          <c:x val="0.215318648082897"/>
          <c:y val="0.13073713490959701"/>
        </c:manualLayout>
      </c:layout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Cumulative!$B$1</c:f>
              <c:strCache>
                <c:ptCount val="1"/>
                <c:pt idx="0">
                  <c:v>Cumulative Total of Licenses</c:v>
                </c:pt>
              </c:strCache>
            </c:strRef>
          </c:tx>
          <c:invertIfNegative val="0"/>
          <c:cat>
            <c:strRef>
              <c:f>Cumulative!$A$2:$A$25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strCache>
            </c:strRef>
          </c:cat>
          <c:val>
            <c:numRef>
              <c:f>Cumulative!$B$2:$B$25</c:f>
              <c:numCache>
                <c:formatCode>#,###</c:formatCode>
                <c:ptCount val="24"/>
                <c:pt idx="0">
                  <c:v>172</c:v>
                </c:pt>
                <c:pt idx="1">
                  <c:v>321</c:v>
                </c:pt>
                <c:pt idx="2">
                  <c:v>551</c:v>
                </c:pt>
                <c:pt idx="3">
                  <c:v>943</c:v>
                </c:pt>
                <c:pt idx="4">
                  <c:v>1328</c:v>
                </c:pt>
                <c:pt idx="5">
                  <c:v>1828</c:v>
                </c:pt>
                <c:pt idx="6">
                  <c:v>2550</c:v>
                </c:pt>
                <c:pt idx="7">
                  <c:v>3512</c:v>
                </c:pt>
                <c:pt idx="8">
                  <c:v>4638</c:v>
                </c:pt>
                <c:pt idx="9">
                  <c:v>6187</c:v>
                </c:pt>
                <c:pt idx="10">
                  <c:v>8101</c:v>
                </c:pt>
                <c:pt idx="11">
                  <c:v>10427</c:v>
                </c:pt>
                <c:pt idx="12">
                  <c:v>12975</c:v>
                </c:pt>
                <c:pt idx="13">
                  <c:v>15806</c:v>
                </c:pt>
                <c:pt idx="14">
                  <c:v>19295</c:v>
                </c:pt>
                <c:pt idx="15">
                  <c:v>23082</c:v>
                </c:pt>
                <c:pt idx="16">
                  <c:v>27170</c:v>
                </c:pt>
                <c:pt idx="17">
                  <c:v>31976</c:v>
                </c:pt>
                <c:pt idx="18">
                  <c:v>37455</c:v>
                </c:pt>
                <c:pt idx="19">
                  <c:v>43439</c:v>
                </c:pt>
                <c:pt idx="20">
                  <c:v>49265</c:v>
                </c:pt>
                <c:pt idx="21">
                  <c:v>55587</c:v>
                </c:pt>
                <c:pt idx="22">
                  <c:v>60203</c:v>
                </c:pt>
                <c:pt idx="23">
                  <c:v>69579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D0-F64E-89E2-094DC3646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021194936"/>
        <c:axId val="-2021150648"/>
        <c:axId val="-2021178056"/>
      </c:bar3DChart>
      <c:catAx>
        <c:axId val="-2021194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21150648"/>
        <c:crosses val="autoZero"/>
        <c:auto val="1"/>
        <c:lblAlgn val="ctr"/>
        <c:lblOffset val="100"/>
        <c:noMultiLvlLbl val="0"/>
      </c:catAx>
      <c:valAx>
        <c:axId val="-2021150648"/>
        <c:scaling>
          <c:orientation val="minMax"/>
        </c:scaling>
        <c:delete val="0"/>
        <c:axPos val="l"/>
        <c:majorGridlines/>
        <c:numFmt formatCode="#,###" sourceLinked="1"/>
        <c:majorTickMark val="out"/>
        <c:minorTickMark val="none"/>
        <c:tickLblPos val="nextTo"/>
        <c:crossAx val="-2021194936"/>
        <c:crosses val="autoZero"/>
        <c:crossBetween val="between"/>
      </c:valAx>
      <c:serAx>
        <c:axId val="-2021178056"/>
        <c:scaling>
          <c:orientation val="minMax"/>
        </c:scaling>
        <c:delete val="1"/>
        <c:axPos val="b"/>
        <c:majorTickMark val="out"/>
        <c:minorTickMark val="none"/>
        <c:tickLblPos val="nextTo"/>
        <c:crossAx val="-2021150648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028029515178527E-2"/>
          <c:y val="3.4669094413225576E-2"/>
          <c:w val="0.92153171891249441"/>
          <c:h val="0.928903105340814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'Cumulative Yellowflat for Bruce'!$B$1</c:f>
              <c:strCache>
                <c:ptCount val="1"/>
                <c:pt idx="0">
                  <c:v>Cumulative Total of Licenses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'Cumulative Yellowflat for Bruce'!$A$2:$A$25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strCache>
            </c:strRef>
          </c:cat>
          <c:val>
            <c:numRef>
              <c:f>'Cumulative Yellowflat for Bruce'!$B$2:$B$25</c:f>
              <c:numCache>
                <c:formatCode>#,###</c:formatCode>
                <c:ptCount val="24"/>
                <c:pt idx="0">
                  <c:v>172</c:v>
                </c:pt>
                <c:pt idx="1">
                  <c:v>321</c:v>
                </c:pt>
                <c:pt idx="2">
                  <c:v>551</c:v>
                </c:pt>
                <c:pt idx="3">
                  <c:v>943</c:v>
                </c:pt>
                <c:pt idx="4">
                  <c:v>1328</c:v>
                </c:pt>
                <c:pt idx="5">
                  <c:v>1828</c:v>
                </c:pt>
                <c:pt idx="6">
                  <c:v>2550</c:v>
                </c:pt>
                <c:pt idx="7">
                  <c:v>3512</c:v>
                </c:pt>
                <c:pt idx="8">
                  <c:v>4638</c:v>
                </c:pt>
                <c:pt idx="9">
                  <c:v>6187</c:v>
                </c:pt>
                <c:pt idx="10">
                  <c:v>8101</c:v>
                </c:pt>
                <c:pt idx="11">
                  <c:v>10427</c:v>
                </c:pt>
                <c:pt idx="12">
                  <c:v>12975</c:v>
                </c:pt>
                <c:pt idx="13">
                  <c:v>15806</c:v>
                </c:pt>
                <c:pt idx="14">
                  <c:v>19295</c:v>
                </c:pt>
                <c:pt idx="15">
                  <c:v>23082</c:v>
                </c:pt>
                <c:pt idx="16">
                  <c:v>27170</c:v>
                </c:pt>
                <c:pt idx="17">
                  <c:v>31976</c:v>
                </c:pt>
                <c:pt idx="18">
                  <c:v>37455</c:v>
                </c:pt>
                <c:pt idx="19">
                  <c:v>43439</c:v>
                </c:pt>
                <c:pt idx="20">
                  <c:v>49265</c:v>
                </c:pt>
                <c:pt idx="21">
                  <c:v>55587</c:v>
                </c:pt>
                <c:pt idx="22">
                  <c:v>60203</c:v>
                </c:pt>
                <c:pt idx="23">
                  <c:v>69579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85-0B45-BF3E-8E84CC32E7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2021194936"/>
        <c:axId val="-2021150648"/>
      </c:barChart>
      <c:catAx>
        <c:axId val="-202119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1150648"/>
        <c:crosses val="autoZero"/>
        <c:auto val="1"/>
        <c:lblAlgn val="ctr"/>
        <c:lblOffset val="100"/>
        <c:noMultiLvlLbl val="0"/>
      </c:catAx>
      <c:valAx>
        <c:axId val="-2021150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1194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'Cumulative Updated (2)'!$B$1</c:f>
              <c:strCache>
                <c:ptCount val="1"/>
                <c:pt idx="0">
                  <c:v>Cumulative Total of Licenses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'Cumulative Updated (2)'!$A$2:$A$25</c:f>
              <c:strCach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strCache>
            </c:strRef>
          </c:cat>
          <c:val>
            <c:numRef>
              <c:f>'Cumulative Updated (2)'!$B$2:$B$25</c:f>
              <c:numCache>
                <c:formatCode>#,###</c:formatCode>
                <c:ptCount val="24"/>
                <c:pt idx="0">
                  <c:v>172</c:v>
                </c:pt>
                <c:pt idx="1">
                  <c:v>321</c:v>
                </c:pt>
                <c:pt idx="2">
                  <c:v>551</c:v>
                </c:pt>
                <c:pt idx="3">
                  <c:v>943</c:v>
                </c:pt>
                <c:pt idx="4">
                  <c:v>1328</c:v>
                </c:pt>
                <c:pt idx="5">
                  <c:v>1828</c:v>
                </c:pt>
                <c:pt idx="6">
                  <c:v>2550</c:v>
                </c:pt>
                <c:pt idx="7">
                  <c:v>3512</c:v>
                </c:pt>
                <c:pt idx="8">
                  <c:v>4638</c:v>
                </c:pt>
                <c:pt idx="9">
                  <c:v>6187</c:v>
                </c:pt>
                <c:pt idx="10">
                  <c:v>8101</c:v>
                </c:pt>
                <c:pt idx="11">
                  <c:v>10427</c:v>
                </c:pt>
                <c:pt idx="12">
                  <c:v>12975</c:v>
                </c:pt>
                <c:pt idx="13">
                  <c:v>15806</c:v>
                </c:pt>
                <c:pt idx="14">
                  <c:v>19295</c:v>
                </c:pt>
                <c:pt idx="15">
                  <c:v>23082</c:v>
                </c:pt>
                <c:pt idx="16">
                  <c:v>27170</c:v>
                </c:pt>
                <c:pt idx="17">
                  <c:v>31976</c:v>
                </c:pt>
                <c:pt idx="18">
                  <c:v>37455</c:v>
                </c:pt>
                <c:pt idx="19">
                  <c:v>43439</c:v>
                </c:pt>
                <c:pt idx="20">
                  <c:v>49265</c:v>
                </c:pt>
                <c:pt idx="21">
                  <c:v>55587</c:v>
                </c:pt>
                <c:pt idx="22">
                  <c:v>60203</c:v>
                </c:pt>
                <c:pt idx="23">
                  <c:v>69579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A-5448-A14D-A71D5F1405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2021194936"/>
        <c:axId val="-2021150648"/>
      </c:barChart>
      <c:catAx>
        <c:axId val="-202119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1150648"/>
        <c:crosses val="autoZero"/>
        <c:auto val="1"/>
        <c:lblAlgn val="ctr"/>
        <c:lblOffset val="100"/>
        <c:noMultiLvlLbl val="0"/>
      </c:catAx>
      <c:valAx>
        <c:axId val="-2021150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1194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415A82-0268-4E37-B177-1E9988C3B8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7804BC-F054-4867-8952-886C84415C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1">
            <a:extLst>
              <a:ext uri="{FF2B5EF4-FFF2-40B4-BE49-F238E27FC236}">
                <a16:creationId xmlns:a16="http://schemas.microsoft.com/office/drawing/2014/main" id="{56880A44-77EE-6440-6DD9-D7459E795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2531" name="AutoShape 2">
            <a:extLst>
              <a:ext uri="{FF2B5EF4-FFF2-40B4-BE49-F238E27FC236}">
                <a16:creationId xmlns:a16="http://schemas.microsoft.com/office/drawing/2014/main" id="{F3A17D03-14AE-C4A2-C0E3-1F2692AAA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C268029-968D-215D-F733-DB9A27233C9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A9045668-3184-4199-B134-EE65F3A2D81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583179FD-0F8A-110B-3D7F-6E939A74A0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70B948EE-53FF-B7F9-6043-D98670FF8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A3DEF046-6EA3-D40E-F154-CFA52A1D14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 on this </a:t>
            </a:r>
            <a:r>
              <a:rPr lang="en-US"/>
              <a:t>slide updated on 2/29/24</a:t>
            </a:r>
          </a:p>
        </p:txBody>
      </p:sp>
    </p:spTree>
    <p:extLst>
      <p:ext uri="{BB962C8B-B14F-4D97-AF65-F5344CB8AC3E}">
        <p14:creationId xmlns:p14="http://schemas.microsoft.com/office/powerpoint/2010/main" val="4278705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583179FD-0F8A-110B-3D7F-6E939A74A0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70B948EE-53FF-B7F9-6043-D98670FF8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583179FD-0F8A-110B-3D7F-6E939A74A0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70B948EE-53FF-B7F9-6043-D98670FF8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11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583179FD-0F8A-110B-3D7F-6E939A74A0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70B948EE-53FF-B7F9-6043-D98670FF8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8056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6143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2DB66-102B-038E-A9B3-5D93FC67D1B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7359650" y="6248400"/>
            <a:ext cx="288925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A31E3AA-7DE0-472B-AE0A-EC9E5F0372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02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381000"/>
            <a:ext cx="1941512" cy="64738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5313" cy="64738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244A96-B7EB-53D5-6941-0DBD8DB9EE1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7359650" y="6248400"/>
            <a:ext cx="288925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7DFE9CE-1FB8-4F33-AAB5-245FD65808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18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343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7258A-4E6B-B184-2FD6-BF34E953498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7359650" y="6248400"/>
            <a:ext cx="288925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78F4904-AD3C-4802-9CB4-E05BC20755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95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206E42-03E7-0DF6-1279-84FAAB78E4C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7359650" y="6248400"/>
            <a:ext cx="288925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97C16ED-6F77-4B3C-8C6F-7D09427A16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91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16DAF-D265-04CA-F8E8-B1364325CB5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7359650" y="6248400"/>
            <a:ext cx="288925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1EBD1C6-C78C-4EB0-8808-09C9E52F7A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72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95CAA4-1F27-BAB3-9E3D-B031161A737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7359650" y="6248400"/>
            <a:ext cx="288925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11A125D-7CF9-4231-8115-991CA4E1F5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83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A8838-E1DF-52DE-EBCE-BE479C2B0CE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7359650" y="6248400"/>
            <a:ext cx="288925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AB399AC-4B5E-47E1-A798-2F8F39D69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44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1BAFB-E758-6A0F-9591-3F7E39F39A5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7359650" y="6248400"/>
            <a:ext cx="288925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C9C806E-04C6-4D1D-9B66-55F99F25E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02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5A6CF-B984-6D71-CD21-4EFF46B0B4E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7359650" y="6248400"/>
            <a:ext cx="288925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05DDFA-B007-4069-A502-F11FF05EF3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58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0913F2B-93EE-DBA1-3577-F4EF0D79C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69225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760" tIns="50760" rIns="9000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8336EFB8-B5A3-BFA4-7C2E-A19E10C6A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760" tIns="50760" rIns="9000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50" r:id="rId1"/>
    <p:sldLayoutId id="2147486151" r:id="rId2"/>
    <p:sldLayoutId id="2147486273" r:id="rId3"/>
    <p:sldLayoutId id="2147486274" r:id="rId4"/>
    <p:sldLayoutId id="2147486275" r:id="rId5"/>
    <p:sldLayoutId id="2147486276" r:id="rId6"/>
    <p:sldLayoutId id="2147486277" r:id="rId7"/>
    <p:sldLayoutId id="2147486278" r:id="rId8"/>
    <p:sldLayoutId id="2147486279" r:id="rId9"/>
    <p:sldLayoutId id="2147486280" r:id="rId10"/>
    <p:sldLayoutId id="214748628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FFFF66"/>
          </a:solidFill>
          <a:latin typeface="+mj-lt"/>
          <a:ea typeface="+mj-ea"/>
          <a:cs typeface="ヒラギノ明朝 ProN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66"/>
          </a:solidFill>
          <a:latin typeface="Times New Roman" charset="0"/>
          <a:ea typeface="ヒラギノ明朝 ProN W3" charset="-128"/>
          <a:cs typeface="ヒラギノ明朝 ProN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66"/>
          </a:solidFill>
          <a:latin typeface="Times New Roman" charset="0"/>
          <a:ea typeface="ヒラギノ明朝 ProN W3" charset="-128"/>
          <a:cs typeface="ヒラギノ明朝 ProN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66"/>
          </a:solidFill>
          <a:latin typeface="Times New Roman" charset="0"/>
          <a:ea typeface="ヒラギノ明朝 ProN W3" charset="-128"/>
          <a:cs typeface="ヒラギノ明朝 ProN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66"/>
          </a:solidFill>
          <a:latin typeface="Times New Roman" charset="0"/>
          <a:ea typeface="ヒラギノ明朝 ProN W3" charset="-128"/>
          <a:cs typeface="ヒラギノ明朝 ProN W3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66"/>
          </a:solidFill>
          <a:latin typeface="Times New Roman" charset="0"/>
          <a:ea typeface="ヒラギノ明朝 ProN W3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66"/>
          </a:solidFill>
          <a:latin typeface="Times New Roman" charset="0"/>
          <a:ea typeface="ヒラギノ明朝 ProN W3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66"/>
          </a:solidFill>
          <a:latin typeface="Times New Roman" charset="0"/>
          <a:ea typeface="ヒラギノ明朝 ProN W3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66"/>
          </a:solidFill>
          <a:latin typeface="Times New Roman" charset="0"/>
          <a:ea typeface="ヒラギノ明朝 ProN W3" charset="-128"/>
        </a:defRPr>
      </a:lvl9pPr>
    </p:titleStyle>
    <p:bodyStyle>
      <a:lvl1pPr marL="342900" indent="-34290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66"/>
          </a:solidFill>
          <a:latin typeface="+mn-lt"/>
          <a:ea typeface="+mn-ea"/>
          <a:cs typeface="ヒラギノ明朝 ProN W3" charset="0"/>
        </a:defRPr>
      </a:lvl1pPr>
      <a:lvl2pPr marL="742950" indent="-28575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66"/>
          </a:solidFill>
          <a:latin typeface="+mn-lt"/>
          <a:ea typeface="+mn-ea"/>
          <a:cs typeface="ヒラギノ明朝 ProN W3" charset="0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66"/>
          </a:solidFill>
          <a:latin typeface="+mn-lt"/>
          <a:ea typeface="+mn-ea"/>
          <a:cs typeface="ヒラギノ明朝 ProN W3" charset="0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66"/>
          </a:solidFill>
          <a:latin typeface="+mn-lt"/>
          <a:ea typeface="+mn-ea"/>
          <a:cs typeface="ヒラギノ明朝 ProN W3" charset="0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66"/>
          </a:solidFill>
          <a:latin typeface="+mn-lt"/>
          <a:ea typeface="+mn-ea"/>
          <a:cs typeface="ヒラギノ明朝 ProN W3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016" name="Rectangle 43015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10" name="Text Box 1">
            <a:extLst>
              <a:ext uri="{FF2B5EF4-FFF2-40B4-BE49-F238E27FC236}">
                <a16:creationId xmlns:a16="http://schemas.microsoft.com/office/drawing/2014/main" id="{2474C53D-CD37-B6C4-D81D-E303A66DC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02" y="639520"/>
            <a:ext cx="2571750" cy="171907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 marL="396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32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8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4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</a:pPr>
            <a:r>
              <a:rPr lang="en-US" altLang="en-US" sz="4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FreeSurfer</a:t>
            </a:r>
          </a:p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</a:pPr>
            <a:r>
              <a:rPr lang="en-US" altLang="en-US" sz="43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2023</a:t>
            </a:r>
            <a:endParaRPr lang="en-US" altLang="en-US" sz="43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3018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2573756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23008 w 2441321"/>
              <a:gd name="connsiteY2" fmla="*/ 0 h 18288"/>
              <a:gd name="connsiteX3" fmla="*/ 1782164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79817 w 2441321"/>
              <a:gd name="connsiteY6" fmla="*/ 18288 h 18288"/>
              <a:gd name="connsiteX7" fmla="*/ 1318313 w 2441321"/>
              <a:gd name="connsiteY7" fmla="*/ 18288 h 18288"/>
              <a:gd name="connsiteX8" fmla="*/ 659157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80302" y="-6619"/>
                  <a:pt x="363201" y="4913"/>
                  <a:pt x="585917" y="0"/>
                </a:cubicBezTo>
                <a:cubicBezTo>
                  <a:pt x="832357" y="-10107"/>
                  <a:pt x="996738" y="-34312"/>
                  <a:pt x="1196247" y="0"/>
                </a:cubicBezTo>
                <a:cubicBezTo>
                  <a:pt x="1357180" y="16623"/>
                  <a:pt x="1575042" y="-11041"/>
                  <a:pt x="1806578" y="0"/>
                </a:cubicBezTo>
                <a:cubicBezTo>
                  <a:pt x="2016334" y="246"/>
                  <a:pt x="2239353" y="-8732"/>
                  <a:pt x="2441321" y="0"/>
                </a:cubicBezTo>
                <a:cubicBezTo>
                  <a:pt x="2441188" y="8366"/>
                  <a:pt x="2440365" y="10017"/>
                  <a:pt x="2441321" y="18288"/>
                </a:cubicBezTo>
                <a:cubicBezTo>
                  <a:pt x="2159375" y="49009"/>
                  <a:pt x="2054495" y="45666"/>
                  <a:pt x="1830991" y="18288"/>
                </a:cubicBezTo>
                <a:cubicBezTo>
                  <a:pt x="1615846" y="7509"/>
                  <a:pt x="1521674" y="-5422"/>
                  <a:pt x="1269487" y="18288"/>
                </a:cubicBezTo>
                <a:cubicBezTo>
                  <a:pt x="1019660" y="53960"/>
                  <a:pt x="886911" y="42351"/>
                  <a:pt x="707983" y="18288"/>
                </a:cubicBezTo>
                <a:cubicBezTo>
                  <a:pt x="523434" y="27321"/>
                  <a:pt x="307885" y="34316"/>
                  <a:pt x="0" y="18288"/>
                </a:cubicBezTo>
                <a:cubicBezTo>
                  <a:pt x="-595" y="11182"/>
                  <a:pt x="-5" y="630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12126" y="-10265"/>
                  <a:pt x="442910" y="-11728"/>
                  <a:pt x="585917" y="0"/>
                </a:cubicBezTo>
                <a:cubicBezTo>
                  <a:pt x="724579" y="21751"/>
                  <a:pt x="879365" y="-33198"/>
                  <a:pt x="1123008" y="0"/>
                </a:cubicBezTo>
                <a:cubicBezTo>
                  <a:pt x="1377247" y="11220"/>
                  <a:pt x="1597861" y="-34280"/>
                  <a:pt x="1782164" y="0"/>
                </a:cubicBezTo>
                <a:cubicBezTo>
                  <a:pt x="1975975" y="-3055"/>
                  <a:pt x="2116392" y="-15531"/>
                  <a:pt x="2441321" y="0"/>
                </a:cubicBezTo>
                <a:cubicBezTo>
                  <a:pt x="2441666" y="6144"/>
                  <a:pt x="2441358" y="10525"/>
                  <a:pt x="2441321" y="18288"/>
                </a:cubicBezTo>
                <a:cubicBezTo>
                  <a:pt x="2180658" y="18322"/>
                  <a:pt x="2084222" y="5934"/>
                  <a:pt x="1879817" y="18288"/>
                </a:cubicBezTo>
                <a:cubicBezTo>
                  <a:pt x="1668182" y="16222"/>
                  <a:pt x="1551159" y="-6477"/>
                  <a:pt x="1318313" y="18288"/>
                </a:cubicBezTo>
                <a:cubicBezTo>
                  <a:pt x="1059871" y="56395"/>
                  <a:pt x="901959" y="23831"/>
                  <a:pt x="659157" y="18288"/>
                </a:cubicBezTo>
                <a:cubicBezTo>
                  <a:pt x="444692" y="28483"/>
                  <a:pt x="245032" y="39882"/>
                  <a:pt x="0" y="18288"/>
                </a:cubicBezTo>
                <a:cubicBezTo>
                  <a:pt x="-11" y="10485"/>
                  <a:pt x="-221" y="3288"/>
                  <a:pt x="0" y="0"/>
                </a:cubicBezTo>
                <a:close/>
              </a:path>
              <a:path w="2441321" h="18288" fill="none" stroke="0" extrusionOk="0">
                <a:moveTo>
                  <a:pt x="0" y="0"/>
                </a:moveTo>
                <a:cubicBezTo>
                  <a:pt x="265389" y="-22361"/>
                  <a:pt x="344845" y="-65"/>
                  <a:pt x="585917" y="0"/>
                </a:cubicBezTo>
                <a:cubicBezTo>
                  <a:pt x="858472" y="13102"/>
                  <a:pt x="949265" y="-8078"/>
                  <a:pt x="1196247" y="0"/>
                </a:cubicBezTo>
                <a:cubicBezTo>
                  <a:pt x="1379248" y="30707"/>
                  <a:pt x="1585336" y="24963"/>
                  <a:pt x="1806578" y="0"/>
                </a:cubicBezTo>
                <a:cubicBezTo>
                  <a:pt x="1986731" y="-19207"/>
                  <a:pt x="2264933" y="16601"/>
                  <a:pt x="2441321" y="0"/>
                </a:cubicBezTo>
                <a:cubicBezTo>
                  <a:pt x="2441440" y="8687"/>
                  <a:pt x="2440452" y="9944"/>
                  <a:pt x="2441321" y="18288"/>
                </a:cubicBezTo>
                <a:cubicBezTo>
                  <a:pt x="2149099" y="27348"/>
                  <a:pt x="2027305" y="56470"/>
                  <a:pt x="1830991" y="18288"/>
                </a:cubicBezTo>
                <a:cubicBezTo>
                  <a:pt x="1614571" y="-18764"/>
                  <a:pt x="1500998" y="10727"/>
                  <a:pt x="1269487" y="18288"/>
                </a:cubicBezTo>
                <a:cubicBezTo>
                  <a:pt x="1042399" y="37834"/>
                  <a:pt x="927922" y="45822"/>
                  <a:pt x="707983" y="18288"/>
                </a:cubicBezTo>
                <a:cubicBezTo>
                  <a:pt x="502575" y="-5380"/>
                  <a:pt x="350393" y="34499"/>
                  <a:pt x="0" y="18288"/>
                </a:cubicBezTo>
                <a:cubicBezTo>
                  <a:pt x="-394" y="12154"/>
                  <a:pt x="907" y="668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441321"/>
                      <a:gd name="connsiteY0" fmla="*/ 0 h 18288"/>
                      <a:gd name="connsiteX1" fmla="*/ 585917 w 2441321"/>
                      <a:gd name="connsiteY1" fmla="*/ 0 h 18288"/>
                      <a:gd name="connsiteX2" fmla="*/ 1196247 w 2441321"/>
                      <a:gd name="connsiteY2" fmla="*/ 0 h 18288"/>
                      <a:gd name="connsiteX3" fmla="*/ 1806578 w 2441321"/>
                      <a:gd name="connsiteY3" fmla="*/ 0 h 18288"/>
                      <a:gd name="connsiteX4" fmla="*/ 2441321 w 2441321"/>
                      <a:gd name="connsiteY4" fmla="*/ 0 h 18288"/>
                      <a:gd name="connsiteX5" fmla="*/ 2441321 w 2441321"/>
                      <a:gd name="connsiteY5" fmla="*/ 18288 h 18288"/>
                      <a:gd name="connsiteX6" fmla="*/ 1830991 w 2441321"/>
                      <a:gd name="connsiteY6" fmla="*/ 18288 h 18288"/>
                      <a:gd name="connsiteX7" fmla="*/ 1269487 w 2441321"/>
                      <a:gd name="connsiteY7" fmla="*/ 18288 h 18288"/>
                      <a:gd name="connsiteX8" fmla="*/ 707983 w 2441321"/>
                      <a:gd name="connsiteY8" fmla="*/ 18288 h 18288"/>
                      <a:gd name="connsiteX9" fmla="*/ 0 w 2441321"/>
                      <a:gd name="connsiteY9" fmla="*/ 18288 h 18288"/>
                      <a:gd name="connsiteX10" fmla="*/ 0 w 2441321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441321" h="18288" fill="none" extrusionOk="0">
                        <a:moveTo>
                          <a:pt x="0" y="0"/>
                        </a:moveTo>
                        <a:cubicBezTo>
                          <a:pt x="273217" y="-17533"/>
                          <a:pt x="355785" y="-4171"/>
                          <a:pt x="585917" y="0"/>
                        </a:cubicBezTo>
                        <a:cubicBezTo>
                          <a:pt x="816049" y="4171"/>
                          <a:pt x="991446" y="-9419"/>
                          <a:pt x="1196247" y="0"/>
                        </a:cubicBezTo>
                        <a:cubicBezTo>
                          <a:pt x="1401048" y="9419"/>
                          <a:pt x="1589984" y="-731"/>
                          <a:pt x="1806578" y="0"/>
                        </a:cubicBezTo>
                        <a:cubicBezTo>
                          <a:pt x="2023172" y="731"/>
                          <a:pt x="2247754" y="8393"/>
                          <a:pt x="2441321" y="0"/>
                        </a:cubicBezTo>
                        <a:cubicBezTo>
                          <a:pt x="2441167" y="8655"/>
                          <a:pt x="2440437" y="9975"/>
                          <a:pt x="2441321" y="18288"/>
                        </a:cubicBezTo>
                        <a:cubicBezTo>
                          <a:pt x="2169723" y="30506"/>
                          <a:pt x="2045712" y="39140"/>
                          <a:pt x="1830991" y="18288"/>
                        </a:cubicBezTo>
                        <a:cubicBezTo>
                          <a:pt x="1616270" y="-2564"/>
                          <a:pt x="1505876" y="3949"/>
                          <a:pt x="1269487" y="18288"/>
                        </a:cubicBezTo>
                        <a:cubicBezTo>
                          <a:pt x="1033098" y="32627"/>
                          <a:pt x="908661" y="41191"/>
                          <a:pt x="707983" y="18288"/>
                        </a:cubicBezTo>
                        <a:cubicBezTo>
                          <a:pt x="507305" y="-4615"/>
                          <a:pt x="333592" y="20759"/>
                          <a:pt x="0" y="18288"/>
                        </a:cubicBezTo>
                        <a:cubicBezTo>
                          <a:pt x="-688" y="11716"/>
                          <a:pt x="875" y="6357"/>
                          <a:pt x="0" y="0"/>
                        </a:cubicBezTo>
                        <a:close/>
                      </a:path>
                      <a:path w="2441321" h="18288" stroke="0" extrusionOk="0">
                        <a:moveTo>
                          <a:pt x="0" y="0"/>
                        </a:moveTo>
                        <a:cubicBezTo>
                          <a:pt x="207071" y="-14617"/>
                          <a:pt x="444194" y="-15606"/>
                          <a:pt x="585917" y="0"/>
                        </a:cubicBezTo>
                        <a:cubicBezTo>
                          <a:pt x="727640" y="15606"/>
                          <a:pt x="904326" y="-79"/>
                          <a:pt x="1123008" y="0"/>
                        </a:cubicBezTo>
                        <a:cubicBezTo>
                          <a:pt x="1341690" y="79"/>
                          <a:pt x="1600014" y="10401"/>
                          <a:pt x="1782164" y="0"/>
                        </a:cubicBezTo>
                        <a:cubicBezTo>
                          <a:pt x="1964314" y="-10401"/>
                          <a:pt x="2143537" y="-21488"/>
                          <a:pt x="2441321" y="0"/>
                        </a:cubicBezTo>
                        <a:cubicBezTo>
                          <a:pt x="2441735" y="5928"/>
                          <a:pt x="2441551" y="11133"/>
                          <a:pt x="2441321" y="18288"/>
                        </a:cubicBezTo>
                        <a:cubicBezTo>
                          <a:pt x="2166745" y="28773"/>
                          <a:pt x="2078726" y="15476"/>
                          <a:pt x="1879817" y="18288"/>
                        </a:cubicBezTo>
                        <a:cubicBezTo>
                          <a:pt x="1680908" y="21100"/>
                          <a:pt x="1548770" y="-4127"/>
                          <a:pt x="1318313" y="18288"/>
                        </a:cubicBezTo>
                        <a:cubicBezTo>
                          <a:pt x="1087856" y="40703"/>
                          <a:pt x="894613" y="3927"/>
                          <a:pt x="659157" y="18288"/>
                        </a:cubicBezTo>
                        <a:cubicBezTo>
                          <a:pt x="423701" y="32649"/>
                          <a:pt x="246611" y="33975"/>
                          <a:pt x="0" y="18288"/>
                        </a:cubicBezTo>
                        <a:cubicBezTo>
                          <a:pt x="-348" y="10388"/>
                          <a:pt x="-12" y="396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753BA7EB-C71F-45B9-8C34-376AF1E60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02" y="2807208"/>
            <a:ext cx="2879598" cy="38983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9pPr>
          </a:lstStyle>
          <a:p>
            <a:pPr indent="-228600"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solidFill>
                  <a:schemeClr val="tx1"/>
                </a:solidFill>
                <a:effectLst/>
                <a:latin typeface="+mn-lt"/>
                <a:ea typeface="+mn-ea"/>
              </a:rPr>
              <a:t>71,490</a:t>
            </a:r>
            <a:r>
              <a:rPr lang="en-US" sz="1900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en-US" sz="1900" dirty="0">
                <a:solidFill>
                  <a:schemeClr val="tx1"/>
                </a:solidFill>
                <a:latin typeface="+mn-lt"/>
                <a:ea typeface="+mn-ea"/>
              </a:rPr>
              <a:t> total licenses distributed as of the end of 2023</a:t>
            </a:r>
          </a:p>
          <a:p>
            <a:pPr indent="-228600"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  <a:latin typeface="+mn-lt"/>
                <a:ea typeface="+mn-ea"/>
              </a:rPr>
              <a:t>3,717 mailing list subscribers currently</a:t>
            </a:r>
          </a:p>
          <a:p>
            <a:pPr indent="-228600"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  <a:latin typeface="+mn-lt"/>
                <a:ea typeface="+mn-ea"/>
              </a:rPr>
              <a:t>~60K website visitors per month</a:t>
            </a:r>
          </a:p>
          <a:p>
            <a:pPr indent="-228600"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  <a:latin typeface="+mn-lt"/>
                <a:ea typeface="+mn-ea"/>
              </a:rPr>
              <a:t>6,300 citations in 2023</a:t>
            </a:r>
          </a:p>
          <a:p>
            <a:pPr indent="-228600"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  <a:latin typeface="+mn-lt"/>
                <a:ea typeface="+mn-ea"/>
              </a:rPr>
              <a:t>32,452 commits in GitHub</a:t>
            </a:r>
          </a:p>
          <a:p>
            <a:pPr indent="-228600"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  <a:latin typeface="+mn-lt"/>
                <a:ea typeface="+mn-ea"/>
              </a:rPr>
              <a:t>Deployed virtual course platform (40 students in 2023)</a:t>
            </a:r>
          </a:p>
          <a:p>
            <a:pPr indent="-228600"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  <a:latin typeface="+mn-lt"/>
                <a:ea typeface="+mn-ea"/>
              </a:rPr>
              <a:t>21 high school &amp; college interns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88550B0-003D-3F45-9467-BB8426D416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0719557"/>
              </p:ext>
            </p:extLst>
          </p:nvPr>
        </p:nvGraphicFramePr>
        <p:xfrm>
          <a:off x="3490722" y="640080"/>
          <a:ext cx="5177790" cy="557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2896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2474C53D-CD37-B6C4-D81D-E303A66DC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91600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32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8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4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>
                <a:solidFill>
                  <a:srgbClr val="FFFF00"/>
                </a:solidFill>
              </a:rPr>
              <a:t>FreeSurfer Licenses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753BA7EB-C71F-45B9-8C34-376AF1E60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6145213"/>
            <a:ext cx="7346950" cy="70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Cumulative total # licenses distributed each year as of Dec 31, 2023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 (</a:t>
            </a:r>
            <a:r>
              <a:rPr lang="en-US" sz="1800" b="0" i="0" u="none" strike="noStrike" dirty="0">
                <a:solidFill>
                  <a:srgbClr val="FFFF00"/>
                </a:solidFill>
                <a:effectLst/>
                <a:latin typeface="Calibri" panose="020F0502020204030204" pitchFamily="34" charset="0"/>
              </a:rPr>
              <a:t>71,490</a:t>
            </a:r>
            <a:r>
              <a:rPr lang="en-US" sz="1200" dirty="0">
                <a:solidFill>
                  <a:srgbClr val="FFFF00"/>
                </a:solidFill>
              </a:rPr>
              <a:t> </a:t>
            </a:r>
            <a:r>
              <a:rPr lang="en-US" altLang="en-US" sz="2000" dirty="0">
                <a:solidFill>
                  <a:srgbClr val="FFFF00"/>
                </a:solidFill>
              </a:rPr>
              <a:t> total)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88550B0-003D-3F45-9467-BB8426D416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792273"/>
              </p:ext>
            </p:extLst>
          </p:nvPr>
        </p:nvGraphicFramePr>
        <p:xfrm>
          <a:off x="1216025" y="993775"/>
          <a:ext cx="6711950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2474C53D-CD37-B6C4-D81D-E303A66DC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91600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32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8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4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Cumulative total # licenses distributed each year as of Dec 31, 2023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 (</a:t>
            </a:r>
            <a:r>
              <a:rPr lang="en-US" sz="2000" b="0" i="0" u="none" strike="noStrike" dirty="0">
                <a:solidFill>
                  <a:srgbClr val="FFFF00"/>
                </a:solidFill>
                <a:effectLst/>
                <a:latin typeface="Calibri" panose="020F0502020204030204" pitchFamily="34" charset="0"/>
              </a:rPr>
              <a:t>71,490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altLang="en-US" sz="2000" dirty="0">
                <a:solidFill>
                  <a:srgbClr val="FFFF00"/>
                </a:solidFill>
              </a:rPr>
              <a:t> total)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41354EE-B272-DC42-BB3F-297230F23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048845"/>
              </p:ext>
            </p:extLst>
          </p:nvPr>
        </p:nvGraphicFramePr>
        <p:xfrm>
          <a:off x="685800" y="868363"/>
          <a:ext cx="8077200" cy="586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07922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016" name="Rectangle 43015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3018" name="Rectangle 43017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812" y="365125"/>
            <a:ext cx="8375585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010" name="Text Box 1">
            <a:extLst>
              <a:ext uri="{FF2B5EF4-FFF2-40B4-BE49-F238E27FC236}">
                <a16:creationId xmlns:a16="http://schemas.microsoft.com/office/drawing/2014/main" id="{2474C53D-CD37-B6C4-D81D-E303A66DC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059" y="586822"/>
            <a:ext cx="2670189" cy="16459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96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32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8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4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</a:pPr>
            <a:r>
              <a:rPr lang="en-US" altLang="en-US" sz="2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FreeSurfer Licenses</a:t>
            </a:r>
          </a:p>
        </p:txBody>
      </p:sp>
      <p:sp>
        <p:nvSpPr>
          <p:cNvPr id="43020" name="Rectangle 43019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06" y="1057739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022" name="Rectangle 43021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99776" y="1402924"/>
            <a:ext cx="1463040" cy="1371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753BA7EB-C71F-45B9-8C34-376AF1E60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373" y="586822"/>
            <a:ext cx="4501977" cy="16459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66"/>
                </a:solidFill>
                <a:latin typeface="Times New Roman" panose="02020603050405020304" pitchFamily="18" charset="0"/>
                <a:ea typeface="ヒラギノ明朝 ProN W3" pitchFamily="2" charset="-128"/>
              </a:defRPr>
            </a:lvl9pPr>
          </a:lstStyle>
          <a:p>
            <a:pPr indent="-228600"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  <a:latin typeface="+mn-lt"/>
                <a:ea typeface="+mn-ea"/>
              </a:rPr>
              <a:t>Cumulative total # licenses distributed each year</a:t>
            </a:r>
          </a:p>
          <a:p>
            <a:pPr indent="-228600"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600" b="0" i="0" u="none" strike="noStrike" dirty="0">
                <a:solidFill>
                  <a:schemeClr val="tx1"/>
                </a:solidFill>
                <a:effectLst/>
                <a:latin typeface="+mn-lt"/>
                <a:ea typeface="+mn-ea"/>
              </a:rPr>
              <a:t>71,490</a:t>
            </a:r>
            <a:r>
              <a:rPr lang="en-US" sz="1600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+mn-lt"/>
                <a:ea typeface="+mn-ea"/>
              </a:rPr>
              <a:t> total licenses distributed as of the end of 2023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41354EE-B272-DC42-BB3F-297230F23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966225"/>
              </p:ext>
            </p:extLst>
          </p:nvPr>
        </p:nvGraphicFramePr>
        <p:xfrm>
          <a:off x="418338" y="2734056"/>
          <a:ext cx="8373618" cy="3483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0116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ヒラギノ明朝 ProN W3"/>
        <a:cs typeface=""/>
      </a:majorFont>
      <a:minorFont>
        <a:latin typeface="Times New Roman"/>
        <a:ea typeface="ヒラギノ明朝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alt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ヒラギノ明朝 ProN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alt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ヒラギノ明朝 ProN W3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10965</TotalTime>
  <Words>125</Words>
  <Application>Microsoft Macintosh PowerPoint</Application>
  <PresentationFormat>On-screen Show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Surferfest 2002</dc:title>
  <dc:subject/>
  <dc:creator>Paul Raines</dc:creator>
  <cp:keywords/>
  <dc:description/>
  <cp:lastModifiedBy>Player, Allison A. Stevens</cp:lastModifiedBy>
  <cp:revision>134</cp:revision>
  <cp:lastPrinted>2014-04-28T23:44:44Z</cp:lastPrinted>
  <dcterms:created xsi:type="dcterms:W3CDTF">1601-01-01T00:00:00Z</dcterms:created>
  <dcterms:modified xsi:type="dcterms:W3CDTF">2024-02-29T16:38:17Z</dcterms:modified>
</cp:coreProperties>
</file>