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3" r:id="rId7"/>
    <p:sldId id="262" r:id="rId8"/>
    <p:sldId id="289" r:id="rId9"/>
    <p:sldId id="288" r:id="rId10"/>
    <p:sldId id="290" r:id="rId11"/>
    <p:sldId id="264" r:id="rId12"/>
    <p:sldId id="265" r:id="rId13"/>
    <p:sldId id="258" r:id="rId14"/>
    <p:sldId id="259" r:id="rId15"/>
    <p:sldId id="260" r:id="rId16"/>
    <p:sldId id="261" r:id="rId17"/>
    <p:sldId id="266" r:id="rId18"/>
    <p:sldId id="268" r:id="rId19"/>
    <p:sldId id="269" r:id="rId20"/>
    <p:sldId id="270" r:id="rId21"/>
    <p:sldId id="271" r:id="rId22"/>
    <p:sldId id="284" r:id="rId23"/>
    <p:sldId id="286" r:id="rId24"/>
    <p:sldId id="287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arty, Morgan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5"/>
    <p:restoredTop sz="73347"/>
  </p:normalViewPr>
  <p:slideViewPr>
    <p:cSldViewPr>
      <p:cViewPr>
        <p:scale>
          <a:sx n="91" d="100"/>
          <a:sy n="91" d="100"/>
        </p:scale>
        <p:origin x="1128" y="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ADC8CFC-7653-B94C-AED2-18B76020E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04CC756-0911-F04B-8932-19B009B40D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This talk is an introduction to some common terms in FreeSurfer to give you a solid foundation for the rest of the course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fld id="{E8939374-53F0-A44E-977F-443C77F60596}" type="slidenum">
              <a:rPr lang="en-US" altLang="en-US" sz="1200">
                <a:solidFill>
                  <a:srgbClr val="000000"/>
                </a:solidFill>
              </a:rPr>
              <a:pPr eaLnBrk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0DAA3806-DEDC-E448-A6D4-4D54AA940A1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51B00EBB-1869-814A-88D0-BA1DBDFF7E5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got all this data, want to divide it up to have some meaningful info about this subject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So another function of FS is to generate surfaces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is a cortical boundary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White surface-  between wm and gm (here the yellow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Pial surface- bewteen gm and pia/cerebral spinal fluid (here the red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colors not necessarily always red and yellow- can pick what colors you want them to be in Freeview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042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 = boundaries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Boundary between CSF and GM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Red line is boundary between CSF and GM—called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Yellow line is boundary between WM and GM—called the white surface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C875EDF-D46C-ED4E-A78F-808001A995E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79D0913-AA68-2D4E-A42C-D5895C92CFC7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think of surfaces not only in terms of this 2D slice (picture on right) but also in terms of how they would look over the entire 3D structure of a brain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stack up every slice’s surfaces, you get these 3D versions on the left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Top left image: what boundary over all the wm in brain looks like – the white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can see into sulci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Bottom left image: what boundary over all the gm in brain looks like – the pial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 probably more used to seeing this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247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Surfaces are 3D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But have to remember image on the right is a zoomed in 2D slice of a brain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take every slice of the brain and stack them up, you’ll have these images here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So the top is the white surface, you can see down into the sulci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And the bottom is the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DE912A-3A7F-AF42-BFAA-BC649B6B131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43F1345-C364-204E-8137-816FF1DB5DA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might look like just a solid line, but actually it is made up of many tiny points called vertices. (singular- vertex)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It is important to know that this is what makes up surfaces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b/c this is where we store all the information about the surface (and where we take measurements like thickness, curvature and others)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451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Each surface is made up of many tiny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These vertices make up the surfaces and where we store the measurements/information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A61218E-0C16-954E-AD09-B29AA388E0C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1B0C7E29-2312-3A4E-9E98-14D28546E8A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how we represent the two classes of gm- cortical and subcortical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are used to get measurements on cortical gm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NOT used to get measurements on subcortical gm (putamen, hippo etc.) – for those we use segmentation color maps in the volume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So it’s ok that the surfaces get a little funky around the subcort structures (shown in the green ovals)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you don’t have to worry or try to fix anything because they’re not being used for the subcortical measurements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475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A little anatomy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FS differentiates cortex/cortical ribbon (GM) and subcortical grey matter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6215A25B-F22A-4046-8C04-4197A228E22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1BB6D3C-A1EB-EA43-83F6-6D275A2B46F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an example of two of the color maps FS produces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one for cortical ribbon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other for subcortical structures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parcellation refers to division of cortical areas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segmentation refers to division of subcortical areas, sometimes also segmentation of wm and gm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88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F04465-7A89-EF40-A654-5CF50CAEE7E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16407A0-2C36-2340-804A-C60B98C30700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We have covered all of the most common terms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 last section of terms that we didn’t go over (registration, transforms, etc.) will be covered by Doug tomorrow.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090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CE7D75D-02EE-E441-B15F-AF45A25FE95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294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Registration = spatial alignment is a tool/algorithm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Need anytime you’re doing analysis/comparison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Same individual: subject may be positioned differently in scanner or has anatomical differences, maybe some pathology so you need to register those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Different individuals: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5A903EDC-69BD-254E-8718-D2E7696110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D115ED6-4B7F-BD4C-874A-EB19DF0C2648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4998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273B825A-25DE-3C43-9E58-4EB5F55EF3F6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Inter subject: two different subjects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Flirt: </a:t>
            </a:r>
            <a:r>
              <a:rPr lang="en-US" altLang="en-US" b="0" dirty="0">
                <a:latin typeface="Times New Roman" charset="0"/>
                <a:ea typeface="MS PGothic" charset="-128"/>
              </a:rPr>
              <a:t>tool to register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3 different solutions for registration</a:t>
            </a:r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rotation is the 3 axes and displacement along 3 axes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parameters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add shearing component to your transformation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EEE4686-2009-C240-B3DE-89817E2F784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A57522DD-EECC-7C42-AEFA-A5399871D091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7046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E3B5BB3-4851-734A-920B-9006729DF82E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7047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Subject not living in the same coordinate space as target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global alignment with rotation and displacement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applied to the brain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shearing movement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Final solution: Target and 12 DOF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BC81034-9232-884D-8877-467E5B1A5D2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909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86C355A-F59B-404E-B03F-68C6E9DCF50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3FEAB985-88D1-2A4C-AC9C-BB4621469DF1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They might look like gibberish now, but hopefully by the end these terms will hold some meaning for you </a:t>
            </a:r>
          </a:p>
        </p:txBody>
      </p:sp>
      <p:sp>
        <p:nvSpPr>
          <p:cNvPr id="5632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9B714A7-75BB-9343-86AC-7095817DCF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A44AC14D-4607-844D-84B1-BA25DE5EE0B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318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Intra-subject: same subject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Multi-modal: different types of sequences/images as input images</a:t>
            </a:r>
          </a:p>
          <a:p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This demo: diffusion weighted images (FA scalar map) and structural T1.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Or subject could have moved or got the scans at different times.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32E53104-DCF6-2B43-9C24-ED07DF0A09D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7DEF7E1-2668-244F-BC6B-3E0DFC18418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7285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D2DB0AE-A604-E74A-BF76-95D9D86139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933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Dr. Lilla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Zollei</a:t>
            </a:r>
            <a:r>
              <a:rPr lang="en-US" altLang="en-US" dirty="0">
                <a:latin typeface="Times New Roman" charset="0"/>
                <a:ea typeface="MS PGothic" charset="-128"/>
              </a:rPr>
              <a:t> developed CVS: a more complex non-linear registration mechanism, Combined Volumetric Surface-Based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Higher complexity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Morphs your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Gets higher accuracy of correspondence within your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charset="0"/>
                <a:ea typeface="MS PGothic" charset="-128"/>
              </a:rPr>
              <a:t>Helpful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need higher, much more local correspondence between your put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for mapping cortical/subcortical regions from one subject/atlas to the rest of the population your analyzing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1A7ED1-F673-D242-899C-72828B1B0AF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1381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2 input datasets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Rigid: what you just saw (6 DOF)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Affine/non-linear: more complex transformations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Objective functions: good to keep in mind that when we do auto-segmentation – it’s an optimization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There’s an objective function that you need to minimize or maximize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Similarity functions: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to know what similarity functions are in order to make sure that the images you are comparing are best suited by this objective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Apply your registrations to other images (to ensure accuracy)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Also a choice between interpolation types: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difference: nearest neighbor (morph dataset – you wont introduce new labels into dataset) with tri-linear (more accurate model) transfers data into new space, introduces new intensity value (if voxel is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ona</a:t>
            </a:r>
            <a:r>
              <a:rPr lang="en-US" altLang="en-US" dirty="0">
                <a:latin typeface="Times New Roman" charset="0"/>
                <a:ea typeface="MS PGothic" charset="-128"/>
              </a:rPr>
              <a:t>. Boundary, wants to make a smoother transition)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Rule of thumb: when you have a segmentation, binary image, or mask – always use nearest neighbor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When grey-scaled images (FA, structural), use linear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7E1B7B6-3BFA-CC42-9469-89ACBD7E092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FF1B052-CA39-0440-B497-C9E2DDD509C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Links on FS wiki main page to glossary and FAQ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firefox opens to the schedule page. from there links to lecture slides and tutorials. follow along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----- Meeting Notes (2/26/15 12:32) -----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demo</a:t>
            </a:r>
          </a:p>
        </p:txBody>
      </p:sp>
      <p:sp>
        <p:nvSpPr>
          <p:cNvPr id="1044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976D6C9-7E37-104F-81E9-13337D99446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D2C4430-61F5-4D49-A3E1-95D8B64B84DD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6656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>
                <a:latin typeface="Times New Roman" charset="0"/>
                <a:ea typeface="MS PGothic" charset="-128"/>
              </a:rPr>
              <a:t>Automatically labels GM, WM, subcortical structures in your brain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38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0903BC3-4593-0E47-8898-D2314AE5CB2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5FC91D4-FFBC-9F42-8E07-4C1ED768A3E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5425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Typical recon output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066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D45B86FC-DB38-0A45-A10F-6471830D6D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E91C7455-BE57-954D-BE8F-2411E94B472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At many different points in the recon process, FS will generate files that look similar to MRI data -&gt; called volumes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When we say “volumes”, we are usually referring to MRI data or mgz files created by FreeSurfer instead of actual volume measurements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Each one can tell you something a little different, which we will explain in a later talk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271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Several files that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FreeSurfer</a:t>
            </a:r>
            <a:r>
              <a:rPr lang="en-US" altLang="en-US" dirty="0">
                <a:latin typeface="Times New Roman" charset="0"/>
                <a:ea typeface="MS PGothic" charset="-128"/>
              </a:rPr>
              <a:t> outputs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Look like MRI data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1DA0274-7A6C-D841-995B-816B827655A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BEDED31-B4B4-0046-AD94-D95C74FC0C8A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zoom in on the MRI image on the left, you would see many little grey boxes (right)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tons of 2-D pixels make up this image, but with scan data we call them voxels (because they have a volume)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They have an area (as you see here in this slice), but each MRI slice also has a thickness (which you can’t see here), so it has volume too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Pixel is 2D, voxel is 3D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Typically our voxels are 1mm^3 in FreeSurfer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837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Basically a pixel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MRI images made up of all of these voxels, that’s how we get our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square has volume, has a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We can add up all of the voxels of the brain and know its volume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79A4-6CC4-CF41-B8BC-B4262B88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CDC6-AF27-0A46-BD22-99991956D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3973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3973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5430-BA08-4543-B2A8-5404A473C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455B-F51B-754A-8BB1-0861266F9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6121-3204-504A-913D-325B47B74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CD80-7A48-0F46-8E87-20966A3D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3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34DF-5CCF-6841-85DB-E9FF48C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9DE-7237-664D-BE55-D2520AAB6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4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CED-0DE6-2F43-A370-50B7BC051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7206-871B-0C45-9555-79EA1B6EE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1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2FC8-0108-C34E-B7A2-CD03DF662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AD53-06E9-F24B-AA01-24437B365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0836-82E7-3849-86BB-94437240C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9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072-D97D-C54E-BBA5-496951902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9CBE-3833-C445-A6D0-5DDF55BD1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8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D6A2-7A5F-6348-878F-2D022A6E1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2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AA32-F19B-9349-AADF-366B91459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0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1E98-8B5A-E84A-B74B-623DB0D3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9D54-FA51-2846-B0E0-C8BA6F434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2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A25F-3992-0E43-9225-908AF85A9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4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13E2-2633-CB49-823A-E1A035AAA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4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E31F-8883-B743-96FE-493E5F83D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5AC0-5A24-A548-AE84-6F8CDB6D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53C9-67A8-FD42-83AD-60674A93B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079D-132C-CB46-B8AC-ACB8D240C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5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A821-080A-A84E-97A9-2243FA966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33EA-E21C-D142-AAC0-66F71B4B4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3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B9CD-1A8D-B643-AA85-776F9CF8B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4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7216-00BE-444B-B2A5-FD53DAFE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4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944F-23CD-2242-8B67-07ADAE507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8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D189-9FEC-0A4A-A3FB-8D2D3B828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7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0696-CE03-AB4E-AD48-8C55B12B9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0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7D10-CD28-254B-84E7-51C0C708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7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B25-5920-D94A-9E1C-B3B140321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9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87B4-3456-BA46-A764-0E9EB714F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12D8-0CB3-8D43-8BE7-C5D8AD41E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70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7059-4CF9-004B-ADD5-F357AFD8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184E-5432-B649-9C66-9D25A088C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61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886-094E-674B-B405-A2FB68B33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5FD9-4886-D24D-BEF2-7B5D992E9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88E-6A80-094D-B15E-0301C6A9B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3A2C-F78B-164F-A9A6-41F7D2D1B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E5B0-F978-E74D-869C-B377F4563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0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E897-BAAC-5442-961D-E759A01AC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C836-0FA5-244E-98F3-62EDCE3FA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2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982160-9AE9-E34F-94FB-18F605617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861793-8E2F-EE4E-9C0E-DEC5CFB81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46B667-766D-CC4C-B01E-5ADD6CE6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AD2622-7253-B34A-A594-C5CB6AE36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FsTutorial/Glossar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mail-archive.com/freesurfer@nmr.mgh.harvard.edu/" TargetMode="External"/><Relationship Id="rId4" Type="http://schemas.openxmlformats.org/officeDocument/2006/relationships/hyperlink" Target="https://surfer.nmr.mgh.harvard.edu/fswiki/UserContributions/F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solidFill>
            <a:srgbClr val="000000"/>
          </a:solidFill>
        </p:spPr>
        <p:txBody>
          <a:bodyPr/>
          <a:lstStyle/>
          <a:p>
            <a:pPr algn="ct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4038600" y="1828800"/>
            <a:ext cx="609600" cy="228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2971800" y="1524000"/>
            <a:ext cx="1295400" cy="517525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voxel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1874837"/>
            <a:ext cx="1524000" cy="521766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volume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66800" y="2396603"/>
            <a:ext cx="304800" cy="194197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309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4572000" y="47974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V="1">
            <a:off x="4267200" y="48736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886200" y="53340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22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5"/>
          <p:cNvSpPr>
            <a:spLocks noChangeShapeType="1"/>
          </p:cNvSpPr>
          <p:nvPr/>
        </p:nvSpPr>
        <p:spPr bwMode="auto">
          <a:xfrm flipV="1">
            <a:off x="5257800" y="45688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 flipV="1">
            <a:off x="4953000" y="46450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4572000" y="51054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3" name="Picture 2" descr="A picture containing photo, knot, man&#10;&#10;Description automatically generated">
            <a:extLst>
              <a:ext uri="{FF2B5EF4-FFF2-40B4-BE49-F238E27FC236}">
                <a16:creationId xmlns:a16="http://schemas.microsoft.com/office/drawing/2014/main" id="{4944AC24-0F4D-0F42-9260-25618026A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4" y="1637495"/>
            <a:ext cx="8985596" cy="52205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Cortical vs. Subcortical GM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5"/>
          <p:cNvSpPr>
            <a:spLocks noChangeArrowheads="1"/>
          </p:cNvSpPr>
          <p:nvPr/>
        </p:nvSpPr>
        <p:spPr bwMode="auto">
          <a:xfrm rot="-1320000">
            <a:off x="3979863" y="3481388"/>
            <a:ext cx="762000" cy="1447800"/>
          </a:xfrm>
          <a:custGeom>
            <a:avLst/>
            <a:gdLst>
              <a:gd name="T0" fmla="*/ 762000 w 762000"/>
              <a:gd name="T1" fmla="*/ 723900 h 1447800"/>
              <a:gd name="T2" fmla="*/ 381000 w 762000"/>
              <a:gd name="T3" fmla="*/ 1447800 h 1447800"/>
              <a:gd name="T4" fmla="*/ 0 w 762000"/>
              <a:gd name="T5" fmla="*/ 723900 h 1447800"/>
              <a:gd name="T6" fmla="*/ 381000 w 7620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1447800"/>
              <a:gd name="T14" fmla="*/ 762000 w 762000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447800">
                <a:moveTo>
                  <a:pt x="0" y="2011"/>
                </a:moveTo>
                <a:lnTo>
                  <a:pt x="1059" y="2011"/>
                </a:lnTo>
                <a:lnTo>
                  <a:pt x="180" y="90"/>
                </a:lnTo>
                <a:lnTo>
                  <a:pt x="1059" y="2011"/>
                </a:lnTo>
                <a:lnTo>
                  <a:pt x="270" y="90"/>
                </a:lnTo>
                <a:lnTo>
                  <a:pt x="0" y="2011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custGeom>
            <a:avLst/>
            <a:gdLst>
              <a:gd name="T0" fmla="*/ 1447800 w 1447800"/>
              <a:gd name="T1" fmla="*/ 342900 h 685800"/>
              <a:gd name="T2" fmla="*/ 723900 w 1447800"/>
              <a:gd name="T3" fmla="*/ 685800 h 685800"/>
              <a:gd name="T4" fmla="*/ 0 w 1447800"/>
              <a:gd name="T5" fmla="*/ 342900 h 685800"/>
              <a:gd name="T6" fmla="*/ 723900 w 14478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47800"/>
              <a:gd name="T13" fmla="*/ 0 h 685800"/>
              <a:gd name="T14" fmla="*/ 1447800 w 14478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685800">
                <a:moveTo>
                  <a:pt x="0" y="953"/>
                </a:moveTo>
                <a:lnTo>
                  <a:pt x="2011" y="953"/>
                </a:lnTo>
                <a:lnTo>
                  <a:pt x="180" y="90"/>
                </a:lnTo>
                <a:lnTo>
                  <a:pt x="2011" y="953"/>
                </a:lnTo>
                <a:lnTo>
                  <a:pt x="270" y="90"/>
                </a:lnTo>
                <a:lnTo>
                  <a:pt x="0" y="953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7"/>
          <p:cNvSpPr>
            <a:spLocks noChangeArrowheads="1"/>
          </p:cNvSpPr>
          <p:nvPr/>
        </p:nvSpPr>
        <p:spPr bwMode="auto">
          <a:xfrm>
            <a:off x="4162425" y="5272088"/>
            <a:ext cx="1143000" cy="365125"/>
          </a:xfrm>
          <a:custGeom>
            <a:avLst/>
            <a:gdLst>
              <a:gd name="T0" fmla="*/ 1143000 w 1143000"/>
              <a:gd name="T1" fmla="*/ 182563 h 365125"/>
              <a:gd name="T2" fmla="*/ 571500 w 1143000"/>
              <a:gd name="T3" fmla="*/ 365125 h 365125"/>
              <a:gd name="T4" fmla="*/ 0 w 1143000"/>
              <a:gd name="T5" fmla="*/ 182563 h 365125"/>
              <a:gd name="T6" fmla="*/ 571500 w 11430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43000"/>
              <a:gd name="T13" fmla="*/ 0 h 365125"/>
              <a:gd name="T14" fmla="*/ 1143000 w 11430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365125">
                <a:moveTo>
                  <a:pt x="0" y="0"/>
                </a:moveTo>
                <a:lnTo>
                  <a:pt x="3175" y="0"/>
                </a:lnTo>
                <a:lnTo>
                  <a:pt x="317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coronal</a:t>
            </a:r>
          </a:p>
        </p:txBody>
      </p:sp>
      <p:sp>
        <p:nvSpPr>
          <p:cNvPr id="73737" name="AutoShape 8"/>
          <p:cNvSpPr>
            <a:spLocks noChangeArrowheads="1"/>
          </p:cNvSpPr>
          <p:nvPr/>
        </p:nvSpPr>
        <p:spPr bwMode="auto">
          <a:xfrm>
            <a:off x="7210425" y="4891088"/>
            <a:ext cx="990600" cy="639762"/>
          </a:xfrm>
          <a:custGeom>
            <a:avLst/>
            <a:gdLst>
              <a:gd name="T0" fmla="*/ 990600 w 990600"/>
              <a:gd name="T1" fmla="*/ 319881 h 639762"/>
              <a:gd name="T2" fmla="*/ 495300 w 990600"/>
              <a:gd name="T3" fmla="*/ 639762 h 639762"/>
              <a:gd name="T4" fmla="*/ 0 w 990600"/>
              <a:gd name="T5" fmla="*/ 319881 h 639762"/>
              <a:gd name="T6" fmla="*/ 495300 w 990600"/>
              <a:gd name="T7" fmla="*/ 0 h 639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600"/>
              <a:gd name="T13" fmla="*/ 0 h 639762"/>
              <a:gd name="T14" fmla="*/ 990600 w 990600"/>
              <a:gd name="T15" fmla="*/ 639762 h 639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39762">
                <a:moveTo>
                  <a:pt x="0" y="0"/>
                </a:moveTo>
                <a:lnTo>
                  <a:pt x="2752" y="0"/>
                </a:lnTo>
                <a:lnTo>
                  <a:pt x="2752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sagittal</a:t>
            </a:r>
          </a:p>
        </p:txBody>
      </p:sp>
      <p:sp>
        <p:nvSpPr>
          <p:cNvPr id="73738" name="AutoShape 9"/>
          <p:cNvSpPr>
            <a:spLocks noChangeArrowheads="1"/>
          </p:cNvSpPr>
          <p:nvPr/>
        </p:nvSpPr>
        <p:spPr bwMode="auto">
          <a:xfrm>
            <a:off x="4800600" y="1600200"/>
            <a:ext cx="2590800" cy="942975"/>
          </a:xfrm>
          <a:custGeom>
            <a:avLst/>
            <a:gdLst>
              <a:gd name="T0" fmla="*/ 2590800 w 2590800"/>
              <a:gd name="T1" fmla="*/ 471488 h 942975"/>
              <a:gd name="T2" fmla="*/ 1295400 w 2590800"/>
              <a:gd name="T3" fmla="*/ 942975 h 942975"/>
              <a:gd name="T4" fmla="*/ 0 w 2590800"/>
              <a:gd name="T5" fmla="*/ 471488 h 942975"/>
              <a:gd name="T6" fmla="*/ 1295400 w 25908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90800"/>
              <a:gd name="T13" fmla="*/ 0 h 942975"/>
              <a:gd name="T14" fmla="*/ 2590800 w 25908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0800" h="942975">
                <a:moveTo>
                  <a:pt x="0" y="0"/>
                </a:moveTo>
                <a:lnTo>
                  <a:pt x="7197" y="0"/>
                </a:lnTo>
                <a:lnTo>
                  <a:pt x="719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subcortical gm</a:t>
            </a:r>
          </a:p>
        </p:txBody>
      </p:sp>
      <p:pic>
        <p:nvPicPr>
          <p:cNvPr id="7373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AutoShape 11"/>
          <p:cNvSpPr>
            <a:spLocks noChangeArrowheads="1"/>
          </p:cNvSpPr>
          <p:nvPr/>
        </p:nvSpPr>
        <p:spPr bwMode="auto">
          <a:xfrm>
            <a:off x="381000" y="1600200"/>
            <a:ext cx="2133600" cy="942975"/>
          </a:xfrm>
          <a:custGeom>
            <a:avLst/>
            <a:gdLst>
              <a:gd name="T0" fmla="*/ 2133600 w 2133600"/>
              <a:gd name="T1" fmla="*/ 471488 h 942975"/>
              <a:gd name="T2" fmla="*/ 1066800 w 2133600"/>
              <a:gd name="T3" fmla="*/ 942975 h 942975"/>
              <a:gd name="T4" fmla="*/ 0 w 2133600"/>
              <a:gd name="T5" fmla="*/ 471488 h 942975"/>
              <a:gd name="T6" fmla="*/ 1066800 w 2133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942975"/>
              <a:gd name="T14" fmla="*/ 2133600 w 2133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942975">
                <a:moveTo>
                  <a:pt x="0" y="0"/>
                </a:moveTo>
                <a:lnTo>
                  <a:pt x="5927" y="0"/>
                </a:lnTo>
                <a:lnTo>
                  <a:pt x="592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cortical gm</a:t>
            </a: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 flipH="1">
            <a:off x="2206625" y="3733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 flipH="1">
            <a:off x="1978025" y="32004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 flipH="1">
            <a:off x="2359025" y="4648200"/>
            <a:ext cx="3111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>
            <a:off x="1673225" y="2590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3276600" y="1600200"/>
            <a:ext cx="1588" cy="502920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Parcellation vs. Segmentation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4724400" y="1600200"/>
            <a:ext cx="4419600" cy="942975"/>
          </a:xfrm>
          <a:custGeom>
            <a:avLst/>
            <a:gdLst>
              <a:gd name="T0" fmla="*/ 4419600 w 4419600"/>
              <a:gd name="T1" fmla="*/ 471488 h 942975"/>
              <a:gd name="T2" fmla="*/ 2209800 w 4419600"/>
              <a:gd name="T3" fmla="*/ 942975 h 942975"/>
              <a:gd name="T4" fmla="*/ 0 w 4419600"/>
              <a:gd name="T5" fmla="*/ 471488 h 942975"/>
              <a:gd name="T6" fmla="*/ 2209800 w 4419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19600"/>
              <a:gd name="T13" fmla="*/ 0 h 942975"/>
              <a:gd name="T14" fmla="*/ 4419600 w 4419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9600" h="942975">
                <a:moveTo>
                  <a:pt x="0" y="0"/>
                </a:moveTo>
                <a:lnTo>
                  <a:pt x="12277" y="0"/>
                </a:lnTo>
                <a:lnTo>
                  <a:pt x="1227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(subcortical) segmentation</a:t>
            </a:r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228600" y="1600200"/>
            <a:ext cx="3810000" cy="942975"/>
          </a:xfrm>
          <a:custGeom>
            <a:avLst/>
            <a:gdLst>
              <a:gd name="T0" fmla="*/ 3810000 w 3810000"/>
              <a:gd name="T1" fmla="*/ 471488 h 942975"/>
              <a:gd name="T2" fmla="*/ 1905000 w 3810000"/>
              <a:gd name="T3" fmla="*/ 942975 h 942975"/>
              <a:gd name="T4" fmla="*/ 0 w 3810000"/>
              <a:gd name="T5" fmla="*/ 471488 h 942975"/>
              <a:gd name="T6" fmla="*/ 1905000 w 38100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10000"/>
              <a:gd name="T13" fmla="*/ 0 h 942975"/>
              <a:gd name="T14" fmla="*/ 3810000 w 38100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0" h="942975">
                <a:moveTo>
                  <a:pt x="0" y="0"/>
                </a:moveTo>
                <a:lnTo>
                  <a:pt x="10583" y="0"/>
                </a:lnTo>
                <a:lnTo>
                  <a:pt x="10583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(cortical) parcellation</a:t>
            </a:r>
          </a:p>
        </p:txBody>
      </p:sp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021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676400" y="2133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914400" y="4419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H="1">
            <a:off x="5254625" y="35814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 flipH="1">
            <a:off x="5102225" y="41910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928255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voxel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parcellation/segmentation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b="1" dirty="0">
                <a:solidFill>
                  <a:srgbClr val="000000"/>
                </a:solidFill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19E447CF-2905-6541-A058-667677E0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00200"/>
            <a:ext cx="381000" cy="4572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7EB061C-B9B5-0A47-BD2A-7712C5B74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2057400"/>
            <a:ext cx="367145" cy="4572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C3284D9-2322-8B47-B770-DC456C936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514600"/>
            <a:ext cx="381000" cy="4572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8A97B76-8F0A-0341-BDCF-312B8895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2971800"/>
            <a:ext cx="367145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E757A81-C850-E24F-A9F1-42549842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10" y="3429000"/>
            <a:ext cx="353290" cy="4572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6E05FF62-EEEA-AF4E-A01E-C57F6C4F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3886200"/>
            <a:ext cx="367145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BFD6493-8930-9648-B3AC-FD4A3BEB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10" y="4267200"/>
            <a:ext cx="35329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Registration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Goal: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to find a common coordinate system for the input data sets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Examples: 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different MRI images of the same individual (longitudinal scans, diffusion vs functional scans)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MRI images of different individuals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custGeom>
            <a:avLst/>
            <a:gdLst>
              <a:gd name="T0" fmla="*/ 2133600 w 2133600"/>
              <a:gd name="T1" fmla="*/ 182563 h 365125"/>
              <a:gd name="T2" fmla="*/ 1066800 w 2133600"/>
              <a:gd name="T3" fmla="*/ 365125 h 365125"/>
              <a:gd name="T4" fmla="*/ 0 w 2133600"/>
              <a:gd name="T5" fmla="*/ 182563 h 365125"/>
              <a:gd name="T6" fmla="*/ 1066800 w 21336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365125"/>
              <a:gd name="T14" fmla="*/ 2133600 w 21336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365125">
                <a:moveTo>
                  <a:pt x="0" y="0"/>
                </a:moveTo>
                <a:lnTo>
                  <a:pt x="5927" y="0"/>
                </a:lnTo>
                <a:lnTo>
                  <a:pt x="59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endParaRPr lang="en-US"/>
          </a:p>
        </p:txBody>
      </p:sp>
      <p:sp>
        <p:nvSpPr>
          <p:cNvPr id="83971" name="AutoShape 13"/>
          <p:cNvSpPr>
            <a:spLocks noChangeArrowheads="1"/>
          </p:cNvSpPr>
          <p:nvPr/>
        </p:nvSpPr>
        <p:spPr bwMode="auto">
          <a:xfrm>
            <a:off x="306388" y="3141663"/>
            <a:ext cx="762000" cy="363537"/>
          </a:xfrm>
          <a:custGeom>
            <a:avLst/>
            <a:gdLst>
              <a:gd name="T0" fmla="*/ 762000 w 762000"/>
              <a:gd name="T1" fmla="*/ 181769 h 363538"/>
              <a:gd name="T2" fmla="*/ 381000 w 762000"/>
              <a:gd name="T3" fmla="*/ 363528 h 363538"/>
              <a:gd name="T4" fmla="*/ 0 w 762000"/>
              <a:gd name="T5" fmla="*/ 181769 h 363538"/>
              <a:gd name="T6" fmla="*/ 381000 w 762000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363538"/>
              <a:gd name="T14" fmla="*/ 762000 w 762000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363538">
                <a:moveTo>
                  <a:pt x="0" y="0"/>
                </a:moveTo>
                <a:lnTo>
                  <a:pt x="2125" y="0"/>
                </a:lnTo>
                <a:lnTo>
                  <a:pt x="212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target</a:t>
            </a:r>
          </a:p>
        </p:txBody>
      </p:sp>
      <p:sp>
        <p:nvSpPr>
          <p:cNvPr id="83972" name="Text Box 14"/>
          <p:cNvSpPr txBox="1">
            <a:spLocks noChangeArrowheads="1"/>
          </p:cNvSpPr>
          <p:nvPr/>
        </p:nvSpPr>
        <p:spPr bwMode="auto">
          <a:xfrm>
            <a:off x="4556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Inter-subject, uni-modal example</a:t>
            </a:r>
          </a:p>
        </p:txBody>
      </p:sp>
      <p:grpSp>
        <p:nvGrpSpPr>
          <p:cNvPr id="83973" name="Group 2"/>
          <p:cNvGrpSpPr>
            <a:grpSpLocks/>
          </p:cNvGrpSpPr>
          <p:nvPr/>
        </p:nvGrpSpPr>
        <p:grpSpPr bwMode="auto">
          <a:xfrm>
            <a:off x="685800" y="914400"/>
            <a:ext cx="8275638" cy="5794375"/>
            <a:chOff x="685799" y="914399"/>
            <a:chExt cx="8276345" cy="5794377"/>
          </a:xfrm>
        </p:grpSpPr>
        <p:sp>
          <p:nvSpPr>
            <p:cNvPr id="83974" name="AutoShape 4"/>
            <p:cNvSpPr>
              <a:spLocks noChangeArrowheads="1"/>
            </p:cNvSpPr>
            <p:nvPr/>
          </p:nvSpPr>
          <p:spPr bwMode="auto">
            <a:xfrm>
              <a:off x="99059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335588" y="3141663"/>
              <a:ext cx="901700" cy="363537"/>
            </a:xfrm>
            <a:custGeom>
              <a:avLst/>
              <a:gdLst>
                <a:gd name="T0" fmla="*/ 901700 w 901700"/>
                <a:gd name="T1" fmla="*/ 181769 h 363538"/>
                <a:gd name="T2" fmla="*/ 450850 w 901700"/>
                <a:gd name="T3" fmla="*/ 363528 h 363538"/>
                <a:gd name="T4" fmla="*/ 0 w 901700"/>
                <a:gd name="T5" fmla="*/ 181769 h 363538"/>
                <a:gd name="T6" fmla="*/ 450850 w 901700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901700"/>
                <a:gd name="T13" fmla="*/ 0 h 363538"/>
                <a:gd name="T14" fmla="*/ 901700 w 901700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700" h="363538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  <p:sp>
          <p:nvSpPr>
            <p:cNvPr id="83976" name="AutoShape 11"/>
            <p:cNvSpPr>
              <a:spLocks noChangeArrowheads="1"/>
            </p:cNvSpPr>
            <p:nvPr/>
          </p:nvSpPr>
          <p:spPr bwMode="auto">
            <a:xfrm>
              <a:off x="385444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  <p:grpSp>
          <p:nvGrpSpPr>
            <p:cNvPr id="83977" name="Group 1"/>
            <p:cNvGrpSpPr>
              <a:grpSpLocks/>
            </p:cNvGrpSpPr>
            <p:nvPr/>
          </p:nvGrpSpPr>
          <p:grpSpPr bwMode="auto">
            <a:xfrm>
              <a:off x="685799" y="914399"/>
              <a:ext cx="8276345" cy="5273202"/>
              <a:chOff x="685799" y="914399"/>
              <a:chExt cx="8276345" cy="5273202"/>
            </a:xfrm>
          </p:grpSpPr>
          <p:pic>
            <p:nvPicPr>
              <p:cNvPr id="83979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1" t="16312" r="34621" b="22069"/>
              <a:stretch>
                <a:fillRect/>
              </a:stretch>
            </p:blipFill>
            <p:spPr bwMode="auto">
              <a:xfrm>
                <a:off x="685799" y="3733801"/>
                <a:ext cx="2368194" cy="245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96" t="26666" r="38760" b="20425"/>
              <a:stretch>
                <a:fillRect/>
              </a:stretch>
            </p:blipFill>
            <p:spPr bwMode="auto">
              <a:xfrm>
                <a:off x="6019800" y="990599"/>
                <a:ext cx="2154298" cy="210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1" name="Picture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64" t="18179" r="32999" b="20203"/>
              <a:stretch>
                <a:fillRect/>
              </a:stretch>
            </p:blipFill>
            <p:spPr bwMode="auto">
              <a:xfrm>
                <a:off x="3581399" y="3733800"/>
                <a:ext cx="2605028" cy="2453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2" name="Picture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3" t="19899" r="34087" b="24042"/>
              <a:stretch>
                <a:fillRect/>
              </a:stretch>
            </p:blipFill>
            <p:spPr bwMode="auto">
              <a:xfrm>
                <a:off x="914399" y="914399"/>
                <a:ext cx="2466868" cy="2209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3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41" t="18234" r="33516" b="21567"/>
              <a:stretch>
                <a:fillRect/>
              </a:stretch>
            </p:blipFill>
            <p:spPr bwMode="auto">
              <a:xfrm>
                <a:off x="6477000" y="3733800"/>
                <a:ext cx="2485144" cy="239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978" name="AutoShape 17"/>
            <p:cNvSpPr>
              <a:spLocks noChangeArrowheads="1"/>
            </p:cNvSpPr>
            <p:nvPr/>
          </p:nvSpPr>
          <p:spPr bwMode="auto">
            <a:xfrm>
              <a:off x="6781800" y="6345239"/>
              <a:ext cx="1423988" cy="363537"/>
            </a:xfrm>
            <a:custGeom>
              <a:avLst/>
              <a:gdLst>
                <a:gd name="T0" fmla="*/ 1423988 w 1423988"/>
                <a:gd name="T1" fmla="*/ 181769 h 363538"/>
                <a:gd name="T2" fmla="*/ 711994 w 1423988"/>
                <a:gd name="T3" fmla="*/ 363528 h 363538"/>
                <a:gd name="T4" fmla="*/ 0 w 1423988"/>
                <a:gd name="T5" fmla="*/ 181769 h 363538"/>
                <a:gd name="T6" fmla="*/ 711994 w 1423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423988"/>
                <a:gd name="T13" fmla="*/ 0 h 363538"/>
                <a:gd name="T14" fmla="*/ 1423988 w 1423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988" h="363538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2590800" y="1646238"/>
            <a:ext cx="4002088" cy="3197225"/>
            <a:chOff x="1872" y="1250"/>
            <a:chExt cx="3511" cy="2013"/>
          </a:xfrm>
        </p:grpSpPr>
        <p:pic>
          <p:nvPicPr>
            <p:cNvPr id="8603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351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3" name="AutoShape 4"/>
            <p:cNvSpPr>
              <a:spLocks noChangeArrowheads="1"/>
            </p:cNvSpPr>
            <p:nvPr/>
          </p:nvSpPr>
          <p:spPr bwMode="auto">
            <a:xfrm>
              <a:off x="1876" y="3034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587625" y="1646238"/>
            <a:ext cx="4008438" cy="3182937"/>
            <a:chOff x="1876" y="1250"/>
            <a:chExt cx="2525" cy="2005"/>
          </a:xfrm>
        </p:grpSpPr>
        <p:pic>
          <p:nvPicPr>
            <p:cNvPr id="86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80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1" name="AutoShape 7"/>
            <p:cNvSpPr>
              <a:spLocks noChangeArrowheads="1"/>
            </p:cNvSpPr>
            <p:nvPr/>
          </p:nvSpPr>
          <p:spPr bwMode="auto">
            <a:xfrm>
              <a:off x="1876" y="3026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587625" y="1646238"/>
            <a:ext cx="4002088" cy="3182937"/>
            <a:chOff x="1872" y="1250"/>
            <a:chExt cx="2521" cy="2005"/>
          </a:xfrm>
        </p:grpSpPr>
        <p:pic>
          <p:nvPicPr>
            <p:cNvPr id="8602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9" name="AutoShape 10"/>
            <p:cNvSpPr>
              <a:spLocks noChangeArrowheads="1"/>
            </p:cNvSpPr>
            <p:nvPr/>
          </p:nvSpPr>
          <p:spPr bwMode="auto">
            <a:xfrm>
              <a:off x="1878" y="3026"/>
              <a:ext cx="897" cy="229"/>
            </a:xfrm>
            <a:custGeom>
              <a:avLst/>
              <a:gdLst>
                <a:gd name="T0" fmla="*/ 897 w 897"/>
                <a:gd name="T1" fmla="*/ 115 h 229"/>
                <a:gd name="T2" fmla="*/ 449 w 897"/>
                <a:gd name="T3" fmla="*/ 229 h 229"/>
                <a:gd name="T4" fmla="*/ 0 w 897"/>
                <a:gd name="T5" fmla="*/ 115 h 229"/>
                <a:gd name="T6" fmla="*/ 449 w 89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97"/>
                <a:gd name="T13" fmla="*/ 0 h 229"/>
                <a:gd name="T14" fmla="*/ 897 w 89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7" h="229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  <p:grpSp>
        <p:nvGrpSpPr>
          <p:cNvPr id="22539" name="Group 11"/>
          <p:cNvGrpSpPr>
            <a:grpSpLocks noChangeAspect="1"/>
          </p:cNvGrpSpPr>
          <p:nvPr/>
        </p:nvGrpSpPr>
        <p:grpSpPr bwMode="auto">
          <a:xfrm>
            <a:off x="2587625" y="1646238"/>
            <a:ext cx="4040188" cy="3173412"/>
            <a:chOff x="1848" y="1250"/>
            <a:chExt cx="2550" cy="2003"/>
          </a:xfrm>
        </p:grpSpPr>
        <p:pic>
          <p:nvPicPr>
            <p:cNvPr id="860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6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7" name="AutoShape 13"/>
            <p:cNvSpPr>
              <a:spLocks noChangeArrowheads="1"/>
            </p:cNvSpPr>
            <p:nvPr/>
          </p:nvSpPr>
          <p:spPr bwMode="auto">
            <a:xfrm>
              <a:off x="1848" y="3024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07" y="0"/>
                  </a:lnTo>
                  <a:lnTo>
                    <a:pt x="2507" y="1012"/>
                  </a:lnTo>
                  <a:lnTo>
                    <a:pt x="0" y="10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587625" y="1646238"/>
            <a:ext cx="4002088" cy="3128962"/>
            <a:chOff x="1872" y="1250"/>
            <a:chExt cx="2521" cy="1971"/>
          </a:xfrm>
        </p:grpSpPr>
        <p:pic>
          <p:nvPicPr>
            <p:cNvPr id="8602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AutoShape 16"/>
            <p:cNvSpPr>
              <a:spLocks noChangeArrowheads="1"/>
            </p:cNvSpPr>
            <p:nvPr/>
          </p:nvSpPr>
          <p:spPr bwMode="auto">
            <a:xfrm>
              <a:off x="1873" y="297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recon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volume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voxel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surface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vertex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cortical, subcortical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 err="1">
                <a:solidFill>
                  <a:srgbClr val="000000"/>
                </a:solidFill>
                <a:latin typeface="Book Antiqua" charset="0"/>
              </a:rPr>
              <a:t>parcellation</a:t>
            </a: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/segmentation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r>
              <a:rPr lang="en-US" altLang="en-US" sz="2800" dirty="0">
                <a:solidFill>
                  <a:srgbClr val="000000"/>
                </a:solidFill>
                <a:latin typeface="Book Antiqua" charset="0"/>
              </a:rPr>
              <a:t>registration, morph, deform, transforms (computing vs. resampling)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SzPct val="100000"/>
            </a:pPr>
            <a:endParaRPr lang="en-US" altLang="en-US" sz="2800" dirty="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3784853" y="1984375"/>
            <a:chExt cx="3835147" cy="3612001"/>
          </a:xfrm>
        </p:grpSpPr>
        <p:pic>
          <p:nvPicPr>
            <p:cNvPr id="880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3784853" y="1984375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AutoShape 4"/>
            <p:cNvSpPr>
              <a:spLocks noChangeArrowheads="1"/>
            </p:cNvSpPr>
            <p:nvPr/>
          </p:nvSpPr>
          <p:spPr bwMode="auto">
            <a:xfrm>
              <a:off x="3810000" y="5199062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6934200" y="3953449"/>
            <a:chExt cx="3835147" cy="3612001"/>
          </a:xfrm>
        </p:grpSpPr>
        <p:pic>
          <p:nvPicPr>
            <p:cNvPr id="88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6934200" y="3953449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9" name="AutoShape 7"/>
            <p:cNvSpPr>
              <a:spLocks noChangeArrowheads="1"/>
            </p:cNvSpPr>
            <p:nvPr/>
          </p:nvSpPr>
          <p:spPr bwMode="auto">
            <a:xfrm>
              <a:off x="6946900" y="7162800"/>
              <a:ext cx="901700" cy="363538"/>
            </a:xfrm>
            <a:custGeom>
              <a:avLst/>
              <a:gdLst>
                <a:gd name="T0" fmla="*/ 2147483646 w 568"/>
                <a:gd name="T1" fmla="*/ 2147483646 h 229"/>
                <a:gd name="T2" fmla="*/ 2147483646 w 568"/>
                <a:gd name="T3" fmla="*/ 2147483646 h 229"/>
                <a:gd name="T4" fmla="*/ 0 w 568"/>
                <a:gd name="T5" fmla="*/ 2147483646 h 229"/>
                <a:gd name="T6" fmla="*/ 2147483646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7061453" y="1581150"/>
            <a:chExt cx="3835147" cy="3612001"/>
          </a:xfrm>
        </p:grpSpPr>
        <p:pic>
          <p:nvPicPr>
            <p:cNvPr id="8807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7061453" y="158115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7" name="AutoShape 10"/>
            <p:cNvSpPr>
              <a:spLocks noChangeArrowheads="1"/>
            </p:cNvSpPr>
            <p:nvPr/>
          </p:nvSpPr>
          <p:spPr bwMode="auto">
            <a:xfrm>
              <a:off x="7086600" y="4800600"/>
              <a:ext cx="1310272" cy="367878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271462" y="2375452"/>
            <a:chExt cx="3835147" cy="3612001"/>
          </a:xfrm>
        </p:grpSpPr>
        <p:pic>
          <p:nvPicPr>
            <p:cNvPr id="8807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271462" y="2375452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5" name="AutoShape 13"/>
            <p:cNvSpPr>
              <a:spLocks noChangeArrowheads="1"/>
            </p:cNvSpPr>
            <p:nvPr/>
          </p:nvSpPr>
          <p:spPr bwMode="auto">
            <a:xfrm>
              <a:off x="-242888" y="5575300"/>
              <a:ext cx="1309688" cy="368300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1066800" y="1219200"/>
            <a:chExt cx="3835147" cy="3612001"/>
          </a:xfrm>
        </p:grpSpPr>
        <p:pic>
          <p:nvPicPr>
            <p:cNvPr id="8807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1066800" y="121920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TextBox 1"/>
            <p:cNvSpPr txBox="1">
              <a:spLocks noChangeArrowheads="1"/>
            </p:cNvSpPr>
            <p:nvPr/>
          </p:nvSpPr>
          <p:spPr bwMode="auto">
            <a:xfrm>
              <a:off x="-1066800" y="4431268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9" name="AutoShape 4"/>
            <p:cNvSpPr>
              <a:spLocks noChangeArrowheads="1"/>
            </p:cNvSpPr>
            <p:nvPr/>
          </p:nvSpPr>
          <p:spPr bwMode="auto">
            <a:xfrm>
              <a:off x="1963" y="345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7" name="AutoShape 7"/>
            <p:cNvSpPr>
              <a:spLocks noChangeArrowheads="1"/>
            </p:cNvSpPr>
            <p:nvPr/>
          </p:nvSpPr>
          <p:spPr bwMode="auto">
            <a:xfrm>
              <a:off x="1945" y="3513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AutoShape 10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AutoShape 13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71800" y="1984375"/>
            <a:ext cx="4738688" cy="3956050"/>
            <a:chOff x="5715000" y="2362200"/>
            <a:chExt cx="4738688" cy="3956050"/>
          </a:xfrm>
        </p:grpSpPr>
        <p:pic>
          <p:nvPicPr>
            <p:cNvPr id="90120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5715000" y="2362200"/>
              <a:ext cx="4738688" cy="395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Box 1"/>
            <p:cNvSpPr txBox="1">
              <a:spLocks noChangeArrowheads="1"/>
            </p:cNvSpPr>
            <p:nvPr/>
          </p:nvSpPr>
          <p:spPr bwMode="auto">
            <a:xfrm>
              <a:off x="5715000" y="5943600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04800" y="76200"/>
            <a:ext cx="84582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Intra-subject, multi-modal example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17404"/>
          <a:stretch>
            <a:fillRect/>
          </a:stretch>
        </p:blipFill>
        <p:spPr bwMode="auto">
          <a:xfrm>
            <a:off x="92075" y="1398588"/>
            <a:ext cx="30321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4170"/>
          <a:stretch>
            <a:fillRect/>
          </a:stretch>
        </p:blipFill>
        <p:spPr bwMode="auto">
          <a:xfrm>
            <a:off x="2895600" y="1398588"/>
            <a:ext cx="30321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5146" r="22685" b="17404"/>
          <a:stretch>
            <a:fillRect/>
          </a:stretch>
        </p:blipFill>
        <p:spPr bwMode="auto">
          <a:xfrm>
            <a:off x="2900363" y="4114800"/>
            <a:ext cx="30321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0786"/>
          <a:stretch>
            <a:fillRect/>
          </a:stretch>
        </p:blipFill>
        <p:spPr bwMode="auto">
          <a:xfrm>
            <a:off x="5962650" y="1398588"/>
            <a:ext cx="30321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6838" r="22685" b="17404"/>
          <a:stretch>
            <a:fillRect/>
          </a:stretch>
        </p:blipFill>
        <p:spPr bwMode="auto">
          <a:xfrm>
            <a:off x="5962650" y="4191000"/>
            <a:ext cx="30321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AutoShape 7"/>
          <p:cNvSpPr>
            <a:spLocks noChangeArrowheads="1"/>
          </p:cNvSpPr>
          <p:nvPr/>
        </p:nvSpPr>
        <p:spPr bwMode="auto">
          <a:xfrm>
            <a:off x="4652963" y="36576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2169" name="AutoShape 8"/>
          <p:cNvSpPr>
            <a:spLocks noChangeArrowheads="1"/>
          </p:cNvSpPr>
          <p:nvPr/>
        </p:nvSpPr>
        <p:spPr bwMode="auto">
          <a:xfrm>
            <a:off x="4727575" y="63357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22685" b="8774"/>
          <a:stretch>
            <a:fillRect/>
          </a:stretch>
        </p:blipFill>
        <p:spPr bwMode="auto">
          <a:xfrm>
            <a:off x="0" y="573088"/>
            <a:ext cx="32099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1"/>
          <p:cNvGrpSpPr>
            <a:grpSpLocks/>
          </p:cNvGrpSpPr>
          <p:nvPr/>
        </p:nvGrpSpPr>
        <p:grpSpPr bwMode="auto">
          <a:xfrm>
            <a:off x="2895600" y="569913"/>
            <a:ext cx="6261100" cy="5870575"/>
            <a:chOff x="2895600" y="569780"/>
            <a:chExt cx="6260382" cy="5870840"/>
          </a:xfrm>
        </p:grpSpPr>
        <p:pic>
          <p:nvPicPr>
            <p:cNvPr id="9421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895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967037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2" name="AutoShape 6"/>
          <p:cNvSpPr>
            <a:spLocks noChangeArrowheads="1"/>
          </p:cNvSpPr>
          <p:nvPr/>
        </p:nvSpPr>
        <p:spPr bwMode="auto">
          <a:xfrm>
            <a:off x="320675" y="32004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2F2F2"/>
                </a:solidFill>
              </a:rPr>
              <a:t>before spatial alignment</a:t>
            </a: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395288" y="5878513"/>
            <a:ext cx="2411412" cy="365125"/>
          </a:xfrm>
          <a:custGeom>
            <a:avLst/>
            <a:gdLst>
              <a:gd name="T0" fmla="*/ 2411412 w 2411412"/>
              <a:gd name="T1" fmla="*/ 182563 h 365125"/>
              <a:gd name="T2" fmla="*/ 1205706 w 2411412"/>
              <a:gd name="T3" fmla="*/ 365125 h 365125"/>
              <a:gd name="T4" fmla="*/ 0 w 2411412"/>
              <a:gd name="T5" fmla="*/ 182563 h 365125"/>
              <a:gd name="T6" fmla="*/ 1205706 w 2411412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2"/>
              <a:gd name="T13" fmla="*/ 0 h 365125"/>
              <a:gd name="T14" fmla="*/ 2411412 w 2411412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2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5751513" y="685800"/>
            <a:ext cx="33924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2441575" y="3886200"/>
            <a:ext cx="3390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2438400" y="685800"/>
            <a:ext cx="33924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4015" r="22685" b="10710"/>
          <a:stretch>
            <a:fillRect/>
          </a:stretch>
        </p:blipFill>
        <p:spPr bwMode="auto">
          <a:xfrm>
            <a:off x="0" y="685800"/>
            <a:ext cx="2470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5751513" y="3886200"/>
            <a:ext cx="3392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6"/>
          <p:cNvSpPr>
            <a:spLocks noChangeArrowheads="1"/>
          </p:cNvSpPr>
          <p:nvPr/>
        </p:nvSpPr>
        <p:spPr bwMode="auto">
          <a:xfrm>
            <a:off x="4652963" y="35052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4727575" y="61833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 non-linear example</a:t>
            </a:r>
          </a:p>
        </p:txBody>
      </p:sp>
      <p:grpSp>
        <p:nvGrpSpPr>
          <p:cNvPr id="98307" name="Group 1"/>
          <p:cNvGrpSpPr>
            <a:grpSpLocks/>
          </p:cNvGrpSpPr>
          <p:nvPr/>
        </p:nvGrpSpPr>
        <p:grpSpPr bwMode="auto">
          <a:xfrm>
            <a:off x="0" y="2590800"/>
            <a:ext cx="9144000" cy="3581400"/>
            <a:chOff x="0" y="2590800"/>
            <a:chExt cx="9144000" cy="3581400"/>
          </a:xfrm>
        </p:grpSpPr>
        <p:pic>
          <p:nvPicPr>
            <p:cNvPr id="9830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0" y="2592388"/>
              <a:ext cx="4585501" cy="357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AutoShape 4"/>
            <p:cNvSpPr>
              <a:spLocks noChangeArrowheads="1"/>
            </p:cNvSpPr>
            <p:nvPr/>
          </p:nvSpPr>
          <p:spPr bwMode="auto">
            <a:xfrm>
              <a:off x="1438276" y="5791200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  <p:pic>
          <p:nvPicPr>
            <p:cNvPr id="98311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4557713" y="2590800"/>
              <a:ext cx="4586287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AutoShape 7"/>
            <p:cNvSpPr>
              <a:spLocks noChangeArrowheads="1"/>
            </p:cNvSpPr>
            <p:nvPr/>
          </p:nvSpPr>
          <p:spPr bwMode="auto">
            <a:xfrm>
              <a:off x="5935663" y="5791200"/>
              <a:ext cx="1041400" cy="363538"/>
            </a:xfrm>
            <a:custGeom>
              <a:avLst/>
              <a:gdLst>
                <a:gd name="T0" fmla="*/ 2147483646 w 656"/>
                <a:gd name="T1" fmla="*/ 2147483646 h 229"/>
                <a:gd name="T2" fmla="*/ 2147483646 w 656"/>
                <a:gd name="T3" fmla="*/ 2147483646 h 229"/>
                <a:gd name="T4" fmla="*/ 0 w 656"/>
                <a:gd name="T5" fmla="*/ 2147483646 h 229"/>
                <a:gd name="T6" fmla="*/ 2147483646 w 656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56"/>
                <a:gd name="T13" fmla="*/ 0 h 229"/>
                <a:gd name="T14" fmla="*/ 656 w 656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229">
                  <a:moveTo>
                    <a:pt x="0" y="0"/>
                  </a:moveTo>
                  <a:lnTo>
                    <a:pt x="2900" y="0"/>
                  </a:lnTo>
                  <a:lnTo>
                    <a:pt x="2900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CVS reg</a:t>
              </a:r>
            </a:p>
          </p:txBody>
        </p:sp>
      </p:grpSp>
      <p:pic>
        <p:nvPicPr>
          <p:cNvPr id="2868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0710" r="23395" b="10710"/>
          <a:stretch>
            <a:fillRect/>
          </a:stretch>
        </p:blipFill>
        <p:spPr bwMode="auto">
          <a:xfrm>
            <a:off x="2286000" y="1447800"/>
            <a:ext cx="45862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Some registration vocabulary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1363" indent="-28257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>
                <a:solidFill>
                  <a:srgbClr val="FFFFFF"/>
                </a:solidFill>
                <a:latin typeface="Book Antiqua" charset="0"/>
              </a:rPr>
              <a:t>Input datasets: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Fixed / template / target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Moving / subject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>
                <a:solidFill>
                  <a:srgbClr val="FFFFFF"/>
                </a:solidFill>
                <a:latin typeface="Book Antiqua" charset="0"/>
              </a:rPr>
              <a:t>Transformation models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rigid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affine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nonlinear 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>
                <a:solidFill>
                  <a:srgbClr val="FFFFFF"/>
                </a:solidFill>
                <a:latin typeface="Book Antiqua" charset="0"/>
              </a:rPr>
              <a:t>Objective / similarity functions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SzPct val="100000"/>
            </a:pPr>
            <a:endParaRPr lang="en-US" altLang="en-US" sz="2200">
              <a:solidFill>
                <a:srgbClr val="FFFFFF"/>
              </a:solidFill>
              <a:latin typeface="Book Antiqua" charset="0"/>
            </a:endParaRP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>
                <a:solidFill>
                  <a:srgbClr val="FFFFFF"/>
                </a:solidFill>
                <a:latin typeface="Book Antiqua" charset="0"/>
              </a:rPr>
              <a:t>Applying the results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deform, morph, resample, transform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>
                <a:solidFill>
                  <a:srgbClr val="FFFFFF"/>
                </a:solidFill>
                <a:latin typeface="Book Antiqua" charset="0"/>
              </a:rPr>
              <a:t>Interpolation types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(tri)linear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>
                <a:solidFill>
                  <a:srgbClr val="FFFFFF"/>
                </a:solidFill>
                <a:latin typeface="Book Antiqua" charset="0"/>
              </a:rPr>
              <a:t>nearest neighbor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FreeSurfer Questions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Search for terms and answers 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to all your questions in the </a:t>
            </a:r>
            <a:r>
              <a:rPr lang="en-US" altLang="en-US" sz="3200" u="sng">
                <a:solidFill>
                  <a:srgbClr val="92D050"/>
                </a:solidFill>
                <a:latin typeface="Book Antiqua" charset="0"/>
                <a:hlinkClick r:id="rId3"/>
              </a:rPr>
              <a:t>Glossary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</a:t>
            </a: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4"/>
              </a:rPr>
              <a:t>FAQ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or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5"/>
              </a:rPr>
              <a:t>FreeSurfer Mailing List Archives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3200" b="1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3200" b="1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3200" b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b="1" dirty="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What FreeSurfer Does…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725"/>
              </a:spcBef>
              <a:buSzPct val="100000"/>
            </a:pP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   </a:t>
            </a:r>
            <a:r>
              <a:rPr lang="en-US" altLang="en-US" sz="3600">
                <a:solidFill>
                  <a:srgbClr val="000000"/>
                </a:solidFill>
                <a:latin typeface="Book Antiqua" charset="0"/>
              </a:rPr>
              <a:t>FreeSurfer creates computerized models of the brain from MRI data.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037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0120" r="13918"/>
          <a:stretch>
            <a:fillRect/>
          </a:stretch>
        </p:blipFill>
        <p:spPr bwMode="auto">
          <a:xfrm>
            <a:off x="1447800" y="3000375"/>
            <a:ext cx="1897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3048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Input: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T1-weighted (MPRAGE)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1mm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resolution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(.dcm)</a:t>
            </a:r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810000" y="4143375"/>
            <a:ext cx="990600" cy="1588"/>
          </a:xfrm>
          <a:prstGeom prst="line">
            <a:avLst/>
          </a:prstGeom>
          <a:noFill/>
          <a:ln w="76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AutoShape 7"/>
          <p:cNvSpPr>
            <a:spLocks noChangeArrowheads="1"/>
          </p:cNvSpPr>
          <p:nvPr/>
        </p:nvSpPr>
        <p:spPr bwMode="auto">
          <a:xfrm>
            <a:off x="45720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Output: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Segmented &amp; parcellated conformed volume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(.mgz)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2400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2400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24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“recon-all”: 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the command line to begin </a:t>
            </a:r>
            <a:r>
              <a:rPr lang="en-US" altLang="en-US" sz="3200" b="1" dirty="0" err="1">
                <a:solidFill>
                  <a:srgbClr val="000000"/>
                </a:solidFill>
                <a:latin typeface="Book Antiqua" charset="0"/>
              </a:rPr>
              <a:t>FreeSurfer’s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reconstruction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 processing stream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0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F89A-D0C1-304D-A24A-347AB561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9F1D-DDE9-1F46-9E38-B1BF3F0B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building, clock, photo, room&#10;&#10;Description automatically generated">
            <a:extLst>
              <a:ext uri="{FF2B5EF4-FFF2-40B4-BE49-F238E27FC236}">
                <a16:creationId xmlns:a16="http://schemas.microsoft.com/office/drawing/2014/main" id="{2D1D482B-D0E8-1A48-B85B-7D70F96C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/>
          <a:stretch/>
        </p:blipFill>
        <p:spPr>
          <a:xfrm>
            <a:off x="-1" y="274638"/>
            <a:ext cx="9421491" cy="61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“</a:t>
            </a:r>
            <a:r>
              <a:rPr lang="en-US" altLang="ja-JP" sz="2400" i="1" dirty="0">
                <a:solidFill>
                  <a:srgbClr val="000000"/>
                </a:solidFill>
                <a:latin typeface="Book Antiqua" charset="0"/>
              </a:rPr>
              <a:t>recon</a:t>
            </a:r>
            <a:r>
              <a:rPr lang="en-US" altLang="ja-JP" sz="2400" dirty="0">
                <a:solidFill>
                  <a:srgbClr val="000000"/>
                </a:solidFill>
                <a:latin typeface="Book Antiqua" charset="0"/>
              </a:rPr>
              <a:t> your data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”</a:t>
            </a:r>
            <a:endParaRPr lang="en-US" altLang="ja-JP" sz="24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	…short for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24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“recon-all”: 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the command line to begin </a:t>
            </a:r>
            <a:r>
              <a:rPr lang="en-US" altLang="en-US" sz="2400" dirty="0" err="1">
                <a:solidFill>
                  <a:srgbClr val="000000"/>
                </a:solidFill>
                <a:latin typeface="Book Antiqua" charset="0"/>
              </a:rPr>
              <a:t>FreeSurfer’s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Book Antiqua" charset="0"/>
              </a:rPr>
              <a:t>reconstruction</a:t>
            </a:r>
            <a:r>
              <a:rPr lang="en-US" altLang="en-US" sz="2400" dirty="0">
                <a:solidFill>
                  <a:srgbClr val="000000"/>
                </a:solidFill>
                <a:latin typeface="Book Antiqua" charset="0"/>
              </a:rPr>
              <a:t> processing stream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i="1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r>
              <a:rPr lang="en-US" altLang="en-US" sz="3200" b="1" i="1" dirty="0">
                <a:solidFill>
                  <a:srgbClr val="000000"/>
                </a:solidFill>
                <a:latin typeface="Book Antiqua" charset="0"/>
              </a:rPr>
              <a:t>“check your recons”: </a:t>
            </a:r>
            <a:r>
              <a:rPr lang="en-US" altLang="en-US" sz="3200" b="1" dirty="0">
                <a:solidFill>
                  <a:srgbClr val="000000"/>
                </a:solidFill>
                <a:latin typeface="Book Antiqua" charset="0"/>
              </a:rPr>
              <a:t>referring to the output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51000"/>
            <a:ext cx="4673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Recon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6075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>
                <a:solidFill>
                  <a:srgbClr val="FFFFFF"/>
                </a:solidFill>
                <a:ea typeface="MS PGothic" charset="-128"/>
              </a:rPr>
              <a:t>Volumes</a:t>
            </a:r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9144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orig.mgz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4497" r="15573" b="2498"/>
          <a:stretch>
            <a:fillRect/>
          </a:stretch>
        </p:blipFill>
        <p:spPr bwMode="auto">
          <a:xfrm>
            <a:off x="685800" y="1752600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6493" r="19728" b="4498"/>
          <a:stretch>
            <a:fillRect/>
          </a:stretch>
        </p:blipFill>
        <p:spPr bwMode="auto">
          <a:xfrm>
            <a:off x="3865563" y="1752600"/>
            <a:ext cx="1439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3495" r="15573" b="1495"/>
          <a:stretch>
            <a:fillRect/>
          </a:stretch>
        </p:blipFill>
        <p:spPr bwMode="auto">
          <a:xfrm>
            <a:off x="2286000" y="1752600"/>
            <a:ext cx="1527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6493" r="20764" b="2498"/>
          <a:stretch>
            <a:fillRect/>
          </a:stretch>
        </p:blipFill>
        <p:spPr bwMode="auto">
          <a:xfrm>
            <a:off x="5353050" y="1752600"/>
            <a:ext cx="1293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9495" r="19728" b="3496"/>
          <a:stretch>
            <a:fillRect/>
          </a:stretch>
        </p:blipFill>
        <p:spPr bwMode="auto">
          <a:xfrm>
            <a:off x="6724650" y="1752600"/>
            <a:ext cx="141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2514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T1.mgz</a:t>
            </a:r>
          </a:p>
        </p:txBody>
      </p:sp>
      <p:sp>
        <p:nvSpPr>
          <p:cNvPr id="71690" name="AutoShape 9"/>
          <p:cNvSpPr>
            <a:spLocks noChangeArrowheads="1"/>
          </p:cNvSpPr>
          <p:nvPr/>
        </p:nvSpPr>
        <p:spPr bwMode="auto">
          <a:xfrm>
            <a:off x="37719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brainmask.mgz</a:t>
            </a:r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5562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wm.mgz</a:t>
            </a: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6591300" y="3771900"/>
            <a:ext cx="1981200" cy="838200"/>
          </a:xfrm>
          <a:custGeom>
            <a:avLst/>
            <a:gdLst>
              <a:gd name="T0" fmla="*/ 1981200 w 1981200"/>
              <a:gd name="T1" fmla="*/ 419100 h 838200"/>
              <a:gd name="T2" fmla="*/ 990600 w 1981200"/>
              <a:gd name="T3" fmla="*/ 838200 h 838200"/>
              <a:gd name="T4" fmla="*/ 0 w 1981200"/>
              <a:gd name="T5" fmla="*/ 419100 h 838200"/>
              <a:gd name="T6" fmla="*/ 990600 w 19812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0 h 838200"/>
              <a:gd name="T14" fmla="*/ 1981200 w 19812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838200">
                <a:moveTo>
                  <a:pt x="0" y="0"/>
                </a:moveTo>
                <a:lnTo>
                  <a:pt x="5503" y="0"/>
                </a:lnTo>
                <a:lnTo>
                  <a:pt x="5503" y="2328"/>
                </a:lnTo>
                <a:lnTo>
                  <a:pt x="0" y="23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     filled.mgz</a:t>
            </a: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(Subcortical Mass)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1317</TotalTime>
  <Words>2124</Words>
  <Application>Microsoft Macintosh PowerPoint</Application>
  <PresentationFormat>On-screen Show (4:3)</PresentationFormat>
  <Paragraphs>310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Symbol</vt:lpstr>
      <vt:lpstr>Times New Roman</vt:lpstr>
      <vt:lpstr>Office Theme</vt:lpstr>
      <vt:lpstr>1_Office Theme</vt:lpstr>
      <vt:lpstr>2_Office Theme</vt:lpstr>
      <vt:lpstr>3_Office Theme</vt:lpstr>
      <vt:lpstr>Intro to FreeSurfer Jargon</vt:lpstr>
      <vt:lpstr>Intro to FreeSurfer Jargon</vt:lpstr>
      <vt:lpstr>Recon</vt:lpstr>
      <vt:lpstr>What FreeSurfer Does…</vt:lpstr>
      <vt:lpstr>Recon</vt:lpstr>
      <vt:lpstr>PowerPoint Presentation</vt:lpstr>
      <vt:lpstr>Recon</vt:lpstr>
      <vt:lpstr>Recon</vt:lpstr>
      <vt:lpstr>Volumes</vt:lpstr>
      <vt:lpstr>Intro to FreeSurfer Jargon</vt:lpstr>
      <vt:lpstr>Intro to FreeSurfer Jargon</vt:lpstr>
      <vt:lpstr>Intro to FreeSurfer Jargon</vt:lpstr>
      <vt:lpstr>Intro to FreeSurfer Jargon</vt:lpstr>
      <vt:lpstr>Cortical vs. Subcortical GM</vt:lpstr>
      <vt:lpstr>Parcellation vs. Segmentation</vt:lpstr>
      <vt:lpstr>Intro to FreeSurfer Jargon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FreeSurfer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Tutorial for FreeSurfer Users</dc:title>
  <dc:subject/>
  <dc:creator>Allison</dc:creator>
  <cp:keywords/>
  <dc:description/>
  <cp:lastModifiedBy>Cordero, Devani Coryn</cp:lastModifiedBy>
  <cp:revision>486</cp:revision>
  <cp:lastPrinted>2016-03-28T18:51:14Z</cp:lastPrinted>
  <dcterms:created xsi:type="dcterms:W3CDTF">2009-01-19T19:54:38Z</dcterms:created>
  <dcterms:modified xsi:type="dcterms:W3CDTF">2020-03-29T23:39:17Z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MGH - NMR Center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