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722" r:id="rId1"/>
  </p:sldMasterIdLst>
  <p:notesMasterIdLst>
    <p:notesMasterId r:id="rId40"/>
  </p:notesMasterIdLst>
  <p:handoutMasterIdLst>
    <p:handoutMasterId r:id="rId41"/>
  </p:handoutMasterIdLst>
  <p:sldIdLst>
    <p:sldId id="293" r:id="rId2"/>
    <p:sldId id="257" r:id="rId3"/>
    <p:sldId id="262" r:id="rId4"/>
    <p:sldId id="273" r:id="rId5"/>
    <p:sldId id="258" r:id="rId6"/>
    <p:sldId id="263" r:id="rId7"/>
    <p:sldId id="259" r:id="rId8"/>
    <p:sldId id="260" r:id="rId9"/>
    <p:sldId id="265" r:id="rId10"/>
    <p:sldId id="266" r:id="rId11"/>
    <p:sldId id="267" r:id="rId12"/>
    <p:sldId id="306" r:id="rId13"/>
    <p:sldId id="274" r:id="rId14"/>
    <p:sldId id="268" r:id="rId15"/>
    <p:sldId id="264" r:id="rId16"/>
    <p:sldId id="269" r:id="rId17"/>
    <p:sldId id="270" r:id="rId18"/>
    <p:sldId id="271" r:id="rId19"/>
    <p:sldId id="305" r:id="rId20"/>
    <p:sldId id="288" r:id="rId21"/>
    <p:sldId id="284" r:id="rId22"/>
    <p:sldId id="285" r:id="rId23"/>
    <p:sldId id="286" r:id="rId24"/>
    <p:sldId id="303" r:id="rId25"/>
    <p:sldId id="275" r:id="rId26"/>
    <p:sldId id="283" r:id="rId27"/>
    <p:sldId id="272" r:id="rId28"/>
    <p:sldId id="276" r:id="rId29"/>
    <p:sldId id="287" r:id="rId30"/>
    <p:sldId id="277" r:id="rId31"/>
    <p:sldId id="278" r:id="rId32"/>
    <p:sldId id="279" r:id="rId33"/>
    <p:sldId id="280" r:id="rId34"/>
    <p:sldId id="281" r:id="rId35"/>
    <p:sldId id="282" r:id="rId36"/>
    <p:sldId id="290" r:id="rId37"/>
    <p:sldId id="291" r:id="rId38"/>
    <p:sldId id="292" r:id="rId39"/>
  </p:sldIdLst>
  <p:sldSz cx="9144000" cy="5715000" type="screen16x1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80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browse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5656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8676"/>
    <p:restoredTop sz="96657" autoAdjust="0"/>
  </p:normalViewPr>
  <p:slideViewPr>
    <p:cSldViewPr snapToGrid="0" snapToObjects="1">
      <p:cViewPr>
        <p:scale>
          <a:sx n="140" d="100"/>
          <a:sy n="140" d="100"/>
        </p:scale>
        <p:origin x="1752" y="432"/>
      </p:cViewPr>
      <p:guideLst>
        <p:guide orient="horz" pos="180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notesMaster" Target="notesMasters/notesMaster1.xml"/><Relationship Id="rId45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0" Type="http://schemas.openxmlformats.org/officeDocument/2006/relationships/slide" Target="slides/slide19.xml"/><Relationship Id="rId41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5390958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0FA92F9-66AD-EB46-9098-4587B4FEC6AC}" type="datetimeFigureOut">
              <a:rPr lang="en-US" smtClean="0"/>
              <a:t>9/14/2022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5FBC052-9597-774B-83B3-166177F0AE4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798824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5FBC052-9597-774B-83B3-166177F0AE46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90051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685800" y="685800"/>
            <a:ext cx="5486400" cy="3429000"/>
          </a:xfrm>
          <a:ln/>
        </p:spPr>
      </p:sp>
      <p:sp>
        <p:nvSpPr>
          <p:cNvPr id="5325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821324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685800" y="685800"/>
            <a:ext cx="5486400" cy="3429000"/>
          </a:xfrm>
          <a:ln/>
        </p:spPr>
      </p:sp>
      <p:sp>
        <p:nvSpPr>
          <p:cNvPr id="5529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4181570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685800" y="685800"/>
            <a:ext cx="5486400" cy="3429000"/>
          </a:xfrm>
          <a:ln/>
        </p:spPr>
      </p:sp>
      <p:sp>
        <p:nvSpPr>
          <p:cNvPr id="5529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baseline="0" dirty="0"/>
          </a:p>
        </p:txBody>
      </p:sp>
    </p:spTree>
    <p:extLst>
      <p:ext uri="{BB962C8B-B14F-4D97-AF65-F5344CB8AC3E}">
        <p14:creationId xmlns:p14="http://schemas.microsoft.com/office/powerpoint/2010/main" val="70902941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5FBC052-9597-774B-83B3-166177F0AE46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47670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5FBC052-9597-774B-83B3-166177F0AE46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111776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5FBC052-9597-774B-83B3-166177F0AE46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310884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692150" y="690563"/>
            <a:ext cx="5470525" cy="3419475"/>
          </a:xfrm>
          <a:ln/>
        </p:spPr>
      </p:sp>
      <p:sp>
        <p:nvSpPr>
          <p:cNvPr id="2765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5294" y="4343703"/>
            <a:ext cx="5027414" cy="4115405"/>
          </a:xfrm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/>
          <a:p>
            <a:endParaRPr lang="en-US" baseline="0" dirty="0"/>
          </a:p>
        </p:txBody>
      </p:sp>
    </p:spTree>
    <p:extLst>
      <p:ext uri="{BB962C8B-B14F-4D97-AF65-F5344CB8AC3E}">
        <p14:creationId xmlns:p14="http://schemas.microsoft.com/office/powerpoint/2010/main" val="117082720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692150" y="690563"/>
            <a:ext cx="5470525" cy="3419475"/>
          </a:xfrm>
          <a:ln/>
        </p:spPr>
      </p:sp>
      <p:sp>
        <p:nvSpPr>
          <p:cNvPr id="296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5294" y="4343703"/>
            <a:ext cx="5027414" cy="4115405"/>
          </a:xfrm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00244202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692150" y="690563"/>
            <a:ext cx="5470525" cy="3419475"/>
          </a:xfrm>
          <a:ln/>
        </p:spPr>
      </p:sp>
      <p:sp>
        <p:nvSpPr>
          <p:cNvPr id="317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5294" y="4343703"/>
            <a:ext cx="5027414" cy="4115405"/>
          </a:xfrm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93917454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5FBC052-9597-774B-83B3-166177F0AE46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91676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5FBC052-9597-774B-83B3-166177F0AE46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7424598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5FBC052-9597-774B-83B3-166177F0AE46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6394537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5FBC052-9597-774B-83B3-166177F0AE46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673665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685800" y="685800"/>
            <a:ext cx="5486400" cy="3429000"/>
          </a:xfrm>
          <a:ln/>
        </p:spPr>
      </p:sp>
      <p:sp>
        <p:nvSpPr>
          <p:cNvPr id="7885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54750567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692150" y="690563"/>
            <a:ext cx="5470525" cy="3419475"/>
          </a:xfrm>
          <a:ln/>
        </p:spPr>
      </p:sp>
      <p:sp>
        <p:nvSpPr>
          <p:cNvPr id="4301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5294" y="4343703"/>
            <a:ext cx="5027414" cy="4115405"/>
          </a:xfrm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417545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692150" y="690563"/>
            <a:ext cx="5470525" cy="3419475"/>
          </a:xfrm>
          <a:ln/>
        </p:spPr>
      </p:sp>
      <p:sp>
        <p:nvSpPr>
          <p:cNvPr id="337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5294" y="4343703"/>
            <a:ext cx="5027414" cy="4115405"/>
          </a:xfrm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6275723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5FBC052-9597-774B-83B3-166177F0AE46}" type="slidenum">
              <a:rPr lang="en-US" smtClean="0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2452381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5FBC052-9597-774B-83B3-166177F0AE46}" type="slidenum">
              <a:rPr lang="en-US" smtClean="0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5627290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5FBC052-9597-774B-83B3-166177F0AE46}" type="slidenum">
              <a:rPr lang="en-US" smtClean="0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0457381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5FBC052-9597-774B-83B3-166177F0AE46}" type="slidenum">
              <a:rPr lang="en-US" smtClean="0"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1776411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5FBC052-9597-774B-83B3-166177F0AE46}" type="slidenum">
              <a:rPr lang="en-US" smtClean="0"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664683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aseline="0" dirty="0"/>
          </a:p>
          <a:p>
            <a:endParaRPr lang="en-US" baseline="0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5FBC052-9597-774B-83B3-166177F0AE46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5434726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aseline="0" dirty="0"/>
          </a:p>
          <a:p>
            <a:endParaRPr lang="en-US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5FBC052-9597-774B-83B3-166177F0AE46}" type="slidenum">
              <a:rPr lang="en-US" smtClean="0"/>
              <a:t>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138190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5FBC052-9597-774B-83B3-166177F0AE46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943471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5FBC052-9597-774B-83B3-166177F0AE46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345640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685800" y="685800"/>
            <a:ext cx="5486400" cy="3429000"/>
          </a:xfrm>
          <a:ln/>
        </p:spPr>
      </p:sp>
      <p:sp>
        <p:nvSpPr>
          <p:cNvPr id="4710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342610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692150" y="690563"/>
            <a:ext cx="5470525" cy="3419475"/>
          </a:xfrm>
          <a:ln/>
        </p:spPr>
      </p:sp>
      <p:sp>
        <p:nvSpPr>
          <p:cNvPr id="2253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5294" y="4343703"/>
            <a:ext cx="5027414" cy="4115405"/>
          </a:xfrm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/>
          <a:p>
            <a:endParaRPr lang="en-US" baseline="0" dirty="0"/>
          </a:p>
        </p:txBody>
      </p:sp>
    </p:spTree>
    <p:extLst>
      <p:ext uri="{BB962C8B-B14F-4D97-AF65-F5344CB8AC3E}">
        <p14:creationId xmlns:p14="http://schemas.microsoft.com/office/powerpoint/2010/main" val="190914018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692150" y="690563"/>
            <a:ext cx="5470525" cy="3419475"/>
          </a:xfrm>
          <a:ln/>
        </p:spPr>
      </p:sp>
      <p:sp>
        <p:nvSpPr>
          <p:cNvPr id="2457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5294" y="4343703"/>
            <a:ext cx="5027414" cy="4115405"/>
          </a:xfrm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/>
          <a:p>
            <a:endParaRPr lang="en-US" baseline="0" dirty="0"/>
          </a:p>
        </p:txBody>
      </p:sp>
    </p:spTree>
    <p:extLst>
      <p:ext uri="{BB962C8B-B14F-4D97-AF65-F5344CB8AC3E}">
        <p14:creationId xmlns:p14="http://schemas.microsoft.com/office/powerpoint/2010/main" val="136598669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5FBC052-9597-774B-83B3-166177F0AE46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848567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328166" y="1079500"/>
            <a:ext cx="6487668" cy="2627406"/>
          </a:xfrm>
          <a:prstGeom prst="rect">
            <a:avLst/>
          </a:prstGeom>
          <a:ln w="3175">
            <a:solidFill>
              <a:schemeClr val="bg1"/>
            </a:solidFill>
          </a:ln>
          <a:effectLst>
            <a:outerShdw blurRad="63500" sx="100500" sy="100500" algn="ctr" rotWithShape="0">
              <a:prstClr val="black">
                <a:alpha val="50000"/>
              </a:prstClr>
            </a:outerShdw>
          </a:effectLst>
        </p:spPr>
        <p:txBody>
          <a:bodyPr vert="horz" lIns="76200" tIns="38100" rIns="76200" bIns="38100" rtlCol="0">
            <a:normAutofit/>
          </a:bodyPr>
          <a:lstStyle/>
          <a:p>
            <a:pPr marL="0" indent="0" algn="l" defTabSz="761970" rtl="0" eaLnBrk="1" latinLnBrk="0" hangingPunct="1">
              <a:spcBef>
                <a:spcPts val="1667"/>
              </a:spcBef>
              <a:buClr>
                <a:schemeClr val="accent1">
                  <a:lumMod val="60000"/>
                  <a:lumOff val="40000"/>
                </a:schemeClr>
              </a:buClr>
              <a:buSzPct val="110000"/>
              <a:buFont typeface="Wingdings 2" pitchFamily="18" charset="2"/>
              <a:buNone/>
            </a:pPr>
            <a:endParaRPr sz="2667" kern="120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22921" y="1270000"/>
            <a:ext cx="6498158" cy="1437389"/>
          </a:xfrm>
        </p:spPr>
        <p:txBody>
          <a:bodyPr vert="horz" lIns="91440" tIns="45720" rIns="91440" bIns="45720" rtlCol="0" anchor="b" anchorCtr="0">
            <a:noAutofit/>
          </a:bodyPr>
          <a:lstStyle>
            <a:lvl1pPr marL="0" indent="0" algn="ctr" defTabSz="761970" rtl="0" eaLnBrk="1" latinLnBrk="0" hangingPunct="1">
              <a:spcBef>
                <a:spcPct val="0"/>
              </a:spcBef>
              <a:buClr>
                <a:schemeClr val="accent1">
                  <a:lumMod val="60000"/>
                  <a:lumOff val="40000"/>
                </a:schemeClr>
              </a:buClr>
              <a:buSzPct val="110000"/>
              <a:buFont typeface="Wingdings 2" pitchFamily="18" charset="2"/>
              <a:buNone/>
              <a:defRPr sz="3833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22922" y="2749177"/>
            <a:ext cx="6498159" cy="763868"/>
          </a:xfrm>
        </p:spPr>
        <p:txBody>
          <a:bodyPr vert="horz" lIns="91440" tIns="45720" rIns="91440" bIns="45720" rtlCol="0">
            <a:normAutofit/>
          </a:bodyPr>
          <a:lstStyle>
            <a:lvl1pPr marL="0" indent="0" algn="ctr" defTabSz="761970" rtl="0" eaLnBrk="1" latinLnBrk="0" hangingPunct="1">
              <a:spcBef>
                <a:spcPts val="250"/>
              </a:spcBef>
              <a:buClr>
                <a:schemeClr val="accent1">
                  <a:lumMod val="60000"/>
                  <a:lumOff val="40000"/>
                </a:schemeClr>
              </a:buClr>
              <a:buSzPct val="110000"/>
              <a:buFont typeface="Wingdings 2" pitchFamily="18" charset="2"/>
              <a:buNone/>
              <a:defRPr sz="15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09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7619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1429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5239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9049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2859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6668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0478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C82113-9464-4B40-98BF-B78AB69C677E}" type="datetime1">
              <a:rPr lang="en-US" smtClean="0"/>
              <a:t>9/14/2022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E4AAA4-6363-4581-962D-1ACCC2D600C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399" y="509893"/>
            <a:ext cx="4079545" cy="968375"/>
          </a:xfrm>
        </p:spPr>
        <p:txBody>
          <a:bodyPr anchor="b"/>
          <a:lstStyle>
            <a:lvl1pPr algn="ctr">
              <a:defRPr sz="3000" b="0"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3399" y="1489880"/>
            <a:ext cx="4079545" cy="3100127"/>
          </a:xfrm>
        </p:spPr>
        <p:txBody>
          <a:bodyPr>
            <a:normAutofit/>
          </a:bodyPr>
          <a:lstStyle>
            <a:lvl1pPr marL="0" indent="0" algn="ctr">
              <a:spcBef>
                <a:spcPts val="500"/>
              </a:spcBef>
              <a:buNone/>
              <a:defRPr sz="1500"/>
            </a:lvl1pPr>
            <a:lvl2pPr marL="380985" indent="0">
              <a:buNone/>
              <a:defRPr sz="1000"/>
            </a:lvl2pPr>
            <a:lvl3pPr marL="761970" indent="0">
              <a:buNone/>
              <a:defRPr sz="833"/>
            </a:lvl3pPr>
            <a:lvl4pPr marL="1142954" indent="0">
              <a:buNone/>
              <a:defRPr sz="750"/>
            </a:lvl4pPr>
            <a:lvl5pPr marL="1523939" indent="0">
              <a:buNone/>
              <a:defRPr sz="750"/>
            </a:lvl5pPr>
            <a:lvl6pPr marL="1904924" indent="0">
              <a:buNone/>
              <a:defRPr sz="750"/>
            </a:lvl6pPr>
            <a:lvl7pPr marL="2285909" indent="0">
              <a:buNone/>
              <a:defRPr sz="750"/>
            </a:lvl7pPr>
            <a:lvl8pPr marL="2666893" indent="0">
              <a:buNone/>
              <a:defRPr sz="750"/>
            </a:lvl8pPr>
            <a:lvl9pPr marL="3047878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CEEADB-BCA4-F446-A1D4-7275BFA3AF0F}" type="datetime1">
              <a:rPr lang="en-US" smtClean="0"/>
              <a:t>9/14/2022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103A6D-EC7C-9F49-AEAA-9D5D647C528F}" type="slidenum">
              <a:rPr lang="en-US" smtClean="0"/>
              <a:t>‹#›</a:t>
            </a:fld>
            <a:endParaRPr lang="en-US"/>
          </a:p>
        </p:txBody>
      </p:sp>
      <p:sp>
        <p:nvSpPr>
          <p:cNvPr id="8" name="Picture Placeholder 2"/>
          <p:cNvSpPr>
            <a:spLocks noGrp="1"/>
          </p:cNvSpPr>
          <p:nvPr>
            <p:ph type="pic" idx="1"/>
          </p:nvPr>
        </p:nvSpPr>
        <p:spPr>
          <a:xfrm>
            <a:off x="5090617" y="299494"/>
            <a:ext cx="3657600" cy="4431731"/>
          </a:xfrm>
          <a:ln w="3175">
            <a:solidFill>
              <a:schemeClr val="bg1"/>
            </a:solidFill>
          </a:ln>
          <a:effectLst>
            <a:outerShdw blurRad="63500" sx="100500" sy="100500" algn="ctr" rotWithShape="0">
              <a:prstClr val="black">
                <a:alpha val="50000"/>
              </a:prstClr>
            </a:outerShdw>
          </a:effectLst>
        </p:spPr>
        <p:txBody>
          <a:bodyPr vert="horz" lIns="91440" tIns="45720" rIns="91440" bIns="45720" rtlCol="0">
            <a:normAutofit/>
          </a:bodyPr>
          <a:lstStyle>
            <a:lvl1pPr marL="0" indent="0" algn="l" defTabSz="761970" rtl="0" eaLnBrk="1" latinLnBrk="0" hangingPunct="1">
              <a:spcBef>
                <a:spcPts val="1667"/>
              </a:spcBef>
              <a:buClr>
                <a:schemeClr val="accent1">
                  <a:lumMod val="60000"/>
                  <a:lumOff val="40000"/>
                </a:schemeClr>
              </a:buClr>
              <a:buSzPct val="110000"/>
              <a:buFont typeface="Wingdings 2" pitchFamily="18" charset="2"/>
              <a:buNone/>
              <a:defRPr sz="2667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0985" indent="0">
              <a:buNone/>
              <a:defRPr sz="2333"/>
            </a:lvl2pPr>
            <a:lvl3pPr marL="761970" indent="0">
              <a:buNone/>
              <a:defRPr sz="2000"/>
            </a:lvl3pPr>
            <a:lvl4pPr marL="1142954" indent="0">
              <a:buNone/>
              <a:defRPr sz="1667"/>
            </a:lvl4pPr>
            <a:lvl5pPr marL="1523939" indent="0">
              <a:buNone/>
              <a:defRPr sz="1667"/>
            </a:lvl5pPr>
            <a:lvl6pPr marL="1904924" indent="0">
              <a:buNone/>
              <a:defRPr sz="1667"/>
            </a:lvl6pPr>
            <a:lvl7pPr marL="2285909" indent="0">
              <a:buNone/>
              <a:defRPr sz="1667"/>
            </a:lvl7pPr>
            <a:lvl8pPr marL="2666893" indent="0">
              <a:buNone/>
              <a:defRPr sz="1667"/>
            </a:lvl8pPr>
            <a:lvl9pPr marL="3047878" indent="0">
              <a:buNone/>
              <a:defRPr sz="1667"/>
            </a:lvl9pPr>
          </a:lstStyle>
          <a:p>
            <a:r>
              <a:rPr lang="en-US"/>
              <a:t>Drag picture to placeholder or click icon to add</a:t>
            </a:r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51EF3-71E7-7945-93E4-C68864E819DA}" type="datetime1">
              <a:rPr lang="en-US" smtClean="0"/>
              <a:t>9/14/2022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103A6D-EC7C-9F49-AEAA-9D5D647C528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369792" y="306918"/>
            <a:ext cx="1524000" cy="4646083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49274" y="306918"/>
            <a:ext cx="6689726" cy="4646083"/>
          </a:xfrm>
        </p:spPr>
        <p:txBody>
          <a:bodyPr vert="eaVert"/>
          <a:lstStyle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626FA2-CADC-F647-A9BD-00C6F4D0E8CE}" type="datetime1">
              <a:rPr lang="en-US" smtClean="0"/>
              <a:t>9/14/2022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103A6D-EC7C-9F49-AEAA-9D5D647C528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08000"/>
            <a:ext cx="7772400" cy="9525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85800" y="1651000"/>
            <a:ext cx="3810000" cy="34290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51000"/>
            <a:ext cx="3810000" cy="34290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2CF17E3-1419-4B47-B541-39892F21F201}" type="datetime1">
              <a:rPr lang="en-US" smtClean="0"/>
              <a:t>9/14/2022</a:t>
            </a:fld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9E0EFE5-6B28-AD4B-AC3A-8B347ABAD4B9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42036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BB9D68-6860-ED4C-895F-CA7BD9C46942}" type="datetime1">
              <a:rPr lang="en-US" smtClean="0"/>
              <a:t>9/14/2022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57103A6D-EC7C-9F49-AEAA-9D5D647C528F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63539" y="2794001"/>
            <a:ext cx="8416925" cy="1225021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63539" y="3975858"/>
            <a:ext cx="8416925" cy="810559"/>
          </a:xfrm>
        </p:spPr>
        <p:txBody>
          <a:bodyPr>
            <a:normAutofit/>
          </a:bodyPr>
          <a:lstStyle>
            <a:lvl1pPr marL="0" indent="0" algn="ctr">
              <a:spcBef>
                <a:spcPts val="250"/>
              </a:spcBef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809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7619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1429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5239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9049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2859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6668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0478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2DE08-51DB-7243-A688-4E3F667B7725}" type="datetime1">
              <a:rPr lang="en-US" smtClean="0"/>
              <a:t>9/14/2022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103A6D-EC7C-9F49-AEAA-9D5D647C528F}" type="slidenum">
              <a:rPr lang="en-US" smtClean="0"/>
              <a:t>‹#›</a:t>
            </a:fld>
            <a:endParaRPr lang="en-US"/>
          </a:p>
        </p:txBody>
      </p:sp>
      <p:sp>
        <p:nvSpPr>
          <p:cNvPr id="9" name="Picture Placeholder 2"/>
          <p:cNvSpPr>
            <a:spLocks noGrp="1"/>
          </p:cNvSpPr>
          <p:nvPr>
            <p:ph type="pic" idx="13"/>
          </p:nvPr>
        </p:nvSpPr>
        <p:spPr>
          <a:xfrm>
            <a:off x="370980" y="302948"/>
            <a:ext cx="8402040" cy="2364052"/>
          </a:xfrm>
          <a:ln w="3175">
            <a:solidFill>
              <a:schemeClr val="bg1"/>
            </a:solidFill>
          </a:ln>
          <a:effectLst>
            <a:outerShdw blurRad="63500" sx="100500" sy="100500" algn="ctr" rotWithShape="0">
              <a:prstClr val="black">
                <a:alpha val="50000"/>
              </a:prstClr>
            </a:outerShdw>
          </a:effectLst>
        </p:spPr>
        <p:txBody>
          <a:bodyPr/>
          <a:lstStyle>
            <a:lvl1pPr marL="0" indent="0">
              <a:buNone/>
              <a:defRPr sz="2667"/>
            </a:lvl1pPr>
            <a:lvl2pPr marL="380985" indent="0">
              <a:buNone/>
              <a:defRPr sz="2333"/>
            </a:lvl2pPr>
            <a:lvl3pPr marL="761970" indent="0">
              <a:buNone/>
              <a:defRPr sz="2000"/>
            </a:lvl3pPr>
            <a:lvl4pPr marL="1142954" indent="0">
              <a:buNone/>
              <a:defRPr sz="1667"/>
            </a:lvl4pPr>
            <a:lvl5pPr marL="1523939" indent="0">
              <a:buNone/>
              <a:defRPr sz="1667"/>
            </a:lvl5pPr>
            <a:lvl6pPr marL="1904924" indent="0">
              <a:buNone/>
              <a:defRPr sz="1667"/>
            </a:lvl6pPr>
            <a:lvl7pPr marL="2285909" indent="0">
              <a:buNone/>
              <a:defRPr sz="1667"/>
            </a:lvl7pPr>
            <a:lvl8pPr marL="2666893" indent="0">
              <a:buNone/>
              <a:defRPr sz="1667"/>
            </a:lvl8pPr>
            <a:lvl9pPr marL="3047878" indent="0">
              <a:buNone/>
              <a:defRPr sz="1667"/>
            </a:lvl9pPr>
          </a:lstStyle>
          <a:p>
            <a:r>
              <a:rPr lang="en-US"/>
              <a:t>Drag picture to placeholder or click icon to add</a:t>
            </a:r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9276" y="2002620"/>
            <a:ext cx="8056563" cy="1135063"/>
          </a:xfrm>
        </p:spPr>
        <p:txBody>
          <a:bodyPr anchor="b" anchorCtr="0"/>
          <a:lstStyle>
            <a:lvl1pPr algn="ctr">
              <a:defRPr sz="3833" b="0" cap="none" baseline="0"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9276" y="3113338"/>
            <a:ext cx="8056563" cy="1250156"/>
          </a:xfrm>
        </p:spPr>
        <p:txBody>
          <a:bodyPr anchor="t" anchorCtr="0">
            <a:normAutofit/>
          </a:bodyPr>
          <a:lstStyle>
            <a:lvl1pPr marL="0" indent="0" algn="ctr">
              <a:spcBef>
                <a:spcPts val="250"/>
              </a:spcBef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80985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761970" indent="0">
              <a:buNone/>
              <a:defRPr sz="1333">
                <a:solidFill>
                  <a:schemeClr val="tx1">
                    <a:tint val="75000"/>
                  </a:schemeClr>
                </a:solidFill>
              </a:defRPr>
            </a:lvl3pPr>
            <a:lvl4pPr marL="1142954" indent="0">
              <a:buNone/>
              <a:defRPr sz="1167">
                <a:solidFill>
                  <a:schemeClr val="tx1">
                    <a:tint val="75000"/>
                  </a:schemeClr>
                </a:solidFill>
              </a:defRPr>
            </a:lvl4pPr>
            <a:lvl5pPr marL="1523939" indent="0">
              <a:buNone/>
              <a:defRPr sz="1167">
                <a:solidFill>
                  <a:schemeClr val="tx1">
                    <a:tint val="75000"/>
                  </a:schemeClr>
                </a:solidFill>
              </a:defRPr>
            </a:lvl5pPr>
            <a:lvl6pPr marL="1904924" indent="0">
              <a:buNone/>
              <a:defRPr sz="1167">
                <a:solidFill>
                  <a:schemeClr val="tx1">
                    <a:tint val="75000"/>
                  </a:schemeClr>
                </a:solidFill>
              </a:defRPr>
            </a:lvl6pPr>
            <a:lvl7pPr marL="2285909" indent="0">
              <a:buNone/>
              <a:defRPr sz="1167">
                <a:solidFill>
                  <a:schemeClr val="tx1">
                    <a:tint val="75000"/>
                  </a:schemeClr>
                </a:solidFill>
              </a:defRPr>
            </a:lvl7pPr>
            <a:lvl8pPr marL="2666893" indent="0">
              <a:buNone/>
              <a:defRPr sz="1167">
                <a:solidFill>
                  <a:schemeClr val="tx1">
                    <a:tint val="75000"/>
                  </a:schemeClr>
                </a:solidFill>
              </a:defRPr>
            </a:lvl8pPr>
            <a:lvl9pPr marL="3047878" indent="0">
              <a:buNone/>
              <a:defRPr sz="1167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6ECE7C-C56F-4F4D-90A5-F7D63EB8413F}" type="datetime1">
              <a:rPr lang="en-US" smtClean="0"/>
              <a:t>9/14/2022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E4AAA4-6363-4581-962D-1ACCC2D600C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9275" y="89647"/>
            <a:ext cx="8042276" cy="111413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49275" y="1333501"/>
            <a:ext cx="3840480" cy="3619500"/>
          </a:xfrm>
        </p:spPr>
        <p:txBody>
          <a:bodyPr>
            <a:normAutofit/>
          </a:bodyPr>
          <a:lstStyle>
            <a:lvl1pPr>
              <a:spcBef>
                <a:spcPts val="1333"/>
              </a:spcBef>
              <a:defRPr sz="1667"/>
            </a:lvl1pPr>
            <a:lvl2pPr>
              <a:defRPr sz="1500"/>
            </a:lvl2pPr>
            <a:lvl3pPr>
              <a:defRPr sz="15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51071" y="1333501"/>
            <a:ext cx="3840480" cy="3619500"/>
          </a:xfrm>
        </p:spPr>
        <p:txBody>
          <a:bodyPr>
            <a:normAutofit/>
          </a:bodyPr>
          <a:lstStyle>
            <a:lvl1pPr>
              <a:spcBef>
                <a:spcPts val="1333"/>
              </a:spcBef>
              <a:defRPr sz="1667"/>
            </a:lvl1pPr>
            <a:lvl2pPr>
              <a:defRPr sz="1500"/>
            </a:lvl2pPr>
            <a:lvl3pPr>
              <a:defRPr sz="15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4B1372-40B2-C843-AC1E-0F2007EAB29E}" type="datetime1">
              <a:rPr lang="en-US" smtClean="0"/>
              <a:t>9/14/2022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103A6D-EC7C-9F49-AEAA-9D5D647C528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9274" y="89647"/>
            <a:ext cx="8042276" cy="111413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9274" y="1211021"/>
            <a:ext cx="3840480" cy="625739"/>
          </a:xfrm>
        </p:spPr>
        <p:txBody>
          <a:bodyPr anchor="b">
            <a:noAutofit/>
          </a:bodyPr>
          <a:lstStyle>
            <a:lvl1pPr marL="0" indent="0" algn="ctr">
              <a:spcBef>
                <a:spcPts val="0"/>
              </a:spcBef>
              <a:buNone/>
              <a:defRPr sz="20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380985" indent="0">
              <a:buNone/>
              <a:defRPr sz="1667" b="1"/>
            </a:lvl2pPr>
            <a:lvl3pPr marL="761970" indent="0">
              <a:buNone/>
              <a:defRPr sz="1500" b="1"/>
            </a:lvl3pPr>
            <a:lvl4pPr marL="1142954" indent="0">
              <a:buNone/>
              <a:defRPr sz="1333" b="1"/>
            </a:lvl4pPr>
            <a:lvl5pPr marL="1523939" indent="0">
              <a:buNone/>
              <a:defRPr sz="1333" b="1"/>
            </a:lvl5pPr>
            <a:lvl6pPr marL="1904924" indent="0">
              <a:buNone/>
              <a:defRPr sz="1333" b="1"/>
            </a:lvl6pPr>
            <a:lvl7pPr marL="2285909" indent="0">
              <a:buNone/>
              <a:defRPr sz="1333" b="1"/>
            </a:lvl7pPr>
            <a:lvl8pPr marL="2666893" indent="0">
              <a:buNone/>
              <a:defRPr sz="1333" b="1"/>
            </a:lvl8pPr>
            <a:lvl9pPr marL="3047878" indent="0">
              <a:buNone/>
              <a:defRPr sz="1333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49274" y="1956180"/>
            <a:ext cx="3840480" cy="2996821"/>
          </a:xfrm>
        </p:spPr>
        <p:txBody>
          <a:bodyPr>
            <a:normAutofit/>
          </a:bodyPr>
          <a:lstStyle>
            <a:lvl1pPr>
              <a:spcBef>
                <a:spcPts val="1333"/>
              </a:spcBef>
              <a:defRPr sz="1667"/>
            </a:lvl1pPr>
            <a:lvl2pPr>
              <a:defRPr sz="1500"/>
            </a:lvl2pPr>
            <a:lvl3pPr>
              <a:defRPr sz="1500"/>
            </a:lvl3pPr>
            <a:lvl4pPr>
              <a:defRPr sz="1500"/>
            </a:lvl4pPr>
            <a:lvl5pPr>
              <a:defRPr sz="1500"/>
            </a:lvl5pPr>
            <a:lvl6pPr>
              <a:defRPr sz="1333"/>
            </a:lvl6pPr>
            <a:lvl7pPr>
              <a:defRPr sz="1333"/>
            </a:lvl7pPr>
            <a:lvl8pPr>
              <a:defRPr sz="1333"/>
            </a:lvl8pPr>
            <a:lvl9pPr>
              <a:defRPr sz="1333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51070" y="1211021"/>
            <a:ext cx="3840480" cy="625739"/>
          </a:xfrm>
        </p:spPr>
        <p:txBody>
          <a:bodyPr anchor="b">
            <a:noAutofit/>
          </a:bodyPr>
          <a:lstStyle>
            <a:lvl1pPr marL="0" indent="0" algn="ctr">
              <a:spcBef>
                <a:spcPts val="0"/>
              </a:spcBef>
              <a:buNone/>
              <a:defRPr sz="20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380985" indent="0">
              <a:buNone/>
              <a:defRPr sz="1667" b="1"/>
            </a:lvl2pPr>
            <a:lvl3pPr marL="761970" indent="0">
              <a:buNone/>
              <a:defRPr sz="1500" b="1"/>
            </a:lvl3pPr>
            <a:lvl4pPr marL="1142954" indent="0">
              <a:buNone/>
              <a:defRPr sz="1333" b="1"/>
            </a:lvl4pPr>
            <a:lvl5pPr marL="1523939" indent="0">
              <a:buNone/>
              <a:defRPr sz="1333" b="1"/>
            </a:lvl5pPr>
            <a:lvl6pPr marL="1904924" indent="0">
              <a:buNone/>
              <a:defRPr sz="1333" b="1"/>
            </a:lvl6pPr>
            <a:lvl7pPr marL="2285909" indent="0">
              <a:buNone/>
              <a:defRPr sz="1333" b="1"/>
            </a:lvl7pPr>
            <a:lvl8pPr marL="2666893" indent="0">
              <a:buNone/>
              <a:defRPr sz="1333" b="1"/>
            </a:lvl8pPr>
            <a:lvl9pPr marL="3047878" indent="0">
              <a:buNone/>
              <a:defRPr sz="1333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51070" y="1956180"/>
            <a:ext cx="3840480" cy="2996821"/>
          </a:xfrm>
        </p:spPr>
        <p:txBody>
          <a:bodyPr>
            <a:normAutofit/>
          </a:bodyPr>
          <a:lstStyle>
            <a:lvl1pPr>
              <a:spcBef>
                <a:spcPts val="1333"/>
              </a:spcBef>
              <a:defRPr sz="1667"/>
            </a:lvl1pPr>
            <a:lvl2pPr>
              <a:defRPr sz="1500"/>
            </a:lvl2pPr>
            <a:lvl3pPr>
              <a:defRPr sz="1500"/>
            </a:lvl3pPr>
            <a:lvl4pPr>
              <a:defRPr sz="1500"/>
            </a:lvl4pPr>
            <a:lvl5pPr>
              <a:defRPr sz="1500"/>
            </a:lvl5pPr>
            <a:lvl6pPr>
              <a:defRPr sz="1333"/>
            </a:lvl6pPr>
            <a:lvl7pPr>
              <a:defRPr sz="1333"/>
            </a:lvl7pPr>
            <a:lvl8pPr>
              <a:defRPr sz="1333"/>
            </a:lvl8pPr>
            <a:lvl9pPr>
              <a:defRPr sz="1333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F29AA6-5CDE-6C4C-8672-A81D1A10BE2A}" type="datetime1">
              <a:rPr lang="en-US" smtClean="0"/>
              <a:t>9/14/2022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103A6D-EC7C-9F49-AEAA-9D5D647C528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18A5A3-33E8-974B-A7E8-B20A6BC6F101}" type="datetime1">
              <a:rPr lang="en-US" smtClean="0"/>
              <a:t>9/14/2022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103A6D-EC7C-9F49-AEAA-9D5D647C528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57A2A2-3A07-6B48-90FE-385A661CFEB3}" type="datetime1">
              <a:rPr lang="en-US" smtClean="0"/>
              <a:t>9/14/2022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103A6D-EC7C-9F49-AEAA-9D5D647C528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399" y="509893"/>
            <a:ext cx="3840480" cy="968375"/>
          </a:xfrm>
        </p:spPr>
        <p:txBody>
          <a:bodyPr anchor="b"/>
          <a:lstStyle>
            <a:lvl1pPr algn="ctr">
              <a:defRPr sz="3000" b="0"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42824" y="306917"/>
            <a:ext cx="3840480" cy="4646083"/>
          </a:xfrm>
        </p:spPr>
        <p:txBody>
          <a:bodyPr>
            <a:normAutofit/>
          </a:bodyPr>
          <a:lstStyle>
            <a:lvl1pPr>
              <a:spcBef>
                <a:spcPts val="1667"/>
              </a:spcBef>
              <a:defRPr sz="1833"/>
            </a:lvl1pPr>
            <a:lvl2pPr>
              <a:defRPr sz="1667"/>
            </a:lvl2pPr>
            <a:lvl3pPr>
              <a:defRPr sz="1500"/>
            </a:lvl3pPr>
            <a:lvl4pPr>
              <a:defRPr sz="1500"/>
            </a:lvl4pPr>
            <a:lvl5pPr>
              <a:defRPr sz="1500"/>
            </a:lvl5pPr>
            <a:lvl6pPr>
              <a:defRPr sz="1667"/>
            </a:lvl6pPr>
            <a:lvl7pPr>
              <a:defRPr sz="1667"/>
            </a:lvl7pPr>
            <a:lvl8pPr>
              <a:defRPr sz="1667"/>
            </a:lvl8pPr>
            <a:lvl9pPr>
              <a:defRPr sz="1667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3399" y="1489880"/>
            <a:ext cx="3840480" cy="3100127"/>
          </a:xfrm>
        </p:spPr>
        <p:txBody>
          <a:bodyPr>
            <a:normAutofit/>
          </a:bodyPr>
          <a:lstStyle>
            <a:lvl1pPr marL="0" indent="0" algn="ctr">
              <a:spcBef>
                <a:spcPts val="500"/>
              </a:spcBef>
              <a:buNone/>
              <a:defRPr sz="1500"/>
            </a:lvl1pPr>
            <a:lvl2pPr marL="380985" indent="0">
              <a:buNone/>
              <a:defRPr sz="1000"/>
            </a:lvl2pPr>
            <a:lvl3pPr marL="761970" indent="0">
              <a:buNone/>
              <a:defRPr sz="833"/>
            </a:lvl3pPr>
            <a:lvl4pPr marL="1142954" indent="0">
              <a:buNone/>
              <a:defRPr sz="750"/>
            </a:lvl4pPr>
            <a:lvl5pPr marL="1523939" indent="0">
              <a:buNone/>
              <a:defRPr sz="750"/>
            </a:lvl5pPr>
            <a:lvl6pPr marL="1904924" indent="0">
              <a:buNone/>
              <a:defRPr sz="750"/>
            </a:lvl6pPr>
            <a:lvl7pPr marL="2285909" indent="0">
              <a:buNone/>
              <a:defRPr sz="750"/>
            </a:lvl7pPr>
            <a:lvl8pPr marL="2666893" indent="0">
              <a:buNone/>
              <a:defRPr sz="750"/>
            </a:lvl8pPr>
            <a:lvl9pPr marL="3047878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D9ED04-CA38-0C44-8EA8-1E746076FE08}" type="datetime1">
              <a:rPr lang="en-US" smtClean="0"/>
              <a:t>9/14/2022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103A6D-EC7C-9F49-AEAA-9D5D647C528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49275" y="89647"/>
            <a:ext cx="8042276" cy="111413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9275" y="1333501"/>
            <a:ext cx="8042276" cy="36195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629835" y="5229724"/>
            <a:ext cx="2133600" cy="3042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bg1"/>
                </a:solidFill>
              </a:defRPr>
            </a:lvl1pPr>
          </a:lstStyle>
          <a:p>
            <a:fld id="{ADADC96D-098A-DE42-B99E-A32A9FC63DCB}" type="datetime1">
              <a:rPr lang="en-US" smtClean="0"/>
              <a:t>9/14/2022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64459" y="5229724"/>
            <a:ext cx="4840941" cy="3042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897906" y="5229724"/>
            <a:ext cx="990600" cy="3042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57103A6D-EC7C-9F49-AEAA-9D5D647C528F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3" r:id="rId1"/>
    <p:sldLayoutId id="2147483724" r:id="rId2"/>
    <p:sldLayoutId id="2147483725" r:id="rId3"/>
    <p:sldLayoutId id="2147483726" r:id="rId4"/>
    <p:sldLayoutId id="2147483727" r:id="rId5"/>
    <p:sldLayoutId id="2147483728" r:id="rId6"/>
    <p:sldLayoutId id="2147483729" r:id="rId7"/>
    <p:sldLayoutId id="2147483730" r:id="rId8"/>
    <p:sldLayoutId id="2147483731" r:id="rId9"/>
    <p:sldLayoutId id="2147483732" r:id="rId10"/>
    <p:sldLayoutId id="2147483733" r:id="rId11"/>
    <p:sldLayoutId id="2147483734" r:id="rId12"/>
    <p:sldLayoutId id="2147483735" r:id="rId13"/>
  </p:sldLayoutIdLst>
  <p:hf hdr="0" ftr="0" dt="0"/>
  <p:txStyles>
    <p:titleStyle>
      <a:lvl1pPr algn="ctr" defTabSz="761970" rtl="0" eaLnBrk="1" latinLnBrk="0" hangingPunct="1">
        <a:spcBef>
          <a:spcPct val="0"/>
        </a:spcBef>
        <a:buNone/>
        <a:defRPr sz="3833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91030" indent="-291030" algn="l" defTabSz="761970" rtl="0" eaLnBrk="1" latinLnBrk="0" hangingPunct="1">
        <a:spcBef>
          <a:spcPts val="1667"/>
        </a:spcBef>
        <a:buClr>
          <a:schemeClr val="accent1">
            <a:lumMod val="60000"/>
            <a:lumOff val="40000"/>
          </a:schemeClr>
        </a:buClr>
        <a:buSzPct val="110000"/>
        <a:buFont typeface="Wingdings 2" pitchFamily="18" charset="2"/>
        <a:buChar char="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571477" indent="-280447" algn="l" defTabSz="761970" rtl="0" eaLnBrk="1" latinLnBrk="0" hangingPunct="1">
        <a:spcBef>
          <a:spcPts val="500"/>
        </a:spcBef>
        <a:buClr>
          <a:schemeClr val="accent1">
            <a:lumMod val="75000"/>
          </a:schemeClr>
        </a:buClr>
        <a:buSzPct val="110000"/>
        <a:buFont typeface="Wingdings 2" pitchFamily="18" charset="2"/>
        <a:buChar char=""/>
        <a:defRPr sz="1833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806947" indent="-235470" algn="l" defTabSz="761970" rtl="0" eaLnBrk="1" latinLnBrk="0" hangingPunct="1">
        <a:spcBef>
          <a:spcPts val="500"/>
        </a:spcBef>
        <a:buClr>
          <a:schemeClr val="accent1">
            <a:lumMod val="60000"/>
            <a:lumOff val="40000"/>
          </a:schemeClr>
        </a:buClr>
        <a:buSzPct val="110000"/>
        <a:buFont typeface="Wingdings 2" pitchFamily="18" charset="2"/>
        <a:buChar char=""/>
        <a:defRPr sz="1667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053000" indent="-246053" algn="l" defTabSz="761970" rtl="0" eaLnBrk="1" latinLnBrk="0" hangingPunct="1">
        <a:spcBef>
          <a:spcPts val="500"/>
        </a:spcBef>
        <a:buClr>
          <a:schemeClr val="accent1">
            <a:lumMod val="75000"/>
          </a:schemeClr>
        </a:buClr>
        <a:buSzPct val="110000"/>
        <a:buFont typeface="Wingdings 2" pitchFamily="18" charset="2"/>
        <a:buChar char=""/>
        <a:defRPr sz="15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1288469" indent="-235470" algn="l" defTabSz="761970" rtl="0" eaLnBrk="1" latinLnBrk="0" hangingPunct="1">
        <a:spcBef>
          <a:spcPts val="500"/>
        </a:spcBef>
        <a:buClr>
          <a:schemeClr val="accent1">
            <a:lumMod val="60000"/>
            <a:lumOff val="40000"/>
          </a:schemeClr>
        </a:buClr>
        <a:buSzPct val="110000"/>
        <a:buFont typeface="Wingdings 2" pitchFamily="18" charset="2"/>
        <a:buChar char=""/>
        <a:defRPr sz="15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1523939" indent="-235470" algn="l" defTabSz="761970" rtl="0" eaLnBrk="1" latinLnBrk="0" hangingPunct="1">
        <a:spcBef>
          <a:spcPct val="20000"/>
        </a:spcBef>
        <a:buClr>
          <a:schemeClr val="accent2"/>
        </a:buClr>
        <a:buSzPct val="110000"/>
        <a:buFont typeface="Wingdings 2" pitchFamily="18" charset="2"/>
        <a:buChar char=""/>
        <a:defRPr lang="en-US" sz="1500" kern="1200" dirty="0" smtClean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6pPr>
      <a:lvl7pPr marL="1764700" indent="-235470" algn="l" defTabSz="761970" rtl="0" eaLnBrk="1" latinLnBrk="0" hangingPunct="1">
        <a:spcBef>
          <a:spcPct val="20000"/>
        </a:spcBef>
        <a:buClr>
          <a:schemeClr val="accent1">
            <a:lumMod val="60000"/>
            <a:lumOff val="40000"/>
          </a:schemeClr>
        </a:buClr>
        <a:buSzPct val="110000"/>
        <a:buFont typeface="Wingdings 2" pitchFamily="18" charset="2"/>
        <a:buChar char=""/>
        <a:defRPr lang="en-US" sz="1500" kern="1200" dirty="0" smtClean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7pPr>
      <a:lvl8pPr marL="1998848" indent="-235470" algn="l" defTabSz="761970" rtl="0" eaLnBrk="1" latinLnBrk="0" hangingPunct="1">
        <a:spcBef>
          <a:spcPct val="20000"/>
        </a:spcBef>
        <a:buClr>
          <a:schemeClr val="accent2"/>
        </a:buClr>
        <a:buSzPct val="110000"/>
        <a:buFont typeface="Wingdings 2" pitchFamily="18" charset="2"/>
        <a:buChar char=""/>
        <a:defRPr lang="en-US" sz="1500" kern="1200" dirty="0" smtClean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2240931" indent="-235470" algn="l" defTabSz="761970" rtl="0" eaLnBrk="1" latinLnBrk="0" hangingPunct="1">
        <a:spcBef>
          <a:spcPct val="20000"/>
        </a:spcBef>
        <a:buClr>
          <a:schemeClr val="accent1">
            <a:lumMod val="60000"/>
            <a:lumOff val="40000"/>
          </a:schemeClr>
        </a:buClr>
        <a:buSzPct val="110000"/>
        <a:buFont typeface="Wingdings 2" pitchFamily="18" charset="2"/>
        <a:buChar char=""/>
        <a:defRPr lang="en-US" sz="1500" kern="1200" dirty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76197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1pPr>
      <a:lvl2pPr marL="380985" algn="l" defTabSz="76197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2pPr>
      <a:lvl3pPr marL="761970" algn="l" defTabSz="76197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142954" algn="l" defTabSz="76197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523939" algn="l" defTabSz="76197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904924" algn="l" defTabSz="76197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85909" algn="l" defTabSz="76197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666893" algn="l" defTabSz="76197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3047878" algn="l" defTabSz="76197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surfer.nmr.mgh.harvard.edu/fswiki/MorphometryStats" TargetMode="Externa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surfer.nmr.mgh.harvard.edu/fswiki/eTIV" TargetMode="Externa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://surfer.nmr.mgh.harvard.edu/fswiki/eTIV" TargetMode="Externa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12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microsoft.com/office/2007/relationships/hdphoto" Target="../media/hdphoto1.wdp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5" Type="http://schemas.microsoft.com/office/2007/relationships/hdphoto" Target="../media/hdphoto2.wdp"/><Relationship Id="rId4" Type="http://schemas.openxmlformats.org/officeDocument/2006/relationships/image" Target="../media/image14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surfer.nmr.mgh.harvard.edu/fswiki/NeuroImage" TargetMode="External"/><Relationship Id="rId5" Type="http://schemas.openxmlformats.org/officeDocument/2006/relationships/hyperlink" Target="https://surfer.nmr.mgh.harvard.edu/ftp/articles/desikan06-parcellation.pdf" TargetMode="External"/><Relationship Id="rId4" Type="http://schemas.microsoft.com/office/2007/relationships/hdphoto" Target="../media/hdphoto1.wdp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s://surfer.nmr.mgh.harvard.edu/ftp/articles/desikan06-parcellation.pdf" TargetMode="External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Relationship Id="rId4" Type="http://schemas.openxmlformats.org/officeDocument/2006/relationships/hyperlink" Target="https://surfer.nmr.mgh.harvard.edu/fswiki/NeuroImage" TargetMode="Externa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https://surfer.nmr.mgh.harvard.edu/ftp/articles/fischl04-parcellation.pdf" TargetMode="External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3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3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7.xml"/><Relationship Id="rId6" Type="http://schemas.microsoft.com/office/2007/relationships/hdphoto" Target="../media/hdphoto1.wdp"/><Relationship Id="rId5" Type="http://schemas.openxmlformats.org/officeDocument/2006/relationships/image" Target="../media/image2.png"/><Relationship Id="rId4" Type="http://schemas.openxmlformats.org/officeDocument/2006/relationships/image" Target="../media/image22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3.png"/><Relationship Id="rId4" Type="http://schemas.openxmlformats.org/officeDocument/2006/relationships/image" Target="../media/image22.png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8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png"/><Relationship Id="rId4" Type="http://schemas.openxmlformats.org/officeDocument/2006/relationships/image" Target="../media/image13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762000" y="784412"/>
            <a:ext cx="7620000" cy="1238173"/>
          </a:xfrm>
          <a:prstGeom prst="rect">
            <a:avLst/>
          </a:prstGeom>
        </p:spPr>
        <p:txBody>
          <a:bodyPr vert="horz" lIns="76200" tIns="38100" rIns="76200" bIns="38100" rtlCol="0" anchor="b" anchorCtr="0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917" dirty="0"/>
              <a:t>Working with </a:t>
            </a:r>
            <a:r>
              <a:rPr lang="en-US" sz="3917" dirty="0" err="1"/>
              <a:t>FreeSurfer</a:t>
            </a:r>
            <a:r>
              <a:rPr lang="en-US" sz="3917" dirty="0"/>
              <a:t> </a:t>
            </a:r>
            <a:br>
              <a:rPr lang="en-US" sz="3917" dirty="0"/>
            </a:br>
            <a:r>
              <a:rPr lang="en-US" sz="3917" dirty="0"/>
              <a:t>Regions-of-Interest (ROIs)</a:t>
            </a:r>
          </a:p>
        </p:txBody>
      </p:sp>
      <p:sp>
        <p:nvSpPr>
          <p:cNvPr id="5" name="Subtitle 2"/>
          <p:cNvSpPr txBox="1">
            <a:spLocks/>
          </p:cNvSpPr>
          <p:nvPr/>
        </p:nvSpPr>
        <p:spPr>
          <a:xfrm>
            <a:off x="5998160" y="150247"/>
            <a:ext cx="2209527" cy="502398"/>
          </a:xfrm>
          <a:prstGeom prst="rect">
            <a:avLst/>
          </a:prstGeom>
        </p:spPr>
        <p:txBody>
          <a:bodyPr vert="horz" lIns="76200" tIns="38100" rIns="76200" bIns="38100" rtlCol="0">
            <a:normAutofit/>
          </a:bodyPr>
          <a:lstStyle>
            <a:lvl1pPr marL="349250" indent="-349250" algn="l" defTabSz="914400" rtl="0" eaLnBrk="1" latinLnBrk="0" hangingPunct="1">
              <a:spcBef>
                <a:spcPts val="2000"/>
              </a:spcBef>
              <a:buClr>
                <a:schemeClr val="accent1">
                  <a:lumMod val="60000"/>
                  <a:lumOff val="40000"/>
                </a:schemeClr>
              </a:buClr>
              <a:buSzPct val="110000"/>
              <a:buFont typeface="Wingdings 2" pitchFamily="18" charset="2"/>
              <a:buChar char=""/>
              <a:defRPr sz="2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336550" algn="l" defTabSz="914400" rtl="0" eaLnBrk="1" latinLnBrk="0" hangingPunct="1">
              <a:spcBef>
                <a:spcPts val="600"/>
              </a:spcBef>
              <a:buClr>
                <a:schemeClr val="accent1">
                  <a:lumMod val="75000"/>
                </a:schemeClr>
              </a:buClr>
              <a:buSzPct val="110000"/>
              <a:buFont typeface="Wingdings 2" pitchFamily="18" charset="2"/>
              <a:buChar char=""/>
              <a:defRPr sz="22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68375" indent="-282575" algn="l" defTabSz="914400" rtl="0" eaLnBrk="1" latinLnBrk="0" hangingPunct="1">
              <a:spcBef>
                <a:spcPts val="600"/>
              </a:spcBef>
              <a:buClr>
                <a:schemeClr val="accent1">
                  <a:lumMod val="60000"/>
                  <a:lumOff val="40000"/>
                </a:schemeClr>
              </a:buClr>
              <a:buSzPct val="110000"/>
              <a:buFont typeface="Wingdings 2" pitchFamily="18" charset="2"/>
              <a:buChar char=""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263650" indent="-295275" algn="l" defTabSz="914400" rtl="0" eaLnBrk="1" latinLnBrk="0" hangingPunct="1">
              <a:spcBef>
                <a:spcPts val="600"/>
              </a:spcBef>
              <a:buClr>
                <a:schemeClr val="accent1">
                  <a:lumMod val="75000"/>
                </a:schemeClr>
              </a:buClr>
              <a:buSzPct val="110000"/>
              <a:buFont typeface="Wingdings 2" pitchFamily="18" charset="2"/>
              <a:buChar char="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546225" indent="-282575" algn="l" defTabSz="914400" rtl="0" eaLnBrk="1" latinLnBrk="0" hangingPunct="1">
              <a:spcBef>
                <a:spcPts val="600"/>
              </a:spcBef>
              <a:buClr>
                <a:schemeClr val="accent1">
                  <a:lumMod val="60000"/>
                  <a:lumOff val="40000"/>
                </a:schemeClr>
              </a:buClr>
              <a:buSzPct val="110000"/>
              <a:buFont typeface="Wingdings 2" pitchFamily="18" charset="2"/>
              <a:buChar char="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828800" indent="-282575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SzPct val="110000"/>
              <a:buFont typeface="Wingdings 2" pitchFamily="18" charset="2"/>
              <a:buChar char=""/>
              <a:defRPr lang="en-US" sz="1800" kern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117725" indent="-282575" algn="l" defTabSz="914400" rtl="0" eaLnBrk="1" latinLnBrk="0" hangingPunct="1">
              <a:spcBef>
                <a:spcPct val="20000"/>
              </a:spcBef>
              <a:buClr>
                <a:schemeClr val="accent1">
                  <a:lumMod val="60000"/>
                  <a:lumOff val="40000"/>
                </a:schemeClr>
              </a:buClr>
              <a:buSzPct val="110000"/>
              <a:buFont typeface="Wingdings 2" pitchFamily="18" charset="2"/>
              <a:buChar char=""/>
              <a:defRPr lang="en-US" sz="1800" kern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398713" indent="-282575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SzPct val="110000"/>
              <a:buFont typeface="Wingdings 2" pitchFamily="18" charset="2"/>
              <a:buChar char=""/>
              <a:defRPr lang="en-US" sz="1800" kern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689225" indent="-282575" algn="l" defTabSz="914400" rtl="0" eaLnBrk="1" latinLnBrk="0" hangingPunct="1">
              <a:spcBef>
                <a:spcPct val="20000"/>
              </a:spcBef>
              <a:buClr>
                <a:schemeClr val="accent1">
                  <a:lumMod val="60000"/>
                  <a:lumOff val="40000"/>
                </a:schemeClr>
              </a:buClr>
              <a:buSzPct val="110000"/>
              <a:buFont typeface="Wingdings 2" pitchFamily="18" charset="2"/>
              <a:buChar char=""/>
              <a:defRPr lang="en-US" sz="1800" kern="120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" dirty="0" err="1"/>
              <a:t>freesurfer.net</a:t>
            </a:r>
            <a:endParaRPr lang="en-US" sz="2000" dirty="0"/>
          </a:p>
        </p:txBody>
      </p:sp>
      <p:pic>
        <p:nvPicPr>
          <p:cNvPr id="7" name="Picture 8" descr="me-lh-cor-label.png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8800"/>
                    </a14:imgEffect>
                    <a14:imgEffect>
                      <a14:saturation sat="400000"/>
                    </a14:imgEffect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24069" y="2183848"/>
            <a:ext cx="3656534" cy="2656614"/>
          </a:xfrm>
          <a:prstGeom prst="rect">
            <a:avLst/>
          </a:prstGeom>
          <a:noFill/>
          <a:ln>
            <a:noFill/>
          </a:ln>
          <a:effectLst>
            <a:reflection blurRad="6350" stA="52000" endA="300" endPos="35000" dir="5400000" sy="-100000" algn="bl" rotWithShape="0"/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103A6D-EC7C-9F49-AEAA-9D5D647C528F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726409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8" name="Rectangle 2"/>
          <p:cNvSpPr>
            <a:spLocks noGrp="1" noChangeArrowheads="1"/>
          </p:cNvSpPr>
          <p:nvPr>
            <p:ph type="title"/>
          </p:nvPr>
        </p:nvSpPr>
        <p:spPr>
          <a:xfrm>
            <a:off x="762000" y="0"/>
            <a:ext cx="7620000" cy="762000"/>
          </a:xfrm>
        </p:spPr>
        <p:txBody>
          <a:bodyPr/>
          <a:lstStyle/>
          <a:p>
            <a:pPr eaLnBrk="1" hangingPunct="1"/>
            <a:r>
              <a:rPr lang="en-US" sz="3667" dirty="0" err="1"/>
              <a:t>aseg.stats</a:t>
            </a:r>
            <a:endParaRPr lang="en-US" sz="3667" dirty="0"/>
          </a:p>
        </p:txBody>
      </p:sp>
      <p:sp>
        <p:nvSpPr>
          <p:cNvPr id="52229" name="Rectangle 4"/>
          <p:cNvSpPr>
            <a:spLocks noChangeArrowheads="1"/>
          </p:cNvSpPr>
          <p:nvPr/>
        </p:nvSpPr>
        <p:spPr bwMode="auto">
          <a:xfrm>
            <a:off x="783458" y="952501"/>
            <a:ext cx="7766200" cy="20151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r>
              <a:rPr lang="en-US" sz="833" dirty="0">
                <a:solidFill>
                  <a:srgbClr val="404040"/>
                </a:solidFill>
                <a:latin typeface="Lucida Sans Typewriter" charset="0"/>
              </a:rPr>
              <a:t>Index </a:t>
            </a:r>
            <a:r>
              <a:rPr lang="en-US" sz="833" dirty="0" err="1">
                <a:solidFill>
                  <a:srgbClr val="404040"/>
                </a:solidFill>
                <a:latin typeface="Lucida Sans Typewriter" charset="0"/>
              </a:rPr>
              <a:t>SegId</a:t>
            </a:r>
            <a:r>
              <a:rPr lang="en-US" sz="833" dirty="0">
                <a:solidFill>
                  <a:srgbClr val="404040"/>
                </a:solidFill>
                <a:latin typeface="Lucida Sans Typewriter" charset="0"/>
              </a:rPr>
              <a:t> </a:t>
            </a:r>
            <a:r>
              <a:rPr lang="en-US" sz="833" dirty="0" err="1">
                <a:solidFill>
                  <a:srgbClr val="404040"/>
                </a:solidFill>
                <a:latin typeface="Lucida Sans Typewriter" charset="0"/>
              </a:rPr>
              <a:t>NVoxels</a:t>
            </a:r>
            <a:r>
              <a:rPr lang="en-US" sz="833" dirty="0">
                <a:solidFill>
                  <a:srgbClr val="404040"/>
                </a:solidFill>
                <a:latin typeface="Lucida Sans Typewriter" charset="0"/>
              </a:rPr>
              <a:t> Volume_mm3 </a:t>
            </a:r>
            <a:r>
              <a:rPr lang="en-US" sz="833" dirty="0" err="1">
                <a:solidFill>
                  <a:srgbClr val="404040"/>
                </a:solidFill>
                <a:latin typeface="Lucida Sans Typewriter" charset="0"/>
              </a:rPr>
              <a:t>StructName</a:t>
            </a:r>
            <a:r>
              <a:rPr lang="en-US" sz="833" dirty="0">
                <a:solidFill>
                  <a:srgbClr val="404040"/>
                </a:solidFill>
                <a:latin typeface="Lucida Sans Typewriter" charset="0"/>
              </a:rPr>
              <a:t>                       Mean        </a:t>
            </a:r>
            <a:r>
              <a:rPr lang="en-US" sz="833" dirty="0" err="1">
                <a:solidFill>
                  <a:srgbClr val="404040"/>
                </a:solidFill>
                <a:latin typeface="Lucida Sans Typewriter" charset="0"/>
              </a:rPr>
              <a:t>StdDev</a:t>
            </a:r>
            <a:r>
              <a:rPr lang="en-US" sz="833" dirty="0">
                <a:solidFill>
                  <a:srgbClr val="404040"/>
                </a:solidFill>
                <a:latin typeface="Lucida Sans Typewriter" charset="0"/>
              </a:rPr>
              <a:t>       Min       Max       Range  </a:t>
            </a:r>
          </a:p>
          <a:p>
            <a:r>
              <a:rPr lang="en-US" sz="833" dirty="0">
                <a:solidFill>
                  <a:srgbClr val="404040"/>
                </a:solidFill>
                <a:latin typeface="Lucida Sans Typewriter" charset="0"/>
              </a:rPr>
              <a:t>  1   4      5855     5855.0  Left-Lateral-Ventricle            37.7920    10.9705    20.0000    88.0000    68.0000 </a:t>
            </a:r>
          </a:p>
          <a:p>
            <a:r>
              <a:rPr lang="en-US" sz="833" dirty="0">
                <a:solidFill>
                  <a:srgbClr val="404040"/>
                </a:solidFill>
                <a:latin typeface="Lucida Sans Typewriter" charset="0"/>
              </a:rPr>
              <a:t>  2   5       245      245.0  Left-</a:t>
            </a:r>
            <a:r>
              <a:rPr lang="en-US" sz="833" dirty="0" err="1">
                <a:solidFill>
                  <a:srgbClr val="404040"/>
                </a:solidFill>
                <a:latin typeface="Lucida Sans Typewriter" charset="0"/>
              </a:rPr>
              <a:t>Inf</a:t>
            </a:r>
            <a:r>
              <a:rPr lang="en-US" sz="833" dirty="0">
                <a:solidFill>
                  <a:srgbClr val="404040"/>
                </a:solidFill>
                <a:latin typeface="Lucida Sans Typewriter" charset="0"/>
              </a:rPr>
              <a:t>-</a:t>
            </a:r>
            <a:r>
              <a:rPr lang="en-US" sz="833" dirty="0" err="1">
                <a:solidFill>
                  <a:srgbClr val="404040"/>
                </a:solidFill>
                <a:latin typeface="Lucida Sans Typewriter" charset="0"/>
              </a:rPr>
              <a:t>Lat</a:t>
            </a:r>
            <a:r>
              <a:rPr lang="en-US" sz="833" dirty="0">
                <a:solidFill>
                  <a:srgbClr val="404040"/>
                </a:solidFill>
                <a:latin typeface="Lucida Sans Typewriter" charset="0"/>
              </a:rPr>
              <a:t>-Vent                 56.4091     9.5906    26.0000    79.0000    53.0000 </a:t>
            </a:r>
          </a:p>
          <a:p>
            <a:r>
              <a:rPr lang="en-US" sz="833" dirty="0">
                <a:solidFill>
                  <a:srgbClr val="404040"/>
                </a:solidFill>
                <a:latin typeface="Lucida Sans Typewriter" charset="0"/>
              </a:rPr>
              <a:t>  3   7     16357    16357.0  Left-Cerebellum-White-Matter      91.2850     4.8989    49.0000   106.0000    57.0000 </a:t>
            </a:r>
          </a:p>
          <a:p>
            <a:r>
              <a:rPr lang="en-US" sz="833" dirty="0">
                <a:solidFill>
                  <a:srgbClr val="404040"/>
                </a:solidFill>
                <a:latin typeface="Lucida Sans Typewriter" charset="0"/>
              </a:rPr>
              <a:t>  4   8     60367    60367.0  Left-Cerebellum-Cortex            76.3620     9.5724    26.0000   135.0000   109.0000 </a:t>
            </a:r>
          </a:p>
          <a:p>
            <a:r>
              <a:rPr lang="en-US" sz="833" dirty="0">
                <a:solidFill>
                  <a:srgbClr val="404040"/>
                </a:solidFill>
                <a:latin typeface="Lucida Sans Typewriter" charset="0"/>
              </a:rPr>
              <a:t>  5  10      7460     7460.0  Left-Thalamus-Proper              91.3778     7.4668    43.0000   108.0000    65.0000 </a:t>
            </a:r>
          </a:p>
          <a:p>
            <a:r>
              <a:rPr lang="en-US" sz="833" dirty="0">
                <a:solidFill>
                  <a:srgbClr val="404040"/>
                </a:solidFill>
                <a:latin typeface="Lucida Sans Typewriter" charset="0"/>
              </a:rPr>
              <a:t>  6  11      3133     3133.0  Left-Caudate                      78.5801     8.2886    42.0000   107.0000    65.0000 </a:t>
            </a:r>
          </a:p>
          <a:p>
            <a:r>
              <a:rPr lang="en-US" sz="833" dirty="0">
                <a:solidFill>
                  <a:srgbClr val="404040"/>
                </a:solidFill>
                <a:latin typeface="Lucida Sans Typewriter" charset="0"/>
              </a:rPr>
              <a:t>  7  12      5521     5521.0  Left-Putamen                      86.9680     5.5752    66.0000   106.0000    40.0000 </a:t>
            </a:r>
          </a:p>
          <a:p>
            <a:r>
              <a:rPr lang="en-US" sz="833" dirty="0">
                <a:solidFill>
                  <a:srgbClr val="404040"/>
                </a:solidFill>
                <a:latin typeface="Lucida Sans Typewriter" charset="0"/>
              </a:rPr>
              <a:t>  8  13      1816     1816.0  Left-</a:t>
            </a:r>
            <a:r>
              <a:rPr lang="en-US" sz="833" dirty="0" err="1">
                <a:solidFill>
                  <a:srgbClr val="404040"/>
                </a:solidFill>
                <a:latin typeface="Lucida Sans Typewriter" charset="0"/>
              </a:rPr>
              <a:t>Pallidum</a:t>
            </a:r>
            <a:r>
              <a:rPr lang="en-US" sz="833" dirty="0">
                <a:solidFill>
                  <a:srgbClr val="404040"/>
                </a:solidFill>
                <a:latin typeface="Lucida Sans Typewriter" charset="0"/>
              </a:rPr>
              <a:t>                     97.7162     3.4302    79.0000   106.0000    27.0000 </a:t>
            </a:r>
          </a:p>
          <a:p>
            <a:r>
              <a:rPr lang="en-US" sz="833" dirty="0">
                <a:solidFill>
                  <a:srgbClr val="404040"/>
                </a:solidFill>
                <a:latin typeface="Lucida Sans Typewriter" charset="0"/>
              </a:rPr>
              <a:t>  9  14       852      852.0  3rd-Ventricle                     41.9007    11.8230    22.0000    69.0000    47.0000 </a:t>
            </a:r>
          </a:p>
          <a:p>
            <a:r>
              <a:rPr lang="en-US" sz="833" dirty="0">
                <a:solidFill>
                  <a:srgbClr val="404040"/>
                </a:solidFill>
                <a:latin typeface="Lucida Sans Typewriter" charset="0"/>
              </a:rPr>
              <a:t> 10  15      1820     1820.0  4th-Ventricle                     39.7053    10.6407    20.0000    76.0000    56.0000 </a:t>
            </a:r>
          </a:p>
          <a:p>
            <a:r>
              <a:rPr lang="en-US" sz="833" dirty="0">
                <a:solidFill>
                  <a:srgbClr val="404040"/>
                </a:solidFill>
                <a:latin typeface="Lucida Sans Typewriter" charset="0"/>
              </a:rPr>
              <a:t> 11  16     25647    25647.0  Brain-Stem                        85.2103     8.2819    38.0000   106.0000    68.0000 </a:t>
            </a:r>
          </a:p>
          <a:p>
            <a:r>
              <a:rPr lang="en-US" sz="833" dirty="0">
                <a:solidFill>
                  <a:srgbClr val="404040"/>
                </a:solidFill>
                <a:latin typeface="Lucida Sans Typewriter" charset="0"/>
              </a:rPr>
              <a:t> 12  17      4467     4467.0  Left-Hippocampus                  77.6346     7.5845    45.0000   107.0000    62.0000 </a:t>
            </a:r>
          </a:p>
          <a:p>
            <a:r>
              <a:rPr lang="en-US" sz="833" dirty="0">
                <a:solidFill>
                  <a:srgbClr val="404040"/>
                </a:solidFill>
                <a:latin typeface="Lucida Sans Typewriter" charset="0"/>
              </a:rPr>
              <a:t> 13  18      1668     1668.0  Left-Amygdala                     74.5104     5.8320    50.0000    94.0000    44.0000 </a:t>
            </a:r>
          </a:p>
          <a:p>
            <a:r>
              <a:rPr lang="en-US" sz="833" dirty="0">
                <a:solidFill>
                  <a:srgbClr val="404040"/>
                </a:solidFill>
                <a:latin typeface="Lucida Sans Typewriter" charset="0"/>
              </a:rPr>
              <a:t> 14  24      1595     1595.0  CSF                               52.1348    11.6113    29.0000    87.0000    58.0000 </a:t>
            </a:r>
          </a:p>
        </p:txBody>
      </p:sp>
      <p:sp>
        <p:nvSpPr>
          <p:cNvPr id="52230" name="Text Box 5"/>
          <p:cNvSpPr txBox="1">
            <a:spLocks noChangeArrowheads="1"/>
          </p:cNvSpPr>
          <p:nvPr/>
        </p:nvSpPr>
        <p:spPr bwMode="auto">
          <a:xfrm>
            <a:off x="1143000" y="3267436"/>
            <a:ext cx="7312323" cy="16312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2000" dirty="0">
                <a:solidFill>
                  <a:srgbClr val="404040"/>
                </a:solidFill>
                <a:latin typeface="+mn-lt"/>
              </a:rPr>
              <a:t>Index: 			nth Segmentation in stats file</a:t>
            </a:r>
          </a:p>
          <a:p>
            <a:pPr eaLnBrk="1" hangingPunct="1"/>
            <a:r>
              <a:rPr lang="en-US" sz="2000" dirty="0" err="1">
                <a:solidFill>
                  <a:srgbClr val="404040"/>
                </a:solidFill>
                <a:latin typeface="+mn-lt"/>
              </a:rPr>
              <a:t>SegId</a:t>
            </a:r>
            <a:r>
              <a:rPr lang="en-US" sz="2000" dirty="0">
                <a:solidFill>
                  <a:srgbClr val="404040"/>
                </a:solidFill>
                <a:latin typeface="+mn-lt"/>
              </a:rPr>
              <a:t>: 			index into lookup table</a:t>
            </a:r>
          </a:p>
          <a:p>
            <a:pPr eaLnBrk="1" hangingPunct="1"/>
            <a:r>
              <a:rPr lang="en-US" sz="2000" dirty="0" err="1">
                <a:solidFill>
                  <a:srgbClr val="404040"/>
                </a:solidFill>
                <a:latin typeface="+mn-lt"/>
              </a:rPr>
              <a:t>NVoxels</a:t>
            </a:r>
            <a:r>
              <a:rPr lang="en-US" sz="2000" dirty="0">
                <a:solidFill>
                  <a:srgbClr val="404040"/>
                </a:solidFill>
                <a:latin typeface="+mn-lt"/>
              </a:rPr>
              <a:t>: 		number of Voxels in segmentation</a:t>
            </a:r>
          </a:p>
          <a:p>
            <a:pPr eaLnBrk="1" hangingPunct="1"/>
            <a:r>
              <a:rPr lang="en-US" sz="2000" dirty="0" err="1">
                <a:solidFill>
                  <a:srgbClr val="404040"/>
                </a:solidFill>
                <a:latin typeface="+mn-lt"/>
              </a:rPr>
              <a:t>StructName</a:t>
            </a:r>
            <a:r>
              <a:rPr lang="en-US" sz="2000" dirty="0">
                <a:solidFill>
                  <a:srgbClr val="404040"/>
                </a:solidFill>
                <a:latin typeface="+mn-lt"/>
              </a:rPr>
              <a:t>: 	name of structure from LUT</a:t>
            </a:r>
          </a:p>
          <a:p>
            <a:pPr eaLnBrk="1" hangingPunct="1"/>
            <a:r>
              <a:rPr lang="en-US" sz="2000" dirty="0">
                <a:solidFill>
                  <a:srgbClr val="404040"/>
                </a:solidFill>
                <a:latin typeface="+mn-lt"/>
              </a:rPr>
              <a:t>Mean/</a:t>
            </a:r>
            <a:r>
              <a:rPr lang="en-US" sz="2000" dirty="0" err="1">
                <a:solidFill>
                  <a:srgbClr val="404040"/>
                </a:solidFill>
                <a:latin typeface="+mn-lt"/>
              </a:rPr>
              <a:t>StdDev</a:t>
            </a:r>
            <a:r>
              <a:rPr lang="en-US" sz="2000" dirty="0">
                <a:solidFill>
                  <a:srgbClr val="404040"/>
                </a:solidFill>
                <a:latin typeface="+mn-lt"/>
              </a:rPr>
              <a:t>/Min/Max/Range: (T1w) intensity across ROI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103A6D-EC7C-9F49-AEAA-9D5D647C528F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129678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6" name="Rectangle 2"/>
          <p:cNvSpPr>
            <a:spLocks noGrp="1" noChangeArrowheads="1"/>
          </p:cNvSpPr>
          <p:nvPr>
            <p:ph type="title"/>
          </p:nvPr>
        </p:nvSpPr>
        <p:spPr>
          <a:xfrm>
            <a:off x="393031" y="22698"/>
            <a:ext cx="8336897" cy="1011024"/>
          </a:xfrm>
        </p:spPr>
        <p:txBody>
          <a:bodyPr/>
          <a:lstStyle/>
          <a:p>
            <a:pPr eaLnBrk="1" hangingPunct="1"/>
            <a:r>
              <a:rPr lang="en-US" sz="3333" dirty="0"/>
              <a:t>Global Measures: </a:t>
            </a:r>
            <a:r>
              <a:rPr lang="en-US" sz="2833" dirty="0"/>
              <a:t>Cortical, Gray, White, ESTIMATED Intracranial Volumes</a:t>
            </a:r>
          </a:p>
        </p:txBody>
      </p:sp>
      <p:sp>
        <p:nvSpPr>
          <p:cNvPr id="54277" name="Rectangle 3"/>
          <p:cNvSpPr>
            <a:spLocks noGrp="1" noChangeArrowheads="1"/>
          </p:cNvSpPr>
          <p:nvPr>
            <p:ph idx="1"/>
          </p:nvPr>
        </p:nvSpPr>
        <p:spPr>
          <a:xfrm>
            <a:off x="73679" y="1200733"/>
            <a:ext cx="9150532" cy="3492500"/>
          </a:xfrm>
          <a:noFill/>
        </p:spPr>
        <p:txBody>
          <a:bodyPr>
            <a:noAutofit/>
          </a:bodyPr>
          <a:lstStyle/>
          <a:p>
            <a:pPr>
              <a:spcBef>
                <a:spcPts val="167"/>
              </a:spcBef>
              <a:buNone/>
            </a:pPr>
            <a:r>
              <a:rPr lang="en-US" sz="1667" dirty="0">
                <a:solidFill>
                  <a:schemeClr val="tx1">
                    <a:lumMod val="85000"/>
                    <a:lumOff val="15000"/>
                  </a:schemeClr>
                </a:solidFill>
                <a:cs typeface="Lucida Sans Typewriter"/>
              </a:rPr>
              <a:t>Also in </a:t>
            </a:r>
            <a:r>
              <a:rPr lang="en-US" sz="1667" dirty="0" err="1">
                <a:solidFill>
                  <a:schemeClr val="tx1">
                    <a:lumMod val="85000"/>
                    <a:lumOff val="15000"/>
                  </a:schemeClr>
                </a:solidFill>
                <a:cs typeface="Lucida Sans Typewriter"/>
              </a:rPr>
              <a:t>aseg.stats</a:t>
            </a:r>
            <a:r>
              <a:rPr lang="en-US" sz="1667" dirty="0">
                <a:solidFill>
                  <a:schemeClr val="tx1">
                    <a:lumMod val="85000"/>
                    <a:lumOff val="15000"/>
                  </a:schemeClr>
                </a:solidFill>
                <a:cs typeface="Lucida Sans Typewriter"/>
              </a:rPr>
              <a:t> header:</a:t>
            </a:r>
          </a:p>
          <a:p>
            <a:pPr>
              <a:spcBef>
                <a:spcPts val="167"/>
              </a:spcBef>
              <a:buNone/>
            </a:pPr>
            <a:endParaRPr lang="en-US" sz="833" dirty="0">
              <a:solidFill>
                <a:schemeClr val="tx1">
                  <a:lumMod val="85000"/>
                  <a:lumOff val="15000"/>
                </a:schemeClr>
              </a:solidFill>
              <a:latin typeface="Lucida Sans Typewriter"/>
              <a:cs typeface="Lucida Sans Typewriter"/>
            </a:endParaRPr>
          </a:p>
          <a:p>
            <a:pPr>
              <a:spcBef>
                <a:spcPts val="167"/>
              </a:spcBef>
              <a:buNone/>
            </a:pPr>
            <a:r>
              <a:rPr lang="en-US" sz="833" dirty="0">
                <a:solidFill>
                  <a:schemeClr val="tx1">
                    <a:lumMod val="85000"/>
                    <a:lumOff val="15000"/>
                  </a:schemeClr>
                </a:solidFill>
                <a:latin typeface="Lucida Sans Typewriter"/>
                <a:cs typeface="Lucida Sans Typewriter"/>
              </a:rPr>
              <a:t># Measure </a:t>
            </a:r>
            <a:r>
              <a:rPr lang="en-US" sz="833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Lucida Sans Typewriter"/>
                <a:cs typeface="Lucida Sans Typewriter"/>
              </a:rPr>
              <a:t>BrainSeg</a:t>
            </a:r>
            <a:r>
              <a:rPr lang="en-US" sz="833" dirty="0">
                <a:solidFill>
                  <a:schemeClr val="tx1">
                    <a:lumMod val="85000"/>
                    <a:lumOff val="15000"/>
                  </a:schemeClr>
                </a:solidFill>
                <a:latin typeface="Lucida Sans Typewriter"/>
                <a:cs typeface="Lucida Sans Typewriter"/>
              </a:rPr>
              <a:t>, </a:t>
            </a:r>
            <a:r>
              <a:rPr lang="en-US" sz="833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Lucida Sans Typewriter"/>
                <a:cs typeface="Lucida Sans Typewriter"/>
              </a:rPr>
              <a:t>BrainSegVol</a:t>
            </a:r>
            <a:r>
              <a:rPr lang="en-US" sz="833" dirty="0">
                <a:solidFill>
                  <a:schemeClr val="tx1">
                    <a:lumMod val="85000"/>
                    <a:lumOff val="15000"/>
                  </a:schemeClr>
                </a:solidFill>
                <a:latin typeface="Lucida Sans Typewriter"/>
                <a:cs typeface="Lucida Sans Typewriter"/>
              </a:rPr>
              <a:t>, Brain Segmentation Volume, 978725.000000, mm^3</a:t>
            </a:r>
          </a:p>
          <a:p>
            <a:pPr>
              <a:spcBef>
                <a:spcPts val="167"/>
              </a:spcBef>
              <a:buNone/>
            </a:pPr>
            <a:r>
              <a:rPr lang="en-US" sz="833" dirty="0">
                <a:solidFill>
                  <a:schemeClr val="tx1">
                    <a:lumMod val="85000"/>
                    <a:lumOff val="15000"/>
                  </a:schemeClr>
                </a:solidFill>
                <a:latin typeface="Lucida Sans Typewriter"/>
                <a:cs typeface="Lucida Sans Typewriter"/>
              </a:rPr>
              <a:t># Measure </a:t>
            </a:r>
            <a:r>
              <a:rPr lang="en-US" sz="833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Lucida Sans Typewriter"/>
                <a:cs typeface="Lucida Sans Typewriter"/>
              </a:rPr>
              <a:t>BrainSegNotVent</a:t>
            </a:r>
            <a:r>
              <a:rPr lang="en-US" sz="833" dirty="0">
                <a:solidFill>
                  <a:schemeClr val="tx1">
                    <a:lumMod val="85000"/>
                    <a:lumOff val="15000"/>
                  </a:schemeClr>
                </a:solidFill>
                <a:latin typeface="Lucida Sans Typewriter"/>
                <a:cs typeface="Lucida Sans Typewriter"/>
              </a:rPr>
              <a:t>, </a:t>
            </a:r>
            <a:r>
              <a:rPr lang="en-US" sz="833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Lucida Sans Typewriter"/>
                <a:cs typeface="Lucida Sans Typewriter"/>
              </a:rPr>
              <a:t>BrainSegVolNotVent</a:t>
            </a:r>
            <a:r>
              <a:rPr lang="en-US" sz="833" dirty="0">
                <a:solidFill>
                  <a:schemeClr val="tx1">
                    <a:lumMod val="85000"/>
                    <a:lumOff val="15000"/>
                  </a:schemeClr>
                </a:solidFill>
                <a:latin typeface="Lucida Sans Typewriter"/>
                <a:cs typeface="Lucida Sans Typewriter"/>
              </a:rPr>
              <a:t>, Brain Segmentation Volume Without Ventricles, 962148.000000, mm^3</a:t>
            </a:r>
          </a:p>
          <a:p>
            <a:pPr>
              <a:spcBef>
                <a:spcPts val="167"/>
              </a:spcBef>
              <a:buNone/>
            </a:pPr>
            <a:r>
              <a:rPr lang="en-US" sz="833" dirty="0">
                <a:solidFill>
                  <a:schemeClr val="tx1">
                    <a:lumMod val="85000"/>
                    <a:lumOff val="15000"/>
                  </a:schemeClr>
                </a:solidFill>
                <a:latin typeface="Lucida Sans Typewriter"/>
                <a:cs typeface="Lucida Sans Typewriter"/>
              </a:rPr>
              <a:t># Measure </a:t>
            </a:r>
            <a:r>
              <a:rPr lang="en-US" sz="833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Lucida Sans Typewriter"/>
                <a:cs typeface="Lucida Sans Typewriter"/>
              </a:rPr>
              <a:t>lhCortex</a:t>
            </a:r>
            <a:r>
              <a:rPr lang="en-US" sz="833" dirty="0">
                <a:solidFill>
                  <a:schemeClr val="tx1">
                    <a:lumMod val="85000"/>
                    <a:lumOff val="15000"/>
                  </a:schemeClr>
                </a:solidFill>
                <a:latin typeface="Lucida Sans Typewriter"/>
                <a:cs typeface="Lucida Sans Typewriter"/>
              </a:rPr>
              <a:t>, </a:t>
            </a:r>
            <a:r>
              <a:rPr lang="en-US" sz="833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Lucida Sans Typewriter"/>
                <a:cs typeface="Lucida Sans Typewriter"/>
              </a:rPr>
              <a:t>lhCortexVol</a:t>
            </a:r>
            <a:r>
              <a:rPr lang="en-US" sz="833" dirty="0">
                <a:solidFill>
                  <a:schemeClr val="tx1">
                    <a:lumMod val="85000"/>
                    <a:lumOff val="15000"/>
                  </a:schemeClr>
                </a:solidFill>
                <a:latin typeface="Lucida Sans Typewriter"/>
                <a:cs typeface="Lucida Sans Typewriter"/>
              </a:rPr>
              <a:t>, Left hemisphere cortical gray matter volume, 195545.545231, mm^3</a:t>
            </a:r>
          </a:p>
          <a:p>
            <a:pPr>
              <a:spcBef>
                <a:spcPts val="167"/>
              </a:spcBef>
              <a:buNone/>
            </a:pPr>
            <a:r>
              <a:rPr lang="en-US" sz="833" dirty="0">
                <a:solidFill>
                  <a:schemeClr val="tx1">
                    <a:lumMod val="85000"/>
                    <a:lumOff val="15000"/>
                  </a:schemeClr>
                </a:solidFill>
                <a:latin typeface="Lucida Sans Typewriter"/>
                <a:cs typeface="Lucida Sans Typewriter"/>
              </a:rPr>
              <a:t># Measure </a:t>
            </a:r>
            <a:r>
              <a:rPr lang="en-US" sz="833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Lucida Sans Typewriter"/>
                <a:cs typeface="Lucida Sans Typewriter"/>
              </a:rPr>
              <a:t>rhCortex</a:t>
            </a:r>
            <a:r>
              <a:rPr lang="en-US" sz="833" dirty="0">
                <a:solidFill>
                  <a:schemeClr val="tx1">
                    <a:lumMod val="85000"/>
                    <a:lumOff val="15000"/>
                  </a:schemeClr>
                </a:solidFill>
                <a:latin typeface="Lucida Sans Typewriter"/>
                <a:cs typeface="Lucida Sans Typewriter"/>
              </a:rPr>
              <a:t>, </a:t>
            </a:r>
            <a:r>
              <a:rPr lang="en-US" sz="833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Lucida Sans Typewriter"/>
                <a:cs typeface="Lucida Sans Typewriter"/>
              </a:rPr>
              <a:t>rhCortexVol</a:t>
            </a:r>
            <a:r>
              <a:rPr lang="en-US" sz="833" dirty="0">
                <a:solidFill>
                  <a:schemeClr val="tx1">
                    <a:lumMod val="85000"/>
                    <a:lumOff val="15000"/>
                  </a:schemeClr>
                </a:solidFill>
                <a:latin typeface="Lucida Sans Typewriter"/>
                <a:cs typeface="Lucida Sans Typewriter"/>
              </a:rPr>
              <a:t>, Right hemisphere cortical gray matter volume, 196859.412666, mm^3</a:t>
            </a:r>
          </a:p>
          <a:p>
            <a:pPr>
              <a:spcBef>
                <a:spcPts val="167"/>
              </a:spcBef>
              <a:buNone/>
            </a:pPr>
            <a:r>
              <a:rPr lang="en-US" sz="833" dirty="0">
                <a:solidFill>
                  <a:schemeClr val="tx1">
                    <a:lumMod val="85000"/>
                    <a:lumOff val="15000"/>
                  </a:schemeClr>
                </a:solidFill>
                <a:latin typeface="Lucida Sans Typewriter"/>
                <a:cs typeface="Lucida Sans Typewriter"/>
              </a:rPr>
              <a:t># Measure Cortex, </a:t>
            </a:r>
            <a:r>
              <a:rPr lang="en-US" sz="833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Lucida Sans Typewriter"/>
                <a:cs typeface="Lucida Sans Typewriter"/>
              </a:rPr>
              <a:t>CortexVol</a:t>
            </a:r>
            <a:r>
              <a:rPr lang="en-US" sz="833" dirty="0">
                <a:solidFill>
                  <a:schemeClr val="tx1">
                    <a:lumMod val="85000"/>
                    <a:lumOff val="15000"/>
                  </a:schemeClr>
                </a:solidFill>
                <a:latin typeface="Lucida Sans Typewriter"/>
                <a:cs typeface="Lucida Sans Typewriter"/>
              </a:rPr>
              <a:t>, Total cortical gray matter volume, 392404.957896, mm^3</a:t>
            </a:r>
          </a:p>
          <a:p>
            <a:pPr>
              <a:spcBef>
                <a:spcPts val="167"/>
              </a:spcBef>
              <a:buNone/>
            </a:pPr>
            <a:r>
              <a:rPr lang="en-US" sz="833" dirty="0">
                <a:solidFill>
                  <a:schemeClr val="tx1">
                    <a:lumMod val="85000"/>
                    <a:lumOff val="15000"/>
                  </a:schemeClr>
                </a:solidFill>
                <a:latin typeface="Lucida Sans Typewriter"/>
                <a:cs typeface="Lucida Sans Typewriter"/>
              </a:rPr>
              <a:t># Measure </a:t>
            </a:r>
            <a:r>
              <a:rPr lang="en-US" sz="833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Lucida Sans Typewriter"/>
                <a:cs typeface="Lucida Sans Typewriter"/>
              </a:rPr>
              <a:t>lhCerebralWhiteMatter</a:t>
            </a:r>
            <a:r>
              <a:rPr lang="en-US" sz="833" dirty="0">
                <a:solidFill>
                  <a:schemeClr val="tx1">
                    <a:lumMod val="85000"/>
                    <a:lumOff val="15000"/>
                  </a:schemeClr>
                </a:solidFill>
                <a:latin typeface="Lucida Sans Typewriter"/>
                <a:cs typeface="Lucida Sans Typewriter"/>
              </a:rPr>
              <a:t>, </a:t>
            </a:r>
            <a:r>
              <a:rPr lang="en-US" sz="833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Lucida Sans Typewriter"/>
                <a:cs typeface="Lucida Sans Typewriter"/>
              </a:rPr>
              <a:t>lhCerebralWhiteMatterVol</a:t>
            </a:r>
            <a:r>
              <a:rPr lang="en-US" sz="833" dirty="0">
                <a:solidFill>
                  <a:schemeClr val="tx1">
                    <a:lumMod val="85000"/>
                    <a:lumOff val="15000"/>
                  </a:schemeClr>
                </a:solidFill>
                <a:latin typeface="Lucida Sans Typewriter"/>
                <a:cs typeface="Lucida Sans Typewriter"/>
              </a:rPr>
              <a:t>, Left hemisphere cerebral white matter volume, 188889.518286, mm^3</a:t>
            </a:r>
          </a:p>
          <a:p>
            <a:pPr>
              <a:spcBef>
                <a:spcPts val="167"/>
              </a:spcBef>
              <a:buNone/>
            </a:pPr>
            <a:r>
              <a:rPr lang="en-US" sz="833" dirty="0">
                <a:solidFill>
                  <a:schemeClr val="tx1">
                    <a:lumMod val="85000"/>
                    <a:lumOff val="15000"/>
                  </a:schemeClr>
                </a:solidFill>
                <a:latin typeface="Lucida Sans Typewriter"/>
                <a:cs typeface="Lucida Sans Typewriter"/>
              </a:rPr>
              <a:t># Measure </a:t>
            </a:r>
            <a:r>
              <a:rPr lang="en-US" sz="833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Lucida Sans Typewriter"/>
                <a:cs typeface="Lucida Sans Typewriter"/>
              </a:rPr>
              <a:t>rhCerebralWhiteMatter</a:t>
            </a:r>
            <a:r>
              <a:rPr lang="en-US" sz="833" dirty="0">
                <a:solidFill>
                  <a:schemeClr val="tx1">
                    <a:lumMod val="85000"/>
                    <a:lumOff val="15000"/>
                  </a:schemeClr>
                </a:solidFill>
                <a:latin typeface="Lucida Sans Typewriter"/>
                <a:cs typeface="Lucida Sans Typewriter"/>
              </a:rPr>
              <a:t>, </a:t>
            </a:r>
            <a:r>
              <a:rPr lang="en-US" sz="833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Lucida Sans Typewriter"/>
                <a:cs typeface="Lucida Sans Typewriter"/>
              </a:rPr>
              <a:t>rhCerebralWhiteMatterVol</a:t>
            </a:r>
            <a:r>
              <a:rPr lang="en-US" sz="833" dirty="0">
                <a:solidFill>
                  <a:schemeClr val="tx1">
                    <a:lumMod val="85000"/>
                    <a:lumOff val="15000"/>
                  </a:schemeClr>
                </a:solidFill>
                <a:latin typeface="Lucida Sans Typewriter"/>
                <a:cs typeface="Lucida Sans Typewriter"/>
              </a:rPr>
              <a:t>, Right hemisphere cerebral white matter volume, 191500.066881, mm^3</a:t>
            </a:r>
          </a:p>
          <a:p>
            <a:pPr>
              <a:spcBef>
                <a:spcPts val="167"/>
              </a:spcBef>
              <a:buNone/>
            </a:pPr>
            <a:r>
              <a:rPr lang="en-US" sz="833" dirty="0">
                <a:solidFill>
                  <a:schemeClr val="tx1">
                    <a:lumMod val="85000"/>
                    <a:lumOff val="15000"/>
                  </a:schemeClr>
                </a:solidFill>
                <a:latin typeface="Lucida Sans Typewriter"/>
                <a:cs typeface="Lucida Sans Typewriter"/>
              </a:rPr>
              <a:t># Measure </a:t>
            </a:r>
            <a:r>
              <a:rPr lang="en-US" sz="833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Lucida Sans Typewriter"/>
                <a:cs typeface="Lucida Sans Typewriter"/>
              </a:rPr>
              <a:t>CerebralWhiteMatter</a:t>
            </a:r>
            <a:r>
              <a:rPr lang="en-US" sz="833" dirty="0">
                <a:solidFill>
                  <a:schemeClr val="tx1">
                    <a:lumMod val="85000"/>
                    <a:lumOff val="15000"/>
                  </a:schemeClr>
                </a:solidFill>
                <a:latin typeface="Lucida Sans Typewriter"/>
                <a:cs typeface="Lucida Sans Typewriter"/>
              </a:rPr>
              <a:t>, </a:t>
            </a:r>
            <a:r>
              <a:rPr lang="en-US" sz="833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Lucida Sans Typewriter"/>
                <a:cs typeface="Lucida Sans Typewriter"/>
              </a:rPr>
              <a:t>CerebralWhiteMatterVol</a:t>
            </a:r>
            <a:r>
              <a:rPr lang="en-US" sz="833" dirty="0">
                <a:solidFill>
                  <a:schemeClr val="tx1">
                    <a:lumMod val="85000"/>
                    <a:lumOff val="15000"/>
                  </a:schemeClr>
                </a:solidFill>
                <a:latin typeface="Lucida Sans Typewriter"/>
                <a:cs typeface="Lucida Sans Typewriter"/>
              </a:rPr>
              <a:t>, Total cerebral white matter volume, 380389.585168, mm^3</a:t>
            </a:r>
          </a:p>
          <a:p>
            <a:pPr>
              <a:spcBef>
                <a:spcPts val="167"/>
              </a:spcBef>
              <a:buNone/>
            </a:pPr>
            <a:r>
              <a:rPr lang="en-US" sz="833" dirty="0">
                <a:solidFill>
                  <a:schemeClr val="tx1">
                    <a:lumMod val="85000"/>
                    <a:lumOff val="15000"/>
                  </a:schemeClr>
                </a:solidFill>
                <a:latin typeface="Lucida Sans Typewriter"/>
                <a:cs typeface="Lucida Sans Typewriter"/>
              </a:rPr>
              <a:t># Measure </a:t>
            </a:r>
            <a:r>
              <a:rPr lang="en-US" sz="833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Lucida Sans Typewriter"/>
                <a:cs typeface="Lucida Sans Typewriter"/>
              </a:rPr>
              <a:t>SubCortGray</a:t>
            </a:r>
            <a:r>
              <a:rPr lang="en-US" sz="833" dirty="0">
                <a:solidFill>
                  <a:schemeClr val="tx1">
                    <a:lumMod val="85000"/>
                    <a:lumOff val="15000"/>
                  </a:schemeClr>
                </a:solidFill>
                <a:latin typeface="Lucida Sans Typewriter"/>
                <a:cs typeface="Lucida Sans Typewriter"/>
              </a:rPr>
              <a:t>, </a:t>
            </a:r>
            <a:r>
              <a:rPr lang="en-US" sz="833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Lucida Sans Typewriter"/>
                <a:cs typeface="Lucida Sans Typewriter"/>
              </a:rPr>
              <a:t>SubCortGrayVol</a:t>
            </a:r>
            <a:r>
              <a:rPr lang="en-US" sz="833" dirty="0">
                <a:solidFill>
                  <a:schemeClr val="tx1">
                    <a:lumMod val="85000"/>
                    <a:lumOff val="15000"/>
                  </a:schemeClr>
                </a:solidFill>
                <a:latin typeface="Lucida Sans Typewriter"/>
                <a:cs typeface="Lucida Sans Typewriter"/>
              </a:rPr>
              <a:t>, Subcortical gray matter volume, 51448.000000, mm^3</a:t>
            </a:r>
          </a:p>
          <a:p>
            <a:pPr>
              <a:spcBef>
                <a:spcPts val="167"/>
              </a:spcBef>
              <a:buNone/>
            </a:pPr>
            <a:r>
              <a:rPr lang="en-US" sz="833" dirty="0">
                <a:solidFill>
                  <a:schemeClr val="tx1">
                    <a:lumMod val="85000"/>
                    <a:lumOff val="15000"/>
                  </a:schemeClr>
                </a:solidFill>
                <a:latin typeface="Lucida Sans Typewriter"/>
                <a:cs typeface="Lucida Sans Typewriter"/>
              </a:rPr>
              <a:t># Measure </a:t>
            </a:r>
            <a:r>
              <a:rPr lang="en-US" sz="833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Lucida Sans Typewriter"/>
                <a:cs typeface="Lucida Sans Typewriter"/>
              </a:rPr>
              <a:t>TotalGray</a:t>
            </a:r>
            <a:r>
              <a:rPr lang="en-US" sz="833" dirty="0">
                <a:solidFill>
                  <a:schemeClr val="tx1">
                    <a:lumMod val="85000"/>
                    <a:lumOff val="15000"/>
                  </a:schemeClr>
                </a:solidFill>
                <a:latin typeface="Lucida Sans Typewriter"/>
                <a:cs typeface="Lucida Sans Typewriter"/>
              </a:rPr>
              <a:t>, </a:t>
            </a:r>
            <a:r>
              <a:rPr lang="en-US" sz="833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Lucida Sans Typewriter"/>
                <a:cs typeface="Lucida Sans Typewriter"/>
              </a:rPr>
              <a:t>TotalGrayVol</a:t>
            </a:r>
            <a:r>
              <a:rPr lang="en-US" sz="833" dirty="0">
                <a:solidFill>
                  <a:schemeClr val="tx1">
                    <a:lumMod val="85000"/>
                    <a:lumOff val="15000"/>
                  </a:schemeClr>
                </a:solidFill>
                <a:latin typeface="Lucida Sans Typewriter"/>
                <a:cs typeface="Lucida Sans Typewriter"/>
              </a:rPr>
              <a:t>, Total gray matter volume, 551598.957896, mm^3</a:t>
            </a:r>
          </a:p>
          <a:p>
            <a:pPr>
              <a:spcBef>
                <a:spcPts val="167"/>
              </a:spcBef>
              <a:buNone/>
            </a:pPr>
            <a:r>
              <a:rPr lang="en-US" sz="833" dirty="0">
                <a:solidFill>
                  <a:schemeClr val="tx1">
                    <a:lumMod val="85000"/>
                    <a:lumOff val="15000"/>
                  </a:schemeClr>
                </a:solidFill>
                <a:latin typeface="Lucida Sans Typewriter"/>
                <a:cs typeface="Lucida Sans Typewriter"/>
              </a:rPr>
              <a:t># Measure </a:t>
            </a:r>
            <a:r>
              <a:rPr lang="en-US" sz="833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Lucida Sans Typewriter"/>
                <a:cs typeface="Lucida Sans Typewriter"/>
              </a:rPr>
              <a:t>SupraTentorial</a:t>
            </a:r>
            <a:r>
              <a:rPr lang="en-US" sz="833" dirty="0">
                <a:solidFill>
                  <a:schemeClr val="tx1">
                    <a:lumMod val="85000"/>
                    <a:lumOff val="15000"/>
                  </a:schemeClr>
                </a:solidFill>
                <a:latin typeface="Lucida Sans Typewriter"/>
                <a:cs typeface="Lucida Sans Typewriter"/>
              </a:rPr>
              <a:t>, </a:t>
            </a:r>
            <a:r>
              <a:rPr lang="en-US" sz="833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Lucida Sans Typewriter"/>
                <a:cs typeface="Lucida Sans Typewriter"/>
              </a:rPr>
              <a:t>SupraTentorialVol</a:t>
            </a:r>
            <a:r>
              <a:rPr lang="en-US" sz="833" dirty="0">
                <a:solidFill>
                  <a:schemeClr val="tx1">
                    <a:lumMod val="85000"/>
                    <a:lumOff val="15000"/>
                  </a:schemeClr>
                </a:solidFill>
                <a:latin typeface="Lucida Sans Typewriter"/>
                <a:cs typeface="Lucida Sans Typewriter"/>
              </a:rPr>
              <a:t>, </a:t>
            </a:r>
            <a:r>
              <a:rPr lang="en-US" sz="833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Lucida Sans Typewriter"/>
                <a:cs typeface="Lucida Sans Typewriter"/>
              </a:rPr>
              <a:t>Supratentorial</a:t>
            </a:r>
            <a:r>
              <a:rPr lang="en-US" sz="833" dirty="0">
                <a:solidFill>
                  <a:schemeClr val="tx1">
                    <a:lumMod val="85000"/>
                    <a:lumOff val="15000"/>
                  </a:schemeClr>
                </a:solidFill>
                <a:latin typeface="Lucida Sans Typewriter"/>
                <a:cs typeface="Lucida Sans Typewriter"/>
              </a:rPr>
              <a:t> volume, 839850.543064, mm^3</a:t>
            </a:r>
          </a:p>
          <a:p>
            <a:pPr>
              <a:spcBef>
                <a:spcPts val="167"/>
              </a:spcBef>
              <a:buNone/>
            </a:pPr>
            <a:r>
              <a:rPr lang="en-US" sz="833" dirty="0">
                <a:solidFill>
                  <a:schemeClr val="tx1">
                    <a:lumMod val="85000"/>
                    <a:lumOff val="15000"/>
                  </a:schemeClr>
                </a:solidFill>
                <a:latin typeface="Lucida Sans Typewriter"/>
                <a:cs typeface="Lucida Sans Typewriter"/>
              </a:rPr>
              <a:t># Measure </a:t>
            </a:r>
            <a:r>
              <a:rPr lang="en-US" sz="833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Lucida Sans Typewriter"/>
                <a:cs typeface="Lucida Sans Typewriter"/>
              </a:rPr>
              <a:t>SupraTentorialNotVent</a:t>
            </a:r>
            <a:r>
              <a:rPr lang="en-US" sz="833" dirty="0">
                <a:solidFill>
                  <a:schemeClr val="tx1">
                    <a:lumMod val="85000"/>
                    <a:lumOff val="15000"/>
                  </a:schemeClr>
                </a:solidFill>
                <a:latin typeface="Lucida Sans Typewriter"/>
                <a:cs typeface="Lucida Sans Typewriter"/>
              </a:rPr>
              <a:t>, </a:t>
            </a:r>
            <a:r>
              <a:rPr lang="en-US" sz="833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Lucida Sans Typewriter"/>
                <a:cs typeface="Lucida Sans Typewriter"/>
              </a:rPr>
              <a:t>SupraTentorialVolNotVent</a:t>
            </a:r>
            <a:r>
              <a:rPr lang="en-US" sz="833" dirty="0">
                <a:solidFill>
                  <a:schemeClr val="tx1">
                    <a:lumMod val="85000"/>
                    <a:lumOff val="15000"/>
                  </a:schemeClr>
                </a:solidFill>
                <a:latin typeface="Lucida Sans Typewriter"/>
                <a:cs typeface="Lucida Sans Typewriter"/>
              </a:rPr>
              <a:t>, </a:t>
            </a:r>
            <a:r>
              <a:rPr lang="en-US" sz="833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Lucida Sans Typewriter"/>
                <a:cs typeface="Lucida Sans Typewriter"/>
              </a:rPr>
              <a:t>Supratentorial</a:t>
            </a:r>
            <a:r>
              <a:rPr lang="en-US" sz="833" dirty="0">
                <a:solidFill>
                  <a:schemeClr val="tx1">
                    <a:lumMod val="85000"/>
                    <a:lumOff val="15000"/>
                  </a:schemeClr>
                </a:solidFill>
                <a:latin typeface="Lucida Sans Typewriter"/>
                <a:cs typeface="Lucida Sans Typewriter"/>
              </a:rPr>
              <a:t> volume, 826297.543064, mm^3</a:t>
            </a:r>
          </a:p>
          <a:p>
            <a:pPr>
              <a:spcBef>
                <a:spcPts val="167"/>
              </a:spcBef>
              <a:buNone/>
            </a:pPr>
            <a:r>
              <a:rPr lang="en-US" sz="833" dirty="0">
                <a:solidFill>
                  <a:schemeClr val="tx1">
                    <a:lumMod val="85000"/>
                    <a:lumOff val="15000"/>
                  </a:schemeClr>
                </a:solidFill>
                <a:latin typeface="Lucida Sans Typewriter"/>
                <a:cs typeface="Lucida Sans Typewriter"/>
              </a:rPr>
              <a:t># Measure </a:t>
            </a:r>
            <a:r>
              <a:rPr lang="en-US" sz="833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Lucida Sans Typewriter"/>
                <a:cs typeface="Lucida Sans Typewriter"/>
              </a:rPr>
              <a:t>EstimatedTotalIntraCranialVol</a:t>
            </a:r>
            <a:r>
              <a:rPr lang="en-US" sz="833" dirty="0">
                <a:solidFill>
                  <a:schemeClr val="tx1">
                    <a:lumMod val="85000"/>
                    <a:lumOff val="15000"/>
                  </a:schemeClr>
                </a:solidFill>
                <a:latin typeface="Lucida Sans Typewriter"/>
                <a:cs typeface="Lucida Sans Typewriter"/>
              </a:rPr>
              <a:t>, </a:t>
            </a:r>
            <a:r>
              <a:rPr lang="en-US" sz="833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Lucida Sans Typewriter"/>
                <a:cs typeface="Lucida Sans Typewriter"/>
              </a:rPr>
              <a:t>eTIV</a:t>
            </a:r>
            <a:r>
              <a:rPr lang="en-US" sz="833" dirty="0">
                <a:solidFill>
                  <a:schemeClr val="tx1">
                    <a:lumMod val="85000"/>
                    <a:lumOff val="15000"/>
                  </a:schemeClr>
                </a:solidFill>
                <a:latin typeface="Lucida Sans Typewriter"/>
                <a:cs typeface="Lucida Sans Typewriter"/>
              </a:rPr>
              <a:t>, Estimated Total Intracranial Volume, 1252184.753229, mm^3</a:t>
            </a:r>
          </a:p>
          <a:p>
            <a:pPr>
              <a:spcBef>
                <a:spcPts val="167"/>
              </a:spcBef>
              <a:buNone/>
            </a:pPr>
            <a:endParaRPr lang="en-US" sz="833" dirty="0">
              <a:solidFill>
                <a:schemeClr val="tx1">
                  <a:lumMod val="85000"/>
                  <a:lumOff val="15000"/>
                </a:schemeClr>
              </a:solidFill>
              <a:latin typeface="Lucida Sans Typewriter"/>
              <a:cs typeface="Lucida Sans Typewriter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103A6D-EC7C-9F49-AEAA-9D5D647C528F}" type="slidenum">
              <a:rPr lang="en-US" smtClean="0"/>
              <a:t>11</a:t>
            </a:fld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15551" y="4693233"/>
            <a:ext cx="7366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Details:</a:t>
            </a:r>
          </a:p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  <a:hlinkClick r:id="rId3"/>
              </a:rPr>
              <a:t>https://surfer.nmr.mgh.harvard.edu/fswiki/MorphometryStats</a:t>
            </a:r>
            <a:endParaRPr 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  <a:hlinkClick r:id="rId4"/>
              </a:rPr>
              <a:t>http://surfer.nmr.mgh.harvard.edu/fswiki/eTIV</a:t>
            </a: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312821" y="3677570"/>
            <a:ext cx="7068730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/>
              <a:t>These can be used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/>
              <a:t>In their own right as interesting things to study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/>
              <a:t>To scale ROI volumes to account for, </a:t>
            </a:r>
            <a:r>
              <a:rPr lang="en-US" sz="2000" dirty="0" err="1"/>
              <a:t>eg</a:t>
            </a:r>
            <a:r>
              <a:rPr lang="en-US" sz="2000" dirty="0"/>
              <a:t>, differences in head size</a:t>
            </a:r>
          </a:p>
        </p:txBody>
      </p: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8D00BC70-1732-876F-0D31-3E2EE2C5C6C2}"/>
              </a:ext>
            </a:extLst>
          </p:cNvPr>
          <p:cNvCxnSpPr>
            <a:cxnSpLocks/>
          </p:cNvCxnSpPr>
          <p:nvPr/>
        </p:nvCxnSpPr>
        <p:spPr>
          <a:xfrm flipH="1">
            <a:off x="6987654" y="3555242"/>
            <a:ext cx="1398896" cy="0"/>
          </a:xfrm>
          <a:prstGeom prst="straightConnector1">
            <a:avLst/>
          </a:prstGeom>
          <a:ln w="82550">
            <a:tailEnd type="triangle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91EBF954-EC99-0210-8481-BB580F4CE8FD}"/>
              </a:ext>
            </a:extLst>
          </p:cNvPr>
          <p:cNvCxnSpPr>
            <a:cxnSpLocks/>
          </p:cNvCxnSpPr>
          <p:nvPr/>
        </p:nvCxnSpPr>
        <p:spPr>
          <a:xfrm flipH="1">
            <a:off x="7331032" y="1906138"/>
            <a:ext cx="1398896" cy="0"/>
          </a:xfrm>
          <a:prstGeom prst="straightConnector1">
            <a:avLst/>
          </a:prstGeom>
          <a:ln w="82550">
            <a:tailEnd type="triangle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73549248"/>
      </p:ext>
    </p:extLst>
  </p:cSld>
  <p:clrMapOvr>
    <a:masterClrMapping/>
  </p:clrMapOvr>
  <p:transition>
    <p:cu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6" name="Rectangle 2"/>
          <p:cNvSpPr>
            <a:spLocks noGrp="1" noChangeArrowheads="1"/>
          </p:cNvSpPr>
          <p:nvPr>
            <p:ph type="title"/>
          </p:nvPr>
        </p:nvSpPr>
        <p:spPr>
          <a:xfrm>
            <a:off x="481263" y="201695"/>
            <a:ext cx="8336897" cy="462547"/>
          </a:xfrm>
        </p:spPr>
        <p:txBody>
          <a:bodyPr/>
          <a:lstStyle/>
          <a:p>
            <a:pPr eaLnBrk="1" hangingPunct="1"/>
            <a:r>
              <a:rPr lang="en-US" sz="2833" dirty="0"/>
              <a:t>ESTIMATED Intracranial Volume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103A6D-EC7C-9F49-AEAA-9D5D647C528F}" type="slidenum">
              <a:rPr lang="en-US" smtClean="0"/>
              <a:t>12</a:t>
            </a:fld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15551" y="4791670"/>
            <a:ext cx="7366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  <a:hlinkClick r:id="rId3"/>
              </a:rPr>
              <a:t>http://surfer.nmr.mgh.harvard.edu/fswiki/eTIV</a:t>
            </a: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549275" y="753872"/>
            <a:ext cx="8042276" cy="3619500"/>
          </a:xfrm>
        </p:spPr>
        <p:txBody>
          <a:bodyPr>
            <a:normAutofit fontScale="85000" lnSpcReduction="10000"/>
          </a:bodyPr>
          <a:lstStyle/>
          <a:p>
            <a:r>
              <a:rPr lang="en-US" dirty="0" err="1"/>
              <a:t>eTIV</a:t>
            </a:r>
            <a:r>
              <a:rPr lang="en-US" dirty="0"/>
              <a:t> – is “ESTIMATED” Total Intracranial Volume</a:t>
            </a:r>
          </a:p>
          <a:p>
            <a:r>
              <a:rPr lang="en-US" dirty="0"/>
              <a:t>Does NOT determine where the skull is and count voxels inside the skull</a:t>
            </a:r>
          </a:p>
          <a:p>
            <a:r>
              <a:rPr lang="en-US" dirty="0"/>
              <a:t>Exploits the relationship between the ICV and the linear transform to MNI305 space (the subject/</a:t>
            </a:r>
            <a:r>
              <a:rPr lang="en-US" dirty="0" err="1"/>
              <a:t>mri</a:t>
            </a:r>
            <a:r>
              <a:rPr lang="en-US" dirty="0"/>
              <a:t>/transforms/</a:t>
            </a:r>
            <a:r>
              <a:rPr lang="en-US" dirty="0" err="1"/>
              <a:t>talairach.xfm</a:t>
            </a:r>
            <a:r>
              <a:rPr lang="en-US" dirty="0"/>
              <a:t>)</a:t>
            </a:r>
          </a:p>
          <a:p>
            <a:r>
              <a:rPr lang="en-US" dirty="0"/>
              <a:t>Changes if the </a:t>
            </a:r>
            <a:r>
              <a:rPr lang="en-US" dirty="0" err="1"/>
              <a:t>talairach.xfm</a:t>
            </a:r>
            <a:r>
              <a:rPr lang="en-US" dirty="0"/>
              <a:t> changes</a:t>
            </a:r>
          </a:p>
          <a:p>
            <a:pPr marL="0" indent="0">
              <a:buNone/>
            </a:pPr>
            <a:r>
              <a:rPr lang="en-US" dirty="0"/>
              <a:t>For more info see “A unified approach for morphometric and functional data analysis in young, old, and demented adults using automated atlas-based head size normalization: reliability and validation against manual measurement of total intracranial volume”. Buckner et al. (2004) </a:t>
            </a:r>
            <a:r>
              <a:rPr lang="en-US" dirty="0" err="1"/>
              <a:t>NeuroImage</a:t>
            </a:r>
            <a:r>
              <a:rPr lang="en-US" dirty="0"/>
              <a:t> 23:724-738. </a:t>
            </a:r>
          </a:p>
        </p:txBody>
      </p:sp>
    </p:spTree>
    <p:extLst>
      <p:ext uri="{BB962C8B-B14F-4D97-AF65-F5344CB8AC3E}">
        <p14:creationId xmlns:p14="http://schemas.microsoft.com/office/powerpoint/2010/main" val="3613205246"/>
      </p:ext>
    </p:extLst>
  </p:cSld>
  <p:clrMapOvr>
    <a:masterClrMapping/>
  </p:clrMapOvr>
  <p:transition>
    <p:cut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4347" y="984801"/>
            <a:ext cx="7528859" cy="1872699"/>
          </a:xfrm>
        </p:spPr>
        <p:txBody>
          <a:bodyPr/>
          <a:lstStyle/>
          <a:p>
            <a:r>
              <a:rPr lang="en-US" dirty="0"/>
              <a:t>AUTOMATIC CORTICAL </a:t>
            </a:r>
            <a:br>
              <a:rPr lang="en-US" dirty="0"/>
            </a:br>
            <a:r>
              <a:rPr lang="en-US" dirty="0"/>
              <a:t>PARCELLATION (ANNOTATION)</a:t>
            </a:r>
            <a:br>
              <a:rPr lang="en-US" dirty="0"/>
            </a:br>
            <a:r>
              <a:rPr lang="en-US" dirty="0"/>
              <a:t>(</a:t>
            </a:r>
            <a:r>
              <a:rPr lang="en-US" dirty="0" err="1"/>
              <a:t>aparc</a:t>
            </a:r>
            <a:r>
              <a:rPr lang="en-US" dirty="0"/>
              <a:t>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103A6D-EC7C-9F49-AEAA-9D5D647C528F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159432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8" descr="me-lh-cor-label.png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8800"/>
                    </a14:imgEffect>
                    <a14:imgEffect>
                      <a14:saturation sat="400000"/>
                    </a14:imgEffect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44752" y="3194627"/>
            <a:ext cx="1887999" cy="13717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604" name="Rectangle 2"/>
          <p:cNvSpPr>
            <a:spLocks noGrp="1" noChangeArrowheads="1"/>
          </p:cNvSpPr>
          <p:nvPr>
            <p:ph type="title"/>
          </p:nvPr>
        </p:nvSpPr>
        <p:spPr>
          <a:xfrm>
            <a:off x="762000" y="-254000"/>
            <a:ext cx="7620000" cy="952500"/>
          </a:xfrm>
        </p:spPr>
        <p:txBody>
          <a:bodyPr/>
          <a:lstStyle/>
          <a:p>
            <a:pPr eaLnBrk="1" hangingPunct="1"/>
            <a:r>
              <a:rPr lang="en-US" sz="3667" dirty="0"/>
              <a:t>Thickness and Area ROI Studies</a:t>
            </a:r>
          </a:p>
        </p:txBody>
      </p:sp>
      <p:pic>
        <p:nvPicPr>
          <p:cNvPr id="25605" name="Picture 5" descr="adni60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99" t="17262" r="7004" b="3374"/>
          <a:stretch>
            <a:fillRect/>
          </a:stretch>
        </p:blipFill>
        <p:spPr bwMode="auto">
          <a:xfrm>
            <a:off x="4635500" y="1016000"/>
            <a:ext cx="3175000" cy="18670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606" name="Picture 6" descr="adni60"/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BFEFB"/>
              </a:clrFrom>
              <a:clrTo>
                <a:srgbClr val="FBFEFB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16" t="19048" r="7719" b="4762"/>
          <a:stretch>
            <a:fillRect/>
          </a:stretch>
        </p:blipFill>
        <p:spPr bwMode="auto">
          <a:xfrm>
            <a:off x="4635500" y="3365500"/>
            <a:ext cx="3238500" cy="1788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608" name="Text Box 8"/>
          <p:cNvSpPr txBox="1">
            <a:spLocks noChangeArrowheads="1"/>
          </p:cNvSpPr>
          <p:nvPr/>
        </p:nvSpPr>
        <p:spPr bwMode="auto">
          <a:xfrm>
            <a:off x="1016000" y="4645283"/>
            <a:ext cx="2968377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2000" dirty="0">
                <a:solidFill>
                  <a:srgbClr val="404040"/>
                </a:solidFill>
                <a:latin typeface="+mn-lt"/>
              </a:rPr>
              <a:t>Middle Temporal </a:t>
            </a:r>
            <a:r>
              <a:rPr lang="en-US" sz="2000" dirty="0" err="1">
                <a:solidFill>
                  <a:srgbClr val="404040"/>
                </a:solidFill>
                <a:latin typeface="+mn-lt"/>
              </a:rPr>
              <a:t>Gyrus</a:t>
            </a:r>
            <a:endParaRPr lang="en-US" sz="2000" dirty="0">
              <a:solidFill>
                <a:srgbClr val="404040"/>
              </a:solidFill>
              <a:latin typeface="+mn-lt"/>
            </a:endParaRPr>
          </a:p>
        </p:txBody>
      </p:sp>
      <p:pic>
        <p:nvPicPr>
          <p:cNvPr id="25609" name="Picture 9" descr="lh"/>
          <p:cNvPicPr>
            <a:picLocks noChangeAspect="1" noChangeArrowheads="1"/>
          </p:cNvPicPr>
          <p:nvPr/>
        </p:nvPicPr>
        <p:blipFill>
          <a:blip r:embed="rId7">
            <a:clrChange>
              <a:clrFrom>
                <a:srgbClr val="040404"/>
              </a:clrFrom>
              <a:clrTo>
                <a:srgbClr val="040404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3488" y="898555"/>
            <a:ext cx="2349500" cy="16483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610" name="Text Box 10"/>
          <p:cNvSpPr txBox="1">
            <a:spLocks noChangeArrowheads="1"/>
          </p:cNvSpPr>
          <p:nvPr/>
        </p:nvSpPr>
        <p:spPr bwMode="auto">
          <a:xfrm>
            <a:off x="1143000" y="2526050"/>
            <a:ext cx="2259849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2000" dirty="0" err="1">
                <a:solidFill>
                  <a:srgbClr val="404040"/>
                </a:solidFill>
                <a:latin typeface="+mn-lt"/>
              </a:rPr>
              <a:t>Entorhinal</a:t>
            </a:r>
            <a:r>
              <a:rPr lang="en-US" sz="2000" dirty="0">
                <a:solidFill>
                  <a:srgbClr val="404040"/>
                </a:solidFill>
                <a:latin typeface="+mn-lt"/>
              </a:rPr>
              <a:t> Cortex</a:t>
            </a:r>
          </a:p>
        </p:txBody>
      </p:sp>
      <p:sp>
        <p:nvSpPr>
          <p:cNvPr id="25611" name="Line 11"/>
          <p:cNvSpPr>
            <a:spLocks noChangeShapeType="1"/>
          </p:cNvSpPr>
          <p:nvPr/>
        </p:nvSpPr>
        <p:spPr bwMode="auto">
          <a:xfrm flipV="1">
            <a:off x="1968500" y="2222500"/>
            <a:ext cx="825500" cy="381000"/>
          </a:xfrm>
          <a:prstGeom prst="line">
            <a:avLst/>
          </a:prstGeom>
          <a:noFill/>
          <a:ln w="57150">
            <a:solidFill>
              <a:schemeClr val="accent6"/>
            </a:solidFill>
            <a:round/>
            <a:headEnd/>
            <a:tailEnd type="triangle" w="med" len="med"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1500"/>
          </a:p>
        </p:txBody>
      </p:sp>
      <p:sp>
        <p:nvSpPr>
          <p:cNvPr id="25612" name="Line 12"/>
          <p:cNvSpPr>
            <a:spLocks noChangeShapeType="1"/>
          </p:cNvSpPr>
          <p:nvPr/>
        </p:nvSpPr>
        <p:spPr bwMode="auto">
          <a:xfrm flipV="1">
            <a:off x="1968500" y="4064000"/>
            <a:ext cx="762000" cy="621590"/>
          </a:xfrm>
          <a:prstGeom prst="line">
            <a:avLst/>
          </a:prstGeom>
          <a:noFill/>
          <a:ln w="57150">
            <a:solidFill>
              <a:schemeClr val="accent3">
                <a:lumMod val="50000"/>
              </a:schemeClr>
            </a:solidFill>
            <a:round/>
            <a:headEnd/>
            <a:tailEnd type="triangle" w="med" len="med"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1500"/>
          </a:p>
        </p:txBody>
      </p:sp>
      <p:sp>
        <p:nvSpPr>
          <p:cNvPr id="25613" name="Text Box 13"/>
          <p:cNvSpPr txBox="1">
            <a:spLocks noChangeArrowheads="1"/>
          </p:cNvSpPr>
          <p:nvPr/>
        </p:nvSpPr>
        <p:spPr bwMode="auto">
          <a:xfrm>
            <a:off x="4318000" y="698500"/>
            <a:ext cx="3827586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2000" u="sng" dirty="0">
                <a:solidFill>
                  <a:srgbClr val="404040"/>
                </a:solidFill>
                <a:latin typeface="+mn-lt"/>
              </a:rPr>
              <a:t>Thickness</a:t>
            </a:r>
            <a:r>
              <a:rPr lang="en-US" sz="2000" dirty="0">
                <a:solidFill>
                  <a:srgbClr val="404040"/>
                </a:solidFill>
                <a:latin typeface="+mn-lt"/>
              </a:rPr>
              <a:t> of </a:t>
            </a:r>
            <a:r>
              <a:rPr lang="en-US" sz="2000" dirty="0" err="1">
                <a:solidFill>
                  <a:srgbClr val="404040"/>
                </a:solidFill>
                <a:latin typeface="+mn-lt"/>
              </a:rPr>
              <a:t>Entorhinal</a:t>
            </a:r>
            <a:r>
              <a:rPr lang="en-US" sz="2000" dirty="0">
                <a:solidFill>
                  <a:srgbClr val="404040"/>
                </a:solidFill>
                <a:latin typeface="+mn-lt"/>
              </a:rPr>
              <a:t> Cortex</a:t>
            </a:r>
          </a:p>
        </p:txBody>
      </p:sp>
      <p:sp>
        <p:nvSpPr>
          <p:cNvPr id="25614" name="Text Box 14"/>
          <p:cNvSpPr txBox="1">
            <a:spLocks noChangeArrowheads="1"/>
          </p:cNvSpPr>
          <p:nvPr/>
        </p:nvSpPr>
        <p:spPr bwMode="auto">
          <a:xfrm>
            <a:off x="4953000" y="2984500"/>
            <a:ext cx="2645532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2000" u="sng" dirty="0">
                <a:solidFill>
                  <a:srgbClr val="404040"/>
                </a:solidFill>
                <a:latin typeface="+mn-lt"/>
              </a:rPr>
              <a:t>Surface Area </a:t>
            </a:r>
            <a:r>
              <a:rPr lang="en-US" sz="2000" dirty="0">
                <a:solidFill>
                  <a:srgbClr val="404040"/>
                </a:solidFill>
                <a:latin typeface="+mn-lt"/>
              </a:rPr>
              <a:t>of MTG</a:t>
            </a:r>
          </a:p>
        </p:txBody>
      </p:sp>
      <p:sp>
        <p:nvSpPr>
          <p:cNvPr id="25615" name="Text Box 16"/>
          <p:cNvSpPr txBox="1">
            <a:spLocks noChangeArrowheads="1"/>
          </p:cNvSpPr>
          <p:nvPr/>
        </p:nvSpPr>
        <p:spPr bwMode="auto">
          <a:xfrm>
            <a:off x="1053478" y="5071823"/>
            <a:ext cx="4184672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2000" dirty="0">
                <a:solidFill>
                  <a:srgbClr val="404040"/>
                </a:solidFill>
                <a:latin typeface="+mn-lt"/>
              </a:rPr>
              <a:t>Gray matter </a:t>
            </a:r>
            <a:r>
              <a:rPr lang="en-US" sz="2000" u="sng" dirty="0">
                <a:solidFill>
                  <a:srgbClr val="404040"/>
                </a:solidFill>
                <a:latin typeface="+mn-lt"/>
              </a:rPr>
              <a:t>volume</a:t>
            </a:r>
            <a:r>
              <a:rPr lang="en-US" sz="2000" dirty="0">
                <a:solidFill>
                  <a:srgbClr val="404040"/>
                </a:solidFill>
                <a:latin typeface="+mn-lt"/>
              </a:rPr>
              <a:t> also possible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103A6D-EC7C-9F49-AEAA-9D5D647C528F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7943602"/>
      </p:ext>
    </p:extLst>
  </p:cSld>
  <p:clrMapOvr>
    <a:masterClrMapping/>
  </p:clrMapOvr>
  <p:transition>
    <p:cut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3" name="Rectangle 2"/>
          <p:cNvSpPr>
            <a:spLocks noGrp="1" noChangeArrowheads="1"/>
          </p:cNvSpPr>
          <p:nvPr>
            <p:ph type="title"/>
          </p:nvPr>
        </p:nvSpPr>
        <p:spPr>
          <a:xfrm>
            <a:off x="762000" y="0"/>
            <a:ext cx="7620000" cy="851926"/>
          </a:xfrm>
        </p:spPr>
        <p:txBody>
          <a:bodyPr/>
          <a:lstStyle/>
          <a:p>
            <a:pPr eaLnBrk="1" hangingPunct="1"/>
            <a:r>
              <a:rPr lang="en-US" sz="3667" dirty="0" err="1"/>
              <a:t>Parcellation</a:t>
            </a:r>
            <a:r>
              <a:rPr lang="en-US" sz="3667" dirty="0"/>
              <a:t>/Annotation</a:t>
            </a:r>
          </a:p>
        </p:txBody>
      </p:sp>
      <p:sp>
        <p:nvSpPr>
          <p:cNvPr id="48134" name="Rectangle 3"/>
          <p:cNvSpPr>
            <a:spLocks noGrp="1" noChangeArrowheads="1"/>
          </p:cNvSpPr>
          <p:nvPr>
            <p:ph idx="1"/>
          </p:nvPr>
        </p:nvSpPr>
        <p:spPr>
          <a:xfrm>
            <a:off x="1206500" y="1016000"/>
            <a:ext cx="6667500" cy="4699000"/>
          </a:xfrm>
        </p:spPr>
        <p:txBody>
          <a:bodyPr/>
          <a:lstStyle/>
          <a:p>
            <a:pPr eaLnBrk="1" hangingPunct="1"/>
            <a:r>
              <a:rPr lang="en-US" dirty="0">
                <a:solidFill>
                  <a:srgbClr val="404040"/>
                </a:solidFill>
              </a:rPr>
              <a:t>Surface ONLY</a:t>
            </a:r>
          </a:p>
          <a:p>
            <a:pPr eaLnBrk="1" hangingPunct="1"/>
            <a:r>
              <a:rPr lang="en-US" dirty="0">
                <a:solidFill>
                  <a:srgbClr val="404040"/>
                </a:solidFill>
              </a:rPr>
              <a:t>Annotation format (</a:t>
            </a:r>
            <a:r>
              <a:rPr lang="en-US" i="1" dirty="0" err="1">
                <a:solidFill>
                  <a:srgbClr val="404040"/>
                </a:solidFill>
              </a:rPr>
              <a:t>something.annot</a:t>
            </a:r>
            <a:r>
              <a:rPr lang="en-US" dirty="0">
                <a:solidFill>
                  <a:srgbClr val="404040"/>
                </a:solidFill>
              </a:rPr>
              <a:t>)</a:t>
            </a:r>
          </a:p>
          <a:p>
            <a:pPr eaLnBrk="1" hangingPunct="1"/>
            <a:r>
              <a:rPr lang="en-US" dirty="0">
                <a:solidFill>
                  <a:srgbClr val="404040"/>
                </a:solidFill>
              </a:rPr>
              <a:t>Each vertex has only one label/index</a:t>
            </a:r>
          </a:p>
          <a:p>
            <a:pPr eaLnBrk="1" hangingPunct="1"/>
            <a:r>
              <a:rPr lang="en-US" dirty="0">
                <a:solidFill>
                  <a:srgbClr val="404040"/>
                </a:solidFill>
              </a:rPr>
              <a:t>Index List also found in color lookup table (LUT)</a:t>
            </a:r>
          </a:p>
          <a:p>
            <a:pPr lvl="1" eaLnBrk="1" hangingPunct="1"/>
            <a:r>
              <a:rPr lang="en-US" dirty="0">
                <a:solidFill>
                  <a:srgbClr val="404040"/>
                </a:solidFill>
                <a:ea typeface="ＭＳ Ｐゴシック" charset="0"/>
              </a:rPr>
              <a:t>$FREESUFER_HOME/</a:t>
            </a:r>
            <a:r>
              <a:rPr lang="en-US" dirty="0" err="1">
                <a:solidFill>
                  <a:srgbClr val="404040"/>
                </a:solidFill>
                <a:ea typeface="ＭＳ Ｐゴシック" charset="0"/>
              </a:rPr>
              <a:t>FreeSurferColorLUT.txt</a:t>
            </a:r>
            <a:endParaRPr lang="en-US" dirty="0">
              <a:solidFill>
                <a:srgbClr val="404040"/>
              </a:solidFill>
              <a:ea typeface="ＭＳ Ｐゴシック" charset="0"/>
            </a:endParaRPr>
          </a:p>
        </p:txBody>
      </p:sp>
      <p:pic>
        <p:nvPicPr>
          <p:cNvPr id="48132" name="Picture 7" descr="lh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050305"/>
              </a:clrFrom>
              <a:clrTo>
                <a:srgbClr val="050305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93052" y="3429000"/>
            <a:ext cx="2361082" cy="148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8135" name="Picture 8" descr="bert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050305"/>
              </a:clrFrom>
              <a:clrTo>
                <a:srgbClr val="050305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8420" t="25835" r="10527" b="33466"/>
          <a:stretch>
            <a:fillRect/>
          </a:stretch>
        </p:blipFill>
        <p:spPr bwMode="auto">
          <a:xfrm>
            <a:off x="4662839" y="3429000"/>
            <a:ext cx="2339623" cy="13856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8136" name="Rectangle 9"/>
          <p:cNvSpPr>
            <a:spLocks noChangeArrowheads="1"/>
          </p:cNvSpPr>
          <p:nvPr/>
        </p:nvSpPr>
        <p:spPr bwMode="auto">
          <a:xfrm>
            <a:off x="2214769" y="4921947"/>
            <a:ext cx="1485600" cy="3231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n-US" sz="1500" dirty="0">
                <a:solidFill>
                  <a:srgbClr val="404040"/>
                </a:solidFill>
              </a:rPr>
              <a:t>?</a:t>
            </a:r>
            <a:r>
              <a:rPr lang="en-US" sz="1500" dirty="0" err="1">
                <a:solidFill>
                  <a:srgbClr val="404040"/>
                </a:solidFill>
              </a:rPr>
              <a:t>h.aparc.annot</a:t>
            </a:r>
            <a:endParaRPr lang="en-US" sz="1500" dirty="0">
              <a:solidFill>
                <a:srgbClr val="404040"/>
              </a:solidFill>
            </a:endParaRPr>
          </a:p>
        </p:txBody>
      </p:sp>
      <p:sp>
        <p:nvSpPr>
          <p:cNvPr id="11" name="Rectangle 9"/>
          <p:cNvSpPr>
            <a:spLocks noChangeArrowheads="1"/>
          </p:cNvSpPr>
          <p:nvPr/>
        </p:nvSpPr>
        <p:spPr bwMode="auto">
          <a:xfrm>
            <a:off x="4855558" y="4916389"/>
            <a:ext cx="2115579" cy="3231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n-US" sz="1500" dirty="0">
                <a:solidFill>
                  <a:srgbClr val="404040"/>
                </a:solidFill>
              </a:rPr>
              <a:t>?h.aparc.a2009.annot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103A6D-EC7C-9F49-AEAA-9D5D647C528F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3355555"/>
      </p:ext>
    </p:extLst>
  </p:cSld>
  <p:clrMapOvr>
    <a:masterClrMapping/>
  </p:clrMapOvr>
  <p:transition>
    <p:cut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8" descr="me-lh-cor-label.png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5900"/>
                    </a14:imgEffect>
                    <a14:imgEffect>
                      <a14:saturation sat="400000"/>
                    </a14:imgEffect>
                    <a14:imgEffect>
                      <a14:brightnessContrast bright="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49432" y="1587500"/>
            <a:ext cx="3773825" cy="27418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6628" name="Rectangle 2"/>
          <p:cNvSpPr>
            <a:spLocks noGrp="1" noChangeArrowheads="1"/>
          </p:cNvSpPr>
          <p:nvPr>
            <p:ph type="title"/>
          </p:nvPr>
        </p:nvSpPr>
        <p:spPr>
          <a:xfrm>
            <a:off x="774908" y="73719"/>
            <a:ext cx="7607093" cy="1036367"/>
          </a:xfrm>
        </p:spPr>
        <p:txBody>
          <a:bodyPr/>
          <a:lstStyle/>
          <a:p>
            <a:pPr eaLnBrk="1" hangingPunct="1"/>
            <a:r>
              <a:rPr lang="en-US" sz="3333" dirty="0"/>
              <a:t> Automatic Surface </a:t>
            </a:r>
            <a:r>
              <a:rPr lang="en-US" sz="3333" dirty="0" err="1"/>
              <a:t>Parcellation</a:t>
            </a:r>
            <a:r>
              <a:rPr lang="en-US" sz="3333" dirty="0"/>
              <a:t>:</a:t>
            </a:r>
            <a:br>
              <a:rPr lang="en-US" sz="3333" dirty="0"/>
            </a:br>
            <a:r>
              <a:rPr lang="en-US" sz="3333" dirty="0" err="1"/>
              <a:t>Desikan</a:t>
            </a:r>
            <a:r>
              <a:rPr lang="en-US" sz="3333" dirty="0"/>
              <a:t>/</a:t>
            </a:r>
            <a:r>
              <a:rPr lang="en-US" sz="3333" dirty="0" err="1"/>
              <a:t>Killiany</a:t>
            </a:r>
            <a:r>
              <a:rPr lang="en-US" sz="3333" dirty="0"/>
              <a:t> Atlas (35 ROI’s)</a:t>
            </a:r>
          </a:p>
        </p:txBody>
      </p:sp>
      <p:sp>
        <p:nvSpPr>
          <p:cNvPr id="26630" name="Text Box 4"/>
          <p:cNvSpPr txBox="1">
            <a:spLocks noChangeArrowheads="1"/>
          </p:cNvSpPr>
          <p:nvPr/>
        </p:nvSpPr>
        <p:spPr bwMode="auto">
          <a:xfrm>
            <a:off x="1126987" y="1208360"/>
            <a:ext cx="2179443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2000" dirty="0" err="1">
                <a:solidFill>
                  <a:srgbClr val="404040"/>
                </a:solidFill>
                <a:latin typeface="+mn-lt"/>
              </a:rPr>
              <a:t>Precentral</a:t>
            </a:r>
            <a:r>
              <a:rPr lang="en-US" sz="2000" dirty="0">
                <a:solidFill>
                  <a:srgbClr val="404040"/>
                </a:solidFill>
                <a:latin typeface="+mn-lt"/>
              </a:rPr>
              <a:t> </a:t>
            </a:r>
            <a:r>
              <a:rPr lang="en-US" sz="2000" dirty="0" err="1">
                <a:solidFill>
                  <a:srgbClr val="404040"/>
                </a:solidFill>
                <a:latin typeface="+mn-lt"/>
              </a:rPr>
              <a:t>Gyrus</a:t>
            </a:r>
            <a:endParaRPr lang="en-US" sz="2000" dirty="0">
              <a:solidFill>
                <a:srgbClr val="404040"/>
              </a:solidFill>
              <a:latin typeface="+mn-lt"/>
            </a:endParaRPr>
          </a:p>
        </p:txBody>
      </p:sp>
      <p:sp>
        <p:nvSpPr>
          <p:cNvPr id="26631" name="Text Box 5"/>
          <p:cNvSpPr txBox="1">
            <a:spLocks noChangeArrowheads="1"/>
          </p:cNvSpPr>
          <p:nvPr/>
        </p:nvSpPr>
        <p:spPr bwMode="auto">
          <a:xfrm>
            <a:off x="5715000" y="1209625"/>
            <a:ext cx="2299540" cy="400110"/>
          </a:xfrm>
          <a:prstGeom prst="rect">
            <a:avLst/>
          </a:prstGeom>
          <a:noFill/>
          <a:ln w="9525">
            <a:solidFill>
              <a:srgbClr val="FFFFFF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2000" dirty="0" err="1">
                <a:solidFill>
                  <a:srgbClr val="404040"/>
                </a:solidFill>
                <a:latin typeface="+mn-lt"/>
              </a:rPr>
              <a:t>Postcentral</a:t>
            </a:r>
            <a:r>
              <a:rPr lang="en-US" sz="2000" dirty="0">
                <a:solidFill>
                  <a:srgbClr val="404040"/>
                </a:solidFill>
                <a:latin typeface="+mn-lt"/>
              </a:rPr>
              <a:t> </a:t>
            </a:r>
            <a:r>
              <a:rPr lang="en-US" sz="2000" dirty="0" err="1">
                <a:solidFill>
                  <a:srgbClr val="404040"/>
                </a:solidFill>
                <a:latin typeface="+mn-lt"/>
              </a:rPr>
              <a:t>Gyrus</a:t>
            </a:r>
            <a:endParaRPr lang="en-US" sz="2000" dirty="0">
              <a:solidFill>
                <a:srgbClr val="404040"/>
              </a:solidFill>
              <a:latin typeface="+mn-lt"/>
            </a:endParaRPr>
          </a:p>
        </p:txBody>
      </p:sp>
      <p:sp>
        <p:nvSpPr>
          <p:cNvPr id="26632" name="Line 6"/>
          <p:cNvSpPr>
            <a:spLocks noChangeShapeType="1"/>
          </p:cNvSpPr>
          <p:nvPr/>
        </p:nvSpPr>
        <p:spPr bwMode="auto">
          <a:xfrm>
            <a:off x="2452823" y="1703851"/>
            <a:ext cx="1484177" cy="836149"/>
          </a:xfrm>
          <a:prstGeom prst="line">
            <a:avLst/>
          </a:prstGeom>
          <a:noFill/>
          <a:ln w="57150">
            <a:solidFill>
              <a:srgbClr val="0000FF"/>
            </a:solidFill>
            <a:round/>
            <a:headEnd/>
            <a:tailEnd type="triangle" w="med" len="med"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1500"/>
          </a:p>
        </p:txBody>
      </p:sp>
      <p:sp>
        <p:nvSpPr>
          <p:cNvPr id="26633" name="Line 7"/>
          <p:cNvSpPr>
            <a:spLocks noChangeShapeType="1"/>
          </p:cNvSpPr>
          <p:nvPr/>
        </p:nvSpPr>
        <p:spPr bwMode="auto">
          <a:xfrm flipH="1">
            <a:off x="4635500" y="1587500"/>
            <a:ext cx="1333500" cy="571500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1500"/>
          </a:p>
        </p:txBody>
      </p:sp>
      <p:sp>
        <p:nvSpPr>
          <p:cNvPr id="26634" name="Text Box 9"/>
          <p:cNvSpPr txBox="1">
            <a:spLocks noChangeArrowheads="1"/>
          </p:cNvSpPr>
          <p:nvPr/>
        </p:nvSpPr>
        <p:spPr bwMode="auto">
          <a:xfrm>
            <a:off x="889001" y="4445000"/>
            <a:ext cx="3181577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2000">
                <a:solidFill>
                  <a:srgbClr val="404040"/>
                </a:solidFill>
                <a:latin typeface="+mn-lt"/>
              </a:rPr>
              <a:t>Superior Temporal Gyrus</a:t>
            </a:r>
          </a:p>
        </p:txBody>
      </p:sp>
      <p:sp>
        <p:nvSpPr>
          <p:cNvPr id="26635" name="Line 10"/>
          <p:cNvSpPr>
            <a:spLocks noChangeShapeType="1"/>
          </p:cNvSpPr>
          <p:nvPr/>
        </p:nvSpPr>
        <p:spPr bwMode="auto">
          <a:xfrm flipV="1">
            <a:off x="1651000" y="3429000"/>
            <a:ext cx="2095500" cy="952500"/>
          </a:xfrm>
          <a:prstGeom prst="line">
            <a:avLst/>
          </a:prstGeom>
          <a:noFill/>
          <a:ln w="57150">
            <a:solidFill>
              <a:schemeClr val="accent1">
                <a:lumMod val="60000"/>
                <a:lumOff val="40000"/>
              </a:schemeClr>
            </a:solidFill>
            <a:round/>
            <a:headEnd/>
            <a:tailEnd type="triangle" w="med" len="med"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1500"/>
          </a:p>
        </p:txBody>
      </p:sp>
      <p:sp>
        <p:nvSpPr>
          <p:cNvPr id="26637" name="Text Box 13"/>
          <p:cNvSpPr txBox="1">
            <a:spLocks noChangeArrowheads="1"/>
          </p:cNvSpPr>
          <p:nvPr/>
        </p:nvSpPr>
        <p:spPr bwMode="auto">
          <a:xfrm>
            <a:off x="6705187" y="2730500"/>
            <a:ext cx="1047082" cy="400110"/>
          </a:xfrm>
          <a:prstGeom prst="rect">
            <a:avLst/>
          </a:prstGeom>
          <a:noFill/>
          <a:ln w="9525">
            <a:solidFill>
              <a:srgbClr val="595959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2000">
                <a:solidFill>
                  <a:srgbClr val="404040"/>
                </a:solidFill>
                <a:latin typeface="+mn-lt"/>
              </a:rPr>
              <a:t>subject</a:t>
            </a:r>
          </a:p>
        </p:txBody>
      </p:sp>
      <p:sp>
        <p:nvSpPr>
          <p:cNvPr id="26638" name="Text Box 14"/>
          <p:cNvSpPr txBox="1">
            <a:spLocks noChangeArrowheads="1"/>
          </p:cNvSpPr>
          <p:nvPr/>
        </p:nvSpPr>
        <p:spPr bwMode="auto">
          <a:xfrm>
            <a:off x="6858000" y="3556000"/>
            <a:ext cx="756938" cy="400110"/>
          </a:xfrm>
          <a:prstGeom prst="rect">
            <a:avLst/>
          </a:prstGeom>
          <a:noFill/>
          <a:ln w="9525">
            <a:solidFill>
              <a:srgbClr val="595959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2000">
                <a:solidFill>
                  <a:srgbClr val="404040"/>
                </a:solidFill>
                <a:latin typeface="+mn-lt"/>
              </a:rPr>
              <a:t>label</a:t>
            </a:r>
          </a:p>
        </p:txBody>
      </p:sp>
      <p:cxnSp>
        <p:nvCxnSpPr>
          <p:cNvPr id="26639" name="AutoShape 15"/>
          <p:cNvCxnSpPr>
            <a:cxnSpLocks noChangeShapeType="1"/>
            <a:stCxn id="26637" idx="2"/>
            <a:endCxn id="26638" idx="0"/>
          </p:cNvCxnSpPr>
          <p:nvPr/>
        </p:nvCxnSpPr>
        <p:spPr bwMode="auto">
          <a:xfrm>
            <a:off x="7228728" y="3130610"/>
            <a:ext cx="7741" cy="425390"/>
          </a:xfrm>
          <a:prstGeom prst="straightConnector1">
            <a:avLst/>
          </a:prstGeom>
          <a:noFill/>
          <a:ln w="9525">
            <a:solidFill>
              <a:srgbClr val="595959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</p:cxnSp>
      <p:sp>
        <p:nvSpPr>
          <p:cNvPr id="26640" name="Text Box 16"/>
          <p:cNvSpPr txBox="1">
            <a:spLocks noChangeArrowheads="1"/>
          </p:cNvSpPr>
          <p:nvPr/>
        </p:nvSpPr>
        <p:spPr bwMode="auto">
          <a:xfrm>
            <a:off x="6273594" y="4318000"/>
            <a:ext cx="1879169" cy="400110"/>
          </a:xfrm>
          <a:prstGeom prst="rect">
            <a:avLst/>
          </a:prstGeom>
          <a:noFill/>
          <a:ln w="9525">
            <a:solidFill>
              <a:srgbClr val="595959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2000">
                <a:solidFill>
                  <a:srgbClr val="404040"/>
                </a:solidFill>
                <a:latin typeface="+mn-lt"/>
              </a:rPr>
              <a:t>lh.aparc.annot</a:t>
            </a:r>
          </a:p>
        </p:txBody>
      </p:sp>
      <p:cxnSp>
        <p:nvCxnSpPr>
          <p:cNvPr id="26641" name="AutoShape 17"/>
          <p:cNvCxnSpPr>
            <a:cxnSpLocks noChangeShapeType="1"/>
            <a:stCxn id="26638" idx="2"/>
            <a:endCxn id="26640" idx="0"/>
          </p:cNvCxnSpPr>
          <p:nvPr/>
        </p:nvCxnSpPr>
        <p:spPr bwMode="auto">
          <a:xfrm flipH="1">
            <a:off x="7213179" y="3956110"/>
            <a:ext cx="23290" cy="361890"/>
          </a:xfrm>
          <a:prstGeom prst="straightConnector1">
            <a:avLst/>
          </a:prstGeom>
          <a:noFill/>
          <a:ln w="9525">
            <a:solidFill>
              <a:srgbClr val="595959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</p:cxnSp>
      <p:sp>
        <p:nvSpPr>
          <p:cNvPr id="18" name="Rectangle 5"/>
          <p:cNvSpPr>
            <a:spLocks noChangeArrowheads="1"/>
          </p:cNvSpPr>
          <p:nvPr/>
        </p:nvSpPr>
        <p:spPr bwMode="auto">
          <a:xfrm>
            <a:off x="774907" y="4927152"/>
            <a:ext cx="7607094" cy="6311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/>
          <a:p>
            <a:pPr eaLnBrk="0" hangingPunct="0"/>
            <a:r>
              <a:rPr kumimoji="1" lang="en-US" sz="1167" u="sng" dirty="0">
                <a:solidFill>
                  <a:schemeClr val="tx1">
                    <a:lumMod val="75000"/>
                    <a:lumOff val="25000"/>
                  </a:schemeClr>
                </a:solidFill>
                <a:hlinkClick r:id="rId5"/>
              </a:rPr>
              <a:t>An automated labeling system for subdividing the human cerebral cortex on MRI scans into gyral based regions of interest</a:t>
            </a:r>
            <a:r>
              <a:rPr kumimoji="1" lang="en-US" sz="1167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</a:t>
            </a:r>
            <a:r>
              <a:rPr kumimoji="1" lang="en-US" sz="1167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Desikan</a:t>
            </a:r>
            <a:r>
              <a:rPr kumimoji="1" lang="en-US" sz="1167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R.S., F. </a:t>
            </a:r>
            <a:r>
              <a:rPr kumimoji="1" lang="en-US" sz="1167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Segonne</a:t>
            </a:r>
            <a:r>
              <a:rPr kumimoji="1" lang="en-US" sz="1167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B. </a:t>
            </a:r>
            <a:r>
              <a:rPr kumimoji="1" lang="en-US" sz="1167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Fischl</a:t>
            </a:r>
            <a:r>
              <a:rPr kumimoji="1" lang="en-US" sz="1167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B.T. Quinn, B.C. Dickerson, D. Blacker, R.L. Buckner, A.M. Dale, R.P. Maguire, B.T. Hyman, M.S. Albert, and R.J. </a:t>
            </a:r>
            <a:r>
              <a:rPr kumimoji="1" lang="en-US" sz="1167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Killiany</a:t>
            </a:r>
            <a:r>
              <a:rPr kumimoji="1" lang="en-US" sz="1167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(2006). </a:t>
            </a:r>
            <a:r>
              <a:rPr kumimoji="1" lang="en-US" sz="1167" dirty="0">
                <a:solidFill>
                  <a:schemeClr val="tx1">
                    <a:lumMod val="75000"/>
                    <a:lumOff val="25000"/>
                  </a:schemeClr>
                </a:solidFill>
                <a:hlinkClick r:id="rId6"/>
              </a:rPr>
              <a:t>NeuroImage</a:t>
            </a:r>
            <a:r>
              <a:rPr kumimoji="1" lang="en-US" sz="1167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31(3):968-80. 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103A6D-EC7C-9F49-AEAA-9D5D647C528F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631371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6" name="Rectangle 2"/>
          <p:cNvSpPr>
            <a:spLocks noGrp="1" noChangeArrowheads="1"/>
          </p:cNvSpPr>
          <p:nvPr>
            <p:ph type="title"/>
          </p:nvPr>
        </p:nvSpPr>
        <p:spPr>
          <a:xfrm>
            <a:off x="762000" y="0"/>
            <a:ext cx="7620000" cy="952500"/>
          </a:xfrm>
        </p:spPr>
        <p:txBody>
          <a:bodyPr/>
          <a:lstStyle/>
          <a:p>
            <a:pPr eaLnBrk="1" hangingPunct="1"/>
            <a:r>
              <a:rPr lang="en-US" sz="3667" dirty="0" err="1"/>
              <a:t>Desikan</a:t>
            </a:r>
            <a:r>
              <a:rPr lang="en-US" sz="3667" dirty="0"/>
              <a:t>/</a:t>
            </a:r>
            <a:r>
              <a:rPr lang="en-US" sz="3667" dirty="0" err="1"/>
              <a:t>Killiany</a:t>
            </a:r>
            <a:r>
              <a:rPr lang="en-US" sz="3667" dirty="0"/>
              <a:t> Atlas</a:t>
            </a:r>
          </a:p>
        </p:txBody>
      </p:sp>
      <p:sp>
        <p:nvSpPr>
          <p:cNvPr id="28677" name="Rectangle 3"/>
          <p:cNvSpPr>
            <a:spLocks noChangeArrowheads="1"/>
          </p:cNvSpPr>
          <p:nvPr/>
        </p:nvSpPr>
        <p:spPr bwMode="auto">
          <a:xfrm>
            <a:off x="1841500" y="1206500"/>
            <a:ext cx="5524500" cy="3365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285739" indent="-285739">
              <a:spcBef>
                <a:spcPct val="20000"/>
              </a:spcBef>
              <a:buFontTx/>
              <a:buChar char="•"/>
            </a:pPr>
            <a:r>
              <a:rPr lang="en-US" sz="2400" dirty="0">
                <a:solidFill>
                  <a:srgbClr val="404040"/>
                </a:solidFill>
              </a:rPr>
              <a:t>Manual Labels</a:t>
            </a:r>
          </a:p>
          <a:p>
            <a:pPr marL="285739" indent="-285739">
              <a:spcBef>
                <a:spcPct val="20000"/>
              </a:spcBef>
              <a:buFontTx/>
              <a:buChar char="•"/>
            </a:pPr>
            <a:r>
              <a:rPr lang="en-US" sz="2400" dirty="0">
                <a:solidFill>
                  <a:srgbClr val="404040"/>
                </a:solidFill>
              </a:rPr>
              <a:t>40 Subjects</a:t>
            </a:r>
          </a:p>
          <a:p>
            <a:pPr marL="285739" indent="-285739">
              <a:spcBef>
                <a:spcPct val="20000"/>
              </a:spcBef>
              <a:buFontTx/>
              <a:buChar char="•"/>
            </a:pPr>
            <a:r>
              <a:rPr lang="en-US" sz="2400" dirty="0">
                <a:solidFill>
                  <a:srgbClr val="404040"/>
                </a:solidFill>
              </a:rPr>
              <a:t>14 Male, 26 Female</a:t>
            </a:r>
          </a:p>
          <a:p>
            <a:pPr marL="285739" indent="-285739">
              <a:spcBef>
                <a:spcPct val="20000"/>
              </a:spcBef>
              <a:buFontTx/>
              <a:buChar char="•"/>
            </a:pPr>
            <a:r>
              <a:rPr lang="en-US" sz="2400" dirty="0">
                <a:solidFill>
                  <a:srgbClr val="404040"/>
                </a:solidFill>
              </a:rPr>
              <a:t>Ages 18-87</a:t>
            </a:r>
          </a:p>
          <a:p>
            <a:pPr marL="285739" indent="-285739">
              <a:spcBef>
                <a:spcPct val="20000"/>
              </a:spcBef>
              <a:buFontTx/>
              <a:buChar char="•"/>
            </a:pPr>
            <a:r>
              <a:rPr lang="en-US" sz="2400" dirty="0">
                <a:solidFill>
                  <a:srgbClr val="404040"/>
                </a:solidFill>
              </a:rPr>
              <a:t>30 Non-demented</a:t>
            </a:r>
          </a:p>
          <a:p>
            <a:pPr marL="285739" indent="-285739">
              <a:spcBef>
                <a:spcPct val="20000"/>
              </a:spcBef>
              <a:buFontTx/>
              <a:buChar char="•"/>
            </a:pPr>
            <a:r>
              <a:rPr lang="en-US" sz="2400" dirty="0">
                <a:solidFill>
                  <a:srgbClr val="404040"/>
                </a:solidFill>
              </a:rPr>
              <a:t>10 Demented</a:t>
            </a:r>
          </a:p>
          <a:p>
            <a:pPr marL="285739" indent="-285739">
              <a:spcBef>
                <a:spcPct val="20000"/>
              </a:spcBef>
              <a:buFontTx/>
              <a:buChar char="•"/>
            </a:pPr>
            <a:r>
              <a:rPr lang="en-US" sz="2400" dirty="0">
                <a:solidFill>
                  <a:srgbClr val="404040"/>
                </a:solidFill>
              </a:rPr>
              <a:t>Siemens 1.5T Vision (Wash U)</a:t>
            </a:r>
          </a:p>
        </p:txBody>
      </p:sp>
      <p:sp>
        <p:nvSpPr>
          <p:cNvPr id="7" name="Rectangle 5"/>
          <p:cNvSpPr>
            <a:spLocks noChangeArrowheads="1"/>
          </p:cNvSpPr>
          <p:nvPr/>
        </p:nvSpPr>
        <p:spPr bwMode="auto">
          <a:xfrm>
            <a:off x="774907" y="4927152"/>
            <a:ext cx="7607094" cy="6311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/>
          <a:p>
            <a:pPr eaLnBrk="0" hangingPunct="0"/>
            <a:r>
              <a:rPr kumimoji="1" lang="en-US" sz="1167" u="sng" dirty="0">
                <a:solidFill>
                  <a:schemeClr val="tx1">
                    <a:lumMod val="75000"/>
                    <a:lumOff val="25000"/>
                  </a:schemeClr>
                </a:solidFill>
                <a:hlinkClick r:id="rId3"/>
              </a:rPr>
              <a:t>An automated labeling system for subdividing the human cerebral cortex on MRI scans into gyral based regions of interest</a:t>
            </a:r>
            <a:r>
              <a:rPr kumimoji="1" lang="en-US" sz="1167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</a:t>
            </a:r>
            <a:r>
              <a:rPr kumimoji="1" lang="en-US" sz="1167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Desikan</a:t>
            </a:r>
            <a:r>
              <a:rPr kumimoji="1" lang="en-US" sz="1167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R.S., F. </a:t>
            </a:r>
            <a:r>
              <a:rPr kumimoji="1" lang="en-US" sz="1167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Segonne</a:t>
            </a:r>
            <a:r>
              <a:rPr kumimoji="1" lang="en-US" sz="1167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B. </a:t>
            </a:r>
            <a:r>
              <a:rPr kumimoji="1" lang="en-US" sz="1167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Fischl</a:t>
            </a:r>
            <a:r>
              <a:rPr kumimoji="1" lang="en-US" sz="1167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B.T. Quinn, B.C. Dickerson, D. Blacker, R.L. Buckner, A.M. Dale, R.P. Maguire, B.T. Hyman, M.S. Albert, and R.J. </a:t>
            </a:r>
            <a:r>
              <a:rPr kumimoji="1" lang="en-US" sz="1167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Killiany</a:t>
            </a:r>
            <a:r>
              <a:rPr kumimoji="1" lang="en-US" sz="1167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(2006). </a:t>
            </a:r>
            <a:r>
              <a:rPr kumimoji="1" lang="en-US" sz="1167" dirty="0">
                <a:solidFill>
                  <a:schemeClr val="tx1">
                    <a:lumMod val="75000"/>
                    <a:lumOff val="25000"/>
                  </a:schemeClr>
                </a:solidFill>
                <a:hlinkClick r:id="rId4"/>
              </a:rPr>
              <a:t>NeuroImage</a:t>
            </a:r>
            <a:r>
              <a:rPr kumimoji="1" lang="en-US" sz="1167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31(3):968-80. 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103A6D-EC7C-9F49-AEAA-9D5D647C528F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124518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4" name="Rectangle 2"/>
          <p:cNvSpPr>
            <a:spLocks noGrp="1" noChangeArrowheads="1"/>
          </p:cNvSpPr>
          <p:nvPr>
            <p:ph type="title"/>
          </p:nvPr>
        </p:nvSpPr>
        <p:spPr>
          <a:xfrm>
            <a:off x="825500" y="120546"/>
            <a:ext cx="7556500" cy="952500"/>
          </a:xfrm>
        </p:spPr>
        <p:txBody>
          <a:bodyPr/>
          <a:lstStyle/>
          <a:p>
            <a:pPr eaLnBrk="1" hangingPunct="1"/>
            <a:r>
              <a:rPr lang="en-US" sz="3667" dirty="0"/>
              <a:t> </a:t>
            </a:r>
            <a:r>
              <a:rPr lang="en-US" sz="3333" dirty="0"/>
              <a:t>Automatic Surface </a:t>
            </a:r>
            <a:r>
              <a:rPr lang="en-US" sz="3333" dirty="0" err="1"/>
              <a:t>Parcellation</a:t>
            </a:r>
            <a:r>
              <a:rPr lang="en-US" sz="3333" dirty="0"/>
              <a:t>:</a:t>
            </a:r>
            <a:br>
              <a:rPr lang="en-US" sz="3333" dirty="0"/>
            </a:br>
            <a:r>
              <a:rPr lang="en-US" sz="3333" dirty="0" err="1"/>
              <a:t>Destrieux</a:t>
            </a:r>
            <a:r>
              <a:rPr lang="en-US" sz="3333" dirty="0"/>
              <a:t> Atlas</a:t>
            </a:r>
          </a:p>
        </p:txBody>
      </p:sp>
      <p:sp>
        <p:nvSpPr>
          <p:cNvPr id="30725" name="Rectangle 3"/>
          <p:cNvSpPr>
            <a:spLocks noChangeArrowheads="1"/>
          </p:cNvSpPr>
          <p:nvPr/>
        </p:nvSpPr>
        <p:spPr bwMode="auto">
          <a:xfrm>
            <a:off x="889000" y="4853154"/>
            <a:ext cx="7302500" cy="7076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/>
          <a:p>
            <a:pPr eaLnBrk="0" hangingPunct="0"/>
            <a:r>
              <a:rPr kumimoji="1" lang="en-US" sz="1333" u="sng" dirty="0">
                <a:solidFill>
                  <a:srgbClr val="404040"/>
                </a:solidFill>
                <a:hlinkClick r:id="rId3"/>
              </a:rPr>
              <a:t>Automatically Parcellating the Human Cerebral Cortex</a:t>
            </a:r>
            <a:r>
              <a:rPr kumimoji="1" lang="en-US" sz="1333" dirty="0">
                <a:solidFill>
                  <a:srgbClr val="404040"/>
                </a:solidFill>
              </a:rPr>
              <a:t>, </a:t>
            </a:r>
            <a:r>
              <a:rPr kumimoji="1" lang="en-US" sz="1333" dirty="0" err="1">
                <a:solidFill>
                  <a:srgbClr val="404040"/>
                </a:solidFill>
              </a:rPr>
              <a:t>Fischl</a:t>
            </a:r>
            <a:r>
              <a:rPr kumimoji="1" lang="en-US" sz="1333" dirty="0">
                <a:solidFill>
                  <a:srgbClr val="404040"/>
                </a:solidFill>
              </a:rPr>
              <a:t>, B., A. van der </a:t>
            </a:r>
            <a:r>
              <a:rPr kumimoji="1" lang="en-US" sz="1333" dirty="0" err="1">
                <a:solidFill>
                  <a:srgbClr val="404040"/>
                </a:solidFill>
              </a:rPr>
              <a:t>Kouwe</a:t>
            </a:r>
            <a:r>
              <a:rPr kumimoji="1" lang="en-US" sz="1333" dirty="0">
                <a:solidFill>
                  <a:srgbClr val="404040"/>
                </a:solidFill>
              </a:rPr>
              <a:t>, C. </a:t>
            </a:r>
            <a:r>
              <a:rPr kumimoji="1" lang="en-US" sz="1333" dirty="0" err="1">
                <a:solidFill>
                  <a:srgbClr val="404040"/>
                </a:solidFill>
              </a:rPr>
              <a:t>Destrieux</a:t>
            </a:r>
            <a:r>
              <a:rPr kumimoji="1" lang="en-US" sz="1333" dirty="0">
                <a:solidFill>
                  <a:srgbClr val="404040"/>
                </a:solidFill>
              </a:rPr>
              <a:t>, E. </a:t>
            </a:r>
            <a:r>
              <a:rPr kumimoji="1" lang="en-US" sz="1333" dirty="0" err="1">
                <a:solidFill>
                  <a:srgbClr val="404040"/>
                </a:solidFill>
              </a:rPr>
              <a:t>Halgren</a:t>
            </a:r>
            <a:r>
              <a:rPr kumimoji="1" lang="en-US" sz="1333" dirty="0">
                <a:solidFill>
                  <a:srgbClr val="404040"/>
                </a:solidFill>
              </a:rPr>
              <a:t>, F. </a:t>
            </a:r>
            <a:r>
              <a:rPr kumimoji="1" lang="en-US" sz="1333" dirty="0" err="1">
                <a:solidFill>
                  <a:srgbClr val="404040"/>
                </a:solidFill>
              </a:rPr>
              <a:t>Segonne</a:t>
            </a:r>
            <a:r>
              <a:rPr kumimoji="1" lang="en-US" sz="1333" dirty="0">
                <a:solidFill>
                  <a:srgbClr val="404040"/>
                </a:solidFill>
              </a:rPr>
              <a:t>, D. </a:t>
            </a:r>
            <a:r>
              <a:rPr kumimoji="1" lang="en-US" sz="1333" dirty="0" err="1">
                <a:solidFill>
                  <a:srgbClr val="404040"/>
                </a:solidFill>
              </a:rPr>
              <a:t>Salat</a:t>
            </a:r>
            <a:r>
              <a:rPr kumimoji="1" lang="en-US" sz="1333" dirty="0">
                <a:solidFill>
                  <a:srgbClr val="404040"/>
                </a:solidFill>
              </a:rPr>
              <a:t>, E. </a:t>
            </a:r>
            <a:r>
              <a:rPr kumimoji="1" lang="en-US" sz="1333" dirty="0" err="1">
                <a:solidFill>
                  <a:srgbClr val="404040"/>
                </a:solidFill>
              </a:rPr>
              <a:t>Busa</a:t>
            </a:r>
            <a:r>
              <a:rPr kumimoji="1" lang="en-US" sz="1333" dirty="0">
                <a:solidFill>
                  <a:srgbClr val="404040"/>
                </a:solidFill>
              </a:rPr>
              <a:t>, L. </a:t>
            </a:r>
            <a:r>
              <a:rPr kumimoji="1" lang="en-US" sz="1333" dirty="0" err="1">
                <a:solidFill>
                  <a:srgbClr val="404040"/>
                </a:solidFill>
              </a:rPr>
              <a:t>Seidman</a:t>
            </a:r>
            <a:r>
              <a:rPr kumimoji="1" lang="en-US" sz="1333" dirty="0">
                <a:solidFill>
                  <a:srgbClr val="404040"/>
                </a:solidFill>
              </a:rPr>
              <a:t>, J. Goldstein, D. Kennedy, V. </a:t>
            </a:r>
            <a:r>
              <a:rPr kumimoji="1" lang="en-US" sz="1333" dirty="0" err="1">
                <a:solidFill>
                  <a:srgbClr val="404040"/>
                </a:solidFill>
              </a:rPr>
              <a:t>Caviness</a:t>
            </a:r>
            <a:r>
              <a:rPr kumimoji="1" lang="en-US" sz="1333" dirty="0">
                <a:solidFill>
                  <a:srgbClr val="404040"/>
                </a:solidFill>
              </a:rPr>
              <a:t>, N. </a:t>
            </a:r>
            <a:r>
              <a:rPr kumimoji="1" lang="en-US" sz="1333" dirty="0" err="1">
                <a:solidFill>
                  <a:srgbClr val="404040"/>
                </a:solidFill>
              </a:rPr>
              <a:t>Makris</a:t>
            </a:r>
            <a:r>
              <a:rPr kumimoji="1" lang="en-US" sz="1333" dirty="0">
                <a:solidFill>
                  <a:srgbClr val="404040"/>
                </a:solidFill>
              </a:rPr>
              <a:t>, B. Rosen, and A.M. Dale, (2004). Cerebral Cortex, 14:11-22. </a:t>
            </a:r>
          </a:p>
        </p:txBody>
      </p:sp>
      <p:pic>
        <p:nvPicPr>
          <p:cNvPr id="30726" name="Picture 4" descr="bert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040404"/>
              </a:clrFrom>
              <a:clrTo>
                <a:srgbClr val="040404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420" t="25835" r="10527" b="33466"/>
          <a:stretch>
            <a:fillRect/>
          </a:stretch>
        </p:blipFill>
        <p:spPr bwMode="auto">
          <a:xfrm>
            <a:off x="825500" y="952500"/>
            <a:ext cx="3012282" cy="17846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27" name="Picture 5" descr="bert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040404"/>
              </a:clrFrom>
              <a:clrTo>
                <a:srgbClr val="040404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15" t="25835" r="1315" b="22018"/>
          <a:stretch>
            <a:fillRect/>
          </a:stretch>
        </p:blipFill>
        <p:spPr bwMode="auto">
          <a:xfrm>
            <a:off x="3937000" y="2413000"/>
            <a:ext cx="4127500" cy="22873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28" name="Rectangle 6"/>
          <p:cNvSpPr>
            <a:spLocks noChangeArrowheads="1"/>
          </p:cNvSpPr>
          <p:nvPr/>
        </p:nvSpPr>
        <p:spPr bwMode="auto">
          <a:xfrm>
            <a:off x="4127500" y="1206500"/>
            <a:ext cx="4000500" cy="101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285739" indent="-285739">
              <a:spcBef>
                <a:spcPct val="20000"/>
              </a:spcBef>
              <a:buFontTx/>
              <a:buChar char="•"/>
            </a:pPr>
            <a:r>
              <a:rPr lang="en-US" sz="2667" dirty="0">
                <a:solidFill>
                  <a:srgbClr val="404040"/>
                </a:solidFill>
              </a:rPr>
              <a:t>58 </a:t>
            </a:r>
            <a:r>
              <a:rPr lang="en-US" sz="2667" dirty="0" err="1">
                <a:solidFill>
                  <a:srgbClr val="404040"/>
                </a:solidFill>
              </a:rPr>
              <a:t>Parcellation</a:t>
            </a:r>
            <a:r>
              <a:rPr lang="en-US" sz="2667" dirty="0">
                <a:solidFill>
                  <a:srgbClr val="404040"/>
                </a:solidFill>
              </a:rPr>
              <a:t> Units</a:t>
            </a:r>
          </a:p>
          <a:p>
            <a:pPr marL="285739" indent="-285739">
              <a:spcBef>
                <a:spcPct val="20000"/>
              </a:spcBef>
              <a:buFontTx/>
              <a:buChar char="•"/>
            </a:pPr>
            <a:r>
              <a:rPr lang="en-US" sz="2667" dirty="0">
                <a:solidFill>
                  <a:srgbClr val="404040"/>
                </a:solidFill>
              </a:rPr>
              <a:t>12 Subjects</a:t>
            </a:r>
          </a:p>
          <a:p>
            <a:pPr marL="285739" indent="-285739">
              <a:spcBef>
                <a:spcPct val="20000"/>
              </a:spcBef>
              <a:buFontTx/>
              <a:buChar char="•"/>
            </a:pPr>
            <a:endParaRPr lang="en-US" sz="2667" dirty="0">
              <a:solidFill>
                <a:srgbClr val="404040"/>
              </a:solidFill>
            </a:endParaRPr>
          </a:p>
        </p:txBody>
      </p:sp>
      <p:sp>
        <p:nvSpPr>
          <p:cNvPr id="30729" name="Text Box 8"/>
          <p:cNvSpPr txBox="1">
            <a:spLocks noChangeArrowheads="1"/>
          </p:cNvSpPr>
          <p:nvPr/>
        </p:nvSpPr>
        <p:spPr bwMode="auto">
          <a:xfrm>
            <a:off x="1945787" y="2882275"/>
            <a:ext cx="1047082" cy="400110"/>
          </a:xfrm>
          <a:prstGeom prst="rect">
            <a:avLst/>
          </a:prstGeom>
          <a:noFill/>
          <a:ln w="9525">
            <a:solidFill>
              <a:srgbClr val="595959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2000">
                <a:solidFill>
                  <a:srgbClr val="404040"/>
                </a:solidFill>
                <a:latin typeface="+mn-lt"/>
              </a:rPr>
              <a:t>subject</a:t>
            </a:r>
          </a:p>
        </p:txBody>
      </p:sp>
      <p:sp>
        <p:nvSpPr>
          <p:cNvPr id="30730" name="Text Box 9"/>
          <p:cNvSpPr txBox="1">
            <a:spLocks noChangeArrowheads="1"/>
          </p:cNvSpPr>
          <p:nvPr/>
        </p:nvSpPr>
        <p:spPr bwMode="auto">
          <a:xfrm>
            <a:off x="2086956" y="3572838"/>
            <a:ext cx="756938" cy="400110"/>
          </a:xfrm>
          <a:prstGeom prst="rect">
            <a:avLst/>
          </a:prstGeom>
          <a:noFill/>
          <a:ln w="9525">
            <a:solidFill>
              <a:srgbClr val="595959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2000">
                <a:solidFill>
                  <a:srgbClr val="404040"/>
                </a:solidFill>
                <a:latin typeface="+mn-lt"/>
              </a:rPr>
              <a:t>label</a:t>
            </a:r>
          </a:p>
        </p:txBody>
      </p:sp>
      <p:cxnSp>
        <p:nvCxnSpPr>
          <p:cNvPr id="30731" name="AutoShape 10"/>
          <p:cNvCxnSpPr>
            <a:cxnSpLocks noChangeShapeType="1"/>
            <a:stCxn id="30729" idx="2"/>
            <a:endCxn id="30730" idx="0"/>
          </p:cNvCxnSpPr>
          <p:nvPr/>
        </p:nvCxnSpPr>
        <p:spPr bwMode="auto">
          <a:xfrm flipH="1">
            <a:off x="2465425" y="3282385"/>
            <a:ext cx="3903" cy="290453"/>
          </a:xfrm>
          <a:prstGeom prst="straightConnector1">
            <a:avLst/>
          </a:prstGeom>
          <a:noFill/>
          <a:ln w="9525">
            <a:solidFill>
              <a:srgbClr val="595959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</p:cxnSp>
      <p:sp>
        <p:nvSpPr>
          <p:cNvPr id="30732" name="Text Box 11"/>
          <p:cNvSpPr txBox="1">
            <a:spLocks noChangeArrowheads="1"/>
          </p:cNvSpPr>
          <p:nvPr/>
        </p:nvSpPr>
        <p:spPr bwMode="auto">
          <a:xfrm>
            <a:off x="1040645" y="4279275"/>
            <a:ext cx="2842573" cy="400110"/>
          </a:xfrm>
          <a:prstGeom prst="rect">
            <a:avLst/>
          </a:prstGeom>
          <a:noFill/>
          <a:ln w="9525">
            <a:solidFill>
              <a:srgbClr val="595959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2000">
                <a:solidFill>
                  <a:srgbClr val="404040"/>
                </a:solidFill>
                <a:latin typeface="+mn-lt"/>
              </a:rPr>
              <a:t>lh.aparc.a2009s.annot</a:t>
            </a:r>
          </a:p>
        </p:txBody>
      </p:sp>
      <p:cxnSp>
        <p:nvCxnSpPr>
          <p:cNvPr id="30733" name="AutoShape 12"/>
          <p:cNvCxnSpPr>
            <a:cxnSpLocks noChangeShapeType="1"/>
            <a:stCxn id="30730" idx="2"/>
            <a:endCxn id="30732" idx="0"/>
          </p:cNvCxnSpPr>
          <p:nvPr/>
        </p:nvCxnSpPr>
        <p:spPr bwMode="auto">
          <a:xfrm flipH="1">
            <a:off x="2461932" y="3972948"/>
            <a:ext cx="3493" cy="306327"/>
          </a:xfrm>
          <a:prstGeom prst="straightConnector1">
            <a:avLst/>
          </a:prstGeom>
          <a:noFill/>
          <a:ln w="9525">
            <a:solidFill>
              <a:srgbClr val="595959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</p:cxn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103A6D-EC7C-9F49-AEAA-9D5D647C528F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2335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4" name="Rectangle 2"/>
          <p:cNvSpPr>
            <a:spLocks noGrp="1" noChangeArrowheads="1"/>
          </p:cNvSpPr>
          <p:nvPr>
            <p:ph type="title"/>
          </p:nvPr>
        </p:nvSpPr>
        <p:spPr>
          <a:xfrm>
            <a:off x="1460500" y="-127000"/>
            <a:ext cx="6350000" cy="952500"/>
          </a:xfrm>
        </p:spPr>
        <p:txBody>
          <a:bodyPr/>
          <a:lstStyle/>
          <a:p>
            <a:pPr eaLnBrk="1" hangingPunct="1"/>
            <a:r>
              <a:rPr lang="en-US" sz="3667" dirty="0" err="1"/>
              <a:t>FreeSurfer</a:t>
            </a:r>
            <a:r>
              <a:rPr lang="en-US" sz="3667" dirty="0"/>
              <a:t> Stats Outputs</a:t>
            </a:r>
          </a:p>
        </p:txBody>
      </p:sp>
      <p:sp>
        <p:nvSpPr>
          <p:cNvPr id="51205" name="Text Box 3"/>
          <p:cNvSpPr txBox="1">
            <a:spLocks noChangeArrowheads="1"/>
          </p:cNvSpPr>
          <p:nvPr/>
        </p:nvSpPr>
        <p:spPr bwMode="auto">
          <a:xfrm>
            <a:off x="3225271" y="952500"/>
            <a:ext cx="1983235" cy="400110"/>
          </a:xfrm>
          <a:prstGeom prst="rect">
            <a:avLst/>
          </a:prstGeom>
          <a:noFill/>
          <a:ln w="9525">
            <a:solidFill>
              <a:srgbClr val="40404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2000">
                <a:solidFill>
                  <a:srgbClr val="404040"/>
                </a:solidFill>
              </a:rPr>
              <a:t>SUBJECTS_DIR</a:t>
            </a:r>
          </a:p>
        </p:txBody>
      </p:sp>
      <p:sp>
        <p:nvSpPr>
          <p:cNvPr id="51206" name="Text Box 4"/>
          <p:cNvSpPr txBox="1">
            <a:spLocks noChangeArrowheads="1"/>
          </p:cNvSpPr>
          <p:nvPr/>
        </p:nvSpPr>
        <p:spPr bwMode="auto">
          <a:xfrm>
            <a:off x="2168261" y="1770063"/>
            <a:ext cx="1037463" cy="400110"/>
          </a:xfrm>
          <a:prstGeom prst="rect">
            <a:avLst/>
          </a:prstGeom>
          <a:noFill/>
          <a:ln w="9525">
            <a:solidFill>
              <a:srgbClr val="40404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2000">
                <a:solidFill>
                  <a:srgbClr val="404040"/>
                </a:solidFill>
              </a:rPr>
              <a:t>subject1</a:t>
            </a:r>
          </a:p>
        </p:txBody>
      </p:sp>
      <p:sp>
        <p:nvSpPr>
          <p:cNvPr id="51207" name="Text Box 5"/>
          <p:cNvSpPr txBox="1">
            <a:spLocks noChangeArrowheads="1"/>
          </p:cNvSpPr>
          <p:nvPr/>
        </p:nvSpPr>
        <p:spPr bwMode="auto">
          <a:xfrm>
            <a:off x="3755761" y="1770063"/>
            <a:ext cx="1037463" cy="400110"/>
          </a:xfrm>
          <a:prstGeom prst="rect">
            <a:avLst/>
          </a:prstGeom>
          <a:noFill/>
          <a:ln w="9525">
            <a:solidFill>
              <a:srgbClr val="40404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2000">
                <a:solidFill>
                  <a:srgbClr val="404040"/>
                </a:solidFill>
              </a:rPr>
              <a:t>subject2</a:t>
            </a:r>
          </a:p>
        </p:txBody>
      </p:sp>
      <p:sp>
        <p:nvSpPr>
          <p:cNvPr id="51208" name="Text Box 6"/>
          <p:cNvSpPr txBox="1">
            <a:spLocks noChangeArrowheads="1"/>
          </p:cNvSpPr>
          <p:nvPr/>
        </p:nvSpPr>
        <p:spPr bwMode="auto">
          <a:xfrm>
            <a:off x="5406761" y="1770063"/>
            <a:ext cx="1358064" cy="400110"/>
          </a:xfrm>
          <a:prstGeom prst="rect">
            <a:avLst/>
          </a:prstGeom>
          <a:noFill/>
          <a:ln w="9525">
            <a:solidFill>
              <a:srgbClr val="40404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2000">
                <a:solidFill>
                  <a:srgbClr val="404040"/>
                </a:solidFill>
              </a:rPr>
              <a:t>subject3 …</a:t>
            </a:r>
          </a:p>
        </p:txBody>
      </p:sp>
      <p:sp>
        <p:nvSpPr>
          <p:cNvPr id="51209" name="Text Box 7"/>
          <p:cNvSpPr txBox="1">
            <a:spLocks noChangeArrowheads="1"/>
          </p:cNvSpPr>
          <p:nvPr/>
        </p:nvSpPr>
        <p:spPr bwMode="auto">
          <a:xfrm>
            <a:off x="2676261" y="2722563"/>
            <a:ext cx="538930" cy="400110"/>
          </a:xfrm>
          <a:prstGeom prst="rect">
            <a:avLst/>
          </a:prstGeom>
          <a:noFill/>
          <a:ln w="9525">
            <a:solidFill>
              <a:srgbClr val="40404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2000">
                <a:solidFill>
                  <a:srgbClr val="404040"/>
                </a:solidFill>
              </a:rPr>
              <a:t>mri</a:t>
            </a:r>
          </a:p>
        </p:txBody>
      </p:sp>
      <p:sp>
        <p:nvSpPr>
          <p:cNvPr id="51210" name="Text Box 8"/>
          <p:cNvSpPr txBox="1">
            <a:spLocks noChangeArrowheads="1"/>
          </p:cNvSpPr>
          <p:nvPr/>
        </p:nvSpPr>
        <p:spPr bwMode="auto">
          <a:xfrm>
            <a:off x="3755761" y="2722563"/>
            <a:ext cx="681597" cy="400110"/>
          </a:xfrm>
          <a:prstGeom prst="rect">
            <a:avLst/>
          </a:prstGeom>
          <a:noFill/>
          <a:ln w="9525">
            <a:solidFill>
              <a:srgbClr val="40404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2000">
                <a:solidFill>
                  <a:srgbClr val="404040"/>
                </a:solidFill>
              </a:rPr>
              <a:t>label</a:t>
            </a:r>
          </a:p>
        </p:txBody>
      </p:sp>
      <p:sp>
        <p:nvSpPr>
          <p:cNvPr id="51211" name="Text Box 9"/>
          <p:cNvSpPr txBox="1">
            <a:spLocks noChangeArrowheads="1"/>
          </p:cNvSpPr>
          <p:nvPr/>
        </p:nvSpPr>
        <p:spPr bwMode="auto">
          <a:xfrm>
            <a:off x="4835261" y="2722563"/>
            <a:ext cx="638316" cy="400110"/>
          </a:xfrm>
          <a:prstGeom prst="rect">
            <a:avLst/>
          </a:prstGeom>
          <a:noFill/>
          <a:ln w="9525">
            <a:solidFill>
              <a:srgbClr val="40404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2000">
                <a:solidFill>
                  <a:srgbClr val="404040"/>
                </a:solidFill>
              </a:rPr>
              <a:t>stats</a:t>
            </a:r>
          </a:p>
        </p:txBody>
      </p:sp>
      <p:sp>
        <p:nvSpPr>
          <p:cNvPr id="51212" name="Text Box 10"/>
          <p:cNvSpPr txBox="1">
            <a:spLocks noChangeArrowheads="1"/>
          </p:cNvSpPr>
          <p:nvPr/>
        </p:nvSpPr>
        <p:spPr bwMode="auto">
          <a:xfrm>
            <a:off x="2295543" y="3906285"/>
            <a:ext cx="6827043" cy="1323439"/>
          </a:xfrm>
          <a:prstGeom prst="rect">
            <a:avLst/>
          </a:prstGeom>
          <a:noFill/>
          <a:ln w="9525">
            <a:solidFill>
              <a:srgbClr val="40404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2000" dirty="0" err="1">
                <a:solidFill>
                  <a:srgbClr val="404040"/>
                </a:solidFill>
              </a:rPr>
              <a:t>lh.aparc.stats</a:t>
            </a:r>
            <a:r>
              <a:rPr lang="en-US" sz="2000" dirty="0">
                <a:solidFill>
                  <a:srgbClr val="404040"/>
                </a:solidFill>
              </a:rPr>
              <a:t> 		– left hemi </a:t>
            </a:r>
            <a:r>
              <a:rPr lang="en-US" sz="2000" dirty="0" err="1">
                <a:solidFill>
                  <a:srgbClr val="404040"/>
                </a:solidFill>
              </a:rPr>
              <a:t>Desikan</a:t>
            </a:r>
            <a:r>
              <a:rPr lang="en-US" sz="2000" dirty="0">
                <a:solidFill>
                  <a:srgbClr val="404040"/>
                </a:solidFill>
              </a:rPr>
              <a:t>/</a:t>
            </a:r>
            <a:r>
              <a:rPr lang="en-US" sz="2000" dirty="0" err="1">
                <a:solidFill>
                  <a:srgbClr val="404040"/>
                </a:solidFill>
              </a:rPr>
              <a:t>Killiany</a:t>
            </a:r>
            <a:r>
              <a:rPr lang="en-US" sz="2000" dirty="0">
                <a:solidFill>
                  <a:srgbClr val="404040"/>
                </a:solidFill>
              </a:rPr>
              <a:t> surface stats</a:t>
            </a:r>
          </a:p>
          <a:p>
            <a:pPr eaLnBrk="1" hangingPunct="1"/>
            <a:r>
              <a:rPr lang="en-US" sz="2000" dirty="0" err="1">
                <a:solidFill>
                  <a:srgbClr val="404040"/>
                </a:solidFill>
              </a:rPr>
              <a:t>rh.aparc.stats</a:t>
            </a:r>
            <a:r>
              <a:rPr lang="en-US" sz="2000" dirty="0">
                <a:solidFill>
                  <a:srgbClr val="404040"/>
                </a:solidFill>
              </a:rPr>
              <a:t> 		– right hemi </a:t>
            </a:r>
            <a:r>
              <a:rPr lang="en-US" sz="2000" dirty="0" err="1">
                <a:solidFill>
                  <a:srgbClr val="404040"/>
                </a:solidFill>
              </a:rPr>
              <a:t>Desikan</a:t>
            </a:r>
            <a:r>
              <a:rPr lang="en-US" sz="2000" dirty="0">
                <a:solidFill>
                  <a:srgbClr val="404040"/>
                </a:solidFill>
              </a:rPr>
              <a:t>/</a:t>
            </a:r>
            <a:r>
              <a:rPr lang="en-US" sz="2000" dirty="0" err="1">
                <a:solidFill>
                  <a:srgbClr val="404040"/>
                </a:solidFill>
              </a:rPr>
              <a:t>Killiany</a:t>
            </a:r>
            <a:r>
              <a:rPr lang="en-US" sz="2000" dirty="0">
                <a:solidFill>
                  <a:srgbClr val="404040"/>
                </a:solidFill>
              </a:rPr>
              <a:t> surface stats</a:t>
            </a:r>
          </a:p>
          <a:p>
            <a:pPr eaLnBrk="1" hangingPunct="1"/>
            <a:r>
              <a:rPr lang="en-US" sz="2000" dirty="0">
                <a:solidFill>
                  <a:srgbClr val="404040"/>
                </a:solidFill>
              </a:rPr>
              <a:t>lh.aparc.a2009.stats 	– left hemi </a:t>
            </a:r>
            <a:r>
              <a:rPr lang="en-US" sz="2000" dirty="0" err="1">
                <a:solidFill>
                  <a:srgbClr val="404040"/>
                </a:solidFill>
              </a:rPr>
              <a:t>Destrieux</a:t>
            </a:r>
            <a:r>
              <a:rPr lang="en-US" sz="2000" dirty="0">
                <a:solidFill>
                  <a:srgbClr val="404040"/>
                </a:solidFill>
              </a:rPr>
              <a:t> </a:t>
            </a:r>
          </a:p>
          <a:p>
            <a:pPr eaLnBrk="1" hangingPunct="1"/>
            <a:r>
              <a:rPr lang="en-US" sz="2000" dirty="0">
                <a:solidFill>
                  <a:srgbClr val="404040"/>
                </a:solidFill>
              </a:rPr>
              <a:t>rh.aparc.a2009.stats	– right hemi </a:t>
            </a:r>
            <a:r>
              <a:rPr lang="en-US" sz="2000" dirty="0" err="1">
                <a:solidFill>
                  <a:srgbClr val="404040"/>
                </a:solidFill>
              </a:rPr>
              <a:t>Destrieux</a:t>
            </a:r>
            <a:r>
              <a:rPr lang="en-US" sz="2000" dirty="0">
                <a:solidFill>
                  <a:srgbClr val="404040"/>
                </a:solidFill>
              </a:rPr>
              <a:t> </a:t>
            </a:r>
          </a:p>
        </p:txBody>
      </p:sp>
      <p:cxnSp>
        <p:nvCxnSpPr>
          <p:cNvPr id="51213" name="AutoShape 11"/>
          <p:cNvCxnSpPr>
            <a:cxnSpLocks noChangeShapeType="1"/>
            <a:stCxn id="51205" idx="2"/>
            <a:endCxn id="51206" idx="0"/>
          </p:cNvCxnSpPr>
          <p:nvPr/>
        </p:nvCxnSpPr>
        <p:spPr bwMode="auto">
          <a:xfrm flipH="1">
            <a:off x="2686993" y="1352610"/>
            <a:ext cx="1529896" cy="417453"/>
          </a:xfrm>
          <a:prstGeom prst="straightConnector1">
            <a:avLst/>
          </a:prstGeom>
          <a:noFill/>
          <a:ln w="9525">
            <a:solidFill>
              <a:srgbClr val="404040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</p:cxnSp>
      <p:cxnSp>
        <p:nvCxnSpPr>
          <p:cNvPr id="51214" name="AutoShape 12"/>
          <p:cNvCxnSpPr>
            <a:cxnSpLocks noChangeShapeType="1"/>
            <a:stCxn id="51205" idx="2"/>
            <a:endCxn id="51207" idx="0"/>
          </p:cNvCxnSpPr>
          <p:nvPr/>
        </p:nvCxnSpPr>
        <p:spPr bwMode="auto">
          <a:xfrm>
            <a:off x="4216889" y="1352610"/>
            <a:ext cx="57604" cy="417453"/>
          </a:xfrm>
          <a:prstGeom prst="straightConnector1">
            <a:avLst/>
          </a:prstGeom>
          <a:noFill/>
          <a:ln w="9525">
            <a:solidFill>
              <a:srgbClr val="404040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</p:cxnSp>
      <p:cxnSp>
        <p:nvCxnSpPr>
          <p:cNvPr id="51215" name="AutoShape 13"/>
          <p:cNvCxnSpPr>
            <a:cxnSpLocks noChangeShapeType="1"/>
            <a:stCxn id="51205" idx="2"/>
            <a:endCxn id="51208" idx="0"/>
          </p:cNvCxnSpPr>
          <p:nvPr/>
        </p:nvCxnSpPr>
        <p:spPr bwMode="auto">
          <a:xfrm>
            <a:off x="4216889" y="1352610"/>
            <a:ext cx="1868904" cy="417453"/>
          </a:xfrm>
          <a:prstGeom prst="straightConnector1">
            <a:avLst/>
          </a:prstGeom>
          <a:noFill/>
          <a:ln w="9525">
            <a:solidFill>
              <a:srgbClr val="404040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</p:cxnSp>
      <p:cxnSp>
        <p:nvCxnSpPr>
          <p:cNvPr id="51216" name="AutoShape 14"/>
          <p:cNvCxnSpPr>
            <a:cxnSpLocks noChangeShapeType="1"/>
            <a:stCxn id="51207" idx="2"/>
            <a:endCxn id="51209" idx="0"/>
          </p:cNvCxnSpPr>
          <p:nvPr/>
        </p:nvCxnSpPr>
        <p:spPr bwMode="auto">
          <a:xfrm flipH="1">
            <a:off x="2945726" y="2170173"/>
            <a:ext cx="1328767" cy="552390"/>
          </a:xfrm>
          <a:prstGeom prst="straightConnector1">
            <a:avLst/>
          </a:prstGeom>
          <a:noFill/>
          <a:ln w="9525">
            <a:solidFill>
              <a:srgbClr val="404040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</p:cxnSp>
      <p:cxnSp>
        <p:nvCxnSpPr>
          <p:cNvPr id="51217" name="AutoShape 15"/>
          <p:cNvCxnSpPr>
            <a:cxnSpLocks noChangeShapeType="1"/>
            <a:stCxn id="51207" idx="2"/>
            <a:endCxn id="51210" idx="0"/>
          </p:cNvCxnSpPr>
          <p:nvPr/>
        </p:nvCxnSpPr>
        <p:spPr bwMode="auto">
          <a:xfrm flipH="1">
            <a:off x="4096560" y="2170173"/>
            <a:ext cx="177933" cy="552390"/>
          </a:xfrm>
          <a:prstGeom prst="straightConnector1">
            <a:avLst/>
          </a:prstGeom>
          <a:noFill/>
          <a:ln w="9525">
            <a:solidFill>
              <a:srgbClr val="404040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</p:cxnSp>
      <p:cxnSp>
        <p:nvCxnSpPr>
          <p:cNvPr id="51218" name="AutoShape 16"/>
          <p:cNvCxnSpPr>
            <a:cxnSpLocks noChangeShapeType="1"/>
            <a:stCxn id="51207" idx="2"/>
            <a:endCxn id="51211" idx="0"/>
          </p:cNvCxnSpPr>
          <p:nvPr/>
        </p:nvCxnSpPr>
        <p:spPr bwMode="auto">
          <a:xfrm>
            <a:off x="4274493" y="2170173"/>
            <a:ext cx="879926" cy="552390"/>
          </a:xfrm>
          <a:prstGeom prst="straightConnector1">
            <a:avLst/>
          </a:prstGeom>
          <a:noFill/>
          <a:ln w="9525">
            <a:solidFill>
              <a:srgbClr val="404040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</p:cxnSp>
      <p:cxnSp>
        <p:nvCxnSpPr>
          <p:cNvPr id="51219" name="AutoShape 17"/>
          <p:cNvCxnSpPr>
            <a:cxnSpLocks noChangeShapeType="1"/>
            <a:stCxn id="51211" idx="2"/>
            <a:endCxn id="51212" idx="0"/>
          </p:cNvCxnSpPr>
          <p:nvPr/>
        </p:nvCxnSpPr>
        <p:spPr bwMode="auto">
          <a:xfrm>
            <a:off x="5154419" y="3122673"/>
            <a:ext cx="554646" cy="783612"/>
          </a:xfrm>
          <a:prstGeom prst="straightConnector1">
            <a:avLst/>
          </a:prstGeom>
          <a:noFill/>
          <a:ln w="9525">
            <a:solidFill>
              <a:srgbClr val="404040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</p:cxnSp>
      <p:sp>
        <p:nvSpPr>
          <p:cNvPr id="2" name="TextBox 1"/>
          <p:cNvSpPr txBox="1"/>
          <p:nvPr/>
        </p:nvSpPr>
        <p:spPr>
          <a:xfrm>
            <a:off x="3945143" y="5344483"/>
            <a:ext cx="428130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solidFill>
                  <a:srgbClr val="404040"/>
                </a:solidFill>
              </a:rPr>
              <a:t>created by </a:t>
            </a:r>
            <a:r>
              <a:rPr lang="en-US" sz="2000" dirty="0" err="1">
                <a:solidFill>
                  <a:srgbClr val="404040"/>
                </a:solidFill>
              </a:rPr>
              <a:t>mris_anatomical_stats</a:t>
            </a:r>
            <a:endParaRPr lang="en-US" sz="1500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103A6D-EC7C-9F49-AEAA-9D5D647C528F}" type="slidenum">
              <a:rPr lang="en-US" smtClean="0"/>
              <a:t>19</a:t>
            </a:fld>
            <a:endParaRPr lang="en-US" dirty="0"/>
          </a:p>
        </p:txBody>
      </p:sp>
      <p:sp>
        <p:nvSpPr>
          <p:cNvPr id="4" name="Text Box 10">
            <a:extLst>
              <a:ext uri="{FF2B5EF4-FFF2-40B4-BE49-F238E27FC236}">
                <a16:creationId xmlns:a16="http://schemas.microsoft.com/office/drawing/2014/main" id="{D812B3D4-DA51-073D-BAFB-85BFDA7C405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1915" y="3401959"/>
            <a:ext cx="2281927" cy="400110"/>
          </a:xfrm>
          <a:prstGeom prst="rect">
            <a:avLst/>
          </a:prstGeom>
          <a:noFill/>
          <a:ln w="9525">
            <a:solidFill>
              <a:srgbClr val="40404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2000" dirty="0" err="1">
                <a:solidFill>
                  <a:srgbClr val="404040"/>
                </a:solidFill>
              </a:rPr>
              <a:t>lh.aparc.annot</a:t>
            </a:r>
            <a:r>
              <a:rPr lang="en-US" sz="2000" dirty="0">
                <a:solidFill>
                  <a:srgbClr val="404040"/>
                </a:solidFill>
              </a:rPr>
              <a:t>, </a:t>
            </a:r>
            <a:r>
              <a:rPr lang="en-US" sz="2000" dirty="0" err="1">
                <a:solidFill>
                  <a:srgbClr val="404040"/>
                </a:solidFill>
              </a:rPr>
              <a:t>etc</a:t>
            </a:r>
            <a:endParaRPr lang="en-US" sz="2000" dirty="0">
              <a:solidFill>
                <a:srgbClr val="404040"/>
              </a:solidFill>
            </a:endParaRPr>
          </a:p>
        </p:txBody>
      </p:sp>
      <p:cxnSp>
        <p:nvCxnSpPr>
          <p:cNvPr id="8" name="AutoShape 14">
            <a:extLst>
              <a:ext uri="{FF2B5EF4-FFF2-40B4-BE49-F238E27FC236}">
                <a16:creationId xmlns:a16="http://schemas.microsoft.com/office/drawing/2014/main" id="{1DADADB1-C935-DFC1-4132-29AAB78494C5}"/>
              </a:ext>
            </a:extLst>
          </p:cNvPr>
          <p:cNvCxnSpPr>
            <a:cxnSpLocks noChangeShapeType="1"/>
          </p:cNvCxnSpPr>
          <p:nvPr/>
        </p:nvCxnSpPr>
        <p:spPr bwMode="auto">
          <a:xfrm flipH="1">
            <a:off x="3060598" y="3004807"/>
            <a:ext cx="695163" cy="397152"/>
          </a:xfrm>
          <a:prstGeom prst="straightConnector1">
            <a:avLst/>
          </a:prstGeom>
          <a:noFill/>
          <a:ln w="9525">
            <a:solidFill>
              <a:srgbClr val="404040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</p:cxnSp>
    </p:spTree>
    <p:extLst>
      <p:ext uri="{BB962C8B-B14F-4D97-AF65-F5344CB8AC3E}">
        <p14:creationId xmlns:p14="http://schemas.microsoft.com/office/powerpoint/2010/main" val="795883080"/>
      </p:ext>
    </p:extLst>
  </p:cSld>
  <p:clrMapOvr>
    <a:masterClrMapping/>
  </p:clrMapOvr>
  <p:transition>
    <p:cut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67" dirty="0"/>
              <a:t>Outline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870138" y="1644776"/>
            <a:ext cx="6051488" cy="3619500"/>
          </a:xfrm>
        </p:spPr>
        <p:txBody>
          <a:bodyPr>
            <a:normAutofit/>
          </a:bodyPr>
          <a:lstStyle/>
          <a:p>
            <a:r>
              <a:rPr lang="en-US" sz="2667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Subcortical Segmentation</a:t>
            </a:r>
          </a:p>
          <a:p>
            <a:r>
              <a:rPr lang="en-US" sz="2667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Cortical </a:t>
            </a:r>
            <a:r>
              <a:rPr lang="en-US" sz="2667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Parcellation</a:t>
            </a:r>
            <a:endParaRPr lang="en-US" sz="2667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r>
              <a:rPr lang="en-US" sz="2667" dirty="0">
                <a:solidFill>
                  <a:schemeClr val="tx1">
                    <a:lumMod val="75000"/>
                    <a:lumOff val="25000"/>
                  </a:schemeClr>
                </a:solidFill>
              </a:rPr>
              <a:t>WM Segmentation</a:t>
            </a:r>
          </a:p>
          <a:p>
            <a:r>
              <a:rPr lang="en-US" sz="2667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Preparation/Analysis of Stats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103A6D-EC7C-9F49-AEAA-9D5D647C528F}" type="slidenum">
              <a:rPr lang="en-US" smtClean="0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4646874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4" name="Rectangle 2"/>
          <p:cNvSpPr>
            <a:spLocks noGrp="1" noChangeArrowheads="1"/>
          </p:cNvSpPr>
          <p:nvPr>
            <p:ph type="title"/>
          </p:nvPr>
        </p:nvSpPr>
        <p:spPr>
          <a:xfrm>
            <a:off x="1143000" y="0"/>
            <a:ext cx="6477000" cy="698500"/>
          </a:xfrm>
        </p:spPr>
        <p:txBody>
          <a:bodyPr/>
          <a:lstStyle/>
          <a:p>
            <a:pPr eaLnBrk="1" hangingPunct="1"/>
            <a:r>
              <a:rPr lang="en-US" sz="3667" dirty="0" err="1"/>
              <a:t>Parcellation</a:t>
            </a:r>
            <a:r>
              <a:rPr lang="en-US" sz="3667" dirty="0"/>
              <a:t> Stats File</a:t>
            </a:r>
          </a:p>
        </p:txBody>
      </p:sp>
      <p:sp>
        <p:nvSpPr>
          <p:cNvPr id="56325" name="Text Box 4"/>
          <p:cNvSpPr txBox="1">
            <a:spLocks noChangeArrowheads="1"/>
          </p:cNvSpPr>
          <p:nvPr/>
        </p:nvSpPr>
        <p:spPr bwMode="auto">
          <a:xfrm>
            <a:off x="1143001" y="2505442"/>
            <a:ext cx="7040544" cy="25808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1667" dirty="0" err="1">
                <a:solidFill>
                  <a:srgbClr val="404040"/>
                </a:solidFill>
                <a:latin typeface="+mn-lt"/>
              </a:rPr>
              <a:t>StructName</a:t>
            </a:r>
            <a:r>
              <a:rPr lang="en-US" sz="1667" dirty="0">
                <a:solidFill>
                  <a:srgbClr val="404040"/>
                </a:solidFill>
                <a:latin typeface="+mn-lt"/>
              </a:rPr>
              <a:t>: 			Name of structure/ROI</a:t>
            </a:r>
          </a:p>
          <a:p>
            <a:pPr eaLnBrk="1" hangingPunct="1"/>
            <a:r>
              <a:rPr lang="en-US" sz="1667" dirty="0" err="1">
                <a:solidFill>
                  <a:srgbClr val="404040"/>
                </a:solidFill>
                <a:latin typeface="+mn-lt"/>
              </a:rPr>
              <a:t>NumVert</a:t>
            </a:r>
            <a:r>
              <a:rPr lang="en-US" sz="1667" dirty="0">
                <a:solidFill>
                  <a:srgbClr val="404040"/>
                </a:solidFill>
                <a:latin typeface="+mn-lt"/>
              </a:rPr>
              <a:t>: 			Number of vertices in ROI</a:t>
            </a:r>
          </a:p>
          <a:p>
            <a:pPr eaLnBrk="1" hangingPunct="1"/>
            <a:r>
              <a:rPr lang="en-US" sz="1667" dirty="0" err="1">
                <a:solidFill>
                  <a:srgbClr val="404040"/>
                </a:solidFill>
                <a:latin typeface="+mn-lt"/>
              </a:rPr>
              <a:t>SurfArea</a:t>
            </a:r>
            <a:r>
              <a:rPr lang="en-US" sz="1667" dirty="0">
                <a:solidFill>
                  <a:srgbClr val="404040"/>
                </a:solidFill>
                <a:latin typeface="+mn-lt"/>
              </a:rPr>
              <a:t>: 			Surface area in mm2</a:t>
            </a:r>
          </a:p>
          <a:p>
            <a:pPr eaLnBrk="1" hangingPunct="1"/>
            <a:r>
              <a:rPr lang="en-US" sz="1667" dirty="0" err="1">
                <a:solidFill>
                  <a:srgbClr val="404040"/>
                </a:solidFill>
                <a:latin typeface="+mn-lt"/>
              </a:rPr>
              <a:t>GrayVol</a:t>
            </a:r>
            <a:r>
              <a:rPr lang="en-US" sz="1667" dirty="0">
                <a:solidFill>
                  <a:srgbClr val="404040"/>
                </a:solidFill>
                <a:latin typeface="+mn-lt"/>
              </a:rPr>
              <a:t>: 				Volume of gray matter (surface-based)</a:t>
            </a:r>
          </a:p>
          <a:p>
            <a:pPr eaLnBrk="1" hangingPunct="1"/>
            <a:r>
              <a:rPr lang="en-US" sz="1667" dirty="0" err="1">
                <a:solidFill>
                  <a:srgbClr val="404040"/>
                </a:solidFill>
                <a:latin typeface="+mn-lt"/>
              </a:rPr>
              <a:t>ThickAvg</a:t>
            </a:r>
            <a:r>
              <a:rPr lang="en-US" sz="1667" dirty="0">
                <a:solidFill>
                  <a:srgbClr val="404040"/>
                </a:solidFill>
                <a:latin typeface="+mn-lt"/>
              </a:rPr>
              <a:t>/</a:t>
            </a:r>
            <a:r>
              <a:rPr lang="en-US" sz="1667" dirty="0" err="1">
                <a:solidFill>
                  <a:srgbClr val="404040"/>
                </a:solidFill>
                <a:latin typeface="+mn-lt"/>
              </a:rPr>
              <a:t>ThickStd</a:t>
            </a:r>
            <a:r>
              <a:rPr lang="en-US" sz="1667" dirty="0">
                <a:solidFill>
                  <a:srgbClr val="404040"/>
                </a:solidFill>
                <a:latin typeface="+mn-lt"/>
              </a:rPr>
              <a:t>: 	Average and </a:t>
            </a:r>
            <a:r>
              <a:rPr lang="en-US" sz="1667" dirty="0" err="1">
                <a:solidFill>
                  <a:srgbClr val="404040"/>
                </a:solidFill>
                <a:latin typeface="+mn-lt"/>
              </a:rPr>
              <a:t>stddev</a:t>
            </a:r>
            <a:r>
              <a:rPr lang="en-US" sz="1667" dirty="0">
                <a:solidFill>
                  <a:srgbClr val="404040"/>
                </a:solidFill>
                <a:latin typeface="+mn-lt"/>
              </a:rPr>
              <a:t> of thickness in ROI</a:t>
            </a:r>
          </a:p>
          <a:p>
            <a:pPr eaLnBrk="1" hangingPunct="1"/>
            <a:r>
              <a:rPr lang="en-US" sz="1667" dirty="0" err="1">
                <a:solidFill>
                  <a:srgbClr val="404040"/>
                </a:solidFill>
                <a:latin typeface="+mn-lt"/>
              </a:rPr>
              <a:t>MeanCurv</a:t>
            </a:r>
            <a:r>
              <a:rPr lang="en-US" sz="1667" dirty="0">
                <a:solidFill>
                  <a:srgbClr val="404040"/>
                </a:solidFill>
                <a:latin typeface="+mn-lt"/>
              </a:rPr>
              <a:t>:			Mean curvature</a:t>
            </a:r>
          </a:p>
          <a:p>
            <a:pPr eaLnBrk="1" hangingPunct="1"/>
            <a:r>
              <a:rPr lang="en-US" sz="1667" dirty="0" err="1">
                <a:solidFill>
                  <a:srgbClr val="404040"/>
                </a:solidFill>
                <a:latin typeface="+mn-lt"/>
              </a:rPr>
              <a:t>GausCurv</a:t>
            </a:r>
            <a:r>
              <a:rPr lang="en-US" sz="1667" dirty="0">
                <a:solidFill>
                  <a:srgbClr val="404040"/>
                </a:solidFill>
                <a:latin typeface="+mn-lt"/>
              </a:rPr>
              <a:t>:			Mean Gaussian curvature</a:t>
            </a:r>
          </a:p>
          <a:p>
            <a:pPr eaLnBrk="1" hangingPunct="1"/>
            <a:r>
              <a:rPr lang="en-US" sz="1667" dirty="0" err="1">
                <a:solidFill>
                  <a:srgbClr val="404040"/>
                </a:solidFill>
                <a:latin typeface="+mn-lt"/>
              </a:rPr>
              <a:t>FoldInd</a:t>
            </a:r>
            <a:r>
              <a:rPr lang="en-US" sz="1667" dirty="0">
                <a:solidFill>
                  <a:srgbClr val="404040"/>
                </a:solidFill>
                <a:latin typeface="+mn-lt"/>
              </a:rPr>
              <a:t>:				Folding index</a:t>
            </a:r>
          </a:p>
          <a:p>
            <a:pPr eaLnBrk="1" hangingPunct="1"/>
            <a:r>
              <a:rPr lang="en-US" sz="1667" dirty="0" err="1">
                <a:solidFill>
                  <a:srgbClr val="404040"/>
                </a:solidFill>
                <a:latin typeface="+mn-lt"/>
              </a:rPr>
              <a:t>CurvInd</a:t>
            </a:r>
            <a:r>
              <a:rPr lang="en-US" sz="1667" dirty="0">
                <a:solidFill>
                  <a:srgbClr val="404040"/>
                </a:solidFill>
                <a:latin typeface="+mn-lt"/>
              </a:rPr>
              <a:t>:				Curvature index</a:t>
            </a:r>
          </a:p>
          <a:p>
            <a:pPr eaLnBrk="1" hangingPunct="1"/>
            <a:endParaRPr lang="en-US" sz="1167" dirty="0">
              <a:solidFill>
                <a:srgbClr val="404040"/>
              </a:solidFill>
              <a:latin typeface="+mn-lt"/>
            </a:endParaRPr>
          </a:p>
        </p:txBody>
      </p:sp>
      <p:sp>
        <p:nvSpPr>
          <p:cNvPr id="56326" name="Rectangle 5"/>
          <p:cNvSpPr>
            <a:spLocks noChangeArrowheads="1"/>
          </p:cNvSpPr>
          <p:nvPr/>
        </p:nvSpPr>
        <p:spPr bwMode="auto">
          <a:xfrm>
            <a:off x="707922" y="864626"/>
            <a:ext cx="7475623" cy="15036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r>
              <a:rPr lang="en-US" sz="917" dirty="0" err="1">
                <a:solidFill>
                  <a:srgbClr val="404040"/>
                </a:solidFill>
                <a:latin typeface="Lucida Sans Typewriter" charset="0"/>
              </a:rPr>
              <a:t>StructName</a:t>
            </a:r>
            <a:r>
              <a:rPr lang="en-US" sz="917" dirty="0">
                <a:solidFill>
                  <a:srgbClr val="404040"/>
                </a:solidFill>
                <a:latin typeface="Lucida Sans Typewriter" charset="0"/>
              </a:rPr>
              <a:t>               </a:t>
            </a:r>
            <a:r>
              <a:rPr lang="en-US" sz="917" dirty="0" err="1">
                <a:solidFill>
                  <a:srgbClr val="404040"/>
                </a:solidFill>
                <a:latin typeface="Lucida Sans Typewriter" charset="0"/>
              </a:rPr>
              <a:t>NumVert</a:t>
            </a:r>
            <a:r>
              <a:rPr lang="en-US" sz="917" dirty="0">
                <a:solidFill>
                  <a:srgbClr val="404040"/>
                </a:solidFill>
                <a:latin typeface="Lucida Sans Typewriter" charset="0"/>
              </a:rPr>
              <a:t> </a:t>
            </a:r>
            <a:r>
              <a:rPr lang="en-US" sz="917" dirty="0" err="1">
                <a:solidFill>
                  <a:srgbClr val="404040"/>
                </a:solidFill>
                <a:latin typeface="Lucida Sans Typewriter" charset="0"/>
              </a:rPr>
              <a:t>SurfArea</a:t>
            </a:r>
            <a:r>
              <a:rPr lang="en-US" sz="917" dirty="0">
                <a:solidFill>
                  <a:srgbClr val="404040"/>
                </a:solidFill>
                <a:latin typeface="Lucida Sans Typewriter" charset="0"/>
              </a:rPr>
              <a:t> </a:t>
            </a:r>
            <a:r>
              <a:rPr lang="en-US" sz="917" dirty="0" err="1">
                <a:solidFill>
                  <a:srgbClr val="404040"/>
                </a:solidFill>
                <a:latin typeface="Lucida Sans Typewriter" charset="0"/>
              </a:rPr>
              <a:t>GrayVol</a:t>
            </a:r>
            <a:r>
              <a:rPr lang="en-US" sz="917" dirty="0">
                <a:solidFill>
                  <a:srgbClr val="404040"/>
                </a:solidFill>
                <a:latin typeface="Lucida Sans Typewriter" charset="0"/>
              </a:rPr>
              <a:t> </a:t>
            </a:r>
            <a:r>
              <a:rPr lang="en-US" sz="917" dirty="0" err="1">
                <a:solidFill>
                  <a:srgbClr val="404040"/>
                </a:solidFill>
                <a:latin typeface="Lucida Sans Typewriter" charset="0"/>
              </a:rPr>
              <a:t>ThickAvg</a:t>
            </a:r>
            <a:r>
              <a:rPr lang="en-US" sz="917" dirty="0">
                <a:solidFill>
                  <a:srgbClr val="404040"/>
                </a:solidFill>
                <a:latin typeface="Lucida Sans Typewriter" charset="0"/>
              </a:rPr>
              <a:t> </a:t>
            </a:r>
            <a:r>
              <a:rPr lang="en-US" sz="917" dirty="0" err="1">
                <a:solidFill>
                  <a:srgbClr val="404040"/>
                </a:solidFill>
                <a:latin typeface="Lucida Sans Typewriter" charset="0"/>
              </a:rPr>
              <a:t>ThickStd</a:t>
            </a:r>
            <a:r>
              <a:rPr lang="en-US" sz="917" dirty="0">
                <a:solidFill>
                  <a:srgbClr val="404040"/>
                </a:solidFill>
                <a:latin typeface="Lucida Sans Typewriter" charset="0"/>
              </a:rPr>
              <a:t> </a:t>
            </a:r>
            <a:r>
              <a:rPr lang="en-US" sz="917" dirty="0" err="1">
                <a:solidFill>
                  <a:srgbClr val="404040"/>
                </a:solidFill>
                <a:latin typeface="Lucida Sans Typewriter" charset="0"/>
              </a:rPr>
              <a:t>MeanCurv</a:t>
            </a:r>
            <a:r>
              <a:rPr lang="en-US" sz="917" dirty="0">
                <a:solidFill>
                  <a:srgbClr val="404040"/>
                </a:solidFill>
                <a:latin typeface="Lucida Sans Typewriter" charset="0"/>
              </a:rPr>
              <a:t> </a:t>
            </a:r>
            <a:r>
              <a:rPr lang="en-US" sz="917" dirty="0" err="1">
                <a:solidFill>
                  <a:srgbClr val="404040"/>
                </a:solidFill>
                <a:latin typeface="Lucida Sans Typewriter" charset="0"/>
              </a:rPr>
              <a:t>GausCurv</a:t>
            </a:r>
            <a:r>
              <a:rPr lang="en-US" sz="917" dirty="0">
                <a:solidFill>
                  <a:srgbClr val="404040"/>
                </a:solidFill>
                <a:latin typeface="Lucida Sans Typewriter" charset="0"/>
              </a:rPr>
              <a:t> </a:t>
            </a:r>
            <a:r>
              <a:rPr lang="en-US" sz="917" dirty="0" err="1">
                <a:solidFill>
                  <a:srgbClr val="404040"/>
                </a:solidFill>
                <a:latin typeface="Lucida Sans Typewriter" charset="0"/>
              </a:rPr>
              <a:t>FoldInd</a:t>
            </a:r>
            <a:r>
              <a:rPr lang="en-US" sz="917" dirty="0">
                <a:solidFill>
                  <a:srgbClr val="404040"/>
                </a:solidFill>
                <a:latin typeface="Lucida Sans Typewriter" charset="0"/>
              </a:rPr>
              <a:t> </a:t>
            </a:r>
            <a:r>
              <a:rPr lang="en-US" sz="917" dirty="0" err="1">
                <a:solidFill>
                  <a:srgbClr val="404040"/>
                </a:solidFill>
                <a:latin typeface="Lucida Sans Typewriter" charset="0"/>
              </a:rPr>
              <a:t>CurvInd</a:t>
            </a:r>
            <a:endParaRPr lang="en-US" sz="917" dirty="0">
              <a:solidFill>
                <a:srgbClr val="404040"/>
              </a:solidFill>
              <a:latin typeface="Lucida Sans Typewriter" charset="0"/>
            </a:endParaRPr>
          </a:p>
          <a:p>
            <a:endParaRPr lang="en-US" sz="917" dirty="0">
              <a:solidFill>
                <a:srgbClr val="404040"/>
              </a:solidFill>
              <a:latin typeface="Lucida Sans Typewriter" charset="0"/>
            </a:endParaRPr>
          </a:p>
          <a:p>
            <a:r>
              <a:rPr lang="en-US" sz="917" dirty="0" err="1">
                <a:solidFill>
                  <a:srgbClr val="404040"/>
                </a:solidFill>
                <a:latin typeface="Lucida Sans Typewriter" charset="0"/>
              </a:rPr>
              <a:t>bankssts</a:t>
            </a:r>
            <a:r>
              <a:rPr lang="en-US" sz="917" dirty="0">
                <a:solidFill>
                  <a:srgbClr val="404040"/>
                </a:solidFill>
                <a:latin typeface="Lucida Sans Typewriter" charset="0"/>
              </a:rPr>
              <a:t> 			1157    811     1992    2.303    0.567    0.117    0.031      10     1.6 </a:t>
            </a:r>
          </a:p>
          <a:p>
            <a:r>
              <a:rPr lang="en-US" sz="917" dirty="0" err="1">
                <a:solidFill>
                  <a:srgbClr val="404040"/>
                </a:solidFill>
                <a:latin typeface="Lucida Sans Typewriter" charset="0"/>
              </a:rPr>
              <a:t>caudalanteriorcingulate</a:t>
            </a:r>
            <a:r>
              <a:rPr lang="en-US" sz="917" dirty="0">
                <a:solidFill>
                  <a:srgbClr val="404040"/>
                </a:solidFill>
                <a:latin typeface="Lucida Sans Typewriter" charset="0"/>
              </a:rPr>
              <a:t> 	779     543     1908    3.472    0.676    0.185    0.064      26     1.8 </a:t>
            </a:r>
          </a:p>
          <a:p>
            <a:r>
              <a:rPr lang="en-US" sz="917" dirty="0" err="1">
                <a:solidFill>
                  <a:srgbClr val="404040"/>
                </a:solidFill>
                <a:latin typeface="Lucida Sans Typewriter" charset="0"/>
              </a:rPr>
              <a:t>caudalmiddlefrontal</a:t>
            </a:r>
            <a:r>
              <a:rPr lang="en-US" sz="917" dirty="0">
                <a:solidFill>
                  <a:srgbClr val="404040"/>
                </a:solidFill>
                <a:latin typeface="Lucida Sans Typewriter" charset="0"/>
              </a:rPr>
              <a:t> 	3145    2137    5443    2.311    0.593    0.132    0.041      35     5.3 </a:t>
            </a:r>
          </a:p>
          <a:p>
            <a:r>
              <a:rPr lang="en-US" sz="917" dirty="0">
                <a:solidFill>
                  <a:srgbClr val="404040"/>
                </a:solidFill>
                <a:latin typeface="Lucida Sans Typewriter" charset="0"/>
              </a:rPr>
              <a:t>cuneus 			1809    1195    2286    1.672    0.411    0.162    0.067      34     4.6 </a:t>
            </a:r>
          </a:p>
          <a:p>
            <a:r>
              <a:rPr lang="en-US" sz="917" dirty="0" err="1">
                <a:solidFill>
                  <a:srgbClr val="404040"/>
                </a:solidFill>
                <a:latin typeface="Lucida Sans Typewriter" charset="0"/>
              </a:rPr>
              <a:t>entorhinal</a:t>
            </a:r>
            <a:r>
              <a:rPr lang="en-US" sz="917" dirty="0">
                <a:solidFill>
                  <a:srgbClr val="404040"/>
                </a:solidFill>
                <a:latin typeface="Lucida Sans Typewriter" charset="0"/>
              </a:rPr>
              <a:t> 			436     265     1269    2.871    0.881    0.119    0.037       5     0.6 </a:t>
            </a:r>
          </a:p>
          <a:p>
            <a:r>
              <a:rPr lang="en-US" sz="917" dirty="0">
                <a:solidFill>
                  <a:srgbClr val="404040"/>
                </a:solidFill>
                <a:latin typeface="Lucida Sans Typewriter" charset="0"/>
              </a:rPr>
              <a:t>fusiform 			3307    2126    5161    2.109    0.689    0.144    0.064      71     8.7 </a:t>
            </a:r>
          </a:p>
          <a:p>
            <a:r>
              <a:rPr lang="en-US" sz="917" dirty="0" err="1">
                <a:solidFill>
                  <a:srgbClr val="404040"/>
                </a:solidFill>
                <a:latin typeface="Lucida Sans Typewriter" charset="0"/>
              </a:rPr>
              <a:t>inferiorparietal</a:t>
            </a:r>
            <a:r>
              <a:rPr lang="en-US" sz="917" dirty="0">
                <a:solidFill>
                  <a:srgbClr val="404040"/>
                </a:solidFill>
                <a:latin typeface="Lucida Sans Typewriter" charset="0"/>
              </a:rPr>
              <a:t> 		5184    3514    8343    2.136    0.552    0.146    0.055      82    11.5 </a:t>
            </a:r>
          </a:p>
          <a:p>
            <a:r>
              <a:rPr lang="en-US" sz="917" dirty="0" err="1">
                <a:solidFill>
                  <a:srgbClr val="404040"/>
                </a:solidFill>
                <a:latin typeface="Lucida Sans Typewriter" charset="0"/>
              </a:rPr>
              <a:t>inferiortemporal</a:t>
            </a:r>
            <a:r>
              <a:rPr lang="en-US" sz="917" dirty="0">
                <a:solidFill>
                  <a:srgbClr val="404040"/>
                </a:solidFill>
                <a:latin typeface="Lucida Sans Typewriter" charset="0"/>
              </a:rPr>
              <a:t> 		3746    2610    8752    2.683    0.748    0.178    0.132     140    18.0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103A6D-EC7C-9F49-AEAA-9D5D647C528F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072709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5" name="Rectangle 2"/>
          <p:cNvSpPr>
            <a:spLocks noGrp="1" noChangeArrowheads="1"/>
          </p:cNvSpPr>
          <p:nvPr>
            <p:ph type="title"/>
          </p:nvPr>
        </p:nvSpPr>
        <p:spPr>
          <a:xfrm>
            <a:off x="1651000" y="-63500"/>
            <a:ext cx="6032500" cy="952500"/>
          </a:xfrm>
        </p:spPr>
        <p:txBody>
          <a:bodyPr/>
          <a:lstStyle/>
          <a:p>
            <a:pPr eaLnBrk="1" hangingPunct="1"/>
            <a:r>
              <a:rPr lang="en-US" sz="3667" dirty="0"/>
              <a:t>Other ROIs (ex vivo)</a:t>
            </a:r>
          </a:p>
        </p:txBody>
      </p:sp>
      <p:pic>
        <p:nvPicPr>
          <p:cNvPr id="44036" name="Picture 7" descr="lh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890" b="21333"/>
          <a:stretch>
            <a:fillRect/>
          </a:stretch>
        </p:blipFill>
        <p:spPr bwMode="auto">
          <a:xfrm>
            <a:off x="952500" y="2222500"/>
            <a:ext cx="3746500" cy="20902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4037" name="Picture 8" descr="lh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333" b="22667"/>
          <a:stretch>
            <a:fillRect/>
          </a:stretch>
        </p:blipFill>
        <p:spPr bwMode="auto">
          <a:xfrm>
            <a:off x="4635500" y="1333500"/>
            <a:ext cx="3746500" cy="20968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4038" name="Text Box 9"/>
          <p:cNvSpPr txBox="1">
            <a:spLocks noChangeArrowheads="1"/>
          </p:cNvSpPr>
          <p:nvPr/>
        </p:nvSpPr>
        <p:spPr bwMode="auto">
          <a:xfrm>
            <a:off x="4939771" y="3844396"/>
            <a:ext cx="952505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2000">
                <a:solidFill>
                  <a:srgbClr val="404040"/>
                </a:solidFill>
                <a:latin typeface="+mn-lt"/>
              </a:rPr>
              <a:t>V1, V2</a:t>
            </a:r>
          </a:p>
        </p:txBody>
      </p:sp>
      <p:sp>
        <p:nvSpPr>
          <p:cNvPr id="44039" name="Text Box 10"/>
          <p:cNvSpPr txBox="1">
            <a:spLocks noChangeArrowheads="1"/>
          </p:cNvSpPr>
          <p:nvPr/>
        </p:nvSpPr>
        <p:spPr bwMode="auto">
          <a:xfrm>
            <a:off x="6223000" y="4254500"/>
            <a:ext cx="1412566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2000">
                <a:solidFill>
                  <a:srgbClr val="404040"/>
                </a:solidFill>
                <a:latin typeface="+mn-lt"/>
              </a:rPr>
              <a:t>Entorhinal</a:t>
            </a:r>
          </a:p>
        </p:txBody>
      </p:sp>
      <p:sp>
        <p:nvSpPr>
          <p:cNvPr id="44040" name="Text Box 11"/>
          <p:cNvSpPr txBox="1">
            <a:spLocks noChangeArrowheads="1"/>
          </p:cNvSpPr>
          <p:nvPr/>
        </p:nvSpPr>
        <p:spPr bwMode="auto">
          <a:xfrm>
            <a:off x="1397000" y="1079500"/>
            <a:ext cx="2323072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2000">
                <a:solidFill>
                  <a:srgbClr val="404040"/>
                </a:solidFill>
                <a:latin typeface="+mn-lt"/>
              </a:rPr>
              <a:t>Brodmann Areas</a:t>
            </a:r>
          </a:p>
          <a:p>
            <a:pPr eaLnBrk="1" hangingPunct="1"/>
            <a:r>
              <a:rPr lang="en-US" sz="2000">
                <a:solidFill>
                  <a:srgbClr val="404040"/>
                </a:solidFill>
                <a:latin typeface="+mn-lt"/>
              </a:rPr>
              <a:t>6, 4a,4p,3a,3b,1,2</a:t>
            </a:r>
          </a:p>
        </p:txBody>
      </p:sp>
      <p:sp>
        <p:nvSpPr>
          <p:cNvPr id="44041" name="Text Box 12"/>
          <p:cNvSpPr txBox="1">
            <a:spLocks noChangeArrowheads="1"/>
          </p:cNvSpPr>
          <p:nvPr/>
        </p:nvSpPr>
        <p:spPr bwMode="auto">
          <a:xfrm>
            <a:off x="919343" y="4635500"/>
            <a:ext cx="2201501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algn="ctr" eaLnBrk="1" hangingPunct="1"/>
            <a:r>
              <a:rPr lang="en-US" sz="2000" dirty="0" err="1">
                <a:solidFill>
                  <a:srgbClr val="404040"/>
                </a:solidFill>
                <a:latin typeface="+mn-lt"/>
              </a:rPr>
              <a:t>Brodmann</a:t>
            </a:r>
            <a:r>
              <a:rPr lang="en-US" sz="2000" dirty="0">
                <a:solidFill>
                  <a:srgbClr val="404040"/>
                </a:solidFill>
                <a:latin typeface="+mn-lt"/>
              </a:rPr>
              <a:t> Areas</a:t>
            </a:r>
          </a:p>
          <a:p>
            <a:pPr algn="ctr" eaLnBrk="1" hangingPunct="1"/>
            <a:r>
              <a:rPr lang="en-US" sz="2000" dirty="0">
                <a:solidFill>
                  <a:srgbClr val="404040"/>
                </a:solidFill>
                <a:latin typeface="+mn-lt"/>
              </a:rPr>
              <a:t>45,44</a:t>
            </a:r>
          </a:p>
        </p:txBody>
      </p:sp>
      <p:sp>
        <p:nvSpPr>
          <p:cNvPr id="44042" name="Line 13"/>
          <p:cNvSpPr>
            <a:spLocks noChangeShapeType="1"/>
          </p:cNvSpPr>
          <p:nvPr/>
        </p:nvSpPr>
        <p:spPr bwMode="auto">
          <a:xfrm flipH="1" flipV="1">
            <a:off x="1841500" y="3111500"/>
            <a:ext cx="63500" cy="1587500"/>
          </a:xfrm>
          <a:prstGeom prst="line">
            <a:avLst/>
          </a:prstGeom>
          <a:noFill/>
          <a:ln w="28575">
            <a:solidFill>
              <a:srgbClr val="404040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 sz="1500">
              <a:solidFill>
                <a:srgbClr val="404040"/>
              </a:solidFill>
            </a:endParaRPr>
          </a:p>
        </p:txBody>
      </p:sp>
      <p:sp>
        <p:nvSpPr>
          <p:cNvPr id="44043" name="Line 14"/>
          <p:cNvSpPr>
            <a:spLocks noChangeShapeType="1"/>
          </p:cNvSpPr>
          <p:nvPr/>
        </p:nvSpPr>
        <p:spPr bwMode="auto">
          <a:xfrm>
            <a:off x="2603500" y="1778000"/>
            <a:ext cx="381000" cy="571500"/>
          </a:xfrm>
          <a:prstGeom prst="line">
            <a:avLst/>
          </a:prstGeom>
          <a:noFill/>
          <a:ln w="28575">
            <a:solidFill>
              <a:srgbClr val="404040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 sz="1500">
              <a:solidFill>
                <a:srgbClr val="404040"/>
              </a:solidFill>
            </a:endParaRPr>
          </a:p>
        </p:txBody>
      </p:sp>
      <p:sp>
        <p:nvSpPr>
          <p:cNvPr id="44044" name="Text Box 15"/>
          <p:cNvSpPr txBox="1">
            <a:spLocks noChangeArrowheads="1"/>
          </p:cNvSpPr>
          <p:nvPr/>
        </p:nvSpPr>
        <p:spPr bwMode="auto">
          <a:xfrm>
            <a:off x="3619500" y="4635500"/>
            <a:ext cx="561372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2000">
                <a:solidFill>
                  <a:srgbClr val="404040"/>
                </a:solidFill>
                <a:latin typeface="+mn-lt"/>
              </a:rPr>
              <a:t>MT</a:t>
            </a:r>
          </a:p>
        </p:txBody>
      </p:sp>
      <p:sp>
        <p:nvSpPr>
          <p:cNvPr id="44045" name="Line 16"/>
          <p:cNvSpPr>
            <a:spLocks noChangeShapeType="1"/>
          </p:cNvSpPr>
          <p:nvPr/>
        </p:nvSpPr>
        <p:spPr bwMode="auto">
          <a:xfrm flipV="1">
            <a:off x="3810000" y="3873500"/>
            <a:ext cx="63500" cy="889000"/>
          </a:xfrm>
          <a:prstGeom prst="line">
            <a:avLst/>
          </a:prstGeom>
          <a:noFill/>
          <a:ln w="28575">
            <a:solidFill>
              <a:srgbClr val="404040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 sz="1500">
              <a:solidFill>
                <a:srgbClr val="404040"/>
              </a:solidFill>
            </a:endParaRPr>
          </a:p>
        </p:txBody>
      </p:sp>
      <p:sp>
        <p:nvSpPr>
          <p:cNvPr id="44046" name="Line 17"/>
          <p:cNvSpPr>
            <a:spLocks noChangeShapeType="1"/>
          </p:cNvSpPr>
          <p:nvPr/>
        </p:nvSpPr>
        <p:spPr bwMode="auto">
          <a:xfrm flipV="1">
            <a:off x="5143500" y="2984500"/>
            <a:ext cx="63500" cy="889000"/>
          </a:xfrm>
          <a:prstGeom prst="line">
            <a:avLst/>
          </a:prstGeom>
          <a:noFill/>
          <a:ln w="28575">
            <a:solidFill>
              <a:srgbClr val="404040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 sz="1500">
              <a:solidFill>
                <a:srgbClr val="404040"/>
              </a:solidFill>
            </a:endParaRPr>
          </a:p>
        </p:txBody>
      </p:sp>
      <p:sp>
        <p:nvSpPr>
          <p:cNvPr id="44047" name="Line 18"/>
          <p:cNvSpPr>
            <a:spLocks noChangeShapeType="1"/>
          </p:cNvSpPr>
          <p:nvPr/>
        </p:nvSpPr>
        <p:spPr bwMode="auto">
          <a:xfrm flipV="1">
            <a:off x="6794500" y="3302000"/>
            <a:ext cx="63500" cy="889000"/>
          </a:xfrm>
          <a:prstGeom prst="line">
            <a:avLst/>
          </a:prstGeom>
          <a:noFill/>
          <a:ln w="28575">
            <a:solidFill>
              <a:srgbClr val="404040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 sz="1500">
              <a:solidFill>
                <a:srgbClr val="404040"/>
              </a:solidFill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103A6D-EC7C-9F49-AEAA-9D5D647C528F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5137737"/>
      </p:ext>
    </p:extLst>
  </p:cSld>
  <p:clrMapOvr>
    <a:masterClrMapping/>
  </p:clrMapOvr>
  <p:transition>
    <p:cut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6" name="Rectangle 2"/>
          <p:cNvSpPr>
            <a:spLocks noGrp="1" noChangeArrowheads="1"/>
          </p:cNvSpPr>
          <p:nvPr>
            <p:ph type="title"/>
          </p:nvPr>
        </p:nvSpPr>
        <p:spPr>
          <a:xfrm>
            <a:off x="1270000" y="-63500"/>
            <a:ext cx="6477000" cy="825500"/>
          </a:xfrm>
        </p:spPr>
        <p:txBody>
          <a:bodyPr/>
          <a:lstStyle/>
          <a:p>
            <a:pPr eaLnBrk="1" hangingPunct="1"/>
            <a:r>
              <a:rPr lang="en-US" sz="3667" dirty="0"/>
              <a:t>Label File</a:t>
            </a:r>
          </a:p>
        </p:txBody>
      </p:sp>
      <p:sp>
        <p:nvSpPr>
          <p:cNvPr id="49159" name="Rectangle 12"/>
          <p:cNvSpPr>
            <a:spLocks noGrp="1" noChangeArrowheads="1"/>
          </p:cNvSpPr>
          <p:nvPr>
            <p:ph type="body" sz="half" idx="1"/>
          </p:nvPr>
        </p:nvSpPr>
        <p:spPr>
          <a:xfrm>
            <a:off x="1473486" y="4184567"/>
            <a:ext cx="6435549" cy="1333500"/>
          </a:xfrm>
          <a:noFill/>
        </p:spPr>
        <p:txBody>
          <a:bodyPr>
            <a:noAutofit/>
          </a:bodyPr>
          <a:lstStyle/>
          <a:p>
            <a:pPr>
              <a:spcBef>
                <a:spcPts val="167"/>
              </a:spcBef>
            </a:pPr>
            <a:r>
              <a:rPr lang="en-US" dirty="0">
                <a:solidFill>
                  <a:srgbClr val="404040"/>
                </a:solidFill>
              </a:rPr>
              <a:t>Volume: New Label File in </a:t>
            </a:r>
            <a:r>
              <a:rPr lang="en-US" dirty="0" err="1">
                <a:solidFill>
                  <a:srgbClr val="404040"/>
                </a:solidFill>
              </a:rPr>
              <a:t>Freeview</a:t>
            </a:r>
            <a:endParaRPr lang="en-US" dirty="0">
              <a:solidFill>
                <a:srgbClr val="404040"/>
              </a:solidFill>
            </a:endParaRPr>
          </a:p>
          <a:p>
            <a:pPr>
              <a:spcBef>
                <a:spcPts val="167"/>
              </a:spcBef>
            </a:pPr>
            <a:r>
              <a:rPr lang="en-US" dirty="0">
                <a:solidFill>
                  <a:srgbClr val="404040"/>
                </a:solidFill>
              </a:rPr>
              <a:t>Surface: Use </a:t>
            </a:r>
            <a:r>
              <a:rPr lang="ja-JP" altLang="en-US" dirty="0">
                <a:solidFill>
                  <a:srgbClr val="404040"/>
                </a:solidFill>
              </a:rPr>
              <a:t>‘</a:t>
            </a:r>
            <a:r>
              <a:rPr lang="en-US" dirty="0">
                <a:solidFill>
                  <a:srgbClr val="404040"/>
                </a:solidFill>
              </a:rPr>
              <a:t>Select Voxels</a:t>
            </a:r>
            <a:r>
              <a:rPr lang="ja-JP" altLang="en-US" dirty="0">
                <a:solidFill>
                  <a:srgbClr val="404040"/>
                </a:solidFill>
              </a:rPr>
              <a:t>’</a:t>
            </a:r>
            <a:r>
              <a:rPr lang="en-US" dirty="0">
                <a:solidFill>
                  <a:srgbClr val="404040"/>
                </a:solidFill>
              </a:rPr>
              <a:t> Tool in </a:t>
            </a:r>
            <a:r>
              <a:rPr lang="en-US" dirty="0" err="1">
                <a:solidFill>
                  <a:srgbClr val="404040"/>
                </a:solidFill>
              </a:rPr>
              <a:t>tkmedit</a:t>
            </a:r>
            <a:endParaRPr lang="en-US" dirty="0">
              <a:solidFill>
                <a:srgbClr val="404040"/>
              </a:solidFill>
            </a:endParaRPr>
          </a:p>
          <a:p>
            <a:pPr marL="0" indent="0">
              <a:spcBef>
                <a:spcPts val="167"/>
              </a:spcBef>
              <a:buNone/>
            </a:pPr>
            <a:endParaRPr lang="en-US" dirty="0">
              <a:solidFill>
                <a:srgbClr val="404040"/>
              </a:solidFill>
            </a:endParaRPr>
          </a:p>
        </p:txBody>
      </p:sp>
      <p:pic>
        <p:nvPicPr>
          <p:cNvPr id="49157" name="Picture 9" descr="label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70000" y="889000"/>
            <a:ext cx="2535231" cy="25352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9158" name="Picture 11" descr="tksurferlabel.jpg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667" r="-667" b="19333"/>
          <a:stretch>
            <a:fillRect/>
          </a:stretch>
        </p:blipFill>
        <p:spPr bwMode="auto">
          <a:xfrm>
            <a:off x="4413250" y="1082619"/>
            <a:ext cx="3714750" cy="2214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9160" name="Text Box 13"/>
          <p:cNvSpPr txBox="1">
            <a:spLocks noChangeArrowheads="1"/>
          </p:cNvSpPr>
          <p:nvPr/>
        </p:nvSpPr>
        <p:spPr bwMode="auto">
          <a:xfrm>
            <a:off x="1767163" y="3492500"/>
            <a:ext cx="1460500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000" dirty="0">
                <a:solidFill>
                  <a:srgbClr val="404040"/>
                </a:solidFill>
                <a:latin typeface="+mn-lt"/>
              </a:rPr>
              <a:t>In Volume</a:t>
            </a:r>
          </a:p>
        </p:txBody>
      </p:sp>
      <p:sp>
        <p:nvSpPr>
          <p:cNvPr id="49161" name="Text Box 14"/>
          <p:cNvSpPr txBox="1">
            <a:spLocks noChangeArrowheads="1"/>
          </p:cNvSpPr>
          <p:nvPr/>
        </p:nvSpPr>
        <p:spPr bwMode="auto">
          <a:xfrm>
            <a:off x="5270500" y="3484863"/>
            <a:ext cx="2032000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000" dirty="0">
                <a:solidFill>
                  <a:srgbClr val="404040"/>
                </a:solidFill>
                <a:latin typeface="+mn-lt"/>
              </a:rPr>
              <a:t>On Surface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E0EFE5-6B28-AD4B-AC3A-8B347ABAD4B9}" type="slidenum">
              <a:rPr lang="en-US" smtClean="0"/>
              <a:pPr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4564132"/>
      </p:ext>
    </p:extLst>
  </p:cSld>
  <p:clrMapOvr>
    <a:masterClrMapping/>
  </p:clrMapOvr>
  <p:transition>
    <p:cut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80" name="Rectangle 2"/>
          <p:cNvSpPr>
            <a:spLocks noGrp="1" noChangeArrowheads="1"/>
          </p:cNvSpPr>
          <p:nvPr>
            <p:ph type="title"/>
          </p:nvPr>
        </p:nvSpPr>
        <p:spPr>
          <a:xfrm>
            <a:off x="1460500" y="-127000"/>
            <a:ext cx="6350000" cy="952500"/>
          </a:xfrm>
        </p:spPr>
        <p:txBody>
          <a:bodyPr/>
          <a:lstStyle/>
          <a:p>
            <a:pPr eaLnBrk="1" hangingPunct="1"/>
            <a:r>
              <a:rPr lang="en-US" sz="3667" dirty="0"/>
              <a:t>Example Label Files</a:t>
            </a:r>
          </a:p>
        </p:txBody>
      </p:sp>
      <p:sp>
        <p:nvSpPr>
          <p:cNvPr id="50181" name="Text Box 3"/>
          <p:cNvSpPr txBox="1">
            <a:spLocks noChangeArrowheads="1"/>
          </p:cNvSpPr>
          <p:nvPr/>
        </p:nvSpPr>
        <p:spPr bwMode="auto">
          <a:xfrm>
            <a:off x="3457591" y="991225"/>
            <a:ext cx="1983235" cy="400110"/>
          </a:xfrm>
          <a:prstGeom prst="rect">
            <a:avLst/>
          </a:prstGeom>
          <a:noFill/>
          <a:ln w="9525">
            <a:solidFill>
              <a:srgbClr val="40404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2000">
                <a:solidFill>
                  <a:srgbClr val="404040"/>
                </a:solidFill>
              </a:rPr>
              <a:t>SUBJECTS_DIR</a:t>
            </a:r>
          </a:p>
        </p:txBody>
      </p:sp>
      <p:sp>
        <p:nvSpPr>
          <p:cNvPr id="50182" name="Text Box 4"/>
          <p:cNvSpPr txBox="1">
            <a:spLocks noChangeArrowheads="1"/>
          </p:cNvSpPr>
          <p:nvPr/>
        </p:nvSpPr>
        <p:spPr bwMode="auto">
          <a:xfrm>
            <a:off x="2400581" y="1808788"/>
            <a:ext cx="1037463" cy="400110"/>
          </a:xfrm>
          <a:prstGeom prst="rect">
            <a:avLst/>
          </a:prstGeom>
          <a:noFill/>
          <a:ln w="9525">
            <a:solidFill>
              <a:srgbClr val="40404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2000">
                <a:solidFill>
                  <a:srgbClr val="404040"/>
                </a:solidFill>
              </a:rPr>
              <a:t>subject1</a:t>
            </a:r>
          </a:p>
        </p:txBody>
      </p:sp>
      <p:sp>
        <p:nvSpPr>
          <p:cNvPr id="50183" name="Text Box 5"/>
          <p:cNvSpPr txBox="1">
            <a:spLocks noChangeArrowheads="1"/>
          </p:cNvSpPr>
          <p:nvPr/>
        </p:nvSpPr>
        <p:spPr bwMode="auto">
          <a:xfrm>
            <a:off x="3924581" y="1808788"/>
            <a:ext cx="1037463" cy="400110"/>
          </a:xfrm>
          <a:prstGeom prst="rect">
            <a:avLst/>
          </a:prstGeom>
          <a:noFill/>
          <a:ln w="9525">
            <a:solidFill>
              <a:srgbClr val="40404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2000">
                <a:solidFill>
                  <a:srgbClr val="404040"/>
                </a:solidFill>
              </a:rPr>
              <a:t>subject2</a:t>
            </a:r>
          </a:p>
        </p:txBody>
      </p:sp>
      <p:sp>
        <p:nvSpPr>
          <p:cNvPr id="50184" name="Text Box 6"/>
          <p:cNvSpPr txBox="1">
            <a:spLocks noChangeArrowheads="1"/>
          </p:cNvSpPr>
          <p:nvPr/>
        </p:nvSpPr>
        <p:spPr bwMode="auto">
          <a:xfrm>
            <a:off x="5471294" y="1808788"/>
            <a:ext cx="1358064" cy="400110"/>
          </a:xfrm>
          <a:prstGeom prst="rect">
            <a:avLst/>
          </a:prstGeom>
          <a:noFill/>
          <a:ln w="9525">
            <a:solidFill>
              <a:srgbClr val="40404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2000">
                <a:solidFill>
                  <a:srgbClr val="404040"/>
                </a:solidFill>
              </a:rPr>
              <a:t>subject3 …</a:t>
            </a:r>
          </a:p>
        </p:txBody>
      </p:sp>
      <p:sp>
        <p:nvSpPr>
          <p:cNvPr id="50185" name="Text Box 7"/>
          <p:cNvSpPr txBox="1">
            <a:spLocks noChangeArrowheads="1"/>
          </p:cNvSpPr>
          <p:nvPr/>
        </p:nvSpPr>
        <p:spPr bwMode="auto">
          <a:xfrm>
            <a:off x="2908581" y="2761288"/>
            <a:ext cx="538930" cy="400110"/>
          </a:xfrm>
          <a:prstGeom prst="rect">
            <a:avLst/>
          </a:prstGeom>
          <a:noFill/>
          <a:ln w="9525">
            <a:solidFill>
              <a:srgbClr val="40404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2000">
                <a:solidFill>
                  <a:srgbClr val="404040"/>
                </a:solidFill>
              </a:rPr>
              <a:t>mri</a:t>
            </a:r>
          </a:p>
        </p:txBody>
      </p:sp>
      <p:sp>
        <p:nvSpPr>
          <p:cNvPr id="50186" name="Text Box 8"/>
          <p:cNvSpPr txBox="1">
            <a:spLocks noChangeArrowheads="1"/>
          </p:cNvSpPr>
          <p:nvPr/>
        </p:nvSpPr>
        <p:spPr bwMode="auto">
          <a:xfrm>
            <a:off x="4100529" y="2761288"/>
            <a:ext cx="681597" cy="400110"/>
          </a:xfrm>
          <a:prstGeom prst="rect">
            <a:avLst/>
          </a:prstGeom>
          <a:noFill/>
          <a:ln w="9525">
            <a:solidFill>
              <a:srgbClr val="40404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2000">
                <a:solidFill>
                  <a:srgbClr val="404040"/>
                </a:solidFill>
              </a:rPr>
              <a:t>label</a:t>
            </a:r>
          </a:p>
        </p:txBody>
      </p:sp>
      <p:sp>
        <p:nvSpPr>
          <p:cNvPr id="50187" name="Text Box 9"/>
          <p:cNvSpPr txBox="1">
            <a:spLocks noChangeArrowheads="1"/>
          </p:cNvSpPr>
          <p:nvPr/>
        </p:nvSpPr>
        <p:spPr bwMode="auto">
          <a:xfrm>
            <a:off x="5067581" y="2761288"/>
            <a:ext cx="638316" cy="400110"/>
          </a:xfrm>
          <a:prstGeom prst="rect">
            <a:avLst/>
          </a:prstGeom>
          <a:noFill/>
          <a:ln w="9525">
            <a:solidFill>
              <a:srgbClr val="40404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2000">
                <a:solidFill>
                  <a:srgbClr val="404040"/>
                </a:solidFill>
              </a:rPr>
              <a:t>stats</a:t>
            </a:r>
          </a:p>
        </p:txBody>
      </p:sp>
      <p:cxnSp>
        <p:nvCxnSpPr>
          <p:cNvPr id="50188" name="AutoShape 11"/>
          <p:cNvCxnSpPr>
            <a:cxnSpLocks noChangeShapeType="1"/>
            <a:stCxn id="50181" idx="2"/>
            <a:endCxn id="50182" idx="0"/>
          </p:cNvCxnSpPr>
          <p:nvPr/>
        </p:nvCxnSpPr>
        <p:spPr bwMode="auto">
          <a:xfrm flipH="1">
            <a:off x="2919313" y="1391335"/>
            <a:ext cx="1529896" cy="417453"/>
          </a:xfrm>
          <a:prstGeom prst="straightConnector1">
            <a:avLst/>
          </a:prstGeom>
          <a:noFill/>
          <a:ln w="9525">
            <a:solidFill>
              <a:srgbClr val="404040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</p:cxnSp>
      <p:cxnSp>
        <p:nvCxnSpPr>
          <p:cNvPr id="50189" name="AutoShape 12"/>
          <p:cNvCxnSpPr>
            <a:cxnSpLocks noChangeShapeType="1"/>
            <a:stCxn id="50181" idx="2"/>
            <a:endCxn id="50183" idx="0"/>
          </p:cNvCxnSpPr>
          <p:nvPr/>
        </p:nvCxnSpPr>
        <p:spPr bwMode="auto">
          <a:xfrm flipH="1">
            <a:off x="4443313" y="1391335"/>
            <a:ext cx="5896" cy="417453"/>
          </a:xfrm>
          <a:prstGeom prst="straightConnector1">
            <a:avLst/>
          </a:prstGeom>
          <a:noFill/>
          <a:ln w="9525">
            <a:solidFill>
              <a:srgbClr val="404040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</p:cxnSp>
      <p:cxnSp>
        <p:nvCxnSpPr>
          <p:cNvPr id="50190" name="AutoShape 13"/>
          <p:cNvCxnSpPr>
            <a:cxnSpLocks noChangeShapeType="1"/>
            <a:stCxn id="50181" idx="2"/>
            <a:endCxn id="50184" idx="0"/>
          </p:cNvCxnSpPr>
          <p:nvPr/>
        </p:nvCxnSpPr>
        <p:spPr bwMode="auto">
          <a:xfrm>
            <a:off x="4449209" y="1391335"/>
            <a:ext cx="1701117" cy="417453"/>
          </a:xfrm>
          <a:prstGeom prst="straightConnector1">
            <a:avLst/>
          </a:prstGeom>
          <a:noFill/>
          <a:ln w="9525">
            <a:solidFill>
              <a:srgbClr val="404040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</p:cxnSp>
      <p:cxnSp>
        <p:nvCxnSpPr>
          <p:cNvPr id="50191" name="AutoShape 14"/>
          <p:cNvCxnSpPr>
            <a:cxnSpLocks noChangeShapeType="1"/>
            <a:stCxn id="50183" idx="2"/>
            <a:endCxn id="50185" idx="0"/>
          </p:cNvCxnSpPr>
          <p:nvPr/>
        </p:nvCxnSpPr>
        <p:spPr bwMode="auto">
          <a:xfrm flipH="1">
            <a:off x="3178046" y="2208898"/>
            <a:ext cx="1265267" cy="552390"/>
          </a:xfrm>
          <a:prstGeom prst="straightConnector1">
            <a:avLst/>
          </a:prstGeom>
          <a:noFill/>
          <a:ln w="9525">
            <a:solidFill>
              <a:srgbClr val="404040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</p:cxnSp>
      <p:cxnSp>
        <p:nvCxnSpPr>
          <p:cNvPr id="50192" name="AutoShape 15"/>
          <p:cNvCxnSpPr>
            <a:cxnSpLocks noChangeShapeType="1"/>
            <a:stCxn id="50183" idx="2"/>
            <a:endCxn id="50186" idx="0"/>
          </p:cNvCxnSpPr>
          <p:nvPr/>
        </p:nvCxnSpPr>
        <p:spPr bwMode="auto">
          <a:xfrm flipH="1">
            <a:off x="4441328" y="2208898"/>
            <a:ext cx="1985" cy="552390"/>
          </a:xfrm>
          <a:prstGeom prst="straightConnector1">
            <a:avLst/>
          </a:prstGeom>
          <a:noFill/>
          <a:ln w="9525">
            <a:solidFill>
              <a:srgbClr val="404040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</p:cxnSp>
      <p:cxnSp>
        <p:nvCxnSpPr>
          <p:cNvPr id="50193" name="AutoShape 16"/>
          <p:cNvCxnSpPr>
            <a:cxnSpLocks noChangeShapeType="1"/>
            <a:stCxn id="50183" idx="2"/>
            <a:endCxn id="50187" idx="0"/>
          </p:cNvCxnSpPr>
          <p:nvPr/>
        </p:nvCxnSpPr>
        <p:spPr bwMode="auto">
          <a:xfrm>
            <a:off x="4443313" y="2208898"/>
            <a:ext cx="943426" cy="552390"/>
          </a:xfrm>
          <a:prstGeom prst="straightConnector1">
            <a:avLst/>
          </a:prstGeom>
          <a:noFill/>
          <a:ln w="9525">
            <a:solidFill>
              <a:srgbClr val="404040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</p:cxnSp>
      <p:sp>
        <p:nvSpPr>
          <p:cNvPr id="50194" name="Text Box 18"/>
          <p:cNvSpPr txBox="1">
            <a:spLocks noChangeArrowheads="1"/>
          </p:cNvSpPr>
          <p:nvPr/>
        </p:nvSpPr>
        <p:spPr bwMode="auto">
          <a:xfrm>
            <a:off x="3621632" y="3590558"/>
            <a:ext cx="1648208" cy="1631216"/>
          </a:xfrm>
          <a:prstGeom prst="rect">
            <a:avLst/>
          </a:prstGeom>
          <a:noFill/>
          <a:ln w="9525">
            <a:solidFill>
              <a:srgbClr val="40404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2000">
                <a:solidFill>
                  <a:srgbClr val="404040"/>
                </a:solidFill>
              </a:rPr>
              <a:t>lh.cortex.label</a:t>
            </a:r>
          </a:p>
          <a:p>
            <a:pPr eaLnBrk="1" hangingPunct="1"/>
            <a:r>
              <a:rPr lang="en-US" sz="2000">
                <a:solidFill>
                  <a:srgbClr val="404040"/>
                </a:solidFill>
              </a:rPr>
              <a:t>lh.BA1.label</a:t>
            </a:r>
          </a:p>
          <a:p>
            <a:pPr eaLnBrk="1" hangingPunct="1"/>
            <a:r>
              <a:rPr lang="en-US" sz="2000">
                <a:solidFill>
                  <a:srgbClr val="404040"/>
                </a:solidFill>
              </a:rPr>
              <a:t>lh.BA2.label</a:t>
            </a:r>
          </a:p>
          <a:p>
            <a:pPr eaLnBrk="1" hangingPunct="1"/>
            <a:r>
              <a:rPr lang="en-US" sz="2000">
                <a:solidFill>
                  <a:srgbClr val="404040"/>
                </a:solidFill>
              </a:rPr>
              <a:t>lh.BA3.label</a:t>
            </a:r>
          </a:p>
          <a:p>
            <a:pPr eaLnBrk="1" hangingPunct="1"/>
            <a:r>
              <a:rPr lang="en-US" sz="2000">
                <a:solidFill>
                  <a:srgbClr val="404040"/>
                </a:solidFill>
              </a:rPr>
              <a:t>…</a:t>
            </a:r>
          </a:p>
        </p:txBody>
      </p:sp>
      <p:cxnSp>
        <p:nvCxnSpPr>
          <p:cNvPr id="50195" name="AutoShape 19"/>
          <p:cNvCxnSpPr>
            <a:cxnSpLocks noChangeShapeType="1"/>
            <a:stCxn id="50186" idx="2"/>
            <a:endCxn id="50194" idx="0"/>
          </p:cNvCxnSpPr>
          <p:nvPr/>
        </p:nvCxnSpPr>
        <p:spPr bwMode="auto">
          <a:xfrm>
            <a:off x="4441328" y="3161398"/>
            <a:ext cx="4408" cy="429160"/>
          </a:xfrm>
          <a:prstGeom prst="straightConnector1">
            <a:avLst/>
          </a:prstGeom>
          <a:noFill/>
          <a:ln w="9525">
            <a:solidFill>
              <a:srgbClr val="404040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</p:cxn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103A6D-EC7C-9F49-AEAA-9D5D647C528F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2693367"/>
      </p:ext>
    </p:extLst>
  </p:cSld>
  <p:clrMapOvr>
    <a:masterClrMapping/>
  </p:clrMapOvr>
  <p:transition>
    <p:cut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8" name="Rectangle 2"/>
          <p:cNvSpPr>
            <a:spLocks noGrp="1" noChangeArrowheads="1"/>
          </p:cNvSpPr>
          <p:nvPr>
            <p:ph type="title"/>
          </p:nvPr>
        </p:nvSpPr>
        <p:spPr>
          <a:xfrm>
            <a:off x="762000" y="-63500"/>
            <a:ext cx="7620000" cy="952500"/>
          </a:xfrm>
        </p:spPr>
        <p:txBody>
          <a:bodyPr/>
          <a:lstStyle/>
          <a:p>
            <a:pPr eaLnBrk="1" hangingPunct="1"/>
            <a:r>
              <a:rPr lang="en-US" sz="3667" dirty="0"/>
              <a:t>Creating Label Files</a:t>
            </a:r>
          </a:p>
        </p:txBody>
      </p:sp>
      <p:sp>
        <p:nvSpPr>
          <p:cNvPr id="77829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523461" y="1143000"/>
            <a:ext cx="8242852" cy="3429000"/>
          </a:xfrm>
        </p:spPr>
        <p:txBody>
          <a:bodyPr>
            <a:normAutofit fontScale="92500" lnSpcReduction="10000"/>
          </a:bodyPr>
          <a:lstStyle/>
          <a:p>
            <a:pPr eaLnBrk="1" hangingPunct="1"/>
            <a:r>
              <a:rPr lang="en-US" sz="2333" dirty="0">
                <a:solidFill>
                  <a:srgbClr val="595959"/>
                </a:solidFill>
              </a:rPr>
              <a:t>Drawing tools:</a:t>
            </a:r>
          </a:p>
          <a:p>
            <a:pPr lvl="1" eaLnBrk="1" hangingPunct="1"/>
            <a:r>
              <a:rPr lang="en-US" sz="2000" dirty="0" err="1">
                <a:solidFill>
                  <a:srgbClr val="595959"/>
                </a:solidFill>
                <a:ea typeface="ＭＳ Ｐゴシック" charset="0"/>
              </a:rPr>
              <a:t>freeview</a:t>
            </a:r>
            <a:endParaRPr lang="en-US" sz="2000" dirty="0">
              <a:solidFill>
                <a:srgbClr val="595959"/>
              </a:solidFill>
              <a:ea typeface="ＭＳ Ｐゴシック" charset="0"/>
            </a:endParaRPr>
          </a:p>
          <a:p>
            <a:pPr lvl="1"/>
            <a:r>
              <a:rPr lang="en-US" sz="2000" dirty="0" err="1">
                <a:solidFill>
                  <a:srgbClr val="595959"/>
                </a:solidFill>
                <a:ea typeface="ＭＳ Ｐゴシック" charset="0"/>
              </a:rPr>
              <a:t>tkmedit</a:t>
            </a:r>
            <a:r>
              <a:rPr lang="en-US" sz="2000" dirty="0">
                <a:solidFill>
                  <a:srgbClr val="595959"/>
                </a:solidFill>
                <a:ea typeface="ＭＳ Ｐゴシック" charset="0"/>
              </a:rPr>
              <a:t>, </a:t>
            </a:r>
            <a:r>
              <a:rPr lang="en-US" sz="2000" dirty="0" err="1">
                <a:solidFill>
                  <a:srgbClr val="595959"/>
                </a:solidFill>
                <a:ea typeface="ＭＳ Ｐゴシック" charset="0"/>
              </a:rPr>
              <a:t>tksurfer</a:t>
            </a:r>
            <a:r>
              <a:rPr lang="en-US" sz="2000" dirty="0">
                <a:solidFill>
                  <a:srgbClr val="595959"/>
                </a:solidFill>
                <a:ea typeface="ＭＳ Ｐゴシック" charset="0"/>
              </a:rPr>
              <a:t> (obsolete)</a:t>
            </a:r>
          </a:p>
          <a:p>
            <a:pPr eaLnBrk="1" hangingPunct="1"/>
            <a:r>
              <a:rPr lang="en-US" sz="2333" dirty="0">
                <a:solidFill>
                  <a:srgbClr val="595959"/>
                </a:solidFill>
              </a:rPr>
              <a:t>Deriving from other data</a:t>
            </a:r>
          </a:p>
          <a:p>
            <a:pPr lvl="1" eaLnBrk="1" hangingPunct="1"/>
            <a:r>
              <a:rPr lang="en-US" sz="2000" dirty="0">
                <a:solidFill>
                  <a:srgbClr val="595959"/>
                </a:solidFill>
                <a:ea typeface="ＭＳ Ｐゴシック" charset="0"/>
              </a:rPr>
              <a:t>mri_annotation2label: cortical parcellation broken into units</a:t>
            </a:r>
          </a:p>
          <a:p>
            <a:pPr lvl="1" eaLnBrk="1" hangingPunct="1"/>
            <a:r>
              <a:rPr lang="en-US" sz="2000" dirty="0" err="1">
                <a:solidFill>
                  <a:srgbClr val="595959"/>
                </a:solidFill>
                <a:ea typeface="ＭＳ Ｐゴシック" charset="0"/>
              </a:rPr>
              <a:t>mri_volcluster</a:t>
            </a:r>
            <a:r>
              <a:rPr lang="en-US" sz="2000" dirty="0">
                <a:solidFill>
                  <a:srgbClr val="595959"/>
                </a:solidFill>
                <a:ea typeface="ＭＳ Ｐゴシック" charset="0"/>
              </a:rPr>
              <a:t>:		a volume made into a cluster</a:t>
            </a:r>
          </a:p>
          <a:p>
            <a:pPr lvl="1" eaLnBrk="1" hangingPunct="1"/>
            <a:r>
              <a:rPr lang="en-US" sz="2000" dirty="0" err="1">
                <a:solidFill>
                  <a:srgbClr val="595959"/>
                </a:solidFill>
                <a:ea typeface="ＭＳ Ｐゴシック" charset="0"/>
              </a:rPr>
              <a:t>mri_surfcluster</a:t>
            </a:r>
            <a:r>
              <a:rPr lang="en-US" sz="2000" dirty="0">
                <a:solidFill>
                  <a:srgbClr val="595959"/>
                </a:solidFill>
                <a:ea typeface="ＭＳ Ｐゴシック" charset="0"/>
              </a:rPr>
              <a:t>: 	a surface made into a cluster</a:t>
            </a:r>
          </a:p>
          <a:p>
            <a:pPr lvl="1" eaLnBrk="1" hangingPunct="1"/>
            <a:r>
              <a:rPr lang="en-US" sz="2000" dirty="0">
                <a:solidFill>
                  <a:srgbClr val="595959"/>
                </a:solidFill>
                <a:ea typeface="ＭＳ Ｐゴシック" charset="0"/>
              </a:rPr>
              <a:t>mri_vol2label:  	a volume/segmentation made into a label</a:t>
            </a:r>
          </a:p>
          <a:p>
            <a:pPr lvl="1" eaLnBrk="1" hangingPunct="1"/>
            <a:r>
              <a:rPr lang="en-US" sz="2000" dirty="0">
                <a:solidFill>
                  <a:srgbClr val="595959"/>
                </a:solidFill>
                <a:ea typeface="ＭＳ Ｐゴシック" charset="0"/>
              </a:rPr>
              <a:t>mri_label2label:  	label from one space mapped to another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E0EFE5-6B28-AD4B-AC3A-8B347ABAD4B9}" type="slidenum">
              <a:rPr lang="en-US" smtClean="0"/>
              <a:pPr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7835412"/>
      </p:ext>
    </p:extLst>
  </p:cSld>
  <p:clrMapOvr>
    <a:masterClrMapping/>
  </p:clrMapOvr>
  <p:transition>
    <p:cut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59647" y="1058453"/>
            <a:ext cx="6362452" cy="1872699"/>
          </a:xfrm>
        </p:spPr>
        <p:txBody>
          <a:bodyPr/>
          <a:lstStyle/>
          <a:p>
            <a:r>
              <a:rPr lang="en-US" dirty="0"/>
              <a:t>“Derived” Segmentations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103A6D-EC7C-9F49-AEAA-9D5D647C528F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239911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8" name="Rectangle 2"/>
          <p:cNvSpPr>
            <a:spLocks noGrp="1" noChangeArrowheads="1"/>
          </p:cNvSpPr>
          <p:nvPr>
            <p:ph type="title"/>
          </p:nvPr>
        </p:nvSpPr>
        <p:spPr>
          <a:xfrm>
            <a:off x="762000" y="0"/>
            <a:ext cx="7620000" cy="952500"/>
          </a:xfrm>
        </p:spPr>
        <p:txBody>
          <a:bodyPr/>
          <a:lstStyle/>
          <a:p>
            <a:pPr eaLnBrk="1" hangingPunct="1"/>
            <a:r>
              <a:rPr lang="en-US" sz="3667" dirty="0"/>
              <a:t>Merged Cortical + Subcortical</a:t>
            </a:r>
          </a:p>
        </p:txBody>
      </p:sp>
      <p:sp>
        <p:nvSpPr>
          <p:cNvPr id="41989" name="Line 4"/>
          <p:cNvSpPr>
            <a:spLocks noChangeShapeType="1"/>
          </p:cNvSpPr>
          <p:nvPr/>
        </p:nvSpPr>
        <p:spPr bwMode="auto">
          <a:xfrm flipV="1">
            <a:off x="3556000" y="2159000"/>
            <a:ext cx="1206500" cy="63500"/>
          </a:xfrm>
          <a:prstGeom prst="line">
            <a:avLst/>
          </a:prstGeom>
          <a:noFill/>
          <a:ln w="57150">
            <a:solidFill>
              <a:schemeClr val="bg1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 sz="1500"/>
          </a:p>
        </p:txBody>
      </p:sp>
      <p:sp>
        <p:nvSpPr>
          <p:cNvPr id="41990" name="Line 5"/>
          <p:cNvSpPr>
            <a:spLocks noChangeShapeType="1"/>
          </p:cNvSpPr>
          <p:nvPr/>
        </p:nvSpPr>
        <p:spPr bwMode="auto">
          <a:xfrm flipV="1">
            <a:off x="3238500" y="2413000"/>
            <a:ext cx="1460500" cy="1905000"/>
          </a:xfrm>
          <a:prstGeom prst="line">
            <a:avLst/>
          </a:prstGeom>
          <a:noFill/>
          <a:ln w="57150">
            <a:solidFill>
              <a:schemeClr val="bg1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 sz="1500"/>
          </a:p>
        </p:txBody>
      </p:sp>
      <p:sp>
        <p:nvSpPr>
          <p:cNvPr id="41991" name="Text Box 6"/>
          <p:cNvSpPr txBox="1">
            <a:spLocks noChangeArrowheads="1"/>
          </p:cNvSpPr>
          <p:nvPr/>
        </p:nvSpPr>
        <p:spPr bwMode="auto">
          <a:xfrm>
            <a:off x="4762500" y="2984500"/>
            <a:ext cx="2146870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2000" dirty="0" err="1">
                <a:solidFill>
                  <a:srgbClr val="404040"/>
                </a:solidFill>
                <a:latin typeface="+mn-lt"/>
              </a:rPr>
              <a:t>aparc+aseg.mgz</a:t>
            </a:r>
            <a:endParaRPr lang="en-US" sz="2000" dirty="0">
              <a:solidFill>
                <a:srgbClr val="404040"/>
              </a:solidFill>
              <a:latin typeface="+mn-lt"/>
            </a:endParaRPr>
          </a:p>
        </p:txBody>
      </p:sp>
      <p:sp>
        <p:nvSpPr>
          <p:cNvPr id="41992" name="Text Box 7"/>
          <p:cNvSpPr txBox="1">
            <a:spLocks noChangeArrowheads="1"/>
          </p:cNvSpPr>
          <p:nvPr/>
        </p:nvSpPr>
        <p:spPr bwMode="auto">
          <a:xfrm>
            <a:off x="1587500" y="5080000"/>
            <a:ext cx="1303562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2000" dirty="0" err="1">
                <a:solidFill>
                  <a:srgbClr val="404040"/>
                </a:solidFill>
                <a:latin typeface="+mn-lt"/>
              </a:rPr>
              <a:t>aseg.mgz</a:t>
            </a:r>
            <a:endParaRPr lang="en-US" sz="2000" dirty="0">
              <a:solidFill>
                <a:srgbClr val="404040"/>
              </a:solidFill>
              <a:latin typeface="+mn-lt"/>
            </a:endParaRPr>
          </a:p>
        </p:txBody>
      </p:sp>
      <p:sp>
        <p:nvSpPr>
          <p:cNvPr id="41993" name="Text Box 8"/>
          <p:cNvSpPr txBox="1">
            <a:spLocks noChangeArrowheads="1"/>
          </p:cNvSpPr>
          <p:nvPr/>
        </p:nvSpPr>
        <p:spPr bwMode="auto">
          <a:xfrm>
            <a:off x="1841500" y="2540000"/>
            <a:ext cx="856453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2000" dirty="0" err="1">
                <a:solidFill>
                  <a:srgbClr val="404040"/>
                </a:solidFill>
                <a:latin typeface="+mn-lt"/>
              </a:rPr>
              <a:t>aparc</a:t>
            </a:r>
            <a:endParaRPr lang="en-US" sz="2000" dirty="0">
              <a:solidFill>
                <a:srgbClr val="404040"/>
              </a:solidFill>
              <a:latin typeface="+mn-lt"/>
            </a:endParaRPr>
          </a:p>
        </p:txBody>
      </p:sp>
      <p:sp>
        <p:nvSpPr>
          <p:cNvPr id="41994" name="Text Box 11"/>
          <p:cNvSpPr txBox="1">
            <a:spLocks noChangeArrowheads="1"/>
          </p:cNvSpPr>
          <p:nvPr/>
        </p:nvSpPr>
        <p:spPr bwMode="auto">
          <a:xfrm>
            <a:off x="3491467" y="3746500"/>
            <a:ext cx="2921000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2000" dirty="0">
                <a:solidFill>
                  <a:srgbClr val="404040"/>
                </a:solidFill>
                <a:latin typeface="+mn-lt"/>
              </a:rPr>
              <a:t>No new information</a:t>
            </a:r>
          </a:p>
          <a:p>
            <a:pPr eaLnBrk="1" hangingPunct="1"/>
            <a:r>
              <a:rPr lang="en-US" sz="2000" dirty="0">
                <a:solidFill>
                  <a:srgbClr val="404040"/>
                </a:solidFill>
                <a:latin typeface="+mn-lt"/>
              </a:rPr>
              <a:t>For visualization only</a:t>
            </a:r>
          </a:p>
        </p:txBody>
      </p:sp>
      <p:pic>
        <p:nvPicPr>
          <p:cNvPr id="41996" name="Picture 13" descr="bert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308" t="23383" r="23846" b="32256"/>
          <a:stretch>
            <a:fillRect/>
          </a:stretch>
        </p:blipFill>
        <p:spPr bwMode="auto">
          <a:xfrm>
            <a:off x="1016000" y="3175000"/>
            <a:ext cx="2222500" cy="1905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997" name="Picture 14" descr="bert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846" t="23383" r="23846" b="30777"/>
          <a:stretch>
            <a:fillRect/>
          </a:stretch>
        </p:blipFill>
        <p:spPr bwMode="auto">
          <a:xfrm>
            <a:off x="4762500" y="1079500"/>
            <a:ext cx="2159000" cy="1968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" name="Group 1"/>
          <p:cNvGrpSpPr/>
          <p:nvPr/>
        </p:nvGrpSpPr>
        <p:grpSpPr>
          <a:xfrm>
            <a:off x="6768740" y="3074968"/>
            <a:ext cx="1843774" cy="1789173"/>
            <a:chOff x="5982164" y="3537079"/>
            <a:chExt cx="1843774" cy="1789173"/>
          </a:xfrm>
        </p:grpSpPr>
        <p:sp>
          <p:nvSpPr>
            <p:cNvPr id="41998" name="Text Box 15"/>
            <p:cNvSpPr txBox="1">
              <a:spLocks noChangeArrowheads="1"/>
            </p:cNvSpPr>
            <p:nvPr/>
          </p:nvSpPr>
          <p:spPr bwMode="auto">
            <a:xfrm>
              <a:off x="6443862" y="3537079"/>
              <a:ext cx="909223" cy="400110"/>
            </a:xfrm>
            <a:prstGeom prst="rect">
              <a:avLst/>
            </a:prstGeom>
            <a:noFill/>
            <a:ln w="9525">
              <a:solidFill>
                <a:srgbClr val="404040"/>
              </a:solidFill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1pPr>
              <a:lvl2pPr marL="37931725" indent="-37474525"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2pPr>
              <a:lvl3pPr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3pPr>
              <a:lvl4pPr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4pPr>
              <a:lvl5pPr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9pPr>
            </a:lstStyle>
            <a:p>
              <a:pPr eaLnBrk="1" hangingPunct="1"/>
              <a:r>
                <a:rPr lang="en-US" sz="2000">
                  <a:solidFill>
                    <a:srgbClr val="404040"/>
                  </a:solidFill>
                </a:rPr>
                <a:t>subject</a:t>
              </a:r>
            </a:p>
          </p:txBody>
        </p:sp>
        <p:sp>
          <p:nvSpPr>
            <p:cNvPr id="41999" name="Text Box 16"/>
            <p:cNvSpPr txBox="1">
              <a:spLocks noChangeArrowheads="1"/>
            </p:cNvSpPr>
            <p:nvPr/>
          </p:nvSpPr>
          <p:spPr bwMode="auto">
            <a:xfrm>
              <a:off x="6627747" y="4227642"/>
              <a:ext cx="538930" cy="400110"/>
            </a:xfrm>
            <a:prstGeom prst="rect">
              <a:avLst/>
            </a:prstGeom>
            <a:noFill/>
            <a:ln w="9525">
              <a:solidFill>
                <a:srgbClr val="404040"/>
              </a:solidFill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1pPr>
              <a:lvl2pPr marL="37931725" indent="-37474525"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2pPr>
              <a:lvl3pPr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3pPr>
              <a:lvl4pPr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4pPr>
              <a:lvl5pPr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9pPr>
            </a:lstStyle>
            <a:p>
              <a:pPr eaLnBrk="1" hangingPunct="1"/>
              <a:r>
                <a:rPr lang="en-US" sz="2000">
                  <a:solidFill>
                    <a:srgbClr val="404040"/>
                  </a:solidFill>
                </a:rPr>
                <a:t>mri</a:t>
              </a:r>
            </a:p>
          </p:txBody>
        </p:sp>
        <p:cxnSp>
          <p:nvCxnSpPr>
            <p:cNvPr id="42000" name="AutoShape 17"/>
            <p:cNvCxnSpPr>
              <a:cxnSpLocks noChangeShapeType="1"/>
              <a:stCxn id="41998" idx="2"/>
              <a:endCxn id="41999" idx="0"/>
            </p:cNvCxnSpPr>
            <p:nvPr/>
          </p:nvCxnSpPr>
          <p:spPr bwMode="auto">
            <a:xfrm flipH="1">
              <a:off x="6897212" y="3937189"/>
              <a:ext cx="1262" cy="290453"/>
            </a:xfrm>
            <a:prstGeom prst="straightConnector1">
              <a:avLst/>
            </a:prstGeom>
            <a:noFill/>
            <a:ln w="9525">
              <a:solidFill>
                <a:srgbClr val="404040"/>
              </a:solidFill>
              <a:miter lim="800000"/>
              <a:headEnd/>
              <a:tailEnd type="triangle" w="med" len="med"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</p:cxnSp>
        <p:sp>
          <p:nvSpPr>
            <p:cNvPr id="42001" name="Text Box 18"/>
            <p:cNvSpPr txBox="1">
              <a:spLocks noChangeArrowheads="1"/>
            </p:cNvSpPr>
            <p:nvPr/>
          </p:nvSpPr>
          <p:spPr bwMode="auto">
            <a:xfrm>
              <a:off x="5982164" y="4926142"/>
              <a:ext cx="1843774" cy="400110"/>
            </a:xfrm>
            <a:prstGeom prst="rect">
              <a:avLst/>
            </a:prstGeom>
            <a:noFill/>
            <a:ln w="9525">
              <a:solidFill>
                <a:srgbClr val="404040"/>
              </a:solidFill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1pPr>
              <a:lvl2pPr marL="37931725" indent="-37474525"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2pPr>
              <a:lvl3pPr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3pPr>
              <a:lvl4pPr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4pPr>
              <a:lvl5pPr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9pPr>
            </a:lstStyle>
            <a:p>
              <a:pPr eaLnBrk="1" hangingPunct="1"/>
              <a:r>
                <a:rPr lang="en-US" sz="2000">
                  <a:solidFill>
                    <a:srgbClr val="404040"/>
                  </a:solidFill>
                </a:rPr>
                <a:t>aparc+aseg.mgz</a:t>
              </a:r>
            </a:p>
          </p:txBody>
        </p:sp>
        <p:cxnSp>
          <p:nvCxnSpPr>
            <p:cNvPr id="42002" name="AutoShape 19"/>
            <p:cNvCxnSpPr>
              <a:cxnSpLocks noChangeShapeType="1"/>
              <a:stCxn id="41999" idx="2"/>
              <a:endCxn id="42001" idx="0"/>
            </p:cNvCxnSpPr>
            <p:nvPr/>
          </p:nvCxnSpPr>
          <p:spPr bwMode="auto">
            <a:xfrm>
              <a:off x="6897212" y="4627752"/>
              <a:ext cx="6839" cy="298390"/>
            </a:xfrm>
            <a:prstGeom prst="straightConnector1">
              <a:avLst/>
            </a:prstGeom>
            <a:noFill/>
            <a:ln w="9525">
              <a:solidFill>
                <a:srgbClr val="404040"/>
              </a:solidFill>
              <a:miter lim="800000"/>
              <a:headEnd/>
              <a:tailEnd type="triangle" w="med" len="med"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</p:cxnSp>
      </p:grpSp>
      <p:pic>
        <p:nvPicPr>
          <p:cNvPr id="19" name="Picture 8" descr="me-lh-cor-label.png"/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colorTemperature colorTemp="8800"/>
                    </a14:imgEffect>
                    <a14:imgEffect>
                      <a14:saturation sat="400000"/>
                    </a14:imgEffect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2072" y="1079500"/>
            <a:ext cx="2126428" cy="15449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103A6D-EC7C-9F49-AEAA-9D5D647C528F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712309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2" name="Rectangle 2"/>
          <p:cNvSpPr>
            <a:spLocks noGrp="1" noChangeArrowheads="1"/>
          </p:cNvSpPr>
          <p:nvPr>
            <p:ph type="title"/>
          </p:nvPr>
        </p:nvSpPr>
        <p:spPr>
          <a:xfrm>
            <a:off x="762000" y="0"/>
            <a:ext cx="7620000" cy="952500"/>
          </a:xfrm>
        </p:spPr>
        <p:txBody>
          <a:bodyPr/>
          <a:lstStyle/>
          <a:p>
            <a:pPr eaLnBrk="1" hangingPunct="1"/>
            <a:r>
              <a:rPr lang="en-US" sz="3667" dirty="0" err="1"/>
              <a:t>Gyral</a:t>
            </a:r>
            <a:r>
              <a:rPr lang="en-US" sz="3667" dirty="0"/>
              <a:t> White Matter Segmentation</a:t>
            </a:r>
          </a:p>
        </p:txBody>
      </p:sp>
      <p:sp>
        <p:nvSpPr>
          <p:cNvPr id="32773" name="Text Box 4"/>
          <p:cNvSpPr txBox="1">
            <a:spLocks noChangeArrowheads="1"/>
          </p:cNvSpPr>
          <p:nvPr/>
        </p:nvSpPr>
        <p:spPr bwMode="auto">
          <a:xfrm>
            <a:off x="3669060" y="3683000"/>
            <a:ext cx="3031599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2000" dirty="0">
                <a:solidFill>
                  <a:srgbClr val="404040"/>
                </a:solidFill>
                <a:latin typeface="+mn-lt"/>
              </a:rPr>
              <a:t>Nearest Cortical Label</a:t>
            </a:r>
          </a:p>
          <a:p>
            <a:pPr eaLnBrk="1" hangingPunct="1"/>
            <a:r>
              <a:rPr lang="en-US" sz="2000" dirty="0">
                <a:solidFill>
                  <a:srgbClr val="404040"/>
                </a:solidFill>
                <a:latin typeface="+mn-lt"/>
              </a:rPr>
              <a:t>to point in White Matter</a:t>
            </a:r>
          </a:p>
        </p:txBody>
      </p:sp>
      <p:pic>
        <p:nvPicPr>
          <p:cNvPr id="32774" name="Picture 6" descr="bert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307" t="24861" r="22308" b="29297"/>
          <a:stretch>
            <a:fillRect/>
          </a:stretch>
        </p:blipFill>
        <p:spPr bwMode="auto">
          <a:xfrm>
            <a:off x="4508500" y="1270000"/>
            <a:ext cx="2286000" cy="1968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2775" name="Picture 7" descr="bert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846" t="23383" r="23846" b="30777"/>
          <a:stretch>
            <a:fillRect/>
          </a:stretch>
        </p:blipFill>
        <p:spPr bwMode="auto">
          <a:xfrm>
            <a:off x="1206500" y="1270000"/>
            <a:ext cx="2159000" cy="1968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2776" name="Text Box 9"/>
          <p:cNvSpPr txBox="1">
            <a:spLocks noChangeArrowheads="1"/>
          </p:cNvSpPr>
          <p:nvPr/>
        </p:nvSpPr>
        <p:spPr bwMode="auto">
          <a:xfrm>
            <a:off x="4848713" y="3175000"/>
            <a:ext cx="1718868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2000" dirty="0" err="1">
                <a:solidFill>
                  <a:srgbClr val="404040"/>
                </a:solidFill>
                <a:latin typeface="+mn-lt"/>
              </a:rPr>
              <a:t>wmparc.mgz</a:t>
            </a:r>
            <a:endParaRPr lang="en-US" sz="2000" dirty="0">
              <a:solidFill>
                <a:srgbClr val="404040"/>
              </a:solidFill>
              <a:latin typeface="+mn-lt"/>
            </a:endParaRPr>
          </a:p>
        </p:txBody>
      </p:sp>
      <p:pic>
        <p:nvPicPr>
          <p:cNvPr id="32777" name="Picture 10" descr="lh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040404"/>
              </a:clrFrom>
              <a:clrTo>
                <a:srgbClr val="040404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9500" y="3302000"/>
            <a:ext cx="2540000" cy="15994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2778" name="Text Box 12"/>
          <p:cNvSpPr txBox="1">
            <a:spLocks noChangeArrowheads="1"/>
          </p:cNvSpPr>
          <p:nvPr/>
        </p:nvSpPr>
        <p:spPr bwMode="auto">
          <a:xfrm>
            <a:off x="2865438" y="1817688"/>
            <a:ext cx="330540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2000" b="1">
                <a:solidFill>
                  <a:srgbClr val="FF0000"/>
                </a:solidFill>
              </a:rPr>
              <a:t>+</a:t>
            </a:r>
          </a:p>
        </p:txBody>
      </p:sp>
      <p:sp>
        <p:nvSpPr>
          <p:cNvPr id="32779" name="Text Box 13"/>
          <p:cNvSpPr txBox="1">
            <a:spLocks noChangeArrowheads="1"/>
          </p:cNvSpPr>
          <p:nvPr/>
        </p:nvSpPr>
        <p:spPr bwMode="auto">
          <a:xfrm>
            <a:off x="6215063" y="1746250"/>
            <a:ext cx="330540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2000" b="1">
                <a:solidFill>
                  <a:srgbClr val="FF0000"/>
                </a:solidFill>
              </a:rPr>
              <a:t>+</a:t>
            </a:r>
          </a:p>
        </p:txBody>
      </p:sp>
      <p:sp>
        <p:nvSpPr>
          <p:cNvPr id="32780" name="Text Box 15"/>
          <p:cNvSpPr txBox="1">
            <a:spLocks noChangeArrowheads="1"/>
          </p:cNvSpPr>
          <p:nvPr/>
        </p:nvSpPr>
        <p:spPr bwMode="auto">
          <a:xfrm>
            <a:off x="787813" y="4960654"/>
            <a:ext cx="7048500" cy="6054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eaLnBrk="1" hangingPunct="1">
              <a:spcAft>
                <a:spcPts val="1000"/>
              </a:spcAft>
            </a:pPr>
            <a:r>
              <a:rPr lang="en-US" sz="1667" dirty="0" err="1">
                <a:solidFill>
                  <a:srgbClr val="404040"/>
                </a:solidFill>
              </a:rPr>
              <a:t>Salat</a:t>
            </a:r>
            <a:r>
              <a:rPr lang="en-US" sz="1667" dirty="0">
                <a:solidFill>
                  <a:srgbClr val="404040"/>
                </a:solidFill>
              </a:rPr>
              <a:t>, et al., Age-associated alterations in cortical gray and white matter signal intensity and gray to white matter contrast. </a:t>
            </a:r>
            <a:r>
              <a:rPr lang="en-US" sz="1667" i="1" dirty="0" err="1">
                <a:solidFill>
                  <a:srgbClr val="404040"/>
                </a:solidFill>
              </a:rPr>
              <a:t>Neuroimage</a:t>
            </a:r>
            <a:r>
              <a:rPr lang="en-US" sz="1667" i="1" dirty="0">
                <a:solidFill>
                  <a:srgbClr val="404040"/>
                </a:solidFill>
              </a:rPr>
              <a:t> </a:t>
            </a:r>
            <a:r>
              <a:rPr lang="en-US" sz="1667" b="1" dirty="0">
                <a:solidFill>
                  <a:srgbClr val="404040"/>
                </a:solidFill>
              </a:rPr>
              <a:t>2009,</a:t>
            </a:r>
            <a:r>
              <a:rPr lang="en-US" sz="1667" dirty="0">
                <a:solidFill>
                  <a:srgbClr val="404040"/>
                </a:solidFill>
              </a:rPr>
              <a:t> 48, (1), 21-8.</a:t>
            </a:r>
          </a:p>
        </p:txBody>
      </p:sp>
      <p:grpSp>
        <p:nvGrpSpPr>
          <p:cNvPr id="19" name="Group 18"/>
          <p:cNvGrpSpPr/>
          <p:nvPr/>
        </p:nvGrpSpPr>
        <p:grpSpPr>
          <a:xfrm>
            <a:off x="6935889" y="3074968"/>
            <a:ext cx="1515158" cy="1789173"/>
            <a:chOff x="6149313" y="3537079"/>
            <a:chExt cx="1515158" cy="1789173"/>
          </a:xfrm>
        </p:grpSpPr>
        <p:sp>
          <p:nvSpPr>
            <p:cNvPr id="20" name="Text Box 15"/>
            <p:cNvSpPr txBox="1">
              <a:spLocks noChangeArrowheads="1"/>
            </p:cNvSpPr>
            <p:nvPr/>
          </p:nvSpPr>
          <p:spPr bwMode="auto">
            <a:xfrm>
              <a:off x="6443862" y="3537079"/>
              <a:ext cx="909223" cy="400110"/>
            </a:xfrm>
            <a:prstGeom prst="rect">
              <a:avLst/>
            </a:prstGeom>
            <a:noFill/>
            <a:ln w="9525">
              <a:solidFill>
                <a:srgbClr val="404040"/>
              </a:solidFill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1pPr>
              <a:lvl2pPr marL="37931725" indent="-37474525"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2pPr>
              <a:lvl3pPr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3pPr>
              <a:lvl4pPr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4pPr>
              <a:lvl5pPr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9pPr>
            </a:lstStyle>
            <a:p>
              <a:pPr eaLnBrk="1" hangingPunct="1"/>
              <a:r>
                <a:rPr lang="en-US" sz="2000">
                  <a:solidFill>
                    <a:srgbClr val="404040"/>
                  </a:solidFill>
                </a:rPr>
                <a:t>subject</a:t>
              </a:r>
            </a:p>
          </p:txBody>
        </p:sp>
        <p:sp>
          <p:nvSpPr>
            <p:cNvPr id="21" name="Text Box 16"/>
            <p:cNvSpPr txBox="1">
              <a:spLocks noChangeArrowheads="1"/>
            </p:cNvSpPr>
            <p:nvPr/>
          </p:nvSpPr>
          <p:spPr bwMode="auto">
            <a:xfrm>
              <a:off x="6627747" y="4227642"/>
              <a:ext cx="538930" cy="400110"/>
            </a:xfrm>
            <a:prstGeom prst="rect">
              <a:avLst/>
            </a:prstGeom>
            <a:noFill/>
            <a:ln w="9525">
              <a:solidFill>
                <a:srgbClr val="404040"/>
              </a:solidFill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1pPr>
              <a:lvl2pPr marL="37931725" indent="-37474525"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2pPr>
              <a:lvl3pPr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3pPr>
              <a:lvl4pPr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4pPr>
              <a:lvl5pPr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9pPr>
            </a:lstStyle>
            <a:p>
              <a:pPr eaLnBrk="1" hangingPunct="1"/>
              <a:r>
                <a:rPr lang="en-US" sz="2000">
                  <a:solidFill>
                    <a:srgbClr val="404040"/>
                  </a:solidFill>
                </a:rPr>
                <a:t>mri</a:t>
              </a:r>
            </a:p>
          </p:txBody>
        </p:sp>
        <p:cxnSp>
          <p:nvCxnSpPr>
            <p:cNvPr id="23" name="AutoShape 17"/>
            <p:cNvCxnSpPr>
              <a:cxnSpLocks noChangeShapeType="1"/>
            </p:cNvCxnSpPr>
            <p:nvPr/>
          </p:nvCxnSpPr>
          <p:spPr bwMode="auto">
            <a:xfrm flipH="1">
              <a:off x="6897212" y="3937189"/>
              <a:ext cx="1262" cy="290453"/>
            </a:xfrm>
            <a:prstGeom prst="straightConnector1">
              <a:avLst/>
            </a:prstGeom>
            <a:noFill/>
            <a:ln w="9525">
              <a:solidFill>
                <a:srgbClr val="404040"/>
              </a:solidFill>
              <a:miter lim="800000"/>
              <a:headEnd/>
              <a:tailEnd type="triangle" w="med" len="med"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</p:cxnSp>
        <p:sp>
          <p:nvSpPr>
            <p:cNvPr id="24" name="Text Box 18"/>
            <p:cNvSpPr txBox="1">
              <a:spLocks noChangeArrowheads="1"/>
            </p:cNvSpPr>
            <p:nvPr/>
          </p:nvSpPr>
          <p:spPr bwMode="auto">
            <a:xfrm>
              <a:off x="6149313" y="4926142"/>
              <a:ext cx="1515158" cy="400110"/>
            </a:xfrm>
            <a:prstGeom prst="rect">
              <a:avLst/>
            </a:prstGeom>
            <a:noFill/>
            <a:ln w="9525">
              <a:solidFill>
                <a:srgbClr val="404040"/>
              </a:solidFill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1pPr>
              <a:lvl2pPr marL="37931725" indent="-37474525"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2pPr>
              <a:lvl3pPr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3pPr>
              <a:lvl4pPr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4pPr>
              <a:lvl5pPr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9pPr>
            </a:lstStyle>
            <a:p>
              <a:pPr eaLnBrk="1" hangingPunct="1"/>
              <a:r>
                <a:rPr lang="en-US" sz="2000">
                  <a:solidFill>
                    <a:srgbClr val="404040"/>
                  </a:solidFill>
                </a:rPr>
                <a:t>wmparc.mgz</a:t>
              </a:r>
              <a:endParaRPr lang="en-US" sz="2000" dirty="0">
                <a:solidFill>
                  <a:srgbClr val="404040"/>
                </a:solidFill>
              </a:endParaRPr>
            </a:p>
          </p:txBody>
        </p:sp>
        <p:cxnSp>
          <p:nvCxnSpPr>
            <p:cNvPr id="25" name="AutoShape 19"/>
            <p:cNvCxnSpPr>
              <a:cxnSpLocks noChangeShapeType="1"/>
            </p:cNvCxnSpPr>
            <p:nvPr/>
          </p:nvCxnSpPr>
          <p:spPr bwMode="auto">
            <a:xfrm>
              <a:off x="6897212" y="4627752"/>
              <a:ext cx="6839" cy="298390"/>
            </a:xfrm>
            <a:prstGeom prst="straightConnector1">
              <a:avLst/>
            </a:prstGeom>
            <a:noFill/>
            <a:ln w="9525">
              <a:solidFill>
                <a:srgbClr val="404040"/>
              </a:solidFill>
              <a:miter lim="800000"/>
              <a:headEnd/>
              <a:tailEnd type="triangle" w="med" len="med"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</p:cxnSp>
      </p:grp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103A6D-EC7C-9F49-AEAA-9D5D647C528F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092799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59647" y="1558863"/>
            <a:ext cx="6362452" cy="1114130"/>
          </a:xfrm>
        </p:spPr>
        <p:txBody>
          <a:bodyPr/>
          <a:lstStyle/>
          <a:p>
            <a:r>
              <a:rPr lang="en-US" dirty="0"/>
              <a:t>ANALYSIS of STATS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103A6D-EC7C-9F49-AEAA-9D5D647C528F}" type="slidenum">
              <a:rPr lang="en-US" smtClean="0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956549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4" name="Rectangle 2"/>
          <p:cNvSpPr>
            <a:spLocks noGrp="1" noChangeArrowheads="1"/>
          </p:cNvSpPr>
          <p:nvPr>
            <p:ph type="title"/>
          </p:nvPr>
        </p:nvSpPr>
        <p:spPr>
          <a:xfrm>
            <a:off x="1460500" y="-127000"/>
            <a:ext cx="6350000" cy="952500"/>
          </a:xfrm>
        </p:spPr>
        <p:txBody>
          <a:bodyPr/>
          <a:lstStyle/>
          <a:p>
            <a:pPr eaLnBrk="1" hangingPunct="1"/>
            <a:r>
              <a:rPr lang="en-US" sz="3667" dirty="0" err="1"/>
              <a:t>FreeSurfer</a:t>
            </a:r>
            <a:r>
              <a:rPr lang="en-US" sz="3667" dirty="0"/>
              <a:t> Stats Outputs</a:t>
            </a:r>
          </a:p>
        </p:txBody>
      </p:sp>
      <p:sp>
        <p:nvSpPr>
          <p:cNvPr id="51205" name="Text Box 3"/>
          <p:cNvSpPr txBox="1">
            <a:spLocks noChangeArrowheads="1"/>
          </p:cNvSpPr>
          <p:nvPr/>
        </p:nvSpPr>
        <p:spPr bwMode="auto">
          <a:xfrm>
            <a:off x="3225271" y="952500"/>
            <a:ext cx="1983235" cy="400110"/>
          </a:xfrm>
          <a:prstGeom prst="rect">
            <a:avLst/>
          </a:prstGeom>
          <a:noFill/>
          <a:ln w="9525">
            <a:solidFill>
              <a:srgbClr val="40404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2000">
                <a:solidFill>
                  <a:srgbClr val="404040"/>
                </a:solidFill>
              </a:rPr>
              <a:t>SUBJECTS_DIR</a:t>
            </a:r>
          </a:p>
        </p:txBody>
      </p:sp>
      <p:sp>
        <p:nvSpPr>
          <p:cNvPr id="51206" name="Text Box 4"/>
          <p:cNvSpPr txBox="1">
            <a:spLocks noChangeArrowheads="1"/>
          </p:cNvSpPr>
          <p:nvPr/>
        </p:nvSpPr>
        <p:spPr bwMode="auto">
          <a:xfrm>
            <a:off x="2168261" y="1770063"/>
            <a:ext cx="1037463" cy="400110"/>
          </a:xfrm>
          <a:prstGeom prst="rect">
            <a:avLst/>
          </a:prstGeom>
          <a:noFill/>
          <a:ln w="9525">
            <a:solidFill>
              <a:srgbClr val="40404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2000">
                <a:solidFill>
                  <a:srgbClr val="404040"/>
                </a:solidFill>
              </a:rPr>
              <a:t>subject1</a:t>
            </a:r>
          </a:p>
        </p:txBody>
      </p:sp>
      <p:sp>
        <p:nvSpPr>
          <p:cNvPr id="51207" name="Text Box 5"/>
          <p:cNvSpPr txBox="1">
            <a:spLocks noChangeArrowheads="1"/>
          </p:cNvSpPr>
          <p:nvPr/>
        </p:nvSpPr>
        <p:spPr bwMode="auto">
          <a:xfrm>
            <a:off x="3755761" y="1770063"/>
            <a:ext cx="1037463" cy="400110"/>
          </a:xfrm>
          <a:prstGeom prst="rect">
            <a:avLst/>
          </a:prstGeom>
          <a:noFill/>
          <a:ln w="9525">
            <a:solidFill>
              <a:srgbClr val="40404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2000">
                <a:solidFill>
                  <a:srgbClr val="404040"/>
                </a:solidFill>
              </a:rPr>
              <a:t>subject2</a:t>
            </a:r>
          </a:p>
        </p:txBody>
      </p:sp>
      <p:sp>
        <p:nvSpPr>
          <p:cNvPr id="51208" name="Text Box 6"/>
          <p:cNvSpPr txBox="1">
            <a:spLocks noChangeArrowheads="1"/>
          </p:cNvSpPr>
          <p:nvPr/>
        </p:nvSpPr>
        <p:spPr bwMode="auto">
          <a:xfrm>
            <a:off x="5406761" y="1770063"/>
            <a:ext cx="1358064" cy="400110"/>
          </a:xfrm>
          <a:prstGeom prst="rect">
            <a:avLst/>
          </a:prstGeom>
          <a:noFill/>
          <a:ln w="9525">
            <a:solidFill>
              <a:srgbClr val="40404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2000">
                <a:solidFill>
                  <a:srgbClr val="404040"/>
                </a:solidFill>
              </a:rPr>
              <a:t>subject3 …</a:t>
            </a:r>
          </a:p>
        </p:txBody>
      </p:sp>
      <p:sp>
        <p:nvSpPr>
          <p:cNvPr id="51209" name="Text Box 7"/>
          <p:cNvSpPr txBox="1">
            <a:spLocks noChangeArrowheads="1"/>
          </p:cNvSpPr>
          <p:nvPr/>
        </p:nvSpPr>
        <p:spPr bwMode="auto">
          <a:xfrm>
            <a:off x="2676261" y="2722563"/>
            <a:ext cx="538930" cy="400110"/>
          </a:xfrm>
          <a:prstGeom prst="rect">
            <a:avLst/>
          </a:prstGeom>
          <a:noFill/>
          <a:ln w="9525">
            <a:solidFill>
              <a:srgbClr val="40404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2000">
                <a:solidFill>
                  <a:srgbClr val="404040"/>
                </a:solidFill>
              </a:rPr>
              <a:t>mri</a:t>
            </a:r>
          </a:p>
        </p:txBody>
      </p:sp>
      <p:sp>
        <p:nvSpPr>
          <p:cNvPr id="51210" name="Text Box 8"/>
          <p:cNvSpPr txBox="1">
            <a:spLocks noChangeArrowheads="1"/>
          </p:cNvSpPr>
          <p:nvPr/>
        </p:nvSpPr>
        <p:spPr bwMode="auto">
          <a:xfrm>
            <a:off x="3755761" y="2722563"/>
            <a:ext cx="681597" cy="400110"/>
          </a:xfrm>
          <a:prstGeom prst="rect">
            <a:avLst/>
          </a:prstGeom>
          <a:noFill/>
          <a:ln w="9525">
            <a:solidFill>
              <a:srgbClr val="40404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2000">
                <a:solidFill>
                  <a:srgbClr val="404040"/>
                </a:solidFill>
              </a:rPr>
              <a:t>label</a:t>
            </a:r>
          </a:p>
        </p:txBody>
      </p:sp>
      <p:sp>
        <p:nvSpPr>
          <p:cNvPr id="51211" name="Text Box 9"/>
          <p:cNvSpPr txBox="1">
            <a:spLocks noChangeArrowheads="1"/>
          </p:cNvSpPr>
          <p:nvPr/>
        </p:nvSpPr>
        <p:spPr bwMode="auto">
          <a:xfrm>
            <a:off x="4835261" y="2722563"/>
            <a:ext cx="638316" cy="400110"/>
          </a:xfrm>
          <a:prstGeom prst="rect">
            <a:avLst/>
          </a:prstGeom>
          <a:noFill/>
          <a:ln w="9525">
            <a:solidFill>
              <a:srgbClr val="40404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2000">
                <a:solidFill>
                  <a:srgbClr val="404040"/>
                </a:solidFill>
              </a:rPr>
              <a:t>stats</a:t>
            </a:r>
          </a:p>
        </p:txBody>
      </p:sp>
      <p:sp>
        <p:nvSpPr>
          <p:cNvPr id="51212" name="Text Box 10"/>
          <p:cNvSpPr txBox="1">
            <a:spLocks noChangeArrowheads="1"/>
          </p:cNvSpPr>
          <p:nvPr/>
        </p:nvSpPr>
        <p:spPr bwMode="auto">
          <a:xfrm>
            <a:off x="1248824" y="3332661"/>
            <a:ext cx="7088800" cy="1938992"/>
          </a:xfrm>
          <a:prstGeom prst="rect">
            <a:avLst/>
          </a:prstGeom>
          <a:noFill/>
          <a:ln w="9525">
            <a:solidFill>
              <a:srgbClr val="40404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2000" dirty="0" err="1">
                <a:solidFill>
                  <a:srgbClr val="404040"/>
                </a:solidFill>
              </a:rPr>
              <a:t>aseg.stats</a:t>
            </a:r>
            <a:r>
              <a:rPr lang="en-US" sz="2000" dirty="0">
                <a:solidFill>
                  <a:srgbClr val="404040"/>
                </a:solidFill>
              </a:rPr>
              <a:t> 			– subcortical volumetric stats</a:t>
            </a:r>
          </a:p>
          <a:p>
            <a:pPr eaLnBrk="1" hangingPunct="1"/>
            <a:r>
              <a:rPr lang="en-US" sz="2000" dirty="0" err="1">
                <a:solidFill>
                  <a:srgbClr val="404040"/>
                </a:solidFill>
              </a:rPr>
              <a:t>wmparc.stats</a:t>
            </a:r>
            <a:r>
              <a:rPr lang="en-US" sz="2000" dirty="0">
                <a:solidFill>
                  <a:srgbClr val="404040"/>
                </a:solidFill>
              </a:rPr>
              <a:t> 		– white matter segmentation volumetric stats</a:t>
            </a:r>
          </a:p>
          <a:p>
            <a:pPr eaLnBrk="1" hangingPunct="1"/>
            <a:r>
              <a:rPr lang="en-US" sz="2000" dirty="0" err="1">
                <a:solidFill>
                  <a:srgbClr val="404040"/>
                </a:solidFill>
              </a:rPr>
              <a:t>lh.aparc.stats</a:t>
            </a:r>
            <a:r>
              <a:rPr lang="en-US" sz="2000" dirty="0">
                <a:solidFill>
                  <a:srgbClr val="404040"/>
                </a:solidFill>
              </a:rPr>
              <a:t> 		– left hemi </a:t>
            </a:r>
            <a:r>
              <a:rPr lang="en-US" sz="2000" dirty="0" err="1">
                <a:solidFill>
                  <a:srgbClr val="404040"/>
                </a:solidFill>
              </a:rPr>
              <a:t>Desikan</a:t>
            </a:r>
            <a:r>
              <a:rPr lang="en-US" sz="2000" dirty="0">
                <a:solidFill>
                  <a:srgbClr val="404040"/>
                </a:solidFill>
              </a:rPr>
              <a:t>/</a:t>
            </a:r>
            <a:r>
              <a:rPr lang="en-US" sz="2000" dirty="0" err="1">
                <a:solidFill>
                  <a:srgbClr val="404040"/>
                </a:solidFill>
              </a:rPr>
              <a:t>Killiany</a:t>
            </a:r>
            <a:r>
              <a:rPr lang="en-US" sz="2000" dirty="0">
                <a:solidFill>
                  <a:srgbClr val="404040"/>
                </a:solidFill>
              </a:rPr>
              <a:t> surface stats</a:t>
            </a:r>
          </a:p>
          <a:p>
            <a:pPr eaLnBrk="1" hangingPunct="1"/>
            <a:r>
              <a:rPr lang="en-US" sz="2000" dirty="0" err="1">
                <a:solidFill>
                  <a:srgbClr val="404040"/>
                </a:solidFill>
              </a:rPr>
              <a:t>rh.aparc.stats</a:t>
            </a:r>
            <a:r>
              <a:rPr lang="en-US" sz="2000" dirty="0">
                <a:solidFill>
                  <a:srgbClr val="404040"/>
                </a:solidFill>
              </a:rPr>
              <a:t> 		– right hemi </a:t>
            </a:r>
            <a:r>
              <a:rPr lang="en-US" sz="2000" dirty="0" err="1">
                <a:solidFill>
                  <a:srgbClr val="404040"/>
                </a:solidFill>
              </a:rPr>
              <a:t>Desikan</a:t>
            </a:r>
            <a:r>
              <a:rPr lang="en-US" sz="2000" dirty="0">
                <a:solidFill>
                  <a:srgbClr val="404040"/>
                </a:solidFill>
              </a:rPr>
              <a:t>/</a:t>
            </a:r>
            <a:r>
              <a:rPr lang="en-US" sz="2000" dirty="0" err="1">
                <a:solidFill>
                  <a:srgbClr val="404040"/>
                </a:solidFill>
              </a:rPr>
              <a:t>Killiany</a:t>
            </a:r>
            <a:r>
              <a:rPr lang="en-US" sz="2000" dirty="0">
                <a:solidFill>
                  <a:srgbClr val="404040"/>
                </a:solidFill>
              </a:rPr>
              <a:t> surface stats</a:t>
            </a:r>
          </a:p>
          <a:p>
            <a:pPr eaLnBrk="1" hangingPunct="1"/>
            <a:r>
              <a:rPr lang="en-US" sz="2000" dirty="0">
                <a:solidFill>
                  <a:srgbClr val="404040"/>
                </a:solidFill>
              </a:rPr>
              <a:t>lh.aparc.a2009.stats 	– left hemi </a:t>
            </a:r>
            <a:r>
              <a:rPr lang="en-US" sz="2000" dirty="0" err="1">
                <a:solidFill>
                  <a:srgbClr val="404040"/>
                </a:solidFill>
              </a:rPr>
              <a:t>Destrieux</a:t>
            </a:r>
            <a:r>
              <a:rPr lang="en-US" sz="2000" dirty="0">
                <a:solidFill>
                  <a:srgbClr val="404040"/>
                </a:solidFill>
              </a:rPr>
              <a:t> </a:t>
            </a:r>
          </a:p>
          <a:p>
            <a:pPr eaLnBrk="1" hangingPunct="1"/>
            <a:r>
              <a:rPr lang="en-US" sz="2000" dirty="0">
                <a:solidFill>
                  <a:srgbClr val="404040"/>
                </a:solidFill>
              </a:rPr>
              <a:t>rh.aparc.a2009.stats 	– right </a:t>
            </a:r>
            <a:r>
              <a:rPr lang="en-US" sz="2000" dirty="0" err="1">
                <a:solidFill>
                  <a:srgbClr val="404040"/>
                </a:solidFill>
              </a:rPr>
              <a:t>Destrieux</a:t>
            </a:r>
            <a:r>
              <a:rPr lang="en-US" sz="2000" dirty="0">
                <a:solidFill>
                  <a:srgbClr val="404040"/>
                </a:solidFill>
              </a:rPr>
              <a:t> </a:t>
            </a:r>
          </a:p>
        </p:txBody>
      </p:sp>
      <p:cxnSp>
        <p:nvCxnSpPr>
          <p:cNvPr id="51213" name="AutoShape 11"/>
          <p:cNvCxnSpPr>
            <a:cxnSpLocks noChangeShapeType="1"/>
            <a:stCxn id="51205" idx="2"/>
            <a:endCxn id="51206" idx="0"/>
          </p:cNvCxnSpPr>
          <p:nvPr/>
        </p:nvCxnSpPr>
        <p:spPr bwMode="auto">
          <a:xfrm flipH="1">
            <a:off x="2686993" y="1352610"/>
            <a:ext cx="1529896" cy="417453"/>
          </a:xfrm>
          <a:prstGeom prst="straightConnector1">
            <a:avLst/>
          </a:prstGeom>
          <a:noFill/>
          <a:ln w="9525">
            <a:solidFill>
              <a:srgbClr val="404040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</p:cxnSp>
      <p:cxnSp>
        <p:nvCxnSpPr>
          <p:cNvPr id="51214" name="AutoShape 12"/>
          <p:cNvCxnSpPr>
            <a:cxnSpLocks noChangeShapeType="1"/>
            <a:stCxn id="51205" idx="2"/>
            <a:endCxn id="51207" idx="0"/>
          </p:cNvCxnSpPr>
          <p:nvPr/>
        </p:nvCxnSpPr>
        <p:spPr bwMode="auto">
          <a:xfrm>
            <a:off x="4216889" y="1352610"/>
            <a:ext cx="57604" cy="417453"/>
          </a:xfrm>
          <a:prstGeom prst="straightConnector1">
            <a:avLst/>
          </a:prstGeom>
          <a:noFill/>
          <a:ln w="9525">
            <a:solidFill>
              <a:srgbClr val="404040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</p:cxnSp>
      <p:cxnSp>
        <p:nvCxnSpPr>
          <p:cNvPr id="51215" name="AutoShape 13"/>
          <p:cNvCxnSpPr>
            <a:cxnSpLocks noChangeShapeType="1"/>
            <a:stCxn id="51205" idx="2"/>
            <a:endCxn id="51208" idx="0"/>
          </p:cNvCxnSpPr>
          <p:nvPr/>
        </p:nvCxnSpPr>
        <p:spPr bwMode="auto">
          <a:xfrm>
            <a:off x="4216889" y="1352610"/>
            <a:ext cx="1868904" cy="417453"/>
          </a:xfrm>
          <a:prstGeom prst="straightConnector1">
            <a:avLst/>
          </a:prstGeom>
          <a:noFill/>
          <a:ln w="9525">
            <a:solidFill>
              <a:srgbClr val="404040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</p:cxnSp>
      <p:cxnSp>
        <p:nvCxnSpPr>
          <p:cNvPr id="51216" name="AutoShape 14"/>
          <p:cNvCxnSpPr>
            <a:cxnSpLocks noChangeShapeType="1"/>
            <a:stCxn id="51207" idx="2"/>
            <a:endCxn id="51209" idx="0"/>
          </p:cNvCxnSpPr>
          <p:nvPr/>
        </p:nvCxnSpPr>
        <p:spPr bwMode="auto">
          <a:xfrm flipH="1">
            <a:off x="2945726" y="2170173"/>
            <a:ext cx="1328767" cy="552390"/>
          </a:xfrm>
          <a:prstGeom prst="straightConnector1">
            <a:avLst/>
          </a:prstGeom>
          <a:noFill/>
          <a:ln w="9525">
            <a:solidFill>
              <a:srgbClr val="404040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</p:cxnSp>
      <p:cxnSp>
        <p:nvCxnSpPr>
          <p:cNvPr id="51217" name="AutoShape 15"/>
          <p:cNvCxnSpPr>
            <a:cxnSpLocks noChangeShapeType="1"/>
            <a:stCxn id="51207" idx="2"/>
            <a:endCxn id="51210" idx="0"/>
          </p:cNvCxnSpPr>
          <p:nvPr/>
        </p:nvCxnSpPr>
        <p:spPr bwMode="auto">
          <a:xfrm flipH="1">
            <a:off x="4096560" y="2170173"/>
            <a:ext cx="177933" cy="552390"/>
          </a:xfrm>
          <a:prstGeom prst="straightConnector1">
            <a:avLst/>
          </a:prstGeom>
          <a:noFill/>
          <a:ln w="9525">
            <a:solidFill>
              <a:srgbClr val="404040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</p:cxnSp>
      <p:cxnSp>
        <p:nvCxnSpPr>
          <p:cNvPr id="51218" name="AutoShape 16"/>
          <p:cNvCxnSpPr>
            <a:cxnSpLocks noChangeShapeType="1"/>
            <a:stCxn id="51207" idx="2"/>
            <a:endCxn id="51211" idx="0"/>
          </p:cNvCxnSpPr>
          <p:nvPr/>
        </p:nvCxnSpPr>
        <p:spPr bwMode="auto">
          <a:xfrm>
            <a:off x="4274493" y="2170173"/>
            <a:ext cx="879926" cy="552390"/>
          </a:xfrm>
          <a:prstGeom prst="straightConnector1">
            <a:avLst/>
          </a:prstGeom>
          <a:noFill/>
          <a:ln w="9525">
            <a:solidFill>
              <a:srgbClr val="404040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</p:cxnSp>
      <p:cxnSp>
        <p:nvCxnSpPr>
          <p:cNvPr id="51219" name="AutoShape 17"/>
          <p:cNvCxnSpPr>
            <a:cxnSpLocks noChangeShapeType="1"/>
            <a:stCxn id="51211" idx="2"/>
            <a:endCxn id="51212" idx="0"/>
          </p:cNvCxnSpPr>
          <p:nvPr/>
        </p:nvCxnSpPr>
        <p:spPr bwMode="auto">
          <a:xfrm flipH="1">
            <a:off x="4793224" y="3122673"/>
            <a:ext cx="361195" cy="209988"/>
          </a:xfrm>
          <a:prstGeom prst="straightConnector1">
            <a:avLst/>
          </a:prstGeom>
          <a:noFill/>
          <a:ln w="9525">
            <a:solidFill>
              <a:srgbClr val="404040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</p:cxn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103A6D-EC7C-9F49-AEAA-9D5D647C528F}" type="slidenum">
              <a:rPr lang="en-US" smtClean="0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3242142"/>
      </p:ext>
    </p:extLst>
  </p:cSld>
  <p:clrMapOvr>
    <a:masterClrMapping/>
  </p:clrMapOvr>
  <p:transition>
    <p:cut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Footer Placeholder 4"/>
          <p:cNvSpPr txBox="1">
            <a:spLocks noGrp="1"/>
          </p:cNvSpPr>
          <p:nvPr/>
        </p:nvSpPr>
        <p:spPr bwMode="auto">
          <a:xfrm>
            <a:off x="3365500" y="5207000"/>
            <a:ext cx="24130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algn="ctr" eaLnBrk="1" hangingPunct="1"/>
            <a:r>
              <a:rPr lang="en-US" sz="1167"/>
              <a:t> </a:t>
            </a:r>
          </a:p>
        </p:txBody>
      </p:sp>
      <p:sp>
        <p:nvSpPr>
          <p:cNvPr id="45060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762000" y="190500"/>
            <a:ext cx="7620000" cy="762000"/>
          </a:xfrm>
        </p:spPr>
        <p:txBody>
          <a:bodyPr/>
          <a:lstStyle/>
          <a:p>
            <a:pPr eaLnBrk="1" hangingPunct="1"/>
            <a:r>
              <a:rPr lang="en-US" sz="3667" dirty="0" err="1"/>
              <a:t>FreeSurfer</a:t>
            </a:r>
            <a:r>
              <a:rPr lang="en-US" sz="3667" dirty="0"/>
              <a:t> ROI Terminology</a:t>
            </a:r>
          </a:p>
        </p:txBody>
      </p:sp>
      <p:sp>
        <p:nvSpPr>
          <p:cNvPr id="45061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1969318" y="1261211"/>
            <a:ext cx="5928587" cy="365980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>
                <a:solidFill>
                  <a:srgbClr val="404040"/>
                </a:solidFill>
              </a:rPr>
              <a:t>ROI = Region Of Interest </a:t>
            </a:r>
          </a:p>
          <a:p>
            <a:pPr eaLnBrk="1" hangingPunct="1">
              <a:buFontTx/>
              <a:buNone/>
            </a:pPr>
            <a:r>
              <a:rPr lang="en-US" dirty="0">
                <a:solidFill>
                  <a:srgbClr val="404040"/>
                </a:solidFill>
              </a:rPr>
              <a:t>Volume/Image (Subcortical):</a:t>
            </a:r>
          </a:p>
          <a:p>
            <a:pPr lvl="1" eaLnBrk="1" hangingPunct="1"/>
            <a:r>
              <a:rPr lang="en-US" dirty="0">
                <a:solidFill>
                  <a:srgbClr val="404040"/>
                </a:solidFill>
                <a:ea typeface="ＭＳ Ｐゴシック" charset="0"/>
              </a:rPr>
              <a:t>Segmentation </a:t>
            </a:r>
            <a:endParaRPr lang="en-US" dirty="0">
              <a:solidFill>
                <a:srgbClr val="404040"/>
              </a:solidFill>
            </a:endParaRPr>
          </a:p>
          <a:p>
            <a:pPr>
              <a:buNone/>
            </a:pPr>
            <a:r>
              <a:rPr lang="en-US" dirty="0">
                <a:solidFill>
                  <a:srgbClr val="404040"/>
                </a:solidFill>
              </a:rPr>
              <a:t>Surface (Cortical):</a:t>
            </a:r>
          </a:p>
          <a:p>
            <a:pPr lvl="1"/>
            <a:r>
              <a:rPr lang="en-US" dirty="0" err="1">
                <a:solidFill>
                  <a:srgbClr val="404040"/>
                </a:solidFill>
                <a:ea typeface="ＭＳ Ｐゴシック" charset="0"/>
              </a:rPr>
              <a:t>Parcellation</a:t>
            </a:r>
            <a:r>
              <a:rPr lang="en-US" dirty="0">
                <a:solidFill>
                  <a:srgbClr val="404040"/>
                </a:solidFill>
                <a:ea typeface="ＭＳ Ｐゴシック" charset="0"/>
              </a:rPr>
              <a:t>/Annotation/Surface Segmentation</a:t>
            </a:r>
          </a:p>
          <a:p>
            <a:pPr>
              <a:buNone/>
            </a:pPr>
            <a:r>
              <a:rPr lang="en-US" dirty="0">
                <a:solidFill>
                  <a:srgbClr val="404040"/>
                </a:solidFill>
                <a:ea typeface="ＭＳ Ｐゴシック" charset="0"/>
              </a:rPr>
              <a:t>Label file:</a:t>
            </a:r>
          </a:p>
          <a:p>
            <a:pPr lvl="1"/>
            <a:r>
              <a:rPr lang="en-US" dirty="0">
                <a:solidFill>
                  <a:srgbClr val="404040"/>
                </a:solidFill>
                <a:ea typeface="ＭＳ Ｐゴシック" charset="0"/>
              </a:rPr>
              <a:t>Either space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103A6D-EC7C-9F49-AEAA-9D5D647C528F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358995"/>
      </p:ext>
    </p:extLst>
  </p:cSld>
  <p:clrMapOvr>
    <a:masterClrMapping/>
  </p:clrMapOvr>
  <p:transition>
    <p:cut/>
  </p:transition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4" name="Rectangle 2"/>
          <p:cNvSpPr>
            <a:spLocks noGrp="1" noChangeArrowheads="1"/>
          </p:cNvSpPr>
          <p:nvPr>
            <p:ph type="title"/>
          </p:nvPr>
        </p:nvSpPr>
        <p:spPr>
          <a:xfrm>
            <a:off x="762000" y="127000"/>
            <a:ext cx="7620000" cy="952500"/>
          </a:xfrm>
        </p:spPr>
        <p:txBody>
          <a:bodyPr/>
          <a:lstStyle/>
          <a:p>
            <a:pPr eaLnBrk="1" hangingPunct="1"/>
            <a:r>
              <a:rPr lang="en-US" sz="3333" dirty="0"/>
              <a:t>Extract table of subcortical volumes of all structures for all subjects</a:t>
            </a:r>
          </a:p>
        </p:txBody>
      </p:sp>
      <p:sp>
        <p:nvSpPr>
          <p:cNvPr id="35845" name="Rectangle 3"/>
          <p:cNvSpPr>
            <a:spLocks noGrp="1" noChangeArrowheads="1"/>
          </p:cNvSpPr>
          <p:nvPr>
            <p:ph idx="1"/>
          </p:nvPr>
        </p:nvSpPr>
        <p:spPr>
          <a:xfrm>
            <a:off x="1270000" y="1333500"/>
            <a:ext cx="6921500" cy="2349500"/>
          </a:xfrm>
          <a:noFill/>
        </p:spPr>
        <p:txBody>
          <a:bodyPr>
            <a:normAutofit/>
          </a:bodyPr>
          <a:lstStyle/>
          <a:p>
            <a:pPr marL="187847" indent="-187847">
              <a:spcBef>
                <a:spcPts val="0"/>
              </a:spcBef>
              <a:buNone/>
            </a:pPr>
            <a:r>
              <a:rPr lang="en-US" dirty="0">
                <a:solidFill>
                  <a:schemeClr val="tx1"/>
                </a:solidFill>
              </a:rPr>
              <a:t>asegstats2table </a:t>
            </a:r>
          </a:p>
          <a:p>
            <a:pPr marL="187847" indent="-187847">
              <a:spcBef>
                <a:spcPts val="0"/>
              </a:spcBef>
              <a:buNone/>
            </a:pPr>
            <a:r>
              <a:rPr lang="en-US" dirty="0"/>
              <a:t> </a:t>
            </a: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--subjects 001 002 003 004 005</a:t>
            </a:r>
          </a:p>
          <a:p>
            <a:pPr marL="187847" indent="-187847">
              <a:spcBef>
                <a:spcPts val="0"/>
              </a:spcBef>
              <a:buNone/>
            </a:pP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 --</a:t>
            </a:r>
            <a:r>
              <a:rPr lang="en-US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meas</a:t>
            </a: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volume </a:t>
            </a:r>
          </a:p>
          <a:p>
            <a:pPr marL="187847" indent="-187847">
              <a:spcBef>
                <a:spcPts val="0"/>
              </a:spcBef>
              <a:buNone/>
            </a:pP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 --stats </a:t>
            </a:r>
            <a:r>
              <a:rPr lang="en-US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aseg.stats</a:t>
            </a: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</a:p>
          <a:p>
            <a:pPr marL="187847" indent="-187847">
              <a:spcBef>
                <a:spcPts val="0"/>
              </a:spcBef>
              <a:buNone/>
            </a:pP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 --</a:t>
            </a:r>
            <a:r>
              <a:rPr lang="en-US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tablefile</a:t>
            </a: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 </a:t>
            </a:r>
            <a:r>
              <a:rPr lang="en-US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aseg.table.txt</a:t>
            </a:r>
            <a:endParaRPr 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187847" indent="-187847">
              <a:buNone/>
            </a:pPr>
            <a:endParaRPr lang="en-US" dirty="0">
              <a:latin typeface="Times New Roman" charset="0"/>
            </a:endParaRPr>
          </a:p>
          <a:p>
            <a:pPr marL="187847" indent="-187847">
              <a:buNone/>
            </a:pPr>
            <a:endParaRPr lang="en-US" dirty="0">
              <a:latin typeface="Times New Roman" charset="0"/>
            </a:endParaRPr>
          </a:p>
        </p:txBody>
      </p:sp>
      <p:sp>
        <p:nvSpPr>
          <p:cNvPr id="35846" name="Rectangle 4"/>
          <p:cNvSpPr>
            <a:spLocks noChangeArrowheads="1"/>
          </p:cNvSpPr>
          <p:nvPr/>
        </p:nvSpPr>
        <p:spPr bwMode="auto">
          <a:xfrm>
            <a:off x="982382" y="3293790"/>
            <a:ext cx="4190167" cy="13234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r>
              <a:rPr lang="en-US" sz="2000" dirty="0">
                <a:solidFill>
                  <a:srgbClr val="404040"/>
                </a:solidFill>
              </a:rPr>
              <a:t>Applies to </a:t>
            </a:r>
            <a:r>
              <a:rPr lang="en-US" sz="2000" dirty="0" err="1">
                <a:solidFill>
                  <a:srgbClr val="404040"/>
                </a:solidFill>
              </a:rPr>
              <a:t>wmparc.stats</a:t>
            </a:r>
            <a:r>
              <a:rPr lang="en-US" sz="2000" dirty="0">
                <a:solidFill>
                  <a:srgbClr val="404040"/>
                </a:solidFill>
              </a:rPr>
              <a:t> too:</a:t>
            </a:r>
          </a:p>
          <a:p>
            <a:r>
              <a:rPr lang="en-US" sz="2000" dirty="0">
                <a:solidFill>
                  <a:srgbClr val="404040"/>
                </a:solidFill>
              </a:rPr>
              <a:t>(--stats </a:t>
            </a:r>
            <a:r>
              <a:rPr lang="en-US" sz="2000" dirty="0" err="1">
                <a:solidFill>
                  <a:srgbClr val="404040"/>
                </a:solidFill>
              </a:rPr>
              <a:t>wmparc.stats</a:t>
            </a:r>
            <a:r>
              <a:rPr lang="en-US" sz="2000" dirty="0">
                <a:solidFill>
                  <a:srgbClr val="404040"/>
                </a:solidFill>
              </a:rPr>
              <a:t>)</a:t>
            </a:r>
          </a:p>
          <a:p>
            <a:endParaRPr lang="en-US" sz="2000" dirty="0">
              <a:solidFill>
                <a:srgbClr val="404040"/>
              </a:solidFill>
            </a:endParaRPr>
          </a:p>
          <a:p>
            <a:r>
              <a:rPr lang="en-US" sz="2000" dirty="0">
                <a:solidFill>
                  <a:srgbClr val="404040"/>
                </a:solidFill>
              </a:rPr>
              <a:t>Output is a simple ASCII text file</a:t>
            </a:r>
          </a:p>
        </p:txBody>
      </p:sp>
      <p:grpSp>
        <p:nvGrpSpPr>
          <p:cNvPr id="35847" name="Group 17"/>
          <p:cNvGrpSpPr>
            <a:grpSpLocks/>
          </p:cNvGrpSpPr>
          <p:nvPr/>
        </p:nvGrpSpPr>
        <p:grpSpPr bwMode="auto">
          <a:xfrm>
            <a:off x="6015460" y="1270000"/>
            <a:ext cx="1825625" cy="2222500"/>
            <a:chOff x="864" y="1152"/>
            <a:chExt cx="1380" cy="2640"/>
          </a:xfrm>
        </p:grpSpPr>
        <p:pic>
          <p:nvPicPr>
            <p:cNvPr id="35850" name="Picture 14" descr="fischl"/>
            <p:cNvPicPr>
              <a:picLocks noChangeAspect="1" noChangeArrowheads="1"/>
            </p:cNvPicPr>
            <p:nvPr/>
          </p:nvPicPr>
          <p:blipFill>
            <a:blip r:embed="rId3">
              <a:clrChange>
                <a:clrFrom>
                  <a:srgbClr val="FCFEFC"/>
                </a:clrFrom>
                <a:clrTo>
                  <a:srgbClr val="FCFEFC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002" t="7698" r="47643" b="9283"/>
            <a:stretch>
              <a:fillRect/>
            </a:stretch>
          </p:blipFill>
          <p:spPr bwMode="auto">
            <a:xfrm>
              <a:off x="864" y="1152"/>
              <a:ext cx="1380" cy="26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5851" name="Line 16"/>
            <p:cNvSpPr>
              <a:spLocks noChangeShapeType="1"/>
            </p:cNvSpPr>
            <p:nvPr/>
          </p:nvSpPr>
          <p:spPr bwMode="auto">
            <a:xfrm>
              <a:off x="2236" y="1244"/>
              <a:ext cx="0" cy="2418"/>
            </a:xfrm>
            <a:prstGeom prst="line">
              <a:avLst/>
            </a:prstGeom>
            <a:noFill/>
            <a:ln w="12700">
              <a:solidFill>
                <a:schemeClr val="bg2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1500"/>
            </a:p>
          </p:txBody>
        </p:sp>
      </p:grpSp>
      <p:pic>
        <p:nvPicPr>
          <p:cNvPr id="35848" name="Picture 9" descr="bert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307" t="24861" r="22308" b="29297"/>
          <a:stretch>
            <a:fillRect/>
          </a:stretch>
        </p:blipFill>
        <p:spPr bwMode="auto">
          <a:xfrm>
            <a:off x="6604000" y="3556000"/>
            <a:ext cx="1206500" cy="10384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5849" name="Picture 10" descr="bert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308" t="23383" r="23846" b="32256"/>
          <a:stretch>
            <a:fillRect/>
          </a:stretch>
        </p:blipFill>
        <p:spPr bwMode="auto">
          <a:xfrm>
            <a:off x="5270500" y="3556000"/>
            <a:ext cx="1270000" cy="10887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103A6D-EC7C-9F49-AEAA-9D5D647C528F}" type="slidenum">
              <a:rPr lang="en-US" smtClean="0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0809252"/>
      </p:ext>
    </p:extLst>
  </p:cSld>
  <p:clrMapOvr>
    <a:masterClrMapping/>
  </p:clrMapOvr>
  <p:transition>
    <p:cut/>
  </p:transition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8" name="Rectangle 2"/>
          <p:cNvSpPr>
            <a:spLocks noGrp="1" noChangeArrowheads="1"/>
          </p:cNvSpPr>
          <p:nvPr>
            <p:ph type="title"/>
          </p:nvPr>
        </p:nvSpPr>
        <p:spPr>
          <a:xfrm>
            <a:off x="762000" y="190500"/>
            <a:ext cx="7620000" cy="952500"/>
          </a:xfrm>
        </p:spPr>
        <p:txBody>
          <a:bodyPr/>
          <a:lstStyle/>
          <a:p>
            <a:pPr eaLnBrk="1" hangingPunct="1"/>
            <a:r>
              <a:rPr lang="en-US" sz="3333" dirty="0"/>
              <a:t>Extract table of average thickness of all cortical structures for all subjects</a:t>
            </a:r>
          </a:p>
        </p:txBody>
      </p:sp>
      <p:sp>
        <p:nvSpPr>
          <p:cNvPr id="36869" name="Rectangle 3"/>
          <p:cNvSpPr>
            <a:spLocks noGrp="1" noChangeArrowheads="1"/>
          </p:cNvSpPr>
          <p:nvPr>
            <p:ph idx="1"/>
          </p:nvPr>
        </p:nvSpPr>
        <p:spPr>
          <a:xfrm>
            <a:off x="1016000" y="1397000"/>
            <a:ext cx="7048500" cy="3873500"/>
          </a:xfrm>
          <a:noFill/>
        </p:spPr>
        <p:txBody>
          <a:bodyPr/>
          <a:lstStyle/>
          <a:p>
            <a:pPr marL="187847" indent="-187847">
              <a:spcBef>
                <a:spcPct val="0"/>
              </a:spcBef>
              <a:buNone/>
            </a:pPr>
            <a:r>
              <a:rPr lang="en-US" dirty="0">
                <a:solidFill>
                  <a:srgbClr val="262626"/>
                </a:solidFill>
              </a:rPr>
              <a:t>aparcstats2table </a:t>
            </a:r>
          </a:p>
          <a:p>
            <a:pPr marL="187847" indent="-187847">
              <a:spcBef>
                <a:spcPct val="0"/>
              </a:spcBef>
              <a:buNone/>
            </a:pPr>
            <a:r>
              <a:rPr lang="en-US" dirty="0"/>
              <a:t>   --subjects 001 002 003  </a:t>
            </a:r>
          </a:p>
          <a:p>
            <a:pPr marL="187847" indent="-187847">
              <a:spcBef>
                <a:spcPct val="0"/>
              </a:spcBef>
              <a:buNone/>
            </a:pPr>
            <a:r>
              <a:rPr lang="en-US" dirty="0"/>
              <a:t>   --hemi </a:t>
            </a:r>
            <a:r>
              <a:rPr lang="en-US" dirty="0" err="1"/>
              <a:t>lh</a:t>
            </a:r>
            <a:r>
              <a:rPr lang="en-US" dirty="0"/>
              <a:t> </a:t>
            </a:r>
          </a:p>
          <a:p>
            <a:pPr marL="187847" indent="-187847">
              <a:spcBef>
                <a:spcPct val="0"/>
              </a:spcBef>
              <a:buNone/>
            </a:pPr>
            <a:r>
              <a:rPr lang="en-US" dirty="0"/>
              <a:t>   --</a:t>
            </a:r>
            <a:r>
              <a:rPr lang="en-US" dirty="0" err="1"/>
              <a:t>meas</a:t>
            </a:r>
            <a:r>
              <a:rPr lang="en-US" dirty="0"/>
              <a:t> </a:t>
            </a:r>
            <a:r>
              <a:rPr lang="en-US" dirty="0">
                <a:solidFill>
                  <a:srgbClr val="FF0000"/>
                </a:solidFill>
              </a:rPr>
              <a:t>thickness</a:t>
            </a:r>
            <a:r>
              <a:rPr lang="en-US" dirty="0"/>
              <a:t>  </a:t>
            </a:r>
          </a:p>
          <a:p>
            <a:pPr marL="187847" indent="-187847">
              <a:spcBef>
                <a:spcPct val="0"/>
              </a:spcBef>
              <a:buNone/>
            </a:pPr>
            <a:r>
              <a:rPr lang="en-US" dirty="0"/>
              <a:t>   --</a:t>
            </a:r>
            <a:r>
              <a:rPr lang="en-US" dirty="0" err="1"/>
              <a:t>parc</a:t>
            </a:r>
            <a:r>
              <a:rPr lang="en-US" dirty="0"/>
              <a:t> </a:t>
            </a:r>
            <a:r>
              <a:rPr lang="en-US" dirty="0" err="1"/>
              <a:t>aparc</a:t>
            </a:r>
            <a:endParaRPr lang="en-US" dirty="0"/>
          </a:p>
          <a:p>
            <a:pPr marL="187847" indent="-187847">
              <a:spcBef>
                <a:spcPct val="0"/>
              </a:spcBef>
              <a:buNone/>
            </a:pPr>
            <a:r>
              <a:rPr lang="en-US" dirty="0"/>
              <a:t>   --</a:t>
            </a:r>
            <a:r>
              <a:rPr lang="en-US" dirty="0" err="1"/>
              <a:t>tablefile</a:t>
            </a:r>
            <a:r>
              <a:rPr lang="en-US" dirty="0"/>
              <a:t>  </a:t>
            </a:r>
            <a:r>
              <a:rPr lang="en-US" dirty="0" err="1"/>
              <a:t>aparc_lh_</a:t>
            </a:r>
            <a:r>
              <a:rPr lang="en-US" dirty="0" err="1">
                <a:solidFill>
                  <a:srgbClr val="FF0000"/>
                </a:solidFill>
              </a:rPr>
              <a:t>thickness</a:t>
            </a:r>
            <a:r>
              <a:rPr lang="en-US" dirty="0" err="1"/>
              <a:t>_table.txt</a:t>
            </a:r>
            <a:endParaRPr lang="en-US" dirty="0"/>
          </a:p>
          <a:p>
            <a:pPr marL="187847" indent="-187847">
              <a:spcBef>
                <a:spcPct val="0"/>
              </a:spcBef>
              <a:buNone/>
            </a:pPr>
            <a:endParaRPr lang="en-US" dirty="0">
              <a:latin typeface="Times New Roman" charset="0"/>
            </a:endParaRPr>
          </a:p>
        </p:txBody>
      </p:sp>
      <p:sp>
        <p:nvSpPr>
          <p:cNvPr id="36870" name="Rectangle 4"/>
          <p:cNvSpPr>
            <a:spLocks noChangeArrowheads="1"/>
          </p:cNvSpPr>
          <p:nvPr/>
        </p:nvSpPr>
        <p:spPr bwMode="auto">
          <a:xfrm>
            <a:off x="977280" y="3578528"/>
            <a:ext cx="5380255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n-US" sz="2000" dirty="0" err="1">
                <a:solidFill>
                  <a:srgbClr val="000000"/>
                </a:solidFill>
              </a:rPr>
              <a:t>Desikan</a:t>
            </a:r>
            <a:r>
              <a:rPr lang="en-US" sz="2000" dirty="0">
                <a:solidFill>
                  <a:srgbClr val="000000"/>
                </a:solidFill>
              </a:rPr>
              <a:t>/</a:t>
            </a:r>
            <a:r>
              <a:rPr lang="en-US" sz="2000" dirty="0" err="1">
                <a:solidFill>
                  <a:srgbClr val="000000"/>
                </a:solidFill>
              </a:rPr>
              <a:t>Killiany</a:t>
            </a:r>
            <a:r>
              <a:rPr lang="en-US" sz="2000" dirty="0">
                <a:solidFill>
                  <a:srgbClr val="000000"/>
                </a:solidFill>
              </a:rPr>
              <a:t> Atlas: 	--</a:t>
            </a:r>
            <a:r>
              <a:rPr lang="en-US" sz="2000" dirty="0" err="1">
                <a:solidFill>
                  <a:srgbClr val="000000"/>
                </a:solidFill>
              </a:rPr>
              <a:t>parc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aparc</a:t>
            </a:r>
            <a:endParaRPr lang="en-US" sz="2000" dirty="0">
              <a:solidFill>
                <a:srgbClr val="000000"/>
              </a:solidFill>
            </a:endParaRPr>
          </a:p>
          <a:p>
            <a:endParaRPr lang="en-US" sz="2000" dirty="0">
              <a:solidFill>
                <a:srgbClr val="000000"/>
              </a:solidFill>
            </a:endParaRPr>
          </a:p>
          <a:p>
            <a:r>
              <a:rPr lang="en-US" sz="2000" dirty="0" err="1">
                <a:solidFill>
                  <a:srgbClr val="000000"/>
                </a:solidFill>
              </a:rPr>
              <a:t>Destrieux</a:t>
            </a:r>
            <a:r>
              <a:rPr lang="en-US" sz="2000" dirty="0">
                <a:solidFill>
                  <a:srgbClr val="000000"/>
                </a:solidFill>
              </a:rPr>
              <a:t> Atlas: 		--</a:t>
            </a:r>
            <a:r>
              <a:rPr lang="en-US" sz="2000" dirty="0" err="1">
                <a:solidFill>
                  <a:srgbClr val="000000"/>
                </a:solidFill>
              </a:rPr>
              <a:t>parc</a:t>
            </a:r>
            <a:r>
              <a:rPr lang="en-US" sz="2000" dirty="0">
                <a:solidFill>
                  <a:srgbClr val="000000"/>
                </a:solidFill>
              </a:rPr>
              <a:t> aparc.a2009s</a:t>
            </a:r>
          </a:p>
        </p:txBody>
      </p:sp>
      <p:pic>
        <p:nvPicPr>
          <p:cNvPr id="36871" name="Picture 5" descr="adni6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99" t="17262" r="7004" b="3374"/>
          <a:stretch>
            <a:fillRect/>
          </a:stretch>
        </p:blipFill>
        <p:spPr bwMode="auto">
          <a:xfrm>
            <a:off x="5461000" y="1333500"/>
            <a:ext cx="2603500" cy="15306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6872" name="Picture 6" descr="lh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040404"/>
              </a:clrFrom>
              <a:clrTo>
                <a:srgbClr val="040404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92731" y="3067577"/>
            <a:ext cx="1581108" cy="9956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6873" name="Picture 7" descr="bert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040404"/>
              </a:clrFrom>
              <a:clrTo>
                <a:srgbClr val="040404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420" t="25835" r="10527" b="33466"/>
          <a:stretch>
            <a:fillRect/>
          </a:stretch>
        </p:blipFill>
        <p:spPr bwMode="auto">
          <a:xfrm>
            <a:off x="6491066" y="4031034"/>
            <a:ext cx="1519273" cy="8998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103A6D-EC7C-9F49-AEAA-9D5D647C528F}" type="slidenum">
              <a:rPr lang="en-US" smtClean="0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364305"/>
      </p:ext>
    </p:extLst>
  </p:cSld>
  <p:clrMapOvr>
    <a:masterClrMapping/>
  </p:clrMapOvr>
  <p:transition>
    <p:cut/>
  </p:transition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2" name="Rectangle 2"/>
          <p:cNvSpPr>
            <a:spLocks noGrp="1" noChangeArrowheads="1"/>
          </p:cNvSpPr>
          <p:nvPr>
            <p:ph type="title"/>
          </p:nvPr>
        </p:nvSpPr>
        <p:spPr>
          <a:xfrm>
            <a:off x="771714" y="254000"/>
            <a:ext cx="7620000" cy="952500"/>
          </a:xfrm>
        </p:spPr>
        <p:txBody>
          <a:bodyPr/>
          <a:lstStyle/>
          <a:p>
            <a:pPr eaLnBrk="1" hangingPunct="1"/>
            <a:r>
              <a:rPr lang="en-US" sz="3333" dirty="0"/>
              <a:t>Extract table of surface area of all cortical structures for all subjects</a:t>
            </a:r>
          </a:p>
        </p:txBody>
      </p:sp>
      <p:sp>
        <p:nvSpPr>
          <p:cNvPr id="37893" name="Rectangle 3"/>
          <p:cNvSpPr>
            <a:spLocks noGrp="1" noChangeArrowheads="1"/>
          </p:cNvSpPr>
          <p:nvPr>
            <p:ph idx="1"/>
          </p:nvPr>
        </p:nvSpPr>
        <p:spPr>
          <a:xfrm>
            <a:off x="1016000" y="1524000"/>
            <a:ext cx="7048500" cy="3746500"/>
          </a:xfrm>
          <a:noFill/>
        </p:spPr>
        <p:txBody>
          <a:bodyPr/>
          <a:lstStyle/>
          <a:p>
            <a:pPr marL="187847" indent="-187847">
              <a:spcBef>
                <a:spcPct val="0"/>
              </a:spcBef>
              <a:buNone/>
            </a:pPr>
            <a:r>
              <a:rPr lang="en-US" dirty="0">
                <a:solidFill>
                  <a:srgbClr val="262626"/>
                </a:solidFill>
              </a:rPr>
              <a:t>aparcstats2table </a:t>
            </a:r>
          </a:p>
          <a:p>
            <a:pPr marL="187847" indent="-187847">
              <a:spcBef>
                <a:spcPct val="0"/>
              </a:spcBef>
              <a:buNone/>
            </a:pPr>
            <a:r>
              <a:rPr lang="en-US" dirty="0"/>
              <a:t>   --subjects 001 002 003  </a:t>
            </a:r>
          </a:p>
          <a:p>
            <a:pPr marL="187847" indent="-187847">
              <a:spcBef>
                <a:spcPct val="0"/>
              </a:spcBef>
              <a:buNone/>
            </a:pPr>
            <a:r>
              <a:rPr lang="en-US" dirty="0"/>
              <a:t>   --hemi </a:t>
            </a:r>
            <a:r>
              <a:rPr lang="en-US" dirty="0" err="1"/>
              <a:t>lh</a:t>
            </a:r>
            <a:r>
              <a:rPr lang="en-US" dirty="0"/>
              <a:t> </a:t>
            </a:r>
          </a:p>
          <a:p>
            <a:pPr marL="187847" indent="-187847">
              <a:spcBef>
                <a:spcPct val="0"/>
              </a:spcBef>
              <a:buNone/>
            </a:pPr>
            <a:r>
              <a:rPr lang="en-US" dirty="0"/>
              <a:t>   --</a:t>
            </a:r>
            <a:r>
              <a:rPr lang="en-US" dirty="0" err="1"/>
              <a:t>meas</a:t>
            </a:r>
            <a:r>
              <a:rPr lang="en-US" dirty="0"/>
              <a:t> </a:t>
            </a:r>
            <a:r>
              <a:rPr lang="en-US" dirty="0">
                <a:solidFill>
                  <a:srgbClr val="FF0000"/>
                </a:solidFill>
              </a:rPr>
              <a:t>area</a:t>
            </a:r>
            <a:r>
              <a:rPr lang="en-US" dirty="0"/>
              <a:t>  </a:t>
            </a:r>
          </a:p>
          <a:p>
            <a:pPr marL="187847" indent="-187847">
              <a:spcBef>
                <a:spcPct val="0"/>
              </a:spcBef>
              <a:buNone/>
            </a:pPr>
            <a:r>
              <a:rPr lang="en-US" dirty="0"/>
              <a:t>   --</a:t>
            </a:r>
            <a:r>
              <a:rPr lang="en-US" dirty="0" err="1"/>
              <a:t>parc</a:t>
            </a:r>
            <a:r>
              <a:rPr lang="en-US" dirty="0"/>
              <a:t>=</a:t>
            </a:r>
            <a:r>
              <a:rPr lang="en-US" dirty="0" err="1"/>
              <a:t>aparc</a:t>
            </a:r>
            <a:endParaRPr lang="en-US" dirty="0"/>
          </a:p>
          <a:p>
            <a:pPr marL="187847" indent="-187847">
              <a:spcBef>
                <a:spcPct val="0"/>
              </a:spcBef>
              <a:buNone/>
            </a:pPr>
            <a:r>
              <a:rPr lang="en-US" dirty="0"/>
              <a:t>   --</a:t>
            </a:r>
            <a:r>
              <a:rPr lang="en-US" dirty="0" err="1"/>
              <a:t>tablefile</a:t>
            </a:r>
            <a:r>
              <a:rPr lang="en-US" dirty="0"/>
              <a:t>  </a:t>
            </a:r>
            <a:r>
              <a:rPr lang="en-US" dirty="0" err="1"/>
              <a:t>aparc_lh_</a:t>
            </a:r>
            <a:r>
              <a:rPr lang="en-US" dirty="0" err="1">
                <a:solidFill>
                  <a:srgbClr val="FF0000"/>
                </a:solidFill>
              </a:rPr>
              <a:t>area</a:t>
            </a:r>
            <a:r>
              <a:rPr lang="en-US" dirty="0" err="1"/>
              <a:t>_table.txt</a:t>
            </a:r>
            <a:endParaRPr lang="en-US" dirty="0"/>
          </a:p>
          <a:p>
            <a:pPr marL="187847" indent="-187847">
              <a:spcBef>
                <a:spcPct val="0"/>
              </a:spcBef>
              <a:buNone/>
            </a:pPr>
            <a:endParaRPr lang="en-US" dirty="0">
              <a:latin typeface="Times New Roman" charset="0"/>
            </a:endParaRPr>
          </a:p>
        </p:txBody>
      </p:sp>
      <p:pic>
        <p:nvPicPr>
          <p:cNvPr id="37894" name="Picture 6" descr="adni6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16" t="19048" r="7719" b="4762"/>
          <a:stretch>
            <a:fillRect/>
          </a:stretch>
        </p:blipFill>
        <p:spPr bwMode="auto">
          <a:xfrm>
            <a:off x="5080000" y="1397000"/>
            <a:ext cx="3046678" cy="1682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7895" name="Picture 7" descr="lh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040404"/>
              </a:clrFrom>
              <a:clrTo>
                <a:srgbClr val="040404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92372" y="3873500"/>
            <a:ext cx="2153641" cy="13562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7896" name="Picture 8" descr="bert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040404"/>
              </a:clrFrom>
              <a:clrTo>
                <a:srgbClr val="040404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420" t="25835" r="10527" b="33466"/>
          <a:stretch>
            <a:fillRect/>
          </a:stretch>
        </p:blipFill>
        <p:spPr bwMode="auto">
          <a:xfrm>
            <a:off x="4809812" y="3873501"/>
            <a:ext cx="2112173" cy="12509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103A6D-EC7C-9F49-AEAA-9D5D647C528F}" type="slidenum">
              <a:rPr lang="en-US" smtClean="0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9306668"/>
      </p:ext>
    </p:extLst>
  </p:cSld>
  <p:clrMapOvr>
    <a:masterClrMapping/>
  </p:clrMapOvr>
  <p:transition>
    <p:cut/>
  </p:transition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6" name="Rectangle 2"/>
          <p:cNvSpPr>
            <a:spLocks noGrp="1" noChangeArrowheads="1"/>
          </p:cNvSpPr>
          <p:nvPr>
            <p:ph type="title"/>
          </p:nvPr>
        </p:nvSpPr>
        <p:spPr>
          <a:xfrm>
            <a:off x="952500" y="190500"/>
            <a:ext cx="7429500" cy="1164836"/>
          </a:xfrm>
        </p:spPr>
        <p:txBody>
          <a:bodyPr/>
          <a:lstStyle/>
          <a:p>
            <a:pPr eaLnBrk="1" hangingPunct="1"/>
            <a:r>
              <a:rPr lang="en-US" sz="3333" dirty="0"/>
              <a:t>Extract table of GM volume of </a:t>
            </a:r>
            <a:r>
              <a:rPr lang="en-US" sz="3333" u="sng" dirty="0"/>
              <a:t>cortical</a:t>
            </a:r>
            <a:r>
              <a:rPr lang="en-US" sz="3333" dirty="0"/>
              <a:t> structures for all subjects</a:t>
            </a:r>
          </a:p>
        </p:txBody>
      </p:sp>
      <p:sp>
        <p:nvSpPr>
          <p:cNvPr id="38917" name="Rectangle 3"/>
          <p:cNvSpPr>
            <a:spLocks noGrp="1" noChangeArrowheads="1"/>
          </p:cNvSpPr>
          <p:nvPr>
            <p:ph idx="1"/>
          </p:nvPr>
        </p:nvSpPr>
        <p:spPr>
          <a:xfrm>
            <a:off x="1016000" y="1968500"/>
            <a:ext cx="7048500" cy="3302000"/>
          </a:xfrm>
          <a:noFill/>
        </p:spPr>
        <p:txBody>
          <a:bodyPr/>
          <a:lstStyle/>
          <a:p>
            <a:pPr marL="187847" indent="-187847">
              <a:spcBef>
                <a:spcPct val="0"/>
              </a:spcBef>
              <a:buNone/>
            </a:pPr>
            <a:r>
              <a:rPr lang="en-US" dirty="0">
                <a:solidFill>
                  <a:srgbClr val="262626"/>
                </a:solidFill>
              </a:rPr>
              <a:t>aparcstats2table </a:t>
            </a:r>
          </a:p>
          <a:p>
            <a:pPr marL="187847" indent="-187847">
              <a:spcBef>
                <a:spcPct val="0"/>
              </a:spcBef>
              <a:buNone/>
            </a:pPr>
            <a:r>
              <a:rPr lang="en-US" dirty="0"/>
              <a:t>   --subjects 001 002 003  </a:t>
            </a:r>
          </a:p>
          <a:p>
            <a:pPr marL="187847" indent="-187847">
              <a:spcBef>
                <a:spcPct val="0"/>
              </a:spcBef>
              <a:buNone/>
            </a:pPr>
            <a:r>
              <a:rPr lang="en-US" dirty="0"/>
              <a:t>   --hemi </a:t>
            </a:r>
            <a:r>
              <a:rPr lang="en-US" dirty="0" err="1"/>
              <a:t>lh</a:t>
            </a:r>
            <a:r>
              <a:rPr lang="en-US" dirty="0"/>
              <a:t> </a:t>
            </a:r>
          </a:p>
          <a:p>
            <a:pPr marL="187847" indent="-187847">
              <a:spcBef>
                <a:spcPct val="0"/>
              </a:spcBef>
              <a:buNone/>
            </a:pPr>
            <a:r>
              <a:rPr lang="en-US" dirty="0"/>
              <a:t>   --</a:t>
            </a:r>
            <a:r>
              <a:rPr lang="en-US" dirty="0" err="1"/>
              <a:t>meas</a:t>
            </a:r>
            <a:r>
              <a:rPr lang="en-US" dirty="0"/>
              <a:t> </a:t>
            </a:r>
            <a:r>
              <a:rPr lang="en-US" dirty="0">
                <a:solidFill>
                  <a:srgbClr val="FF0000"/>
                </a:solidFill>
              </a:rPr>
              <a:t>volume</a:t>
            </a:r>
            <a:r>
              <a:rPr lang="en-US" dirty="0"/>
              <a:t>  </a:t>
            </a:r>
          </a:p>
          <a:p>
            <a:pPr marL="187847" indent="-187847">
              <a:spcBef>
                <a:spcPct val="0"/>
              </a:spcBef>
              <a:buNone/>
            </a:pPr>
            <a:r>
              <a:rPr lang="en-US" dirty="0"/>
              <a:t>   --</a:t>
            </a:r>
            <a:r>
              <a:rPr lang="en-US" dirty="0" err="1"/>
              <a:t>parc</a:t>
            </a:r>
            <a:r>
              <a:rPr lang="en-US" dirty="0"/>
              <a:t>=</a:t>
            </a:r>
            <a:r>
              <a:rPr lang="en-US" dirty="0" err="1"/>
              <a:t>aparc</a:t>
            </a:r>
            <a:endParaRPr lang="en-US" dirty="0"/>
          </a:p>
          <a:p>
            <a:pPr marL="187847" indent="-187847">
              <a:spcBef>
                <a:spcPct val="0"/>
              </a:spcBef>
              <a:buNone/>
            </a:pPr>
            <a:r>
              <a:rPr lang="en-US" dirty="0"/>
              <a:t>   --</a:t>
            </a:r>
            <a:r>
              <a:rPr lang="en-US" dirty="0" err="1"/>
              <a:t>tablefile</a:t>
            </a:r>
            <a:r>
              <a:rPr lang="en-US" dirty="0"/>
              <a:t>  </a:t>
            </a:r>
            <a:r>
              <a:rPr lang="en-US" dirty="0" err="1"/>
              <a:t>aparc_lh_</a:t>
            </a:r>
            <a:r>
              <a:rPr lang="en-US" dirty="0" err="1">
                <a:solidFill>
                  <a:srgbClr val="FF0000"/>
                </a:solidFill>
              </a:rPr>
              <a:t>volume</a:t>
            </a:r>
            <a:r>
              <a:rPr lang="en-US" dirty="0" err="1"/>
              <a:t>_table.txt</a:t>
            </a:r>
            <a:endParaRPr lang="en-US" dirty="0"/>
          </a:p>
          <a:p>
            <a:pPr marL="187847" indent="-187847">
              <a:spcBef>
                <a:spcPct val="0"/>
              </a:spcBef>
              <a:buNone/>
            </a:pPr>
            <a:endParaRPr lang="en-US" dirty="0">
              <a:latin typeface="Times New Roman" charset="0"/>
            </a:endParaRPr>
          </a:p>
        </p:txBody>
      </p:sp>
      <p:sp>
        <p:nvSpPr>
          <p:cNvPr id="38918" name="Rectangle 4"/>
          <p:cNvSpPr>
            <a:spLocks noChangeArrowheads="1"/>
          </p:cNvSpPr>
          <p:nvPr/>
        </p:nvSpPr>
        <p:spPr bwMode="auto">
          <a:xfrm>
            <a:off x="1549030" y="4249372"/>
            <a:ext cx="6013979" cy="8619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en-US" sz="1667" dirty="0">
                <a:solidFill>
                  <a:schemeClr val="tx1">
                    <a:lumMod val="75000"/>
                    <a:lumOff val="25000"/>
                  </a:schemeClr>
                </a:solidFill>
              </a:rPr>
              <a:t>Note that the volume of cortical ROIs is extracted with aparcstats2table whereas the volume of subcortical structures is extracted with asegstats2table.</a:t>
            </a:r>
          </a:p>
        </p:txBody>
      </p:sp>
      <p:pic>
        <p:nvPicPr>
          <p:cNvPr id="38919" name="Picture 6" descr="lh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040404"/>
              </a:clrFrom>
              <a:clrTo>
                <a:srgbClr val="040404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31951" y="1968500"/>
            <a:ext cx="1815050" cy="11430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8920" name="Picture 7" descr="bert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040404"/>
              </a:clrFrom>
              <a:clrTo>
                <a:srgbClr val="040404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420" t="25835" r="10527" b="33466"/>
          <a:stretch>
            <a:fillRect/>
          </a:stretch>
        </p:blipFill>
        <p:spPr bwMode="auto">
          <a:xfrm>
            <a:off x="6066798" y="3111500"/>
            <a:ext cx="1616703" cy="957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103A6D-EC7C-9F49-AEAA-9D5D647C528F}" type="slidenum">
              <a:rPr lang="en-US" smtClean="0"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7603595"/>
      </p:ext>
    </p:extLst>
  </p:cSld>
  <p:clrMapOvr>
    <a:masterClrMapping/>
  </p:clrMapOvr>
  <p:transition>
    <p:cut/>
  </p:transition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40" name="Rectangle 2"/>
          <p:cNvSpPr>
            <a:spLocks noGrp="1" noChangeArrowheads="1"/>
          </p:cNvSpPr>
          <p:nvPr>
            <p:ph type="title"/>
          </p:nvPr>
        </p:nvSpPr>
        <p:spPr>
          <a:xfrm>
            <a:off x="1778000" y="127000"/>
            <a:ext cx="6032500" cy="952500"/>
          </a:xfrm>
        </p:spPr>
        <p:txBody>
          <a:bodyPr/>
          <a:lstStyle/>
          <a:p>
            <a:pPr eaLnBrk="1" hangingPunct="1"/>
            <a:r>
              <a:rPr lang="en-US" sz="3667" dirty="0"/>
              <a:t>Importing Table Files</a:t>
            </a:r>
          </a:p>
        </p:txBody>
      </p:sp>
      <p:sp>
        <p:nvSpPr>
          <p:cNvPr id="39941" name="Rectangle 3"/>
          <p:cNvSpPr>
            <a:spLocks noGrp="1" noChangeArrowheads="1"/>
          </p:cNvSpPr>
          <p:nvPr>
            <p:ph idx="1"/>
          </p:nvPr>
        </p:nvSpPr>
        <p:spPr>
          <a:xfrm>
            <a:off x="445912" y="1423810"/>
            <a:ext cx="2331156" cy="2008011"/>
          </a:xfrm>
        </p:spPr>
        <p:txBody>
          <a:bodyPr>
            <a:normAutofit/>
          </a:bodyPr>
          <a:lstStyle/>
          <a:p>
            <a:pPr eaLnBrk="1" hangingPunct="1"/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SPSS, </a:t>
            </a:r>
            <a:r>
              <a:rPr lang="en-US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oocalc</a:t>
            </a: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</a:t>
            </a:r>
            <a:r>
              <a:rPr lang="en-US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matlab</a:t>
            </a: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R</a:t>
            </a:r>
          </a:p>
          <a:p>
            <a:pPr eaLnBrk="1" hangingPunct="1"/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Choose: Delimited by spaces</a:t>
            </a:r>
          </a:p>
        </p:txBody>
      </p:sp>
      <p:pic>
        <p:nvPicPr>
          <p:cNvPr id="39942" name="Picture 6" descr="spreadsheet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7876" y="1241774"/>
            <a:ext cx="5533136" cy="35641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103A6D-EC7C-9F49-AEAA-9D5D647C528F}" type="slidenum">
              <a:rPr lang="en-US" smtClean="0"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6403182"/>
      </p:ext>
    </p:extLst>
  </p:cSld>
  <p:clrMapOvr>
    <a:masterClrMapping/>
  </p:clrMapOvr>
  <p:transition>
    <p:cut/>
  </p:transition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4" name="Rectangle 2"/>
          <p:cNvSpPr>
            <a:spLocks noGrp="1" noChangeArrowheads="1"/>
          </p:cNvSpPr>
          <p:nvPr>
            <p:ph type="title"/>
          </p:nvPr>
        </p:nvSpPr>
        <p:spPr>
          <a:xfrm>
            <a:off x="762000" y="0"/>
            <a:ext cx="7556500" cy="952500"/>
          </a:xfrm>
        </p:spPr>
        <p:txBody>
          <a:bodyPr/>
          <a:lstStyle/>
          <a:p>
            <a:pPr eaLnBrk="1" hangingPunct="1"/>
            <a:r>
              <a:rPr lang="en-US" sz="3667" dirty="0"/>
              <a:t>GLM Analysis on Stats Files</a:t>
            </a:r>
          </a:p>
        </p:txBody>
      </p:sp>
      <p:sp>
        <p:nvSpPr>
          <p:cNvPr id="40965" name="Rectangle 3"/>
          <p:cNvSpPr>
            <a:spLocks noGrp="1" noChangeArrowheads="1"/>
          </p:cNvSpPr>
          <p:nvPr>
            <p:ph idx="1"/>
          </p:nvPr>
        </p:nvSpPr>
        <p:spPr>
          <a:xfrm>
            <a:off x="904570" y="1397000"/>
            <a:ext cx="7472515" cy="3832723"/>
          </a:xfrm>
        </p:spPr>
        <p:txBody>
          <a:bodyPr>
            <a:noAutofit/>
          </a:bodyPr>
          <a:lstStyle/>
          <a:p>
            <a:pPr eaLnBrk="1" hangingPunct="1">
              <a:lnSpc>
                <a:spcPct val="80000"/>
              </a:lnSpc>
            </a:pPr>
            <a:r>
              <a:rPr lang="en-US" dirty="0" err="1">
                <a:solidFill>
                  <a:srgbClr val="404040"/>
                </a:solidFill>
              </a:rPr>
              <a:t>mri_glmfit</a:t>
            </a:r>
            <a:r>
              <a:rPr lang="en-US" dirty="0">
                <a:solidFill>
                  <a:srgbClr val="404040"/>
                </a:solidFill>
              </a:rPr>
              <a:t> (used for image-based group analysis)</a:t>
            </a:r>
          </a:p>
          <a:p>
            <a:pPr eaLnBrk="1" hangingPunct="1">
              <a:lnSpc>
                <a:spcPct val="80000"/>
              </a:lnSpc>
            </a:pPr>
            <a:r>
              <a:rPr lang="en-US" dirty="0">
                <a:solidFill>
                  <a:srgbClr val="404040"/>
                </a:solidFill>
              </a:rPr>
              <a:t>Use </a:t>
            </a:r>
            <a:r>
              <a:rPr lang="ja-JP" altLang="en-US" dirty="0">
                <a:solidFill>
                  <a:srgbClr val="404040"/>
                </a:solidFill>
              </a:rPr>
              <a:t>“</a:t>
            </a:r>
            <a:r>
              <a:rPr lang="en-US" dirty="0">
                <a:solidFill>
                  <a:srgbClr val="404040"/>
                </a:solidFill>
              </a:rPr>
              <a:t>--table </a:t>
            </a:r>
            <a:r>
              <a:rPr lang="en-US" dirty="0" err="1">
                <a:solidFill>
                  <a:srgbClr val="404040"/>
                </a:solidFill>
              </a:rPr>
              <a:t>table.txt</a:t>
            </a:r>
            <a:r>
              <a:rPr lang="ja-JP" altLang="en-US" dirty="0">
                <a:solidFill>
                  <a:srgbClr val="404040"/>
                </a:solidFill>
              </a:rPr>
              <a:t>”</a:t>
            </a:r>
            <a:r>
              <a:rPr lang="en-US" dirty="0">
                <a:solidFill>
                  <a:srgbClr val="404040"/>
                </a:solidFill>
              </a:rPr>
              <a:t> instead of  </a:t>
            </a:r>
            <a:r>
              <a:rPr lang="ja-JP" altLang="en-US" dirty="0">
                <a:solidFill>
                  <a:srgbClr val="404040"/>
                </a:solidFill>
              </a:rPr>
              <a:t>“</a:t>
            </a:r>
            <a:r>
              <a:rPr lang="en-US" dirty="0">
                <a:solidFill>
                  <a:srgbClr val="404040"/>
                </a:solidFill>
              </a:rPr>
              <a:t>--y</a:t>
            </a:r>
            <a:r>
              <a:rPr lang="ja-JP" altLang="en-US" dirty="0">
                <a:solidFill>
                  <a:srgbClr val="404040"/>
                </a:solidFill>
              </a:rPr>
              <a:t>”</a:t>
            </a:r>
            <a:r>
              <a:rPr lang="en-US" dirty="0">
                <a:solidFill>
                  <a:srgbClr val="404040"/>
                </a:solidFill>
              </a:rPr>
              <a:t> to specify the input</a:t>
            </a:r>
          </a:p>
          <a:p>
            <a:pPr eaLnBrk="1" hangingPunct="1">
              <a:lnSpc>
                <a:spcPct val="80000"/>
              </a:lnSpc>
            </a:pPr>
            <a:r>
              <a:rPr lang="en-US" dirty="0" err="1">
                <a:solidFill>
                  <a:srgbClr val="404040"/>
                </a:solidFill>
              </a:rPr>
              <a:t>Eg</a:t>
            </a:r>
            <a:r>
              <a:rPr lang="en-US" dirty="0">
                <a:solidFill>
                  <a:srgbClr val="404040"/>
                </a:solidFill>
              </a:rPr>
              <a:t>, </a:t>
            </a:r>
            <a:r>
              <a:rPr lang="ja-JP" altLang="en-US" dirty="0">
                <a:solidFill>
                  <a:srgbClr val="404040"/>
                </a:solidFill>
              </a:rPr>
              <a:t>“</a:t>
            </a:r>
            <a:r>
              <a:rPr lang="en-US" dirty="0" err="1">
                <a:solidFill>
                  <a:srgbClr val="404040"/>
                </a:solidFill>
              </a:rPr>
              <a:t>mri_glmfit</a:t>
            </a:r>
            <a:r>
              <a:rPr lang="en-US" dirty="0">
                <a:solidFill>
                  <a:srgbClr val="404040"/>
                </a:solidFill>
              </a:rPr>
              <a:t> --table </a:t>
            </a:r>
            <a:r>
              <a:rPr lang="en-US" dirty="0" err="1">
                <a:solidFill>
                  <a:srgbClr val="404040"/>
                </a:solidFill>
              </a:rPr>
              <a:t>aparc_lh_vol_stats.txt</a:t>
            </a:r>
            <a:r>
              <a:rPr lang="en-US" dirty="0">
                <a:solidFill>
                  <a:srgbClr val="404040"/>
                </a:solidFill>
              </a:rPr>
              <a:t> …</a:t>
            </a:r>
            <a:r>
              <a:rPr lang="ja-JP" altLang="en-US" dirty="0">
                <a:solidFill>
                  <a:srgbClr val="404040"/>
                </a:solidFill>
              </a:rPr>
              <a:t>”</a:t>
            </a:r>
            <a:endParaRPr lang="en-US" dirty="0">
              <a:solidFill>
                <a:srgbClr val="404040"/>
              </a:solidFill>
            </a:endParaRPr>
          </a:p>
          <a:p>
            <a:pPr eaLnBrk="1" hangingPunct="1">
              <a:lnSpc>
                <a:spcPct val="80000"/>
              </a:lnSpc>
            </a:pPr>
            <a:r>
              <a:rPr lang="en-US" dirty="0">
                <a:solidFill>
                  <a:srgbClr val="404040"/>
                </a:solidFill>
              </a:rPr>
              <a:t>The rest of the command-line is the same as you would use for a group study (e.g., FSGD file and contrasts).</a:t>
            </a:r>
          </a:p>
          <a:p>
            <a:pPr eaLnBrk="1" hangingPunct="1">
              <a:lnSpc>
                <a:spcPct val="80000"/>
              </a:lnSpc>
            </a:pPr>
            <a:r>
              <a:rPr lang="en-US" dirty="0">
                <a:solidFill>
                  <a:srgbClr val="404040"/>
                </a:solidFill>
              </a:rPr>
              <a:t>Output is text file </a:t>
            </a:r>
            <a:r>
              <a:rPr lang="en-US" dirty="0" err="1">
                <a:solidFill>
                  <a:srgbClr val="404040"/>
                </a:solidFill>
              </a:rPr>
              <a:t>sig.table.dat</a:t>
            </a:r>
            <a:r>
              <a:rPr lang="en-US" dirty="0">
                <a:solidFill>
                  <a:srgbClr val="404040"/>
                </a:solidFill>
              </a:rPr>
              <a:t> that lists the significances   (-log10(p)) for each ROI and contrast.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103A6D-EC7C-9F49-AEAA-9D5D647C528F}" type="slidenum">
              <a:rPr lang="en-US" smtClean="0"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9854759"/>
      </p:ext>
    </p:extLst>
  </p:cSld>
  <p:clrMapOvr>
    <a:masterClrMapping/>
  </p:clrMapOvr>
  <p:transition>
    <p:cut/>
  </p:transition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2" name="Rectangle 2"/>
          <p:cNvSpPr>
            <a:spLocks noGrp="1" noChangeArrowheads="1"/>
          </p:cNvSpPr>
          <p:nvPr>
            <p:ph type="title"/>
          </p:nvPr>
        </p:nvSpPr>
        <p:spPr>
          <a:xfrm>
            <a:off x="1079500" y="127000"/>
            <a:ext cx="6985000" cy="825500"/>
          </a:xfrm>
        </p:spPr>
        <p:txBody>
          <a:bodyPr/>
          <a:lstStyle/>
          <a:p>
            <a:pPr eaLnBrk="1" hangingPunct="1"/>
            <a:r>
              <a:rPr lang="en-US" dirty="0"/>
              <a:t>Summary</a:t>
            </a:r>
          </a:p>
        </p:txBody>
      </p:sp>
      <p:sp>
        <p:nvSpPr>
          <p:cNvPr id="58373" name="Rectangle 3"/>
          <p:cNvSpPr>
            <a:spLocks noGrp="1" noChangeArrowheads="1"/>
          </p:cNvSpPr>
          <p:nvPr>
            <p:ph idx="1"/>
          </p:nvPr>
        </p:nvSpPr>
        <p:spPr>
          <a:xfrm>
            <a:off x="790222" y="1206500"/>
            <a:ext cx="7881830" cy="3746500"/>
          </a:xfrm>
        </p:spPr>
        <p:txBody>
          <a:bodyPr>
            <a:normAutofit/>
          </a:bodyPr>
          <a:lstStyle/>
          <a:p>
            <a:pPr>
              <a:spcBef>
                <a:spcPts val="500"/>
              </a:spcBef>
            </a:pPr>
            <a:r>
              <a:rPr lang="en-US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ROIs are individualized</a:t>
            </a:r>
          </a:p>
          <a:p>
            <a:pPr>
              <a:spcBef>
                <a:spcPts val="500"/>
              </a:spcBef>
            </a:pPr>
            <a:r>
              <a:rPr lang="en-US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Subcortical and WM ROIs (Volume)</a:t>
            </a:r>
          </a:p>
          <a:p>
            <a:pPr>
              <a:spcBef>
                <a:spcPts val="500"/>
              </a:spcBef>
            </a:pPr>
            <a:r>
              <a:rPr lang="en-US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Surface ROIs (Volume, Area, Thickness)</a:t>
            </a:r>
          </a:p>
          <a:p>
            <a:pPr>
              <a:spcBef>
                <a:spcPts val="500"/>
              </a:spcBef>
            </a:pPr>
            <a:r>
              <a:rPr lang="en-US" sz="2400" dirty="0">
                <a:solidFill>
                  <a:schemeClr val="tx1">
                    <a:lumMod val="75000"/>
                    <a:lumOff val="25000"/>
                  </a:schemeClr>
                </a:solidFill>
                <a:cs typeface="DejaVu Sans" charset="0"/>
              </a:rPr>
              <a:t>http://</a:t>
            </a:r>
            <a:r>
              <a:rPr lang="en-US" sz="2400" dirty="0" err="1">
                <a:solidFill>
                  <a:schemeClr val="tx1">
                    <a:lumMod val="75000"/>
                    <a:lumOff val="25000"/>
                  </a:schemeClr>
                </a:solidFill>
                <a:cs typeface="DejaVu Sans" charset="0"/>
              </a:rPr>
              <a:t>freesurfer.net</a:t>
            </a:r>
            <a:r>
              <a:rPr lang="en-US" sz="2400" dirty="0">
                <a:solidFill>
                  <a:schemeClr val="tx1">
                    <a:lumMod val="75000"/>
                    <a:lumOff val="25000"/>
                  </a:schemeClr>
                </a:solidFill>
                <a:cs typeface="DejaVu Sans" charset="0"/>
              </a:rPr>
              <a:t>/</a:t>
            </a:r>
            <a:r>
              <a:rPr lang="en-US" sz="2400" dirty="0" err="1">
                <a:solidFill>
                  <a:schemeClr val="tx1">
                    <a:lumMod val="75000"/>
                    <a:lumOff val="25000"/>
                  </a:schemeClr>
                </a:solidFill>
                <a:cs typeface="DejaVu Sans" charset="0"/>
              </a:rPr>
              <a:t>fswiki</a:t>
            </a:r>
            <a:r>
              <a:rPr lang="en-US" sz="2400" dirty="0">
                <a:solidFill>
                  <a:schemeClr val="tx1">
                    <a:lumMod val="75000"/>
                    <a:lumOff val="25000"/>
                  </a:schemeClr>
                </a:solidFill>
                <a:cs typeface="DejaVu Sans" charset="0"/>
              </a:rPr>
              <a:t>/</a:t>
            </a:r>
            <a:r>
              <a:rPr lang="en-US" sz="2400" dirty="0" err="1">
                <a:solidFill>
                  <a:schemeClr val="tx1">
                    <a:lumMod val="75000"/>
                    <a:lumOff val="25000"/>
                  </a:schemeClr>
                </a:solidFill>
                <a:cs typeface="DejaVu Sans" charset="0"/>
              </a:rPr>
              <a:t>MorphometryStats</a:t>
            </a:r>
            <a:endParaRPr lang="en-US" sz="2400" dirty="0">
              <a:solidFill>
                <a:schemeClr val="tx1">
                  <a:lumMod val="75000"/>
                  <a:lumOff val="25000"/>
                </a:schemeClr>
              </a:solidFill>
              <a:cs typeface="DejaVu Sans" charset="0"/>
            </a:endParaRPr>
          </a:p>
          <a:p>
            <a:pPr>
              <a:spcBef>
                <a:spcPts val="500"/>
              </a:spcBef>
            </a:pPr>
            <a:r>
              <a:rPr lang="en-US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Segmentation vs. Annotation vs. Label File</a:t>
            </a:r>
          </a:p>
          <a:p>
            <a:pPr>
              <a:spcBef>
                <a:spcPts val="500"/>
              </a:spcBef>
            </a:pPr>
            <a:r>
              <a:rPr lang="en-US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Extract to table (asegstats2table,aparcstats2table)</a:t>
            </a:r>
          </a:p>
          <a:p>
            <a:pPr>
              <a:spcBef>
                <a:spcPts val="500"/>
              </a:spcBef>
            </a:pPr>
            <a:r>
              <a:rPr lang="en-US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Now we can do Multimodal Applications</a:t>
            </a:r>
          </a:p>
        </p:txBody>
      </p:sp>
      <p:sp>
        <p:nvSpPr>
          <p:cNvPr id="58374" name="Rectangle 4"/>
          <p:cNvSpPr>
            <a:spLocks noChangeArrowheads="1"/>
          </p:cNvSpPr>
          <p:nvPr/>
        </p:nvSpPr>
        <p:spPr bwMode="auto">
          <a:xfrm>
            <a:off x="452284" y="190500"/>
            <a:ext cx="8219768" cy="5016500"/>
          </a:xfrm>
          <a:prstGeom prst="rect">
            <a:avLst/>
          </a:prstGeom>
          <a:noFill/>
          <a:ln w="76200">
            <a:solidFill>
              <a:srgbClr val="40404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 sz="1500">
              <a:solidFill>
                <a:srgbClr val="595959"/>
              </a:solidFill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103A6D-EC7C-9F49-AEAA-9D5D647C528F}" type="slidenum">
              <a:rPr lang="en-US" smtClean="0"/>
              <a:t>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143621"/>
      </p:ext>
    </p:extLst>
  </p:cSld>
  <p:clrMapOvr>
    <a:masterClrMapping/>
  </p:clrMapOvr>
  <p:transition>
    <p:cut/>
  </p:transition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6" name="Rectangle 2"/>
          <p:cNvSpPr>
            <a:spLocks noGrp="1" noChangeArrowheads="1"/>
          </p:cNvSpPr>
          <p:nvPr>
            <p:ph type="title"/>
          </p:nvPr>
        </p:nvSpPr>
        <p:spPr>
          <a:xfrm>
            <a:off x="762000" y="0"/>
            <a:ext cx="7620000" cy="952500"/>
          </a:xfrm>
        </p:spPr>
        <p:txBody>
          <a:bodyPr/>
          <a:lstStyle/>
          <a:p>
            <a:pPr eaLnBrk="1" hangingPunct="1"/>
            <a:r>
              <a:rPr lang="en-US" dirty="0"/>
              <a:t>Tutorial</a:t>
            </a:r>
          </a:p>
        </p:txBody>
      </p:sp>
      <p:sp>
        <p:nvSpPr>
          <p:cNvPr id="59397" name="Rectangle 3"/>
          <p:cNvSpPr>
            <a:spLocks noGrp="1" noChangeArrowheads="1"/>
          </p:cNvSpPr>
          <p:nvPr>
            <p:ph idx="1"/>
          </p:nvPr>
        </p:nvSpPr>
        <p:spPr>
          <a:xfrm>
            <a:off x="1562238" y="1206500"/>
            <a:ext cx="6692762" cy="3937000"/>
          </a:xfrm>
        </p:spPr>
        <p:txBody>
          <a:bodyPr/>
          <a:lstStyle/>
          <a:p>
            <a:pPr>
              <a:spcBef>
                <a:spcPts val="500"/>
              </a:spcBef>
            </a:pPr>
            <a:r>
              <a:rPr lang="en-US" sz="2333" dirty="0">
                <a:solidFill>
                  <a:srgbClr val="404040"/>
                </a:solidFill>
              </a:rPr>
              <a:t>Load and Inspect:</a:t>
            </a:r>
          </a:p>
          <a:p>
            <a:pPr lvl="1" eaLnBrk="1" hangingPunct="1"/>
            <a:r>
              <a:rPr lang="en-US" sz="2333" dirty="0" err="1">
                <a:solidFill>
                  <a:srgbClr val="404040"/>
                </a:solidFill>
                <a:ea typeface="ＭＳ Ｐゴシック" charset="0"/>
              </a:rPr>
              <a:t>aparc+aseg.mgz</a:t>
            </a:r>
            <a:r>
              <a:rPr lang="en-US" sz="2333" dirty="0">
                <a:solidFill>
                  <a:srgbClr val="404040"/>
                </a:solidFill>
                <a:ea typeface="ＭＳ Ｐゴシック" charset="0"/>
              </a:rPr>
              <a:t> </a:t>
            </a:r>
          </a:p>
          <a:p>
            <a:pPr lvl="1" eaLnBrk="1" hangingPunct="1"/>
            <a:r>
              <a:rPr lang="en-US" sz="2333" dirty="0" err="1">
                <a:solidFill>
                  <a:srgbClr val="404040"/>
                </a:solidFill>
                <a:ea typeface="ＭＳ Ｐゴシック" charset="0"/>
              </a:rPr>
              <a:t>aparc.annot</a:t>
            </a:r>
            <a:r>
              <a:rPr lang="en-US" sz="2333" dirty="0">
                <a:solidFill>
                  <a:srgbClr val="404040"/>
                </a:solidFill>
                <a:ea typeface="ＭＳ Ｐゴシック" charset="0"/>
              </a:rPr>
              <a:t> </a:t>
            </a:r>
          </a:p>
          <a:p>
            <a:pPr lvl="1" eaLnBrk="1" hangingPunct="1"/>
            <a:r>
              <a:rPr lang="en-US" sz="2333" dirty="0" err="1">
                <a:solidFill>
                  <a:srgbClr val="404040"/>
                </a:solidFill>
                <a:ea typeface="ＭＳ Ｐゴシック" charset="0"/>
              </a:rPr>
              <a:t>FreeSurferColorLUT.txt</a:t>
            </a:r>
            <a:endParaRPr lang="en-US" sz="2333" dirty="0">
              <a:solidFill>
                <a:srgbClr val="404040"/>
              </a:solidFill>
              <a:ea typeface="ＭＳ Ｐゴシック" charset="0"/>
            </a:endParaRPr>
          </a:p>
          <a:p>
            <a:pPr>
              <a:spcBef>
                <a:spcPts val="500"/>
              </a:spcBef>
            </a:pPr>
            <a:r>
              <a:rPr lang="en-US" sz="2333" dirty="0">
                <a:solidFill>
                  <a:srgbClr val="404040"/>
                </a:solidFill>
              </a:rPr>
              <a:t>Map label files</a:t>
            </a:r>
          </a:p>
          <a:p>
            <a:pPr>
              <a:spcBef>
                <a:spcPts val="500"/>
              </a:spcBef>
            </a:pPr>
            <a:r>
              <a:rPr lang="en-US" sz="2333" dirty="0">
                <a:solidFill>
                  <a:srgbClr val="404040"/>
                </a:solidFill>
              </a:rPr>
              <a:t>View Individual Stats Files</a:t>
            </a:r>
          </a:p>
          <a:p>
            <a:pPr>
              <a:spcBef>
                <a:spcPts val="500"/>
              </a:spcBef>
            </a:pPr>
            <a:r>
              <a:rPr lang="en-US" sz="2333" dirty="0">
                <a:solidFill>
                  <a:srgbClr val="404040"/>
                </a:solidFill>
              </a:rPr>
              <a:t>Group Table</a:t>
            </a:r>
          </a:p>
          <a:p>
            <a:pPr lvl="1" eaLnBrk="1" hangingPunct="1"/>
            <a:r>
              <a:rPr lang="en-US" sz="2333" dirty="0">
                <a:solidFill>
                  <a:srgbClr val="404040"/>
                </a:solidFill>
                <a:ea typeface="ＭＳ Ｐゴシック" charset="0"/>
              </a:rPr>
              <a:t>Create</a:t>
            </a:r>
          </a:p>
          <a:p>
            <a:pPr lvl="1" eaLnBrk="1" hangingPunct="1"/>
            <a:r>
              <a:rPr lang="en-US" sz="2333" dirty="0">
                <a:solidFill>
                  <a:srgbClr val="404040"/>
                </a:solidFill>
                <a:ea typeface="ＭＳ Ｐゴシック" charset="0"/>
              </a:rPr>
              <a:t>Load into spreadsheet</a:t>
            </a:r>
          </a:p>
          <a:p>
            <a:pPr lvl="1" eaLnBrk="1" hangingPunct="1">
              <a:spcBef>
                <a:spcPct val="0"/>
              </a:spcBef>
            </a:pPr>
            <a:endParaRPr lang="en-US" dirty="0">
              <a:solidFill>
                <a:srgbClr val="404040"/>
              </a:solidFill>
              <a:ea typeface="ＭＳ Ｐゴシック" charset="0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103A6D-EC7C-9F49-AEAA-9D5D647C528F}" type="slidenum">
              <a:rPr lang="en-US" smtClean="0"/>
              <a:t>37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5485138"/>
      </p:ext>
    </p:extLst>
  </p:cSld>
  <p:clrMapOvr>
    <a:masterClrMapping/>
  </p:clrMapOvr>
  <p:transition>
    <p:cut/>
  </p:transition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2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/>
              <a:t>End of Presentation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103A6D-EC7C-9F49-AEAA-9D5D647C528F}" type="slidenum">
              <a:rPr lang="en-US" smtClean="0"/>
              <a:t>38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758825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9729" y="1132900"/>
            <a:ext cx="6701897" cy="2339342"/>
          </a:xfrm>
        </p:spPr>
        <p:txBody>
          <a:bodyPr/>
          <a:lstStyle/>
          <a:p>
            <a:r>
              <a:rPr lang="en-US" dirty="0"/>
              <a:t>SUBCORTICAL</a:t>
            </a:r>
            <a:br>
              <a:rPr lang="en-US" dirty="0"/>
            </a:br>
            <a:r>
              <a:rPr lang="en-US" dirty="0"/>
              <a:t>AUTOMATIC</a:t>
            </a:r>
            <a:br>
              <a:rPr lang="en-US" dirty="0"/>
            </a:br>
            <a:r>
              <a:rPr lang="en-US" dirty="0"/>
              <a:t>SEGMENTATION</a:t>
            </a:r>
            <a:br>
              <a:rPr lang="en-US" dirty="0"/>
            </a:br>
            <a:r>
              <a:rPr lang="en-US" dirty="0"/>
              <a:t>(</a:t>
            </a:r>
            <a:r>
              <a:rPr lang="en-US" dirty="0" err="1"/>
              <a:t>aseg</a:t>
            </a:r>
            <a:r>
              <a:rPr lang="en-US" dirty="0"/>
              <a:t>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103A6D-EC7C-9F49-AEAA-9D5D647C528F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196901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9729" y="89647"/>
            <a:ext cx="6701897" cy="906432"/>
          </a:xfrm>
        </p:spPr>
        <p:txBody>
          <a:bodyPr/>
          <a:lstStyle/>
          <a:p>
            <a:r>
              <a:rPr lang="en-US" sz="3667" dirty="0"/>
              <a:t>ROI Volume Study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075050" y="1429705"/>
            <a:ext cx="4037075" cy="712508"/>
          </a:xfrm>
        </p:spPr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Lateral Ventricular Volume (left)(Percent of Intracranial Volume)</a:t>
            </a:r>
          </a:p>
        </p:txBody>
      </p:sp>
      <p:grpSp>
        <p:nvGrpSpPr>
          <p:cNvPr id="4" name="Group 17"/>
          <p:cNvGrpSpPr>
            <a:grpSpLocks/>
          </p:cNvGrpSpPr>
          <p:nvPr/>
        </p:nvGrpSpPr>
        <p:grpSpPr bwMode="auto">
          <a:xfrm>
            <a:off x="1008529" y="1029518"/>
            <a:ext cx="2032000" cy="3724088"/>
            <a:chOff x="864" y="1152"/>
            <a:chExt cx="1380" cy="2640"/>
          </a:xfrm>
        </p:grpSpPr>
        <p:pic>
          <p:nvPicPr>
            <p:cNvPr id="5" name="Picture 14" descr="fischl"/>
            <p:cNvPicPr>
              <a:picLocks noChangeAspect="1" noChangeArrowheads="1"/>
            </p:cNvPicPr>
            <p:nvPr/>
          </p:nvPicPr>
          <p:blipFill>
            <a:blip r:embed="rId3">
              <a:clrChange>
                <a:clrFrom>
                  <a:srgbClr val="FCFEFC"/>
                </a:clrFrom>
                <a:clrTo>
                  <a:srgbClr val="FCFEFC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002" t="7698" r="47643" b="9283"/>
            <a:stretch>
              <a:fillRect/>
            </a:stretch>
          </p:blipFill>
          <p:spPr bwMode="auto">
            <a:xfrm>
              <a:off x="864" y="1152"/>
              <a:ext cx="1380" cy="26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6" name="Line 16"/>
            <p:cNvSpPr>
              <a:spLocks noChangeShapeType="1"/>
            </p:cNvSpPr>
            <p:nvPr/>
          </p:nvSpPr>
          <p:spPr bwMode="auto">
            <a:xfrm>
              <a:off x="2236" y="1244"/>
              <a:ext cx="0" cy="2418"/>
            </a:xfrm>
            <a:prstGeom prst="line">
              <a:avLst/>
            </a:prstGeom>
            <a:noFill/>
            <a:ln w="12700">
              <a:solidFill>
                <a:schemeClr val="bg2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1500"/>
            </a:p>
          </p:txBody>
        </p:sp>
      </p:grpSp>
      <p:sp>
        <p:nvSpPr>
          <p:cNvPr id="7" name="Text Box 15"/>
          <p:cNvSpPr txBox="1">
            <a:spLocks noChangeArrowheads="1"/>
          </p:cNvSpPr>
          <p:nvPr/>
        </p:nvSpPr>
        <p:spPr bwMode="auto">
          <a:xfrm>
            <a:off x="3238500" y="2172518"/>
            <a:ext cx="1055097" cy="40011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en-US" sz="2000" dirty="0">
                <a:solidFill>
                  <a:schemeClr val="accent2"/>
                </a:solidFill>
                <a:latin typeface="Arial" charset="0"/>
              </a:rPr>
              <a:t>Healthy</a:t>
            </a:r>
          </a:p>
        </p:txBody>
      </p:sp>
      <p:sp>
        <p:nvSpPr>
          <p:cNvPr id="8" name="Text Box 16"/>
          <p:cNvSpPr txBox="1">
            <a:spLocks noChangeArrowheads="1"/>
          </p:cNvSpPr>
          <p:nvPr/>
        </p:nvSpPr>
        <p:spPr bwMode="auto">
          <a:xfrm>
            <a:off x="3238500" y="3315518"/>
            <a:ext cx="1626086" cy="40011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en-US" sz="2000">
                <a:solidFill>
                  <a:srgbClr val="FF0000"/>
                </a:solidFill>
                <a:latin typeface="Arial" charset="0"/>
              </a:rPr>
              <a:t>Probable AD</a:t>
            </a:r>
          </a:p>
        </p:txBody>
      </p:sp>
      <p:sp>
        <p:nvSpPr>
          <p:cNvPr id="9" name="Text Box 17"/>
          <p:cNvSpPr txBox="1">
            <a:spLocks noChangeArrowheads="1"/>
          </p:cNvSpPr>
          <p:nvPr/>
        </p:nvSpPr>
        <p:spPr bwMode="auto">
          <a:xfrm>
            <a:off x="3238500" y="2553518"/>
            <a:ext cx="2089226" cy="40011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en-US" sz="2000" dirty="0">
                <a:solidFill>
                  <a:srgbClr val="0099FF"/>
                </a:solidFill>
                <a:latin typeface="Arial" charset="0"/>
              </a:rPr>
              <a:t>Did NOT convert</a:t>
            </a:r>
          </a:p>
        </p:txBody>
      </p:sp>
      <p:sp>
        <p:nvSpPr>
          <p:cNvPr id="10" name="Text Box 18"/>
          <p:cNvSpPr txBox="1">
            <a:spLocks noChangeArrowheads="1"/>
          </p:cNvSpPr>
          <p:nvPr/>
        </p:nvSpPr>
        <p:spPr bwMode="auto">
          <a:xfrm>
            <a:off x="3238500" y="2934518"/>
            <a:ext cx="1481496" cy="40011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en-US" sz="2000" dirty="0">
                <a:solidFill>
                  <a:srgbClr val="FFCC00"/>
                </a:solidFill>
                <a:latin typeface="Arial" charset="0"/>
              </a:rPr>
              <a:t>Did convert</a:t>
            </a:r>
          </a:p>
        </p:txBody>
      </p:sp>
      <p:pic>
        <p:nvPicPr>
          <p:cNvPr id="11" name="Picture 8" descr="ects01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462" t="13309" r="18462" b="35490"/>
          <a:stretch>
            <a:fillRect/>
          </a:stretch>
        </p:blipFill>
        <p:spPr bwMode="auto">
          <a:xfrm>
            <a:off x="4262437" y="3844120"/>
            <a:ext cx="1675902" cy="141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10" descr="ects01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230" t="13309" r="9230" b="35490"/>
          <a:stretch>
            <a:fillRect/>
          </a:stretch>
        </p:blipFill>
        <p:spPr bwMode="auto">
          <a:xfrm>
            <a:off x="5944682" y="3861678"/>
            <a:ext cx="2167443" cy="14161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Line 14"/>
          <p:cNvSpPr>
            <a:spLocks noChangeShapeType="1"/>
          </p:cNvSpPr>
          <p:nvPr/>
        </p:nvSpPr>
        <p:spPr bwMode="auto">
          <a:xfrm flipH="1">
            <a:off x="5194546" y="2043894"/>
            <a:ext cx="1028451" cy="2335648"/>
          </a:xfrm>
          <a:prstGeom prst="line">
            <a:avLst/>
          </a:prstGeom>
          <a:noFill/>
          <a:ln w="57150">
            <a:solidFill>
              <a:srgbClr val="660066"/>
            </a:solidFill>
            <a:round/>
            <a:headEnd/>
            <a:tailEnd type="triangle" w="med" len="med"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1500"/>
          </a:p>
        </p:txBody>
      </p:sp>
      <p:sp>
        <p:nvSpPr>
          <p:cNvPr id="14" name="Line 15"/>
          <p:cNvSpPr>
            <a:spLocks noChangeShapeType="1"/>
          </p:cNvSpPr>
          <p:nvPr/>
        </p:nvSpPr>
        <p:spPr bwMode="auto">
          <a:xfrm>
            <a:off x="6222997" y="2043894"/>
            <a:ext cx="913905" cy="2335648"/>
          </a:xfrm>
          <a:prstGeom prst="line">
            <a:avLst/>
          </a:prstGeom>
          <a:noFill/>
          <a:ln w="57150">
            <a:solidFill>
              <a:srgbClr val="660066"/>
            </a:solidFill>
            <a:round/>
            <a:headEnd/>
            <a:tailEnd type="triangle" w="med" len="med"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1500"/>
          </a:p>
        </p:txBody>
      </p:sp>
      <p:sp>
        <p:nvSpPr>
          <p:cNvPr id="15" name="Text Box 20"/>
          <p:cNvSpPr txBox="1">
            <a:spLocks noChangeArrowheads="1"/>
          </p:cNvSpPr>
          <p:nvPr/>
        </p:nvSpPr>
        <p:spPr bwMode="auto">
          <a:xfrm>
            <a:off x="853781" y="5233635"/>
            <a:ext cx="2540375" cy="3231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en-US" sz="15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Fischl</a:t>
            </a:r>
            <a:r>
              <a:rPr lang="en-US" sz="15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, et al, 2002, Neuron</a:t>
            </a:r>
          </a:p>
        </p:txBody>
      </p:sp>
      <p:sp>
        <p:nvSpPr>
          <p:cNvPr id="17" name="Slide Number Placeholder 1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103A6D-EC7C-9F49-AEAA-9D5D647C528F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240864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5" name="Rectangle 2"/>
          <p:cNvSpPr>
            <a:spLocks noGrp="1" noChangeArrowheads="1"/>
          </p:cNvSpPr>
          <p:nvPr>
            <p:ph type="title"/>
          </p:nvPr>
        </p:nvSpPr>
        <p:spPr>
          <a:xfrm>
            <a:off x="1333500" y="-190500"/>
            <a:ext cx="6032500" cy="952500"/>
          </a:xfrm>
        </p:spPr>
        <p:txBody>
          <a:bodyPr/>
          <a:lstStyle/>
          <a:p>
            <a:pPr eaLnBrk="1" hangingPunct="1"/>
            <a:r>
              <a:rPr lang="en-US" dirty="0"/>
              <a:t>Segmentation</a:t>
            </a:r>
          </a:p>
        </p:txBody>
      </p:sp>
      <p:sp>
        <p:nvSpPr>
          <p:cNvPr id="46086" name="Rectangle 3"/>
          <p:cNvSpPr>
            <a:spLocks noGrp="1" noChangeArrowheads="1"/>
          </p:cNvSpPr>
          <p:nvPr>
            <p:ph idx="1"/>
          </p:nvPr>
        </p:nvSpPr>
        <p:spPr>
          <a:xfrm>
            <a:off x="952500" y="1027288"/>
            <a:ext cx="7239000" cy="4179711"/>
          </a:xfrm>
        </p:spPr>
        <p:txBody>
          <a:bodyPr>
            <a:noAutofit/>
          </a:bodyPr>
          <a:lstStyle/>
          <a:p>
            <a:pPr eaLnBrk="1" hangingPunct="1"/>
            <a:r>
              <a:rPr lang="en-US" sz="1800" dirty="0">
                <a:solidFill>
                  <a:srgbClr val="404040"/>
                </a:solidFill>
              </a:rPr>
              <a:t>Volume-style format (</a:t>
            </a:r>
            <a:r>
              <a:rPr lang="en-US" sz="1800" u="sng" dirty="0" err="1">
                <a:solidFill>
                  <a:srgbClr val="404040"/>
                </a:solidFill>
              </a:rPr>
              <a:t>mgz</a:t>
            </a:r>
            <a:r>
              <a:rPr lang="en-US" sz="1800" dirty="0">
                <a:solidFill>
                  <a:srgbClr val="404040"/>
                </a:solidFill>
              </a:rPr>
              <a:t>, </a:t>
            </a:r>
            <a:r>
              <a:rPr lang="en-US" sz="1800" dirty="0" err="1">
                <a:solidFill>
                  <a:srgbClr val="404040"/>
                </a:solidFill>
              </a:rPr>
              <a:t>nii</a:t>
            </a:r>
            <a:r>
              <a:rPr lang="en-US" sz="1800" dirty="0">
                <a:solidFill>
                  <a:srgbClr val="404040"/>
                </a:solidFill>
              </a:rPr>
              <a:t>, </a:t>
            </a:r>
            <a:r>
              <a:rPr lang="en-US" sz="1800" dirty="0" err="1">
                <a:solidFill>
                  <a:srgbClr val="404040"/>
                </a:solidFill>
              </a:rPr>
              <a:t>nii.gz</a:t>
            </a:r>
            <a:r>
              <a:rPr lang="en-US" sz="1800" dirty="0">
                <a:solidFill>
                  <a:srgbClr val="404040"/>
                </a:solidFill>
              </a:rPr>
              <a:t>)</a:t>
            </a:r>
          </a:p>
          <a:p>
            <a:pPr eaLnBrk="1" hangingPunct="1"/>
            <a:r>
              <a:rPr lang="en-US" sz="1800" dirty="0">
                <a:solidFill>
                  <a:srgbClr val="404040"/>
                </a:solidFill>
              </a:rPr>
              <a:t>Each voxel has one index (number ID)</a:t>
            </a:r>
          </a:p>
          <a:p>
            <a:pPr eaLnBrk="1" hangingPunct="1"/>
            <a:r>
              <a:rPr lang="en-US" sz="1800" dirty="0">
                <a:solidFill>
                  <a:srgbClr val="404040"/>
                </a:solidFill>
              </a:rPr>
              <a:t>All voxels in the brain are labeled</a:t>
            </a:r>
          </a:p>
          <a:p>
            <a:pPr eaLnBrk="1" hangingPunct="1"/>
            <a:r>
              <a:rPr lang="en-US" sz="1800" dirty="0">
                <a:solidFill>
                  <a:srgbClr val="404040"/>
                </a:solidFill>
              </a:rPr>
              <a:t>Index List found in color lookup table (LUT)</a:t>
            </a:r>
          </a:p>
          <a:p>
            <a:pPr lvl="1" eaLnBrk="1" hangingPunct="1"/>
            <a:r>
              <a:rPr lang="en-US" sz="1400" dirty="0">
                <a:solidFill>
                  <a:srgbClr val="404040"/>
                </a:solidFill>
                <a:latin typeface="Helvetica" charset="0"/>
                <a:ea typeface="Helvetica" charset="0"/>
                <a:cs typeface="Helvetica" charset="0"/>
              </a:rPr>
              <a:t>$FREESUFER_HOME/</a:t>
            </a:r>
            <a:r>
              <a:rPr lang="en-US" sz="1400" dirty="0" err="1">
                <a:solidFill>
                  <a:srgbClr val="404040"/>
                </a:solidFill>
                <a:latin typeface="Helvetica" charset="0"/>
                <a:ea typeface="Helvetica" charset="0"/>
                <a:cs typeface="Helvetica" charset="0"/>
              </a:rPr>
              <a:t>FreeSurferColorLUT.txt</a:t>
            </a:r>
            <a:endParaRPr lang="en-US" sz="1400" dirty="0">
              <a:solidFill>
                <a:srgbClr val="404040"/>
              </a:solidFill>
              <a:latin typeface="Helvetica" charset="0"/>
              <a:ea typeface="Helvetica" charset="0"/>
              <a:cs typeface="Helvetica" charset="0"/>
            </a:endParaRPr>
          </a:p>
          <a:p>
            <a:pPr lvl="1" eaLnBrk="1" hangingPunct="1">
              <a:buFontTx/>
              <a:buNone/>
            </a:pPr>
            <a:r>
              <a:rPr lang="en-US" sz="1400" dirty="0">
                <a:solidFill>
                  <a:srgbClr val="404040"/>
                </a:solidFill>
                <a:latin typeface="Helvetica" charset="0"/>
                <a:ea typeface="Helvetica" charset="0"/>
                <a:cs typeface="Helvetica" charset="0"/>
              </a:rPr>
              <a:t>     17  Left-Hippocampus    220  216  20    0</a:t>
            </a:r>
          </a:p>
          <a:p>
            <a:pPr lvl="1" eaLnBrk="1" hangingPunct="1">
              <a:buFontTx/>
              <a:buNone/>
            </a:pPr>
            <a:r>
              <a:rPr lang="en-US" sz="1400" dirty="0">
                <a:solidFill>
                  <a:srgbClr val="404040"/>
                </a:solidFill>
                <a:latin typeface="Helvetica" charset="0"/>
                <a:ea typeface="Helvetica" charset="0"/>
                <a:cs typeface="Helvetica" charset="0"/>
              </a:rPr>
              <a:t>	Index = 17</a:t>
            </a:r>
          </a:p>
          <a:p>
            <a:pPr lvl="1" eaLnBrk="1" hangingPunct="1">
              <a:buFontTx/>
              <a:buNone/>
            </a:pPr>
            <a:r>
              <a:rPr lang="en-US" sz="1400" dirty="0">
                <a:solidFill>
                  <a:srgbClr val="404040"/>
                </a:solidFill>
                <a:latin typeface="Helvetica" charset="0"/>
                <a:ea typeface="Helvetica" charset="0"/>
                <a:cs typeface="Helvetica" charset="0"/>
              </a:rPr>
              <a:t>	Name = Left-Hippocampus</a:t>
            </a:r>
          </a:p>
          <a:p>
            <a:pPr lvl="1" eaLnBrk="1" hangingPunct="1">
              <a:buFontTx/>
              <a:buNone/>
            </a:pPr>
            <a:r>
              <a:rPr lang="en-US" sz="1400" dirty="0">
                <a:solidFill>
                  <a:srgbClr val="404040"/>
                </a:solidFill>
                <a:latin typeface="Helvetica" charset="0"/>
                <a:ea typeface="Helvetica" charset="0"/>
                <a:cs typeface="Helvetica" charset="0"/>
              </a:rPr>
              <a:t>	Red=220, Green=216, Blue=20 (out of 255)</a:t>
            </a:r>
          </a:p>
          <a:p>
            <a:pPr lvl="1" eaLnBrk="1" hangingPunct="1">
              <a:buFontTx/>
              <a:buNone/>
            </a:pPr>
            <a:r>
              <a:rPr lang="en-US" sz="1400" dirty="0">
                <a:solidFill>
                  <a:srgbClr val="404040"/>
                </a:solidFill>
                <a:latin typeface="Helvetica" charset="0"/>
                <a:ea typeface="Helvetica" charset="0"/>
                <a:cs typeface="Helvetica" charset="0"/>
              </a:rPr>
              <a:t>      alpha = 0 (not really used)</a:t>
            </a:r>
          </a:p>
          <a:p>
            <a:pPr eaLnBrk="1" hangingPunct="1"/>
            <a:r>
              <a:rPr lang="en-US" sz="1800" dirty="0" err="1">
                <a:solidFill>
                  <a:srgbClr val="404040"/>
                </a:solidFill>
              </a:rPr>
              <a:t>aseg.mgz</a:t>
            </a:r>
            <a:r>
              <a:rPr lang="en-US" sz="1800" dirty="0">
                <a:solidFill>
                  <a:srgbClr val="404040"/>
                </a:solidFill>
              </a:rPr>
              <a:t>, </a:t>
            </a:r>
            <a:r>
              <a:rPr lang="en-US" sz="1800" dirty="0" err="1">
                <a:solidFill>
                  <a:srgbClr val="404040"/>
                </a:solidFill>
              </a:rPr>
              <a:t>aparc+aseg.mgz</a:t>
            </a:r>
            <a:r>
              <a:rPr lang="en-US" sz="1800" dirty="0">
                <a:solidFill>
                  <a:srgbClr val="404040"/>
                </a:solidFill>
              </a:rPr>
              <a:t>, </a:t>
            </a:r>
            <a:r>
              <a:rPr lang="en-US" sz="1800" dirty="0" err="1">
                <a:solidFill>
                  <a:srgbClr val="404040"/>
                </a:solidFill>
              </a:rPr>
              <a:t>wmparc.mgz</a:t>
            </a:r>
            <a:endParaRPr lang="en-US" sz="1800" dirty="0">
              <a:solidFill>
                <a:srgbClr val="404040"/>
              </a:solidFill>
            </a:endParaRPr>
          </a:p>
        </p:txBody>
      </p:sp>
      <p:grpSp>
        <p:nvGrpSpPr>
          <p:cNvPr id="46087" name="Group 9"/>
          <p:cNvGrpSpPr>
            <a:grpSpLocks/>
          </p:cNvGrpSpPr>
          <p:nvPr/>
        </p:nvGrpSpPr>
        <p:grpSpPr bwMode="auto">
          <a:xfrm>
            <a:off x="5249590" y="2540000"/>
            <a:ext cx="3016250" cy="2095500"/>
            <a:chOff x="3192" y="720"/>
            <a:chExt cx="2280" cy="1584"/>
          </a:xfrm>
        </p:grpSpPr>
        <p:graphicFrame>
          <p:nvGraphicFramePr>
            <p:cNvPr id="46082" name="Object 7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1362178713"/>
                </p:ext>
              </p:extLst>
            </p:nvPr>
          </p:nvGraphicFramePr>
          <p:xfrm>
            <a:off x="3888" y="720"/>
            <a:ext cx="1584" cy="158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Image" r:id="rId3" imgW="2287328" imgH="2287328" progId="Photoshop.Image.9">
                    <p:embed/>
                  </p:oleObj>
                </mc:Choice>
                <mc:Fallback>
                  <p:oleObj name="Image" r:id="rId3" imgW="2287328" imgH="2287328" progId="Photoshop.Image.9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888" y="720"/>
                          <a:ext cx="1584" cy="1584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=""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=""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=""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46090" name="Line 8"/>
            <p:cNvSpPr>
              <a:spLocks noChangeShapeType="1"/>
            </p:cNvSpPr>
            <p:nvPr/>
          </p:nvSpPr>
          <p:spPr bwMode="auto">
            <a:xfrm>
              <a:off x="3192" y="1300"/>
              <a:ext cx="1368" cy="668"/>
            </a:xfrm>
            <a:prstGeom prst="line">
              <a:avLst/>
            </a:prstGeom>
            <a:noFill/>
            <a:ln w="57150">
              <a:solidFill>
                <a:schemeClr val="accent4"/>
              </a:solidFill>
              <a:miter lim="800000"/>
              <a:headEnd/>
              <a:tailEnd type="triangle" w="med" len="med"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en-US" sz="1500"/>
            </a:p>
          </p:txBody>
        </p:sp>
      </p:grpSp>
      <p:pic>
        <p:nvPicPr>
          <p:cNvPr id="46088" name="Picture 10" descr="bert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307" t="24861" r="22308" b="29297"/>
          <a:stretch>
            <a:fillRect/>
          </a:stretch>
        </p:blipFill>
        <p:spPr bwMode="auto">
          <a:xfrm>
            <a:off x="7125230" y="1270000"/>
            <a:ext cx="1002770" cy="8634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6089" name="Picture 11" descr="bert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308" t="23383" r="23846" b="32256"/>
          <a:stretch>
            <a:fillRect/>
          </a:stretch>
        </p:blipFill>
        <p:spPr bwMode="auto">
          <a:xfrm>
            <a:off x="7125230" y="317500"/>
            <a:ext cx="1002771" cy="8598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103A6D-EC7C-9F49-AEAA-9D5D647C528F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3297575"/>
      </p:ext>
    </p:extLst>
  </p:cSld>
  <p:clrMapOvr>
    <a:masterClrMapping/>
  </p:clrMapOvr>
  <p:transition>
    <p:cut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8" name="Rectangle 2"/>
          <p:cNvSpPr>
            <a:spLocks noGrp="1" noChangeArrowheads="1"/>
          </p:cNvSpPr>
          <p:nvPr>
            <p:ph type="title"/>
          </p:nvPr>
        </p:nvSpPr>
        <p:spPr>
          <a:xfrm>
            <a:off x="762000" y="0"/>
            <a:ext cx="7620000" cy="825500"/>
          </a:xfrm>
        </p:spPr>
        <p:txBody>
          <a:bodyPr/>
          <a:lstStyle/>
          <a:p>
            <a:pPr eaLnBrk="1" hangingPunct="1"/>
            <a:r>
              <a:rPr lang="en-US" sz="3667" dirty="0"/>
              <a:t>Subcortical Segmentation (</a:t>
            </a:r>
            <a:r>
              <a:rPr lang="en-US" sz="3667" dirty="0" err="1"/>
              <a:t>aseg</a:t>
            </a:r>
            <a:r>
              <a:rPr lang="en-US" sz="3667" dirty="0"/>
              <a:t>)</a:t>
            </a:r>
          </a:p>
        </p:txBody>
      </p:sp>
      <p:grpSp>
        <p:nvGrpSpPr>
          <p:cNvPr id="21509" name="Group 3"/>
          <p:cNvGrpSpPr>
            <a:grpSpLocks/>
          </p:cNvGrpSpPr>
          <p:nvPr/>
        </p:nvGrpSpPr>
        <p:grpSpPr bwMode="auto">
          <a:xfrm>
            <a:off x="889000" y="825500"/>
            <a:ext cx="6314283" cy="3720042"/>
            <a:chOff x="1149" y="1104"/>
            <a:chExt cx="4773" cy="2812"/>
          </a:xfrm>
        </p:grpSpPr>
        <p:pic>
          <p:nvPicPr>
            <p:cNvPr id="21517" name="Picture 4" descr="aseg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493" y="1728"/>
              <a:ext cx="2205" cy="21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1518" name="Text Box 5"/>
            <p:cNvSpPr txBox="1">
              <a:spLocks noChangeArrowheads="1"/>
            </p:cNvSpPr>
            <p:nvPr/>
          </p:nvSpPr>
          <p:spPr bwMode="auto">
            <a:xfrm>
              <a:off x="1389" y="2640"/>
              <a:ext cx="890" cy="30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1pPr>
              <a:lvl2pPr marL="37931725" indent="-37474525"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2pPr>
              <a:lvl3pPr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3pPr>
              <a:lvl4pPr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4pPr>
              <a:lvl5pPr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9pPr>
            </a:lstStyle>
            <a:p>
              <a:pPr eaLnBrk="1" hangingPunct="1"/>
              <a:r>
                <a:rPr lang="en-US" sz="20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</a:rPr>
                <a:t>Caudate</a:t>
              </a:r>
            </a:p>
          </p:txBody>
        </p:sp>
        <p:sp>
          <p:nvSpPr>
            <p:cNvPr id="21519" name="Text Box 6"/>
            <p:cNvSpPr txBox="1">
              <a:spLocks noChangeArrowheads="1"/>
            </p:cNvSpPr>
            <p:nvPr/>
          </p:nvSpPr>
          <p:spPr bwMode="auto">
            <a:xfrm>
              <a:off x="1293" y="3024"/>
              <a:ext cx="941" cy="30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1pPr>
              <a:lvl2pPr marL="37931725" indent="-37474525"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2pPr>
              <a:lvl3pPr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3pPr>
              <a:lvl4pPr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4pPr>
              <a:lvl5pPr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9pPr>
            </a:lstStyle>
            <a:p>
              <a:pPr eaLnBrk="1" hangingPunct="1"/>
              <a:r>
                <a:rPr lang="en-US" sz="2000" dirty="0" err="1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</a:rPr>
                <a:t>Pallidum</a:t>
              </a:r>
              <a:endParaRPr 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endParaRPr>
            </a:p>
          </p:txBody>
        </p:sp>
        <p:sp>
          <p:nvSpPr>
            <p:cNvPr id="21520" name="Text Box 7"/>
            <p:cNvSpPr txBox="1">
              <a:spLocks noChangeArrowheads="1"/>
            </p:cNvSpPr>
            <p:nvPr/>
          </p:nvSpPr>
          <p:spPr bwMode="auto">
            <a:xfrm>
              <a:off x="4893" y="2688"/>
              <a:ext cx="959" cy="30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1pPr>
              <a:lvl2pPr marL="37931725" indent="-37474525"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2pPr>
              <a:lvl3pPr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3pPr>
              <a:lvl4pPr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4pPr>
              <a:lvl5pPr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9pPr>
            </a:lstStyle>
            <a:p>
              <a:pPr eaLnBrk="1" hangingPunct="1"/>
              <a:r>
                <a:rPr lang="en-US" sz="20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</a:rPr>
                <a:t>Putamen</a:t>
              </a:r>
            </a:p>
          </p:txBody>
        </p:sp>
        <p:sp>
          <p:nvSpPr>
            <p:cNvPr id="21521" name="Text Box 8"/>
            <p:cNvSpPr txBox="1">
              <a:spLocks noChangeArrowheads="1"/>
            </p:cNvSpPr>
            <p:nvPr/>
          </p:nvSpPr>
          <p:spPr bwMode="auto">
            <a:xfrm>
              <a:off x="4845" y="3168"/>
              <a:ext cx="1039" cy="30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1pPr>
              <a:lvl2pPr marL="37931725" indent="-37474525"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2pPr>
              <a:lvl3pPr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3pPr>
              <a:lvl4pPr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4pPr>
              <a:lvl5pPr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9pPr>
            </a:lstStyle>
            <a:p>
              <a:pPr eaLnBrk="1" hangingPunct="1"/>
              <a:r>
                <a:rPr lang="en-US" sz="20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</a:rPr>
                <a:t>Amygdala</a:t>
              </a:r>
            </a:p>
          </p:txBody>
        </p:sp>
        <p:sp>
          <p:nvSpPr>
            <p:cNvPr id="21522" name="Text Box 9"/>
            <p:cNvSpPr txBox="1">
              <a:spLocks noChangeArrowheads="1"/>
            </p:cNvSpPr>
            <p:nvPr/>
          </p:nvSpPr>
          <p:spPr bwMode="auto">
            <a:xfrm>
              <a:off x="1149" y="3504"/>
              <a:ext cx="1405" cy="30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1pPr>
              <a:lvl2pPr marL="37931725" indent="-37474525"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2pPr>
              <a:lvl3pPr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3pPr>
              <a:lvl4pPr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4pPr>
              <a:lvl5pPr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9pPr>
            </a:lstStyle>
            <a:p>
              <a:pPr eaLnBrk="1" hangingPunct="1"/>
              <a:r>
                <a:rPr lang="en-US" sz="20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</a:rPr>
                <a:t>Hippocampus</a:t>
              </a:r>
            </a:p>
          </p:txBody>
        </p:sp>
        <p:sp>
          <p:nvSpPr>
            <p:cNvPr id="21523" name="Text Box 10"/>
            <p:cNvSpPr txBox="1">
              <a:spLocks noChangeArrowheads="1"/>
            </p:cNvSpPr>
            <p:nvPr/>
          </p:nvSpPr>
          <p:spPr bwMode="auto">
            <a:xfrm>
              <a:off x="3933" y="1344"/>
              <a:ext cx="1593" cy="30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1pPr>
              <a:lvl2pPr marL="37931725" indent="-37474525"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2pPr>
              <a:lvl3pPr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3pPr>
              <a:lvl4pPr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4pPr>
              <a:lvl5pPr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9pPr>
            </a:lstStyle>
            <a:p>
              <a:pPr eaLnBrk="1" hangingPunct="1"/>
              <a:r>
                <a:rPr lang="en-US" sz="20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</a:rPr>
                <a:t>Lateral Ventricle</a:t>
              </a:r>
            </a:p>
          </p:txBody>
        </p:sp>
        <p:sp>
          <p:nvSpPr>
            <p:cNvPr id="21524" name="Text Box 11"/>
            <p:cNvSpPr txBox="1">
              <a:spLocks noChangeArrowheads="1"/>
            </p:cNvSpPr>
            <p:nvPr/>
          </p:nvSpPr>
          <p:spPr bwMode="auto">
            <a:xfrm>
              <a:off x="4893" y="2160"/>
              <a:ext cx="1029" cy="30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1pPr>
              <a:lvl2pPr marL="37931725" indent="-37474525"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2pPr>
              <a:lvl3pPr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3pPr>
              <a:lvl4pPr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4pPr>
              <a:lvl5pPr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9pPr>
            </a:lstStyle>
            <a:p>
              <a:pPr eaLnBrk="1" hangingPunct="1"/>
              <a:r>
                <a:rPr lang="en-US" sz="20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</a:rPr>
                <a:t>Thalamus</a:t>
              </a:r>
            </a:p>
          </p:txBody>
        </p:sp>
        <p:sp>
          <p:nvSpPr>
            <p:cNvPr id="21525" name="Line 12"/>
            <p:cNvSpPr>
              <a:spLocks noChangeShapeType="1"/>
            </p:cNvSpPr>
            <p:nvPr/>
          </p:nvSpPr>
          <p:spPr bwMode="auto">
            <a:xfrm>
              <a:off x="2253" y="2784"/>
              <a:ext cx="1104" cy="0"/>
            </a:xfrm>
            <a:prstGeom prst="line">
              <a:avLst/>
            </a:prstGeom>
            <a:noFill/>
            <a:ln w="57150">
              <a:solidFill>
                <a:schemeClr val="tx1">
                  <a:lumMod val="65000"/>
                  <a:lumOff val="35000"/>
                </a:schemeClr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15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1526" name="Line 13"/>
            <p:cNvSpPr>
              <a:spLocks noChangeShapeType="1"/>
            </p:cNvSpPr>
            <p:nvPr/>
          </p:nvSpPr>
          <p:spPr bwMode="auto">
            <a:xfrm flipV="1">
              <a:off x="4029" y="2832"/>
              <a:ext cx="864" cy="240"/>
            </a:xfrm>
            <a:prstGeom prst="line">
              <a:avLst/>
            </a:prstGeom>
            <a:noFill/>
            <a:ln w="57150">
              <a:solidFill>
                <a:schemeClr val="tx1">
                  <a:lumMod val="65000"/>
                  <a:lumOff val="35000"/>
                </a:schemeClr>
              </a:solidFill>
              <a:round/>
              <a:headEnd type="triangle" w="med" len="med"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15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1527" name="Line 14"/>
            <p:cNvSpPr>
              <a:spLocks noChangeShapeType="1"/>
            </p:cNvSpPr>
            <p:nvPr/>
          </p:nvSpPr>
          <p:spPr bwMode="auto">
            <a:xfrm flipV="1">
              <a:off x="3645" y="2304"/>
              <a:ext cx="1248" cy="720"/>
            </a:xfrm>
            <a:prstGeom prst="line">
              <a:avLst/>
            </a:prstGeom>
            <a:noFill/>
            <a:ln w="57150">
              <a:solidFill>
                <a:schemeClr val="tx1">
                  <a:lumMod val="65000"/>
                  <a:lumOff val="35000"/>
                </a:schemeClr>
              </a:solidFill>
              <a:round/>
              <a:headEnd type="triangle" w="med" len="med"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15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1528" name="Line 15"/>
            <p:cNvSpPr>
              <a:spLocks noChangeShapeType="1"/>
            </p:cNvSpPr>
            <p:nvPr/>
          </p:nvSpPr>
          <p:spPr bwMode="auto">
            <a:xfrm flipV="1">
              <a:off x="2205" y="3120"/>
              <a:ext cx="1056" cy="96"/>
            </a:xfrm>
            <a:prstGeom prst="line">
              <a:avLst/>
            </a:prstGeom>
            <a:noFill/>
            <a:ln w="57150">
              <a:solidFill>
                <a:schemeClr val="tx1">
                  <a:lumMod val="65000"/>
                  <a:lumOff val="35000"/>
                </a:schemeClr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15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1529" name="Line 16"/>
            <p:cNvSpPr>
              <a:spLocks noChangeShapeType="1"/>
            </p:cNvSpPr>
            <p:nvPr/>
          </p:nvSpPr>
          <p:spPr bwMode="auto">
            <a:xfrm flipV="1">
              <a:off x="2109" y="3408"/>
              <a:ext cx="1056" cy="144"/>
            </a:xfrm>
            <a:prstGeom prst="line">
              <a:avLst/>
            </a:prstGeom>
            <a:noFill/>
            <a:ln w="57150">
              <a:solidFill>
                <a:schemeClr val="tx1">
                  <a:lumMod val="65000"/>
                  <a:lumOff val="35000"/>
                </a:schemeClr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15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1530" name="Line 17"/>
            <p:cNvSpPr>
              <a:spLocks noChangeShapeType="1"/>
            </p:cNvSpPr>
            <p:nvPr/>
          </p:nvSpPr>
          <p:spPr bwMode="auto">
            <a:xfrm flipV="1">
              <a:off x="3837" y="3312"/>
              <a:ext cx="1008" cy="48"/>
            </a:xfrm>
            <a:prstGeom prst="line">
              <a:avLst/>
            </a:prstGeom>
            <a:noFill/>
            <a:ln w="57150">
              <a:solidFill>
                <a:schemeClr val="tx1">
                  <a:lumMod val="65000"/>
                  <a:lumOff val="35000"/>
                </a:schemeClr>
              </a:solidFill>
              <a:round/>
              <a:headEnd type="triangle" w="med" len="med"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15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1531" name="Line 18"/>
            <p:cNvSpPr>
              <a:spLocks noChangeShapeType="1"/>
            </p:cNvSpPr>
            <p:nvPr/>
          </p:nvSpPr>
          <p:spPr bwMode="auto">
            <a:xfrm flipH="1">
              <a:off x="3693" y="1632"/>
              <a:ext cx="912" cy="1152"/>
            </a:xfrm>
            <a:prstGeom prst="line">
              <a:avLst/>
            </a:prstGeom>
            <a:noFill/>
            <a:ln w="57150">
              <a:solidFill>
                <a:schemeClr val="tx1">
                  <a:lumMod val="65000"/>
                  <a:lumOff val="35000"/>
                </a:schemeClr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15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1532" name="Text Box 19"/>
            <p:cNvSpPr txBox="1">
              <a:spLocks noChangeArrowheads="1"/>
            </p:cNvSpPr>
            <p:nvPr/>
          </p:nvSpPr>
          <p:spPr bwMode="auto">
            <a:xfrm>
              <a:off x="1485" y="1248"/>
              <a:ext cx="1302" cy="30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1pPr>
              <a:lvl2pPr marL="37931725" indent="-37474525"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2pPr>
              <a:lvl3pPr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3pPr>
              <a:lvl4pPr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4pPr>
              <a:lvl5pPr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9pPr>
            </a:lstStyle>
            <a:p>
              <a:pPr eaLnBrk="1" hangingPunct="1"/>
              <a:r>
                <a:rPr lang="en-US" sz="20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</a:rPr>
                <a:t>White Matter</a:t>
              </a:r>
            </a:p>
          </p:txBody>
        </p:sp>
        <p:sp>
          <p:nvSpPr>
            <p:cNvPr id="21533" name="Text Box 20"/>
            <p:cNvSpPr txBox="1">
              <a:spLocks noChangeArrowheads="1"/>
            </p:cNvSpPr>
            <p:nvPr/>
          </p:nvSpPr>
          <p:spPr bwMode="auto">
            <a:xfrm>
              <a:off x="2877" y="1104"/>
              <a:ext cx="1705" cy="30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1pPr>
              <a:lvl2pPr marL="37931725" indent="-37474525"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2pPr>
              <a:lvl3pPr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3pPr>
              <a:lvl4pPr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4pPr>
              <a:lvl5pPr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9pPr>
            </a:lstStyle>
            <a:p>
              <a:pPr eaLnBrk="1" hangingPunct="1"/>
              <a:r>
                <a:rPr lang="en-US" sz="20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</a:rPr>
                <a:t>Cortex (not used)</a:t>
              </a:r>
            </a:p>
          </p:txBody>
        </p:sp>
        <p:sp>
          <p:nvSpPr>
            <p:cNvPr id="21534" name="Line 21"/>
            <p:cNvSpPr>
              <a:spLocks noChangeShapeType="1"/>
            </p:cNvSpPr>
            <p:nvPr/>
          </p:nvSpPr>
          <p:spPr bwMode="auto">
            <a:xfrm>
              <a:off x="2061" y="1584"/>
              <a:ext cx="1203" cy="1056"/>
            </a:xfrm>
            <a:prstGeom prst="line">
              <a:avLst/>
            </a:prstGeom>
            <a:noFill/>
            <a:ln w="57150">
              <a:solidFill>
                <a:schemeClr val="tx1">
                  <a:lumMod val="65000"/>
                  <a:lumOff val="35000"/>
                </a:schemeClr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15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1535" name="Line 22"/>
            <p:cNvSpPr>
              <a:spLocks noChangeShapeType="1"/>
            </p:cNvSpPr>
            <p:nvPr/>
          </p:nvSpPr>
          <p:spPr bwMode="auto">
            <a:xfrm>
              <a:off x="3357" y="1392"/>
              <a:ext cx="0" cy="720"/>
            </a:xfrm>
            <a:prstGeom prst="line">
              <a:avLst/>
            </a:prstGeom>
            <a:noFill/>
            <a:ln w="57150">
              <a:solidFill>
                <a:schemeClr val="tx1">
                  <a:lumMod val="65000"/>
                  <a:lumOff val="35000"/>
                </a:schemeClr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15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21510" name="Text Box 23"/>
          <p:cNvSpPr txBox="1">
            <a:spLocks noChangeArrowheads="1"/>
          </p:cNvSpPr>
          <p:nvPr/>
        </p:nvSpPr>
        <p:spPr bwMode="auto">
          <a:xfrm>
            <a:off x="6223000" y="1460500"/>
            <a:ext cx="2024913" cy="7848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15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Not Shown:</a:t>
            </a:r>
          </a:p>
          <a:p>
            <a:pPr eaLnBrk="1" hangingPunct="1"/>
            <a:r>
              <a:rPr lang="en-US" sz="15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Nucleus </a:t>
            </a:r>
            <a:r>
              <a:rPr lang="en-US" sz="15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Accumbens</a:t>
            </a:r>
            <a:endParaRPr lang="en-US" sz="1500" dirty="0">
              <a:solidFill>
                <a:schemeClr val="tx1">
                  <a:lumMod val="75000"/>
                  <a:lumOff val="25000"/>
                </a:schemeClr>
              </a:solidFill>
              <a:latin typeface="+mn-lt"/>
            </a:endParaRPr>
          </a:p>
          <a:p>
            <a:pPr eaLnBrk="1" hangingPunct="1"/>
            <a:r>
              <a:rPr lang="en-US" sz="15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Cerebellum</a:t>
            </a:r>
          </a:p>
        </p:txBody>
      </p:sp>
      <p:sp>
        <p:nvSpPr>
          <p:cNvPr id="21512" name="Text Box 27"/>
          <p:cNvSpPr txBox="1">
            <a:spLocks noChangeArrowheads="1"/>
          </p:cNvSpPr>
          <p:nvPr/>
        </p:nvSpPr>
        <p:spPr bwMode="auto">
          <a:xfrm>
            <a:off x="7222738" y="3111500"/>
            <a:ext cx="909223" cy="40011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subject</a:t>
            </a:r>
          </a:p>
        </p:txBody>
      </p:sp>
      <p:sp>
        <p:nvSpPr>
          <p:cNvPr id="21513" name="Text Box 28"/>
          <p:cNvSpPr txBox="1">
            <a:spLocks noChangeArrowheads="1"/>
          </p:cNvSpPr>
          <p:nvPr/>
        </p:nvSpPr>
        <p:spPr bwMode="auto">
          <a:xfrm>
            <a:off x="7405300" y="3802063"/>
            <a:ext cx="538930" cy="40011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2000">
                <a:solidFill>
                  <a:schemeClr val="tx1">
                    <a:lumMod val="75000"/>
                    <a:lumOff val="25000"/>
                  </a:schemeClr>
                </a:solidFill>
              </a:rPr>
              <a:t>mri</a:t>
            </a:r>
          </a:p>
        </p:txBody>
      </p:sp>
      <p:cxnSp>
        <p:nvCxnSpPr>
          <p:cNvPr id="21514" name="AutoShape 29"/>
          <p:cNvCxnSpPr>
            <a:cxnSpLocks noChangeShapeType="1"/>
            <a:stCxn id="21512" idx="2"/>
            <a:endCxn id="21513" idx="0"/>
          </p:cNvCxnSpPr>
          <p:nvPr/>
        </p:nvCxnSpPr>
        <p:spPr bwMode="auto">
          <a:xfrm flipH="1">
            <a:off x="7674765" y="3511610"/>
            <a:ext cx="2585" cy="290453"/>
          </a:xfrm>
          <a:prstGeom prst="straightConnector1">
            <a:avLst/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</p:cxnSp>
      <p:sp>
        <p:nvSpPr>
          <p:cNvPr id="21515" name="Text Box 30"/>
          <p:cNvSpPr txBox="1">
            <a:spLocks noChangeArrowheads="1"/>
          </p:cNvSpPr>
          <p:nvPr/>
        </p:nvSpPr>
        <p:spPr bwMode="auto">
          <a:xfrm>
            <a:off x="7106321" y="4500563"/>
            <a:ext cx="1144865" cy="40011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2000">
                <a:solidFill>
                  <a:schemeClr val="tx1">
                    <a:lumMod val="75000"/>
                    <a:lumOff val="25000"/>
                  </a:schemeClr>
                </a:solidFill>
              </a:rPr>
              <a:t>aseg.mgz</a:t>
            </a:r>
          </a:p>
        </p:txBody>
      </p:sp>
      <p:cxnSp>
        <p:nvCxnSpPr>
          <p:cNvPr id="21516" name="AutoShape 31"/>
          <p:cNvCxnSpPr>
            <a:cxnSpLocks noChangeShapeType="1"/>
            <a:stCxn id="21513" idx="2"/>
            <a:endCxn id="21515" idx="0"/>
          </p:cNvCxnSpPr>
          <p:nvPr/>
        </p:nvCxnSpPr>
        <p:spPr bwMode="auto">
          <a:xfrm>
            <a:off x="7674765" y="4202173"/>
            <a:ext cx="3989" cy="298390"/>
          </a:xfrm>
          <a:prstGeom prst="straightConnector1">
            <a:avLst/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</p:cxnSp>
      <p:sp>
        <p:nvSpPr>
          <p:cNvPr id="2" name="TextBox 1"/>
          <p:cNvSpPr txBox="1"/>
          <p:nvPr/>
        </p:nvSpPr>
        <p:spPr>
          <a:xfrm>
            <a:off x="711574" y="4781021"/>
            <a:ext cx="6958853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500" dirty="0">
                <a:solidFill>
                  <a:srgbClr val="404040"/>
                </a:solidFill>
              </a:rPr>
              <a:t>Boundaries are individually fit to brain</a:t>
            </a:r>
          </a:p>
          <a:p>
            <a:r>
              <a:rPr lang="en-US" sz="1500" dirty="0">
                <a:solidFill>
                  <a:srgbClr val="404040"/>
                </a:solidFill>
              </a:rPr>
              <a:t>Whole Brain Segmentation: Automated Labeling of Neuroanatomical Structures in the Human Brain, </a:t>
            </a:r>
            <a:r>
              <a:rPr lang="en-US" sz="1500" dirty="0" err="1">
                <a:solidFill>
                  <a:srgbClr val="404040"/>
                </a:solidFill>
              </a:rPr>
              <a:t>Fischl</a:t>
            </a:r>
            <a:r>
              <a:rPr lang="en-US" sz="1500" dirty="0">
                <a:solidFill>
                  <a:srgbClr val="404040"/>
                </a:solidFill>
              </a:rPr>
              <a:t> et al. (2002). Neuron, 33:341-355.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103A6D-EC7C-9F49-AEAA-9D5D647C528F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71530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6" name="Rectangle 2"/>
          <p:cNvSpPr>
            <a:spLocks noGrp="1" noChangeArrowheads="1"/>
          </p:cNvSpPr>
          <p:nvPr>
            <p:ph type="title"/>
          </p:nvPr>
        </p:nvSpPr>
        <p:spPr>
          <a:xfrm>
            <a:off x="792755" y="293430"/>
            <a:ext cx="7620000" cy="952500"/>
          </a:xfrm>
        </p:spPr>
        <p:txBody>
          <a:bodyPr/>
          <a:lstStyle/>
          <a:p>
            <a:pPr eaLnBrk="1" hangingPunct="1"/>
            <a:r>
              <a:rPr lang="en-US" sz="3667" dirty="0"/>
              <a:t>Volumetric Segmentation</a:t>
            </a:r>
            <a:br>
              <a:rPr lang="en-US" sz="3667" dirty="0"/>
            </a:br>
            <a:r>
              <a:rPr lang="en-US" sz="3667" dirty="0"/>
              <a:t>Atlas Description</a:t>
            </a:r>
          </a:p>
        </p:txBody>
      </p:sp>
      <p:sp>
        <p:nvSpPr>
          <p:cNvPr id="23557" name="Rectangle 25"/>
          <p:cNvSpPr>
            <a:spLocks noChangeArrowheads="1"/>
          </p:cNvSpPr>
          <p:nvPr/>
        </p:nvSpPr>
        <p:spPr bwMode="auto">
          <a:xfrm>
            <a:off x="1591671" y="1309056"/>
            <a:ext cx="5524500" cy="36259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285739" indent="-285739">
              <a:spcBef>
                <a:spcPct val="20000"/>
              </a:spcBef>
              <a:buFontTx/>
              <a:buChar char="•"/>
            </a:pPr>
            <a:r>
              <a:rPr lang="en-US" sz="2000" dirty="0">
                <a:solidFill>
                  <a:srgbClr val="404040"/>
                </a:solidFill>
              </a:rPr>
              <a:t>Manual labels</a:t>
            </a:r>
          </a:p>
          <a:p>
            <a:pPr marL="285739" indent="-285739">
              <a:spcBef>
                <a:spcPct val="20000"/>
              </a:spcBef>
              <a:buFontTx/>
              <a:buChar char="•"/>
            </a:pPr>
            <a:r>
              <a:rPr lang="en-US" sz="2000" dirty="0">
                <a:solidFill>
                  <a:srgbClr val="404040"/>
                </a:solidFill>
              </a:rPr>
              <a:t>39 Subjects</a:t>
            </a:r>
          </a:p>
          <a:p>
            <a:pPr marL="285739" indent="-285739">
              <a:spcBef>
                <a:spcPct val="20000"/>
              </a:spcBef>
              <a:buFontTx/>
              <a:buChar char="•"/>
            </a:pPr>
            <a:r>
              <a:rPr lang="en-US" sz="2000" dirty="0">
                <a:solidFill>
                  <a:srgbClr val="404040"/>
                </a:solidFill>
              </a:rPr>
              <a:t>14 Male, 25 Female</a:t>
            </a:r>
          </a:p>
          <a:p>
            <a:pPr marL="285739" indent="-285739">
              <a:spcBef>
                <a:spcPct val="20000"/>
              </a:spcBef>
              <a:buFontTx/>
              <a:buChar char="•"/>
            </a:pPr>
            <a:r>
              <a:rPr lang="en-US" sz="2000" dirty="0">
                <a:solidFill>
                  <a:srgbClr val="404040"/>
                </a:solidFill>
              </a:rPr>
              <a:t>Ages 18-87</a:t>
            </a:r>
          </a:p>
          <a:p>
            <a:pPr marL="619100" lvl="1" indent="-238115">
              <a:spcBef>
                <a:spcPct val="20000"/>
              </a:spcBef>
              <a:buFontTx/>
              <a:buChar char="–"/>
            </a:pPr>
            <a:r>
              <a:rPr lang="en-US" sz="2000" dirty="0">
                <a:solidFill>
                  <a:srgbClr val="404040"/>
                </a:solidFill>
              </a:rPr>
              <a:t>Young (18-22): 10</a:t>
            </a:r>
          </a:p>
          <a:p>
            <a:pPr marL="619100" lvl="1" indent="-238115">
              <a:spcBef>
                <a:spcPct val="20000"/>
              </a:spcBef>
              <a:buFontTx/>
              <a:buChar char="–"/>
            </a:pPr>
            <a:r>
              <a:rPr lang="en-US" sz="2000" dirty="0">
                <a:solidFill>
                  <a:srgbClr val="404040"/>
                </a:solidFill>
              </a:rPr>
              <a:t>Mid (40-60): 10</a:t>
            </a:r>
          </a:p>
          <a:p>
            <a:pPr marL="619100" lvl="1" indent="-238115">
              <a:spcBef>
                <a:spcPct val="20000"/>
              </a:spcBef>
              <a:buFontTx/>
              <a:buChar char="–"/>
            </a:pPr>
            <a:r>
              <a:rPr lang="en-US" sz="2000" dirty="0">
                <a:solidFill>
                  <a:srgbClr val="404040"/>
                </a:solidFill>
              </a:rPr>
              <a:t>Old Healthy (69+): 8</a:t>
            </a:r>
          </a:p>
          <a:p>
            <a:pPr marL="619100" lvl="1" indent="-238115">
              <a:spcBef>
                <a:spcPct val="20000"/>
              </a:spcBef>
              <a:buFontTx/>
              <a:buChar char="–"/>
            </a:pPr>
            <a:r>
              <a:rPr lang="en-US" sz="2000" dirty="0">
                <a:solidFill>
                  <a:srgbClr val="404040"/>
                </a:solidFill>
              </a:rPr>
              <a:t>Old Alzheimer's (68+): 11</a:t>
            </a:r>
          </a:p>
          <a:p>
            <a:pPr marL="285739" indent="-285739">
              <a:spcBef>
                <a:spcPct val="20000"/>
              </a:spcBef>
              <a:buFontTx/>
              <a:buChar char="•"/>
            </a:pPr>
            <a:r>
              <a:rPr lang="en-US" sz="2000" dirty="0">
                <a:solidFill>
                  <a:srgbClr val="404040"/>
                </a:solidFill>
              </a:rPr>
              <a:t>Siemens 1.5T Vision (Wash U)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13794" y="4998156"/>
            <a:ext cx="6958853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5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Whole Brain Segmentation: Automated Labeling of Neuroanatomical Structures in the Human Brain, </a:t>
            </a:r>
            <a:r>
              <a:rPr lang="en-US" sz="15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Fischl</a:t>
            </a:r>
            <a:r>
              <a:rPr lang="en-US" sz="15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et al. (2002). Neuron, 33:341-355.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103A6D-EC7C-9F49-AEAA-9D5D647C528F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708836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4" name="Rectangle 2"/>
          <p:cNvSpPr>
            <a:spLocks noGrp="1" noChangeArrowheads="1"/>
          </p:cNvSpPr>
          <p:nvPr>
            <p:ph type="title"/>
          </p:nvPr>
        </p:nvSpPr>
        <p:spPr>
          <a:xfrm>
            <a:off x="1460500" y="-127000"/>
            <a:ext cx="6350000" cy="952500"/>
          </a:xfrm>
        </p:spPr>
        <p:txBody>
          <a:bodyPr/>
          <a:lstStyle/>
          <a:p>
            <a:pPr eaLnBrk="1" hangingPunct="1"/>
            <a:r>
              <a:rPr lang="en-US" sz="3667" dirty="0" err="1"/>
              <a:t>FreeSurfer</a:t>
            </a:r>
            <a:r>
              <a:rPr lang="en-US" sz="3667" dirty="0"/>
              <a:t> Stats Outputs</a:t>
            </a:r>
          </a:p>
        </p:txBody>
      </p:sp>
      <p:sp>
        <p:nvSpPr>
          <p:cNvPr id="51205" name="Text Box 3"/>
          <p:cNvSpPr txBox="1">
            <a:spLocks noChangeArrowheads="1"/>
          </p:cNvSpPr>
          <p:nvPr/>
        </p:nvSpPr>
        <p:spPr bwMode="auto">
          <a:xfrm>
            <a:off x="3263991" y="1081583"/>
            <a:ext cx="1983235" cy="400110"/>
          </a:xfrm>
          <a:prstGeom prst="rect">
            <a:avLst/>
          </a:prstGeom>
          <a:noFill/>
          <a:ln w="9525">
            <a:solidFill>
              <a:srgbClr val="40404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2000">
                <a:solidFill>
                  <a:srgbClr val="404040"/>
                </a:solidFill>
              </a:rPr>
              <a:t>SUBJECTS_DIR</a:t>
            </a:r>
          </a:p>
        </p:txBody>
      </p:sp>
      <p:sp>
        <p:nvSpPr>
          <p:cNvPr id="51206" name="Text Box 4"/>
          <p:cNvSpPr txBox="1">
            <a:spLocks noChangeArrowheads="1"/>
          </p:cNvSpPr>
          <p:nvPr/>
        </p:nvSpPr>
        <p:spPr bwMode="auto">
          <a:xfrm>
            <a:off x="2206981" y="1899146"/>
            <a:ext cx="1037463" cy="400110"/>
          </a:xfrm>
          <a:prstGeom prst="rect">
            <a:avLst/>
          </a:prstGeom>
          <a:noFill/>
          <a:ln w="9525">
            <a:solidFill>
              <a:srgbClr val="40404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2000">
                <a:solidFill>
                  <a:srgbClr val="404040"/>
                </a:solidFill>
              </a:rPr>
              <a:t>subject1</a:t>
            </a:r>
          </a:p>
        </p:txBody>
      </p:sp>
      <p:sp>
        <p:nvSpPr>
          <p:cNvPr id="51207" name="Text Box 5"/>
          <p:cNvSpPr txBox="1">
            <a:spLocks noChangeArrowheads="1"/>
          </p:cNvSpPr>
          <p:nvPr/>
        </p:nvSpPr>
        <p:spPr bwMode="auto">
          <a:xfrm>
            <a:off x="3794481" y="1899146"/>
            <a:ext cx="1037463" cy="400110"/>
          </a:xfrm>
          <a:prstGeom prst="rect">
            <a:avLst/>
          </a:prstGeom>
          <a:noFill/>
          <a:ln w="9525">
            <a:solidFill>
              <a:srgbClr val="40404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2000">
                <a:solidFill>
                  <a:srgbClr val="404040"/>
                </a:solidFill>
              </a:rPr>
              <a:t>subject2</a:t>
            </a:r>
          </a:p>
        </p:txBody>
      </p:sp>
      <p:sp>
        <p:nvSpPr>
          <p:cNvPr id="51208" name="Text Box 6"/>
          <p:cNvSpPr txBox="1">
            <a:spLocks noChangeArrowheads="1"/>
          </p:cNvSpPr>
          <p:nvPr/>
        </p:nvSpPr>
        <p:spPr bwMode="auto">
          <a:xfrm>
            <a:off x="5445481" y="1899146"/>
            <a:ext cx="1358064" cy="400110"/>
          </a:xfrm>
          <a:prstGeom prst="rect">
            <a:avLst/>
          </a:prstGeom>
          <a:noFill/>
          <a:ln w="9525">
            <a:solidFill>
              <a:srgbClr val="40404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2000">
                <a:solidFill>
                  <a:srgbClr val="404040"/>
                </a:solidFill>
              </a:rPr>
              <a:t>subject3 …</a:t>
            </a:r>
          </a:p>
        </p:txBody>
      </p:sp>
      <p:sp>
        <p:nvSpPr>
          <p:cNvPr id="51209" name="Text Box 7"/>
          <p:cNvSpPr txBox="1">
            <a:spLocks noChangeArrowheads="1"/>
          </p:cNvSpPr>
          <p:nvPr/>
        </p:nvSpPr>
        <p:spPr bwMode="auto">
          <a:xfrm>
            <a:off x="2714981" y="2851646"/>
            <a:ext cx="538930" cy="400110"/>
          </a:xfrm>
          <a:prstGeom prst="rect">
            <a:avLst/>
          </a:prstGeom>
          <a:noFill/>
          <a:ln w="9525">
            <a:solidFill>
              <a:srgbClr val="40404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2000">
                <a:solidFill>
                  <a:srgbClr val="404040"/>
                </a:solidFill>
              </a:rPr>
              <a:t>mri</a:t>
            </a:r>
          </a:p>
        </p:txBody>
      </p:sp>
      <p:sp>
        <p:nvSpPr>
          <p:cNvPr id="51210" name="Text Box 8"/>
          <p:cNvSpPr txBox="1">
            <a:spLocks noChangeArrowheads="1"/>
          </p:cNvSpPr>
          <p:nvPr/>
        </p:nvSpPr>
        <p:spPr bwMode="auto">
          <a:xfrm>
            <a:off x="3794481" y="2851646"/>
            <a:ext cx="681597" cy="400110"/>
          </a:xfrm>
          <a:prstGeom prst="rect">
            <a:avLst/>
          </a:prstGeom>
          <a:noFill/>
          <a:ln w="9525">
            <a:solidFill>
              <a:srgbClr val="40404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2000">
                <a:solidFill>
                  <a:srgbClr val="404040"/>
                </a:solidFill>
              </a:rPr>
              <a:t>label</a:t>
            </a:r>
          </a:p>
        </p:txBody>
      </p:sp>
      <p:sp>
        <p:nvSpPr>
          <p:cNvPr id="51211" name="Text Box 9"/>
          <p:cNvSpPr txBox="1">
            <a:spLocks noChangeArrowheads="1"/>
          </p:cNvSpPr>
          <p:nvPr/>
        </p:nvSpPr>
        <p:spPr bwMode="auto">
          <a:xfrm>
            <a:off x="4873981" y="2851646"/>
            <a:ext cx="638316" cy="400110"/>
          </a:xfrm>
          <a:prstGeom prst="rect">
            <a:avLst/>
          </a:prstGeom>
          <a:noFill/>
          <a:ln w="9525">
            <a:solidFill>
              <a:srgbClr val="40404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2000">
                <a:solidFill>
                  <a:srgbClr val="404040"/>
                </a:solidFill>
              </a:rPr>
              <a:t>stats</a:t>
            </a:r>
          </a:p>
        </p:txBody>
      </p:sp>
      <p:sp>
        <p:nvSpPr>
          <p:cNvPr id="51212" name="Text Box 10"/>
          <p:cNvSpPr txBox="1">
            <a:spLocks noChangeArrowheads="1"/>
          </p:cNvSpPr>
          <p:nvPr/>
        </p:nvSpPr>
        <p:spPr bwMode="auto">
          <a:xfrm>
            <a:off x="3702734" y="3851239"/>
            <a:ext cx="4283545" cy="400110"/>
          </a:xfrm>
          <a:prstGeom prst="rect">
            <a:avLst/>
          </a:prstGeom>
          <a:noFill/>
          <a:ln w="9525">
            <a:solidFill>
              <a:srgbClr val="40404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2000" b="1" dirty="0" err="1">
                <a:solidFill>
                  <a:srgbClr val="404040"/>
                </a:solidFill>
              </a:rPr>
              <a:t>aseg.stats</a:t>
            </a:r>
            <a:r>
              <a:rPr lang="en-US" sz="2000" dirty="0">
                <a:solidFill>
                  <a:srgbClr val="404040"/>
                </a:solidFill>
              </a:rPr>
              <a:t> – subcortical volumetric stats</a:t>
            </a:r>
          </a:p>
        </p:txBody>
      </p:sp>
      <p:cxnSp>
        <p:nvCxnSpPr>
          <p:cNvPr id="51213" name="AutoShape 11"/>
          <p:cNvCxnSpPr>
            <a:cxnSpLocks noChangeShapeType="1"/>
            <a:stCxn id="51205" idx="2"/>
            <a:endCxn id="51206" idx="0"/>
          </p:cNvCxnSpPr>
          <p:nvPr/>
        </p:nvCxnSpPr>
        <p:spPr bwMode="auto">
          <a:xfrm flipH="1">
            <a:off x="2725713" y="1481693"/>
            <a:ext cx="1529896" cy="417453"/>
          </a:xfrm>
          <a:prstGeom prst="straightConnector1">
            <a:avLst/>
          </a:prstGeom>
          <a:noFill/>
          <a:ln w="9525">
            <a:solidFill>
              <a:srgbClr val="404040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</p:cxnSp>
      <p:cxnSp>
        <p:nvCxnSpPr>
          <p:cNvPr id="51214" name="AutoShape 12"/>
          <p:cNvCxnSpPr>
            <a:cxnSpLocks noChangeShapeType="1"/>
            <a:stCxn id="51205" idx="2"/>
            <a:endCxn id="51207" idx="0"/>
          </p:cNvCxnSpPr>
          <p:nvPr/>
        </p:nvCxnSpPr>
        <p:spPr bwMode="auto">
          <a:xfrm>
            <a:off x="4255609" y="1481693"/>
            <a:ext cx="57604" cy="417453"/>
          </a:xfrm>
          <a:prstGeom prst="straightConnector1">
            <a:avLst/>
          </a:prstGeom>
          <a:noFill/>
          <a:ln w="9525">
            <a:solidFill>
              <a:srgbClr val="404040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</p:cxnSp>
      <p:cxnSp>
        <p:nvCxnSpPr>
          <p:cNvPr id="51215" name="AutoShape 13"/>
          <p:cNvCxnSpPr>
            <a:cxnSpLocks noChangeShapeType="1"/>
            <a:stCxn id="51205" idx="2"/>
            <a:endCxn id="51208" idx="0"/>
          </p:cNvCxnSpPr>
          <p:nvPr/>
        </p:nvCxnSpPr>
        <p:spPr bwMode="auto">
          <a:xfrm>
            <a:off x="4255609" y="1481693"/>
            <a:ext cx="1868904" cy="417453"/>
          </a:xfrm>
          <a:prstGeom prst="straightConnector1">
            <a:avLst/>
          </a:prstGeom>
          <a:noFill/>
          <a:ln w="9525">
            <a:solidFill>
              <a:srgbClr val="404040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</p:cxnSp>
      <p:cxnSp>
        <p:nvCxnSpPr>
          <p:cNvPr id="51216" name="AutoShape 14"/>
          <p:cNvCxnSpPr>
            <a:cxnSpLocks noChangeShapeType="1"/>
            <a:stCxn id="51207" idx="2"/>
            <a:endCxn id="51209" idx="0"/>
          </p:cNvCxnSpPr>
          <p:nvPr/>
        </p:nvCxnSpPr>
        <p:spPr bwMode="auto">
          <a:xfrm flipH="1">
            <a:off x="2984446" y="2299256"/>
            <a:ext cx="1328767" cy="552390"/>
          </a:xfrm>
          <a:prstGeom prst="straightConnector1">
            <a:avLst/>
          </a:prstGeom>
          <a:noFill/>
          <a:ln w="9525">
            <a:solidFill>
              <a:srgbClr val="404040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</p:cxnSp>
      <p:cxnSp>
        <p:nvCxnSpPr>
          <p:cNvPr id="51217" name="AutoShape 15"/>
          <p:cNvCxnSpPr>
            <a:cxnSpLocks noChangeShapeType="1"/>
            <a:stCxn id="51207" idx="2"/>
            <a:endCxn id="51210" idx="0"/>
          </p:cNvCxnSpPr>
          <p:nvPr/>
        </p:nvCxnSpPr>
        <p:spPr bwMode="auto">
          <a:xfrm flipH="1">
            <a:off x="4135280" y="2299256"/>
            <a:ext cx="177933" cy="552390"/>
          </a:xfrm>
          <a:prstGeom prst="straightConnector1">
            <a:avLst/>
          </a:prstGeom>
          <a:noFill/>
          <a:ln w="9525">
            <a:solidFill>
              <a:srgbClr val="404040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</p:cxnSp>
      <p:cxnSp>
        <p:nvCxnSpPr>
          <p:cNvPr id="51218" name="AutoShape 16"/>
          <p:cNvCxnSpPr>
            <a:cxnSpLocks noChangeShapeType="1"/>
            <a:stCxn id="51207" idx="2"/>
            <a:endCxn id="51211" idx="0"/>
          </p:cNvCxnSpPr>
          <p:nvPr/>
        </p:nvCxnSpPr>
        <p:spPr bwMode="auto">
          <a:xfrm>
            <a:off x="4313213" y="2299256"/>
            <a:ext cx="879926" cy="552390"/>
          </a:xfrm>
          <a:prstGeom prst="straightConnector1">
            <a:avLst/>
          </a:prstGeom>
          <a:noFill/>
          <a:ln w="9525">
            <a:solidFill>
              <a:srgbClr val="404040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</p:cxnSp>
      <p:cxnSp>
        <p:nvCxnSpPr>
          <p:cNvPr id="51219" name="AutoShape 17"/>
          <p:cNvCxnSpPr>
            <a:cxnSpLocks noChangeShapeType="1"/>
            <a:stCxn id="51211" idx="2"/>
            <a:endCxn id="51212" idx="0"/>
          </p:cNvCxnSpPr>
          <p:nvPr/>
        </p:nvCxnSpPr>
        <p:spPr bwMode="auto">
          <a:xfrm>
            <a:off x="5193139" y="3251756"/>
            <a:ext cx="651368" cy="599483"/>
          </a:xfrm>
          <a:prstGeom prst="straightConnector1">
            <a:avLst/>
          </a:prstGeom>
          <a:noFill/>
          <a:ln w="9525">
            <a:solidFill>
              <a:srgbClr val="404040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</p:cxnSp>
      <p:sp>
        <p:nvSpPr>
          <p:cNvPr id="3" name="TextBox 2"/>
          <p:cNvSpPr txBox="1"/>
          <p:nvPr/>
        </p:nvSpPr>
        <p:spPr>
          <a:xfrm>
            <a:off x="2515379" y="4403629"/>
            <a:ext cx="2957989" cy="63094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solidFill>
                  <a:srgbClr val="404040"/>
                </a:solidFill>
              </a:rPr>
              <a:t>created by </a:t>
            </a:r>
            <a:r>
              <a:rPr lang="en-US" sz="2000" i="1" dirty="0" err="1">
                <a:solidFill>
                  <a:srgbClr val="404040"/>
                </a:solidFill>
              </a:rPr>
              <a:t>mri_segstats</a:t>
            </a:r>
            <a:endParaRPr lang="en-US" sz="2000" i="1" dirty="0">
              <a:solidFill>
                <a:srgbClr val="404040"/>
              </a:solidFill>
            </a:endParaRPr>
          </a:p>
          <a:p>
            <a:endParaRPr lang="en-US" sz="15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103A6D-EC7C-9F49-AEAA-9D5D647C528F}" type="slidenum">
              <a:rPr lang="en-US" smtClean="0"/>
              <a:t>9</a:t>
            </a:fld>
            <a:endParaRPr lang="en-US"/>
          </a:p>
        </p:txBody>
      </p:sp>
      <p:sp>
        <p:nvSpPr>
          <p:cNvPr id="5" name="Text Box 10">
            <a:extLst>
              <a:ext uri="{FF2B5EF4-FFF2-40B4-BE49-F238E27FC236}">
                <a16:creationId xmlns:a16="http://schemas.microsoft.com/office/drawing/2014/main" id="{CDD55999-7472-5972-CE8F-4FB9ECA83F3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82577" y="3803464"/>
            <a:ext cx="1173719" cy="400110"/>
          </a:xfrm>
          <a:prstGeom prst="rect">
            <a:avLst/>
          </a:prstGeom>
          <a:noFill/>
          <a:ln w="9525">
            <a:solidFill>
              <a:srgbClr val="40404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2000" b="1" dirty="0" err="1">
                <a:solidFill>
                  <a:srgbClr val="404040"/>
                </a:solidFill>
              </a:rPr>
              <a:t>aseg.mgz</a:t>
            </a:r>
            <a:endParaRPr lang="en-US" sz="2000" dirty="0">
              <a:solidFill>
                <a:srgbClr val="404040"/>
              </a:solidFill>
            </a:endParaRPr>
          </a:p>
        </p:txBody>
      </p:sp>
      <p:cxnSp>
        <p:nvCxnSpPr>
          <p:cNvPr id="6" name="AutoShape 14">
            <a:extLst>
              <a:ext uri="{FF2B5EF4-FFF2-40B4-BE49-F238E27FC236}">
                <a16:creationId xmlns:a16="http://schemas.microsoft.com/office/drawing/2014/main" id="{204A7710-E932-DC13-C67F-830D6F8FFC60}"/>
              </a:ext>
            </a:extLst>
          </p:cNvPr>
          <p:cNvCxnSpPr>
            <a:cxnSpLocks noChangeShapeType="1"/>
            <a:endCxn id="5" idx="0"/>
          </p:cNvCxnSpPr>
          <p:nvPr/>
        </p:nvCxnSpPr>
        <p:spPr bwMode="auto">
          <a:xfrm flipH="1">
            <a:off x="2369437" y="3251756"/>
            <a:ext cx="586859" cy="551708"/>
          </a:xfrm>
          <a:prstGeom prst="straightConnector1">
            <a:avLst/>
          </a:prstGeom>
          <a:noFill/>
          <a:ln w="9525">
            <a:solidFill>
              <a:srgbClr val="404040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</p:cxnSp>
    </p:spTree>
    <p:extLst>
      <p:ext uri="{BB962C8B-B14F-4D97-AF65-F5344CB8AC3E}">
        <p14:creationId xmlns:p14="http://schemas.microsoft.com/office/powerpoint/2010/main" val="1898789968"/>
      </p:ext>
    </p:extLst>
  </p:cSld>
  <p:clrMapOvr>
    <a:masterClrMapping/>
  </p:clrMapOvr>
  <p:transition>
    <p:cut/>
  </p:transition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Breeze">
  <a:themeElements>
    <a:clrScheme name="Breeze">
      <a:dk1>
        <a:sysClr val="windowText" lastClr="000000"/>
      </a:dk1>
      <a:lt1>
        <a:sysClr val="window" lastClr="FFFFFF"/>
      </a:lt1>
      <a:dk2>
        <a:srgbClr val="09213B"/>
      </a:dk2>
      <a:lt2>
        <a:srgbClr val="D5EDF4"/>
      </a:lt2>
      <a:accent1>
        <a:srgbClr val="2C7C9F"/>
      </a:accent1>
      <a:accent2>
        <a:srgbClr val="244A58"/>
      </a:accent2>
      <a:accent3>
        <a:srgbClr val="E2751D"/>
      </a:accent3>
      <a:accent4>
        <a:srgbClr val="FFB400"/>
      </a:accent4>
      <a:accent5>
        <a:srgbClr val="7EB606"/>
      </a:accent5>
      <a:accent6>
        <a:srgbClr val="C00000"/>
      </a:accent6>
      <a:hlink>
        <a:srgbClr val="7030A0"/>
      </a:hlink>
      <a:folHlink>
        <a:srgbClr val="00B0F0"/>
      </a:folHlink>
    </a:clrScheme>
    <a:fontScheme name="Breeze">
      <a:majorFont>
        <a:latin typeface="News Gothic MT"/>
        <a:ea typeface=""/>
        <a:cs typeface=""/>
        <a:font script="Jpan" typeface="ＭＳ Ｐゴシック"/>
        <a:font script="Hans" typeface="宋体"/>
        <a:font script="Hant" typeface="新細明體"/>
      </a:majorFont>
      <a:minorFont>
        <a:latin typeface="News Gothic MT"/>
        <a:ea typeface=""/>
        <a:cs typeface=""/>
        <a:font script="Jpan" typeface="ＭＳ Ｐゴシック"/>
        <a:font script="Hans" typeface="宋体"/>
        <a:font script="Hant" typeface="新細明體"/>
      </a:minorFont>
    </a:fontScheme>
    <a:fmtScheme name="Breeze">
      <a:fillStyleLst>
        <a:solidFill>
          <a:schemeClr val="phClr"/>
        </a:solidFill>
        <a:gradFill rotWithShape="1">
          <a:gsLst>
            <a:gs pos="31000">
              <a:schemeClr val="phClr">
                <a:tint val="100000"/>
                <a:shade val="100000"/>
                <a:satMod val="120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shade val="100000"/>
                <a:satMod val="120000"/>
              </a:schemeClr>
            </a:gs>
            <a:gs pos="69000">
              <a:schemeClr val="phClr">
                <a:tint val="80000"/>
                <a:shade val="100000"/>
                <a:satMod val="150000"/>
              </a:schemeClr>
            </a:gs>
            <a:gs pos="100000">
              <a:schemeClr val="phClr">
                <a:tint val="50000"/>
                <a:shade val="100000"/>
                <a:satMod val="15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dbl" algn="ctr">
          <a:solidFill>
            <a:schemeClr val="phClr"/>
          </a:solidFill>
          <a:prstDash val="solid"/>
        </a:ln>
        <a:ln w="31750" cap="flat" cmpd="dbl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63500" dist="25400" dir="5400000" sx="101000" sy="101000" rotWithShape="0">
              <a:srgbClr val="000000">
                <a:alpha val="40000"/>
              </a:srgbClr>
            </a:outerShdw>
          </a:effectLst>
        </a:effectStyle>
        <a:effectStyle>
          <a:effectLst>
            <a:innerShdw blurRad="127000" dist="25400" dir="13500000">
              <a:srgbClr val="C0C0C0">
                <a:alpha val="75000"/>
              </a:srgbClr>
            </a:innerShdw>
            <a:outerShdw blurRad="88900" dist="25400" dir="5400000" sx="102000" sy="102000" algn="ctr" rotWithShape="0">
              <a:srgbClr val="C0C0C0">
                <a:alpha val="40000"/>
              </a:srgbClr>
            </a:outerShdw>
          </a:effectLst>
          <a:scene3d>
            <a:camera prst="perspectiveLeft" fov="300000"/>
            <a:lightRig rig="soft" dir="l">
              <a:rot lat="0" lon="0" rev="4200000"/>
            </a:lightRig>
          </a:scene3d>
          <a:sp3d extrusionH="38100" prstMaterial="powder">
            <a:bevelT w="50800" h="88900" prst="convex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40000"/>
                <a:satMod val="400000"/>
              </a:schemeClr>
              <a:schemeClr val="phClr">
                <a:tint val="10000"/>
                <a:satMod val="200000"/>
              </a:schemeClr>
            </a:duotone>
          </a:blip>
          <a:stretch/>
        </a:blip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Breeze.thmx</Template>
  <TotalTime>8229</TotalTime>
  <Words>2511</Words>
  <Application>Microsoft Office PowerPoint</Application>
  <PresentationFormat>On-screen Show (16:10)</PresentationFormat>
  <Paragraphs>390</Paragraphs>
  <Slides>38</Slides>
  <Notes>30</Notes>
  <HiddenSlides>0</HiddenSlides>
  <MMClips>0</MMClips>
  <ScaleCrop>false</ScaleCrop>
  <HeadingPairs>
    <vt:vector size="8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38</vt:i4>
      </vt:variant>
    </vt:vector>
  </HeadingPairs>
  <TitlesOfParts>
    <vt:vector size="47" baseType="lpstr">
      <vt:lpstr>Arial</vt:lpstr>
      <vt:lpstr>Calibri</vt:lpstr>
      <vt:lpstr>Helvetica</vt:lpstr>
      <vt:lpstr>Lucida Sans Typewriter</vt:lpstr>
      <vt:lpstr>News Gothic MT</vt:lpstr>
      <vt:lpstr>Times New Roman</vt:lpstr>
      <vt:lpstr>Wingdings 2</vt:lpstr>
      <vt:lpstr>Breeze</vt:lpstr>
      <vt:lpstr>Image</vt:lpstr>
      <vt:lpstr>PowerPoint Presentation</vt:lpstr>
      <vt:lpstr>Outline</vt:lpstr>
      <vt:lpstr>FreeSurfer ROI Terminology</vt:lpstr>
      <vt:lpstr>SUBCORTICAL AUTOMATIC SEGMENTATION (aseg)</vt:lpstr>
      <vt:lpstr>ROI Volume Study</vt:lpstr>
      <vt:lpstr>Segmentation</vt:lpstr>
      <vt:lpstr>Subcortical Segmentation (aseg)</vt:lpstr>
      <vt:lpstr>Volumetric Segmentation Atlas Description</vt:lpstr>
      <vt:lpstr>FreeSurfer Stats Outputs</vt:lpstr>
      <vt:lpstr>aseg.stats</vt:lpstr>
      <vt:lpstr>Global Measures: Cortical, Gray, White, ESTIMATED Intracranial Volumes</vt:lpstr>
      <vt:lpstr>ESTIMATED Intracranial Volume</vt:lpstr>
      <vt:lpstr>AUTOMATIC CORTICAL  PARCELLATION (ANNOTATION) (aparc)</vt:lpstr>
      <vt:lpstr>Thickness and Area ROI Studies</vt:lpstr>
      <vt:lpstr>Parcellation/Annotation</vt:lpstr>
      <vt:lpstr> Automatic Surface Parcellation: Desikan/Killiany Atlas (35 ROI’s)</vt:lpstr>
      <vt:lpstr>Desikan/Killiany Atlas</vt:lpstr>
      <vt:lpstr> Automatic Surface Parcellation: Destrieux Atlas</vt:lpstr>
      <vt:lpstr>FreeSurfer Stats Outputs</vt:lpstr>
      <vt:lpstr>Parcellation Stats File</vt:lpstr>
      <vt:lpstr>Other ROIs (ex vivo)</vt:lpstr>
      <vt:lpstr>Label File</vt:lpstr>
      <vt:lpstr>Example Label Files</vt:lpstr>
      <vt:lpstr>Creating Label Files</vt:lpstr>
      <vt:lpstr>“Derived” Segmentations</vt:lpstr>
      <vt:lpstr>Merged Cortical + Subcortical</vt:lpstr>
      <vt:lpstr>Gyral White Matter Segmentation</vt:lpstr>
      <vt:lpstr>ANALYSIS of STATS</vt:lpstr>
      <vt:lpstr>FreeSurfer Stats Outputs</vt:lpstr>
      <vt:lpstr>Extract table of subcortical volumes of all structures for all subjects</vt:lpstr>
      <vt:lpstr>Extract table of average thickness of all cortical structures for all subjects</vt:lpstr>
      <vt:lpstr>Extract table of surface area of all cortical structures for all subjects</vt:lpstr>
      <vt:lpstr>Extract table of GM volume of cortical structures for all subjects</vt:lpstr>
      <vt:lpstr>Importing Table Files</vt:lpstr>
      <vt:lpstr>GLM Analysis on Stats Files</vt:lpstr>
      <vt:lpstr>Summary</vt:lpstr>
      <vt:lpstr>Tutorial</vt:lpstr>
      <vt:lpstr>End of Presentation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Working with FreeSurfer  Regions-of-Interest (ROIs)</dc:title>
  <dc:subject/>
  <dc:creator>Martin Reuter</dc:creator>
  <cp:keywords/>
  <dc:description/>
  <cp:lastModifiedBy>Doug G</cp:lastModifiedBy>
  <cp:revision>106</cp:revision>
  <cp:lastPrinted>2016-08-09T11:31:46Z</cp:lastPrinted>
  <dcterms:created xsi:type="dcterms:W3CDTF">2014-04-25T13:33:48Z</dcterms:created>
  <dcterms:modified xsi:type="dcterms:W3CDTF">2022-09-15T02:43:59Z</dcterms:modified>
  <cp:category/>
</cp:coreProperties>
</file>