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88" r:id="rId1"/>
  </p:sldMasterIdLst>
  <p:notesMasterIdLst>
    <p:notesMasterId r:id="rId64"/>
  </p:notesMasterIdLst>
  <p:handoutMasterIdLst>
    <p:handoutMasterId r:id="rId65"/>
  </p:handoutMasterIdLst>
  <p:sldIdLst>
    <p:sldId id="425" r:id="rId2"/>
    <p:sldId id="362" r:id="rId3"/>
    <p:sldId id="442" r:id="rId4"/>
    <p:sldId id="443" r:id="rId5"/>
    <p:sldId id="359" r:id="rId6"/>
    <p:sldId id="433" r:id="rId7"/>
    <p:sldId id="332" r:id="rId8"/>
    <p:sldId id="465" r:id="rId9"/>
    <p:sldId id="390" r:id="rId10"/>
    <p:sldId id="444" r:id="rId11"/>
    <p:sldId id="445" r:id="rId12"/>
    <p:sldId id="480" r:id="rId13"/>
    <p:sldId id="447" r:id="rId14"/>
    <p:sldId id="466" r:id="rId15"/>
    <p:sldId id="449" r:id="rId16"/>
    <p:sldId id="393" r:id="rId17"/>
    <p:sldId id="450" r:id="rId18"/>
    <p:sldId id="479" r:id="rId19"/>
    <p:sldId id="375" r:id="rId20"/>
    <p:sldId id="460" r:id="rId21"/>
    <p:sldId id="376" r:id="rId22"/>
    <p:sldId id="475" r:id="rId23"/>
    <p:sldId id="476" r:id="rId24"/>
    <p:sldId id="467" r:id="rId25"/>
    <p:sldId id="426" r:id="rId26"/>
    <p:sldId id="350" r:id="rId27"/>
    <p:sldId id="349" r:id="rId28"/>
    <p:sldId id="431" r:id="rId29"/>
    <p:sldId id="428" r:id="rId30"/>
    <p:sldId id="430" r:id="rId31"/>
    <p:sldId id="334" r:id="rId32"/>
    <p:sldId id="335" r:id="rId33"/>
    <p:sldId id="452" r:id="rId34"/>
    <p:sldId id="477" r:id="rId35"/>
    <p:sldId id="478" r:id="rId36"/>
    <p:sldId id="432" r:id="rId37"/>
    <p:sldId id="434" r:id="rId38"/>
    <p:sldId id="474" r:id="rId39"/>
    <p:sldId id="435" r:id="rId40"/>
    <p:sldId id="377" r:id="rId41"/>
    <p:sldId id="468" r:id="rId42"/>
    <p:sldId id="469" r:id="rId43"/>
    <p:sldId id="342" r:id="rId44"/>
    <p:sldId id="338" r:id="rId45"/>
    <p:sldId id="470" r:id="rId46"/>
    <p:sldId id="356" r:id="rId47"/>
    <p:sldId id="408" r:id="rId48"/>
    <p:sldId id="409" r:id="rId49"/>
    <p:sldId id="410" r:id="rId50"/>
    <p:sldId id="411" r:id="rId51"/>
    <p:sldId id="413" r:id="rId52"/>
    <p:sldId id="473" r:id="rId53"/>
    <p:sldId id="471" r:id="rId54"/>
    <p:sldId id="472" r:id="rId55"/>
    <p:sldId id="314" r:id="rId56"/>
    <p:sldId id="440" r:id="rId57"/>
    <p:sldId id="481" r:id="rId58"/>
    <p:sldId id="446" r:id="rId59"/>
    <p:sldId id="374" r:id="rId60"/>
    <p:sldId id="427" r:id="rId61"/>
    <p:sldId id="448" r:id="rId62"/>
    <p:sldId id="461" r:id="rId63"/>
  </p:sldIdLst>
  <p:sldSz cx="10287000" cy="6858000" type="35mm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FEF9"/>
    <a:srgbClr val="FFF75E"/>
    <a:srgbClr val="DC0081"/>
    <a:srgbClr val="FFFFFF"/>
    <a:srgbClr val="00FF00"/>
    <a:srgbClr val="FD1414"/>
    <a:srgbClr val="1004FA"/>
    <a:srgbClr val="04E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60" d="100"/>
          <a:sy n="160" d="100"/>
        </p:scale>
        <p:origin x="114" y="150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10"/>
    </p:cViewPr>
  </p:sorterViewPr>
  <p:notesViewPr>
    <p:cSldViewPr>
      <p:cViewPr varScale="1">
        <p:scale>
          <a:sx n="51" d="100"/>
          <a:sy n="51" d="100"/>
        </p:scale>
        <p:origin x="2814" y="96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9.xml"/><Relationship Id="rId3" Type="http://schemas.openxmlformats.org/officeDocument/2006/relationships/slide" Target="slides/slide35.xml"/><Relationship Id="rId7" Type="http://schemas.openxmlformats.org/officeDocument/2006/relationships/slide" Target="slides/slide48.xml"/><Relationship Id="rId2" Type="http://schemas.openxmlformats.org/officeDocument/2006/relationships/slide" Target="slides/slide34.xml"/><Relationship Id="rId1" Type="http://schemas.openxmlformats.org/officeDocument/2006/relationships/slide" Target="slides/slide31.xml"/><Relationship Id="rId6" Type="http://schemas.openxmlformats.org/officeDocument/2006/relationships/slide" Target="slides/slide47.xml"/><Relationship Id="rId5" Type="http://schemas.openxmlformats.org/officeDocument/2006/relationships/slide" Target="slides/slide46.xml"/><Relationship Id="rId10" Type="http://schemas.openxmlformats.org/officeDocument/2006/relationships/slide" Target="slides/slide51.xml"/><Relationship Id="rId4" Type="http://schemas.openxmlformats.org/officeDocument/2006/relationships/slide" Target="slides/slide44.xml"/><Relationship Id="rId9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167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2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52" tIns="46937" rIns="95552" bIns="469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6788" y="723900"/>
            <a:ext cx="5383212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433269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089642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565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08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07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089642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850" y="719138"/>
            <a:ext cx="5402263" cy="36004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Set SUBJECTS_DIR, issue a command (mksubjdirs) to create directory structure. Convert (using mri_convert) data to COR format and store in mri/RRR, run recon-all. Typically, we acquire 3 high-quality T1 volumes to use as input to reconstruction (128-slice sagital, 1 mm in-plane resolution).</a:t>
            </a:r>
          </a:p>
        </p:txBody>
      </p:sp>
    </p:spTree>
    <p:extLst>
      <p:ext uri="{BB962C8B-B14F-4D97-AF65-F5344CB8AC3E}">
        <p14:creationId xmlns:p14="http://schemas.microsoft.com/office/powerpoint/2010/main" val="3832985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850" y="719138"/>
            <a:ext cx="5402263" cy="360045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Set SUBJECTS_DIR, issue a command (mksubjdirs) to create directory structure. Convert (using mri_convert) data to COR format and store in mri/RRR, run recon-all. Typically, we acquire 3 high-quality T1 volumes to use as input to reconstruction (128-slice sagital, 1 mm in-plane resolution).</a:t>
            </a:r>
          </a:p>
        </p:txBody>
      </p:sp>
    </p:spTree>
    <p:extLst>
      <p:ext uri="{BB962C8B-B14F-4D97-AF65-F5344CB8AC3E}">
        <p14:creationId xmlns:p14="http://schemas.microsoft.com/office/powerpoint/2010/main" val="1232855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180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913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918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768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7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810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5489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089642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492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052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89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8231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6795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5507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331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0896424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8993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A23F752-5EC5-4780-9D4C-E847A7E0719A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8806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57263" y="720725"/>
            <a:ext cx="5400675" cy="36004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806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0959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n-cs"/>
              </a:rPr>
              <a:t>No matter how many data points you have, there is still only one slope and one intercept.</a:t>
            </a:r>
          </a:p>
        </p:txBody>
      </p:sp>
    </p:spTree>
    <p:extLst>
      <p:ext uri="{BB962C8B-B14F-4D97-AF65-F5344CB8AC3E}">
        <p14:creationId xmlns:p14="http://schemas.microsoft.com/office/powerpoint/2010/main" val="39015812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4002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85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428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04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089642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454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625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63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94187" y="1295401"/>
            <a:ext cx="7298627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8286" y="1524000"/>
            <a:ext cx="731042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8287" y="3299013"/>
            <a:ext cx="731042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D4431D-2CA2-42DE-86D9-2A0BC6173CAC}" type="datetimeFigureOut">
              <a:rPr lang="en-US" altLang="en-US" smtClean="0"/>
              <a:pPr>
                <a:defRPr/>
              </a:pPr>
              <a:t>9/14/2022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10001250" y="6583363"/>
            <a:ext cx="57150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fld id="{D5A2DF27-2A2A-454F-A621-9C0AA73B433B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3" y="611872"/>
            <a:ext cx="4589488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73" y="1787856"/>
            <a:ext cx="4589488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2BF9EA-AB5E-4665-AFA0-A9D72438A2A7}" type="datetimeFigureOut">
              <a:rPr lang="en-US" altLang="en-US" smtClean="0"/>
              <a:pPr>
                <a:defRPr/>
              </a:pPr>
              <a:t>9/14/2022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F7DA2-2EE3-4AC8-BB83-BA35C71B0E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726944" y="359393"/>
            <a:ext cx="4114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E788EA-872C-4194-BD46-4A0A0900401E}" type="datetimeFigureOut">
              <a:rPr lang="en-US" altLang="en-US" smtClean="0"/>
              <a:pPr>
                <a:defRPr/>
              </a:pPr>
              <a:t>9/14/2022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EAF35-04B5-4C37-9B1C-BA3457FEAA1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91016" y="368301"/>
            <a:ext cx="17145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933" y="368301"/>
            <a:ext cx="7525942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83A0F3-A53F-4A0A-829B-25DB0660FDD3}" type="datetimeFigureOut">
              <a:rPr lang="en-US" altLang="en-US" smtClean="0"/>
              <a:pPr>
                <a:defRPr/>
              </a:pPr>
              <a:t>9/14/2022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DC9EA-09B9-4173-B31D-988DF5C4EC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10001250" y="6583363"/>
            <a:ext cx="57150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fld id="{18BECB3C-F669-4CE2-94E2-ED6A60EA9F62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9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0FFD8B-DD2E-4A72-9EFF-E4FCD43AF703}" type="datetimeFigureOut">
              <a:rPr lang="en-US" altLang="en-US" smtClean="0"/>
              <a:pPr>
                <a:defRPr/>
              </a:pPr>
              <a:t>9/14/2022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E4F18-100F-4314-B813-FC267BA11EA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981" y="3352802"/>
            <a:ext cx="946904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981" y="4771030"/>
            <a:ext cx="9469041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00636-C81E-4624-9CA5-F9CE13139103}" type="datetimeFigureOut">
              <a:rPr lang="en-US" altLang="en-US" smtClean="0"/>
              <a:pPr>
                <a:defRPr/>
              </a:pPr>
              <a:t>9/14/2022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C24F8-3146-48D3-8F76-E8F71E570D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17353" y="363538"/>
            <a:ext cx="9452295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935" y="2403145"/>
            <a:ext cx="906363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935" y="3736006"/>
            <a:ext cx="906363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4EACD-B2CD-4D1E-B5CA-E76B6700D695}" type="datetimeFigureOut">
              <a:rPr lang="en-US" altLang="en-US" smtClean="0"/>
              <a:pPr>
                <a:defRPr/>
              </a:pPr>
              <a:t>9/14/2022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42FB0-CA09-449D-BD51-4788519A97F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934" y="107576"/>
            <a:ext cx="9047561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934" y="1600201"/>
            <a:ext cx="43205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955" y="1600201"/>
            <a:ext cx="43205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83871-C385-4FB5-A343-BD8063F71907}" type="datetimeFigureOut">
              <a:rPr lang="en-US" altLang="en-US" smtClean="0"/>
              <a:pPr>
                <a:defRPr/>
              </a:pPr>
              <a:t>9/14/2022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F37070-68B1-443C-8978-813195E542B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933" y="107576"/>
            <a:ext cx="9047561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933" y="1453225"/>
            <a:ext cx="43205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33" y="2347416"/>
            <a:ext cx="43205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4954" y="1453225"/>
            <a:ext cx="43205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44954" y="2347416"/>
            <a:ext cx="43205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3319D4-7EAC-43EA-9662-DFBD38B5A363}" type="datetimeFigureOut">
              <a:rPr lang="en-US" altLang="en-US" smtClean="0"/>
              <a:pPr>
                <a:defRPr/>
              </a:pPr>
              <a:t>9/14/2022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D949B-A585-489B-9E15-76F8F790BD7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C77A4-5122-4E5B-A48B-380CECC4C91F}" type="datetimeFigureOut">
              <a:rPr lang="en-US" altLang="en-US" smtClean="0"/>
              <a:pPr>
                <a:defRPr/>
              </a:pPr>
              <a:t>9/14/2022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250CD-7450-4617-9B47-228B54300A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B9881-BA7A-4728-AA3B-6A75CDA6076D}" type="datetimeFigureOut">
              <a:rPr lang="en-US" altLang="en-US" smtClean="0"/>
              <a:pPr>
                <a:defRPr/>
              </a:pPr>
              <a:t>9/14/2022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62533-85ED-4832-8749-26837C000E6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4" y="611872"/>
            <a:ext cx="43205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5677" y="368300"/>
            <a:ext cx="43205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74" y="1787856"/>
            <a:ext cx="43205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3EE83E-42E9-46F6-9370-90CC7BBFCC34}" type="datetimeFigureOut">
              <a:rPr lang="en-US" altLang="en-US" smtClean="0"/>
              <a:pPr>
                <a:defRPr/>
              </a:pPr>
              <a:t>9/14/2022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AB2DF-37B0-4156-B454-4AA13FAE81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934" y="107576"/>
            <a:ext cx="9047561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934" y="1600201"/>
            <a:ext cx="904756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3564" y="6275669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400636-C81E-4624-9CA5-F9CE13139103}" type="datetimeFigureOut">
              <a:rPr lang="en-US" altLang="en-US" smtClean="0"/>
              <a:pPr>
                <a:defRPr/>
              </a:pPr>
              <a:t>9/14/2022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516" y="6275669"/>
            <a:ext cx="5446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5144" y="6275669"/>
            <a:ext cx="1114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8FC24F8-3146-48D3-8F76-E8F71E570D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10001250" y="6583363"/>
            <a:ext cx="57150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fld id="{ABE49522-C2F2-4E8A-B94B-8396E3E9EF84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0" r:id="rId12"/>
    <p:sldLayoutId id="214748420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2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3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362200"/>
            <a:ext cx="9296400" cy="2133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Surface-based Group Analysis in FreeSurfer </a:t>
            </a:r>
          </a:p>
        </p:txBody>
      </p:sp>
      <p:pic>
        <p:nvPicPr>
          <p:cNvPr id="51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r="1640"/>
          <a:stretch>
            <a:fillRect/>
          </a:stretch>
        </p:blipFill>
        <p:spPr>
          <a:xfrm>
            <a:off x="2476500" y="12700"/>
            <a:ext cx="5334000" cy="256063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621802" y="76200"/>
            <a:ext cx="3276789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GLM: Theory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270187"/>
              </p:ext>
            </p:extLst>
          </p:nvPr>
        </p:nvGraphicFramePr>
        <p:xfrm>
          <a:off x="3390900" y="1451908"/>
          <a:ext cx="23876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400" imgH="203200" progId="Equation.3">
                  <p:embed/>
                </p:oleObj>
              </mc:Choice>
              <mc:Fallback>
                <p:oleObj name="Equation" r:id="rId2" imgW="660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90900" y="1451908"/>
                        <a:ext cx="2387600" cy="747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66700" y="1600200"/>
            <a:ext cx="25663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Line equation: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6700" y="2971800"/>
            <a:ext cx="29860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Dependent variable</a:t>
            </a:r>
          </a:p>
          <a:p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05100" y="3657600"/>
            <a:ext cx="942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slope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62300" y="4495800"/>
            <a:ext cx="3205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Independent variable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19700" y="381000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intercept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857500" y="2209800"/>
            <a:ext cx="6858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467100" y="2057400"/>
            <a:ext cx="8382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762500" y="2057400"/>
            <a:ext cx="76200" cy="266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524500" y="2057400"/>
            <a:ext cx="304800" cy="198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oup 3"/>
          <p:cNvGrpSpPr>
            <a:grpSpLocks/>
          </p:cNvGrpSpPr>
          <p:nvPr/>
        </p:nvGrpSpPr>
        <p:grpSpPr bwMode="auto">
          <a:xfrm>
            <a:off x="6438900" y="1132820"/>
            <a:ext cx="3617913" cy="2533650"/>
            <a:chOff x="408" y="1488"/>
            <a:chExt cx="2687" cy="1980"/>
          </a:xfrm>
        </p:grpSpPr>
        <p:sp>
          <p:nvSpPr>
            <p:cNvPr id="67" name="Line 4"/>
            <p:cNvSpPr>
              <a:spLocks noChangeShapeType="1"/>
            </p:cNvSpPr>
            <p:nvPr/>
          </p:nvSpPr>
          <p:spPr bwMode="auto">
            <a:xfrm>
              <a:off x="552" y="1872"/>
              <a:ext cx="1872" cy="144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5"/>
            <p:cNvSpPr>
              <a:spLocks noChangeShapeType="1"/>
            </p:cNvSpPr>
            <p:nvPr/>
          </p:nvSpPr>
          <p:spPr bwMode="auto">
            <a:xfrm flipV="1">
              <a:off x="888" y="1824"/>
              <a:ext cx="1056" cy="288"/>
            </a:xfrm>
            <a:prstGeom prst="line">
              <a:avLst/>
            </a:prstGeom>
            <a:noFill/>
            <a:ln w="38100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AutoShape 6"/>
            <p:cNvSpPr>
              <a:spLocks noChangeArrowheads="1"/>
            </p:cNvSpPr>
            <p:nvPr/>
          </p:nvSpPr>
          <p:spPr bwMode="auto">
            <a:xfrm rot="-134468" flipH="1" flipV="1">
              <a:off x="1368" y="2448"/>
              <a:ext cx="288" cy="24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1704" y="1536"/>
              <a:ext cx="1208" cy="4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Intercept: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b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ＭＳ Ｐゴシック" charset="0"/>
                </a:rPr>
                <a:t>    (=Offset)</a:t>
              </a:r>
            </a:p>
          </p:txBody>
        </p:sp>
        <p:sp>
          <p:nvSpPr>
            <p:cNvPr id="71" name="Text Box 8"/>
            <p:cNvSpPr txBox="1">
              <a:spLocks noChangeArrowheads="1"/>
            </p:cNvSpPr>
            <p:nvPr/>
          </p:nvSpPr>
          <p:spPr bwMode="auto">
            <a:xfrm>
              <a:off x="2136" y="2064"/>
              <a:ext cx="959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Slope: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m</a:t>
              </a:r>
            </a:p>
          </p:txBody>
        </p:sp>
        <p:sp>
          <p:nvSpPr>
            <p:cNvPr id="72" name="Text Box 9"/>
            <p:cNvSpPr txBox="1">
              <a:spLocks noChangeArrowheads="1"/>
            </p:cNvSpPr>
            <p:nvPr/>
          </p:nvSpPr>
          <p:spPr bwMode="auto">
            <a:xfrm>
              <a:off x="408" y="1488"/>
              <a:ext cx="1023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73" name="Text Box 10"/>
            <p:cNvSpPr txBox="1">
              <a:spLocks noChangeArrowheads="1"/>
            </p:cNvSpPr>
            <p:nvPr/>
          </p:nvSpPr>
          <p:spPr bwMode="auto">
            <a:xfrm>
              <a:off x="2616" y="2928"/>
              <a:ext cx="460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grpSp>
          <p:nvGrpSpPr>
            <p:cNvPr id="74" name="Group 11"/>
            <p:cNvGrpSpPr>
              <a:grpSpLocks/>
            </p:cNvGrpSpPr>
            <p:nvPr/>
          </p:nvGrpSpPr>
          <p:grpSpPr bwMode="auto">
            <a:xfrm>
              <a:off x="408" y="1872"/>
              <a:ext cx="2160" cy="1596"/>
              <a:chOff x="1560" y="1536"/>
              <a:chExt cx="2160" cy="1596"/>
            </a:xfrm>
          </p:grpSpPr>
          <p:sp>
            <p:nvSpPr>
              <p:cNvPr id="76" name="Line 13"/>
              <p:cNvSpPr>
                <a:spLocks noChangeShapeType="1"/>
              </p:cNvSpPr>
              <p:nvPr/>
            </p:nvSpPr>
            <p:spPr bwMode="auto">
              <a:xfrm>
                <a:off x="1800" y="2736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26262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1992" y="1536"/>
                <a:ext cx="0" cy="1344"/>
              </a:xfrm>
              <a:prstGeom prst="line">
                <a:avLst/>
              </a:prstGeom>
              <a:noFill/>
              <a:ln w="57150">
                <a:solidFill>
                  <a:srgbClr val="26262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4"/>
              <p:cNvSpPr>
                <a:spLocks noChangeShapeType="1"/>
              </p:cNvSpPr>
              <p:nvPr/>
            </p:nvSpPr>
            <p:spPr bwMode="auto">
              <a:xfrm>
                <a:off x="2280" y="1824"/>
                <a:ext cx="0" cy="1036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5"/>
              <p:cNvSpPr>
                <a:spLocks noChangeShapeType="1"/>
              </p:cNvSpPr>
              <p:nvPr/>
            </p:nvSpPr>
            <p:spPr bwMode="auto">
              <a:xfrm>
                <a:off x="1896" y="2469"/>
                <a:ext cx="1344" cy="0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6"/>
              <p:cNvSpPr>
                <a:spLocks noChangeShapeType="1"/>
              </p:cNvSpPr>
              <p:nvPr/>
            </p:nvSpPr>
            <p:spPr bwMode="auto">
              <a:xfrm>
                <a:off x="1896" y="1968"/>
                <a:ext cx="528" cy="0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7"/>
              <p:cNvSpPr>
                <a:spLocks noChangeShapeType="1"/>
              </p:cNvSpPr>
              <p:nvPr/>
            </p:nvSpPr>
            <p:spPr bwMode="auto">
              <a:xfrm>
                <a:off x="2952" y="2304"/>
                <a:ext cx="0" cy="576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Text Box 18"/>
              <p:cNvSpPr txBox="1">
                <a:spLocks noChangeArrowheads="1"/>
              </p:cNvSpPr>
              <p:nvPr/>
            </p:nvSpPr>
            <p:spPr bwMode="auto">
              <a:xfrm>
                <a:off x="2136" y="2880"/>
                <a:ext cx="298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x1</a:t>
                </a:r>
              </a:p>
            </p:txBody>
          </p:sp>
          <p:sp>
            <p:nvSpPr>
              <p:cNvPr id="83" name="Text Box 19"/>
              <p:cNvSpPr txBox="1">
                <a:spLocks noChangeArrowheads="1"/>
              </p:cNvSpPr>
              <p:nvPr/>
            </p:nvSpPr>
            <p:spPr bwMode="auto">
              <a:xfrm>
                <a:off x="2808" y="2880"/>
                <a:ext cx="298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x2</a:t>
                </a:r>
              </a:p>
            </p:txBody>
          </p:sp>
          <p:sp>
            <p:nvSpPr>
              <p:cNvPr id="84" name="Text Box 20"/>
              <p:cNvSpPr txBox="1">
                <a:spLocks noChangeArrowheads="1"/>
              </p:cNvSpPr>
              <p:nvPr/>
            </p:nvSpPr>
            <p:spPr bwMode="auto">
              <a:xfrm>
                <a:off x="1560" y="2352"/>
                <a:ext cx="300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y2</a:t>
                </a:r>
              </a:p>
            </p:txBody>
          </p:sp>
          <p:sp>
            <p:nvSpPr>
              <p:cNvPr id="85" name="Text Box 21"/>
              <p:cNvSpPr txBox="1">
                <a:spLocks noChangeArrowheads="1"/>
              </p:cNvSpPr>
              <p:nvPr/>
            </p:nvSpPr>
            <p:spPr bwMode="auto">
              <a:xfrm>
                <a:off x="1560" y="1824"/>
                <a:ext cx="300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y1</a:t>
                </a:r>
              </a:p>
            </p:txBody>
          </p:sp>
          <p:sp>
            <p:nvSpPr>
              <p:cNvPr id="86" name="Oval 22"/>
              <p:cNvSpPr>
                <a:spLocks noChangeArrowheads="1"/>
              </p:cNvSpPr>
              <p:nvPr/>
            </p:nvSpPr>
            <p:spPr bwMode="auto">
              <a:xfrm>
                <a:off x="2232" y="1920"/>
                <a:ext cx="96" cy="96"/>
              </a:xfrm>
              <a:prstGeom prst="ellipse">
                <a:avLst/>
              </a:prstGeom>
              <a:solidFill>
                <a:srgbClr val="DA68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7" name="Oval 23"/>
              <p:cNvSpPr>
                <a:spLocks noChangeArrowheads="1"/>
              </p:cNvSpPr>
              <p:nvPr/>
            </p:nvSpPr>
            <p:spPr bwMode="auto">
              <a:xfrm>
                <a:off x="2904" y="2421"/>
                <a:ext cx="96" cy="96"/>
              </a:xfrm>
              <a:prstGeom prst="ellipse">
                <a:avLst/>
              </a:prstGeom>
              <a:solidFill>
                <a:srgbClr val="DA68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5" name="Line 24"/>
            <p:cNvSpPr>
              <a:spLocks noChangeShapeType="1"/>
            </p:cNvSpPr>
            <p:nvPr/>
          </p:nvSpPr>
          <p:spPr bwMode="auto">
            <a:xfrm flipV="1">
              <a:off x="1704" y="2352"/>
              <a:ext cx="576" cy="192"/>
            </a:xfrm>
            <a:prstGeom prst="line">
              <a:avLst/>
            </a:prstGeom>
            <a:noFill/>
            <a:ln w="38100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E4C2BC4-5D11-7E60-B024-BC89B5320469}"/>
              </a:ext>
            </a:extLst>
          </p:cNvPr>
          <p:cNvSpPr txBox="1"/>
          <p:nvPr/>
        </p:nvSpPr>
        <p:spPr>
          <a:xfrm>
            <a:off x="674366" y="5058381"/>
            <a:ext cx="8877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x and y are KNOWN, m and b are UNKNOWN</a:t>
            </a:r>
          </a:p>
          <a:p>
            <a:r>
              <a:rPr lang="en-US" sz="2800" dirty="0">
                <a:solidFill>
                  <a:schemeClr val="tx1"/>
                </a:solidFill>
              </a:rPr>
              <a:t>y1 = m*x1 + b 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 Two Equations, Two Unknowns  Solve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y2 = m*x2 + b</a:t>
            </a:r>
          </a:p>
        </p:txBody>
      </p:sp>
    </p:spTree>
    <p:extLst>
      <p:ext uri="{BB962C8B-B14F-4D97-AF65-F5344CB8AC3E}">
        <p14:creationId xmlns:p14="http://schemas.microsoft.com/office/powerpoint/2010/main" val="242137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98002" y="76200"/>
            <a:ext cx="3276789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GLM: Theory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7345" y="1143001"/>
            <a:ext cx="5486340" cy="609600"/>
          </a:xfrm>
          <a:prstGeom prst="rect">
            <a:avLst/>
          </a:prstGeom>
        </p:spPr>
        <p:txBody>
          <a:bodyPr/>
          <a:lstStyle>
            <a:lvl1pPr marL="349250" indent="-34925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68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263650" indent="-2952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5462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000" dirty="0"/>
              <a:t>We can put this in matrix format: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000" dirty="0"/>
              <a:t>							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</p:txBody>
      </p:sp>
      <p:sp>
        <p:nvSpPr>
          <p:cNvPr id="27" name="Right Brace 26"/>
          <p:cNvSpPr/>
          <p:nvPr/>
        </p:nvSpPr>
        <p:spPr>
          <a:xfrm rot="5400000">
            <a:off x="2132806" y="4763294"/>
            <a:ext cx="207963" cy="10445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ight Brace 27"/>
          <p:cNvSpPr/>
          <p:nvPr/>
        </p:nvSpPr>
        <p:spPr>
          <a:xfrm rot="5400000">
            <a:off x="3259931" y="4704557"/>
            <a:ext cx="219075" cy="5635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790700" y="5257800"/>
            <a:ext cx="1330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Design Matrix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238500" y="5099050"/>
            <a:ext cx="1752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Regression Coefficients</a:t>
            </a:r>
            <a:br>
              <a:rPr lang="en-US" altLang="en-US" b="1" dirty="0"/>
            </a:br>
            <a:r>
              <a:rPr lang="en-US" altLang="en-US" b="1" dirty="0"/>
              <a:t>(parameters)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9100" y="5843602"/>
            <a:ext cx="4724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-One row per data point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-Add column of 1’s for the offset term (</a:t>
            </a:r>
            <a:r>
              <a:rPr lang="en-US" sz="1800" i="1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-One set of parameters</a:t>
            </a:r>
          </a:p>
        </p:txBody>
      </p:sp>
      <p:grpSp>
        <p:nvGrpSpPr>
          <p:cNvPr id="53" name="Group 3"/>
          <p:cNvGrpSpPr>
            <a:grpSpLocks/>
          </p:cNvGrpSpPr>
          <p:nvPr/>
        </p:nvGrpSpPr>
        <p:grpSpPr bwMode="auto">
          <a:xfrm>
            <a:off x="5448300" y="2047875"/>
            <a:ext cx="3617913" cy="2533650"/>
            <a:chOff x="408" y="1488"/>
            <a:chExt cx="2687" cy="1980"/>
          </a:xfrm>
        </p:grpSpPr>
        <p:sp>
          <p:nvSpPr>
            <p:cNvPr id="54" name="Line 4"/>
            <p:cNvSpPr>
              <a:spLocks noChangeShapeType="1"/>
            </p:cNvSpPr>
            <p:nvPr/>
          </p:nvSpPr>
          <p:spPr bwMode="auto">
            <a:xfrm>
              <a:off x="552" y="1872"/>
              <a:ext cx="1872" cy="144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"/>
            <p:cNvSpPr>
              <a:spLocks noChangeShapeType="1"/>
            </p:cNvSpPr>
            <p:nvPr/>
          </p:nvSpPr>
          <p:spPr bwMode="auto">
            <a:xfrm flipV="1">
              <a:off x="888" y="1824"/>
              <a:ext cx="1056" cy="288"/>
            </a:xfrm>
            <a:prstGeom prst="line">
              <a:avLst/>
            </a:prstGeom>
            <a:noFill/>
            <a:ln w="38100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AutoShape 6"/>
            <p:cNvSpPr>
              <a:spLocks noChangeArrowheads="1"/>
            </p:cNvSpPr>
            <p:nvPr/>
          </p:nvSpPr>
          <p:spPr bwMode="auto">
            <a:xfrm rot="-134468" flipH="1" flipV="1">
              <a:off x="1368" y="2448"/>
              <a:ext cx="288" cy="24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1704" y="1536"/>
              <a:ext cx="1208" cy="4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Intercept: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b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ＭＳ Ｐゴシック" charset="0"/>
                </a:rPr>
                <a:t>    (=Offset)</a:t>
              </a:r>
            </a:p>
          </p:txBody>
        </p:sp>
        <p:sp>
          <p:nvSpPr>
            <p:cNvPr id="58" name="Text Box 8"/>
            <p:cNvSpPr txBox="1">
              <a:spLocks noChangeArrowheads="1"/>
            </p:cNvSpPr>
            <p:nvPr/>
          </p:nvSpPr>
          <p:spPr bwMode="auto">
            <a:xfrm>
              <a:off x="2136" y="2064"/>
              <a:ext cx="959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Slope: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m</a:t>
              </a:r>
            </a:p>
          </p:txBody>
        </p:sp>
        <p:sp>
          <p:nvSpPr>
            <p:cNvPr id="59" name="Text Box 9"/>
            <p:cNvSpPr txBox="1">
              <a:spLocks noChangeArrowheads="1"/>
            </p:cNvSpPr>
            <p:nvPr/>
          </p:nvSpPr>
          <p:spPr bwMode="auto">
            <a:xfrm>
              <a:off x="408" y="1488"/>
              <a:ext cx="1023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60" name="Text Box 10"/>
            <p:cNvSpPr txBox="1">
              <a:spLocks noChangeArrowheads="1"/>
            </p:cNvSpPr>
            <p:nvPr/>
          </p:nvSpPr>
          <p:spPr bwMode="auto">
            <a:xfrm>
              <a:off x="2616" y="2928"/>
              <a:ext cx="460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grpSp>
          <p:nvGrpSpPr>
            <p:cNvPr id="61" name="Group 11"/>
            <p:cNvGrpSpPr>
              <a:grpSpLocks/>
            </p:cNvGrpSpPr>
            <p:nvPr/>
          </p:nvGrpSpPr>
          <p:grpSpPr bwMode="auto">
            <a:xfrm>
              <a:off x="408" y="1872"/>
              <a:ext cx="2160" cy="1596"/>
              <a:chOff x="1560" y="1536"/>
              <a:chExt cx="2160" cy="1596"/>
            </a:xfrm>
          </p:grpSpPr>
          <p:sp>
            <p:nvSpPr>
              <p:cNvPr id="63" name="Line 13"/>
              <p:cNvSpPr>
                <a:spLocks noChangeShapeType="1"/>
              </p:cNvSpPr>
              <p:nvPr/>
            </p:nvSpPr>
            <p:spPr bwMode="auto">
              <a:xfrm>
                <a:off x="1800" y="2736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26262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2"/>
              <p:cNvSpPr>
                <a:spLocks noChangeShapeType="1"/>
              </p:cNvSpPr>
              <p:nvPr/>
            </p:nvSpPr>
            <p:spPr bwMode="auto">
              <a:xfrm>
                <a:off x="1992" y="1536"/>
                <a:ext cx="0" cy="1344"/>
              </a:xfrm>
              <a:prstGeom prst="line">
                <a:avLst/>
              </a:prstGeom>
              <a:noFill/>
              <a:ln w="57150">
                <a:solidFill>
                  <a:srgbClr val="26262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>
                <a:off x="2280" y="1824"/>
                <a:ext cx="0" cy="1036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5"/>
              <p:cNvSpPr>
                <a:spLocks noChangeShapeType="1"/>
              </p:cNvSpPr>
              <p:nvPr/>
            </p:nvSpPr>
            <p:spPr bwMode="auto">
              <a:xfrm>
                <a:off x="1896" y="2469"/>
                <a:ext cx="1344" cy="0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6"/>
              <p:cNvSpPr>
                <a:spLocks noChangeShapeType="1"/>
              </p:cNvSpPr>
              <p:nvPr/>
            </p:nvSpPr>
            <p:spPr bwMode="auto">
              <a:xfrm>
                <a:off x="1896" y="1968"/>
                <a:ext cx="528" cy="0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7"/>
              <p:cNvSpPr>
                <a:spLocks noChangeShapeType="1"/>
              </p:cNvSpPr>
              <p:nvPr/>
            </p:nvSpPr>
            <p:spPr bwMode="auto">
              <a:xfrm>
                <a:off x="2952" y="2304"/>
                <a:ext cx="0" cy="576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Text Box 18"/>
              <p:cNvSpPr txBox="1">
                <a:spLocks noChangeArrowheads="1"/>
              </p:cNvSpPr>
              <p:nvPr/>
            </p:nvSpPr>
            <p:spPr bwMode="auto">
              <a:xfrm>
                <a:off x="2136" y="2880"/>
                <a:ext cx="298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x1</a:t>
                </a:r>
              </a:p>
            </p:txBody>
          </p:sp>
          <p:sp>
            <p:nvSpPr>
              <p:cNvPr id="70" name="Text Box 19"/>
              <p:cNvSpPr txBox="1">
                <a:spLocks noChangeArrowheads="1"/>
              </p:cNvSpPr>
              <p:nvPr/>
            </p:nvSpPr>
            <p:spPr bwMode="auto">
              <a:xfrm>
                <a:off x="2808" y="2880"/>
                <a:ext cx="298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x2</a:t>
                </a:r>
              </a:p>
            </p:txBody>
          </p:sp>
          <p:sp>
            <p:nvSpPr>
              <p:cNvPr id="71" name="Text Box 20"/>
              <p:cNvSpPr txBox="1">
                <a:spLocks noChangeArrowheads="1"/>
              </p:cNvSpPr>
              <p:nvPr/>
            </p:nvSpPr>
            <p:spPr bwMode="auto">
              <a:xfrm>
                <a:off x="1560" y="2352"/>
                <a:ext cx="300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y2</a:t>
                </a:r>
              </a:p>
            </p:txBody>
          </p:sp>
          <p:sp>
            <p:nvSpPr>
              <p:cNvPr id="72" name="Text Box 21"/>
              <p:cNvSpPr txBox="1">
                <a:spLocks noChangeArrowheads="1"/>
              </p:cNvSpPr>
              <p:nvPr/>
            </p:nvSpPr>
            <p:spPr bwMode="auto">
              <a:xfrm>
                <a:off x="1560" y="1824"/>
                <a:ext cx="300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y1</a:t>
                </a:r>
              </a:p>
            </p:txBody>
          </p:sp>
          <p:sp>
            <p:nvSpPr>
              <p:cNvPr id="73" name="Oval 22"/>
              <p:cNvSpPr>
                <a:spLocks noChangeArrowheads="1"/>
              </p:cNvSpPr>
              <p:nvPr/>
            </p:nvSpPr>
            <p:spPr bwMode="auto">
              <a:xfrm>
                <a:off x="2232" y="1920"/>
                <a:ext cx="96" cy="96"/>
              </a:xfrm>
              <a:prstGeom prst="ellipse">
                <a:avLst/>
              </a:prstGeom>
              <a:solidFill>
                <a:srgbClr val="DA68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4" name="Oval 23"/>
              <p:cNvSpPr>
                <a:spLocks noChangeArrowheads="1"/>
              </p:cNvSpPr>
              <p:nvPr/>
            </p:nvSpPr>
            <p:spPr bwMode="auto">
              <a:xfrm>
                <a:off x="2904" y="2421"/>
                <a:ext cx="96" cy="96"/>
              </a:xfrm>
              <a:prstGeom prst="ellipse">
                <a:avLst/>
              </a:prstGeom>
              <a:solidFill>
                <a:srgbClr val="DA68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2" name="Line 24"/>
            <p:cNvSpPr>
              <a:spLocks noChangeShapeType="1"/>
            </p:cNvSpPr>
            <p:nvPr/>
          </p:nvSpPr>
          <p:spPr bwMode="auto">
            <a:xfrm flipV="1">
              <a:off x="1704" y="2352"/>
              <a:ext cx="576" cy="192"/>
            </a:xfrm>
            <a:prstGeom prst="line">
              <a:avLst/>
            </a:prstGeom>
            <a:noFill/>
            <a:ln w="38100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126400"/>
              </p:ext>
            </p:extLst>
          </p:nvPr>
        </p:nvGraphicFramePr>
        <p:xfrm>
          <a:off x="571500" y="2133600"/>
          <a:ext cx="3048000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500" imgH="1143000" progId="Equation.3">
                  <p:embed/>
                </p:oleObj>
              </mc:Choice>
              <mc:Fallback>
                <p:oleObj name="Equation" r:id="rId2" imgW="1079500" imgH="1143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1500" y="2133600"/>
                        <a:ext cx="3048000" cy="305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217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98002" y="76200"/>
            <a:ext cx="3276789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GLM: Theory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7345" y="1143001"/>
            <a:ext cx="5486340" cy="609600"/>
          </a:xfrm>
          <a:prstGeom prst="rect">
            <a:avLst/>
          </a:prstGeom>
        </p:spPr>
        <p:txBody>
          <a:bodyPr/>
          <a:lstStyle>
            <a:lvl1pPr marL="349250" indent="-34925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68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263650" indent="-2952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5462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000" dirty="0"/>
              <a:t>We can put this in matrix format: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000" dirty="0"/>
              <a:t>							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</p:txBody>
      </p:sp>
      <p:sp>
        <p:nvSpPr>
          <p:cNvPr id="27" name="Right Brace 26"/>
          <p:cNvSpPr/>
          <p:nvPr/>
        </p:nvSpPr>
        <p:spPr>
          <a:xfrm rot="5400000">
            <a:off x="2132806" y="4763294"/>
            <a:ext cx="207963" cy="10445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ight Brace 27"/>
          <p:cNvSpPr/>
          <p:nvPr/>
        </p:nvSpPr>
        <p:spPr>
          <a:xfrm rot="5400000">
            <a:off x="3259931" y="4704557"/>
            <a:ext cx="219075" cy="5635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790700" y="5257800"/>
            <a:ext cx="1330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Design Matrix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238500" y="5099050"/>
            <a:ext cx="1752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Regression Coefficients</a:t>
            </a:r>
            <a:br>
              <a:rPr lang="en-US" altLang="en-US" b="1" dirty="0"/>
            </a:br>
            <a:r>
              <a:rPr lang="en-US" altLang="en-US" b="1" dirty="0"/>
              <a:t>(parameters)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9100" y="5843602"/>
            <a:ext cx="4724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-One row per data point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-Add column of 1’s for the offset term (</a:t>
            </a:r>
            <a:r>
              <a:rPr lang="en-US" sz="1800" i="1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-One set of parameters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571500" y="2133600"/>
          <a:ext cx="3048000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500" imgH="1143000" progId="Equation.3">
                  <p:embed/>
                </p:oleObj>
              </mc:Choice>
              <mc:Fallback>
                <p:oleObj name="Equation" r:id="rId2" imgW="1079500" imgH="1143000" progId="Equation.3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1500" y="2133600"/>
                        <a:ext cx="3048000" cy="305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59">
            <a:extLst>
              <a:ext uri="{FF2B5EF4-FFF2-40B4-BE49-F238E27FC236}">
                <a16:creationId xmlns:a16="http://schemas.microsoft.com/office/drawing/2014/main" id="{E4E50912-F289-6A23-6A45-AE0010D0D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188722"/>
            <a:ext cx="434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Regression coefficients/parameter estimates </a:t>
            </a:r>
            <a:r>
              <a:rPr lang="ja-JP" altLang="en-US" dirty="0">
                <a:solidFill>
                  <a:srgbClr val="262626"/>
                </a:solidFill>
                <a:latin typeface="News Gothic MT" charset="0"/>
              </a:rPr>
              <a:t>“</a:t>
            </a:r>
            <a:r>
              <a:rPr lang="en-US" altLang="ja-JP" dirty="0">
                <a:solidFill>
                  <a:srgbClr val="262626"/>
                </a:solidFill>
                <a:latin typeface="News Gothic MT" charset="0"/>
              </a:rPr>
              <a:t>betas</a:t>
            </a:r>
            <a:r>
              <a:rPr lang="ja-JP" altLang="en-US" dirty="0">
                <a:solidFill>
                  <a:srgbClr val="262626"/>
                </a:solidFill>
                <a:latin typeface="News Gothic MT" charset="0"/>
              </a:rPr>
              <a:t>”</a:t>
            </a:r>
            <a:endParaRPr lang="en-US" altLang="en-US" dirty="0">
              <a:solidFill>
                <a:srgbClr val="262626"/>
              </a:solidFill>
              <a:latin typeface="News Gothic MT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0D2D32C-1E87-E2B6-28BE-413CD353DB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906587"/>
              </p:ext>
            </p:extLst>
          </p:nvPr>
        </p:nvGraphicFramePr>
        <p:xfrm>
          <a:off x="6591300" y="1984390"/>
          <a:ext cx="15843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3100" imgH="203200" progId="Equation.3">
                  <p:embed/>
                </p:oleObj>
              </mc:Choice>
              <mc:Fallback>
                <p:oleObj name="Equation" r:id="rId4" imgW="673100" imgH="20320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0D2D32C-1E87-E2B6-28BE-413CD353DB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91300" y="1984390"/>
                        <a:ext cx="1584325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1111CD8-856B-3400-8DCD-E6AD53DC2A63}"/>
              </a:ext>
            </a:extLst>
          </p:cNvPr>
          <p:cNvSpPr/>
          <p:nvPr/>
        </p:nvSpPr>
        <p:spPr>
          <a:xfrm>
            <a:off x="4457700" y="2517790"/>
            <a:ext cx="1877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Design matrix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30CF2F-B7EC-D129-2589-F68DEF3C21BB}"/>
              </a:ext>
            </a:extLst>
          </p:cNvPr>
          <p:cNvSpPr/>
          <p:nvPr/>
        </p:nvSpPr>
        <p:spPr>
          <a:xfrm>
            <a:off x="8572500" y="2517790"/>
            <a:ext cx="1533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Noise term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EF122E-1414-ECC6-19E1-E17B8283A838}"/>
              </a:ext>
            </a:extLst>
          </p:cNvPr>
          <p:cNvSpPr/>
          <p:nvPr/>
        </p:nvSpPr>
        <p:spPr>
          <a:xfrm>
            <a:off x="4533900" y="1908190"/>
            <a:ext cx="129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Outcome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D308C9-551D-6161-991A-E3DA63AC7870}"/>
              </a:ext>
            </a:extLst>
          </p:cNvPr>
          <p:cNvCxnSpPr/>
          <p:nvPr/>
        </p:nvCxnSpPr>
        <p:spPr>
          <a:xfrm>
            <a:off x="5600700" y="213679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8B2821-485E-1464-AE1C-DA071FBDDB18}"/>
              </a:ext>
            </a:extLst>
          </p:cNvPr>
          <p:cNvCxnSpPr>
            <a:stCxn id="6" idx="3"/>
          </p:cNvCxnSpPr>
          <p:nvPr/>
        </p:nvCxnSpPr>
        <p:spPr>
          <a:xfrm flipV="1">
            <a:off x="6335137" y="2289190"/>
            <a:ext cx="941963" cy="428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071F2B-5921-1CD6-F7FF-E65F4624DC3E}"/>
              </a:ext>
            </a:extLst>
          </p:cNvPr>
          <p:cNvCxnSpPr/>
          <p:nvPr/>
        </p:nvCxnSpPr>
        <p:spPr>
          <a:xfrm flipV="1">
            <a:off x="7581900" y="236539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061E6A-EEB9-EF08-B204-CF8DB3BAEBAD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8039100" y="2289190"/>
            <a:ext cx="533400" cy="428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Box 59">
            <a:extLst>
              <a:ext uri="{FF2B5EF4-FFF2-40B4-BE49-F238E27FC236}">
                <a16:creationId xmlns:a16="http://schemas.microsoft.com/office/drawing/2014/main" id="{2A72616D-094C-311E-5B9B-6A195F1ED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280" y="4478506"/>
            <a:ext cx="4343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Easy to solve:</a:t>
            </a:r>
          </a:p>
          <a:p>
            <a:r>
              <a:rPr lang="en-US" altLang="en-US" sz="3000" dirty="0">
                <a:solidFill>
                  <a:srgbClr val="262626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=inv(X’*X)*y</a:t>
            </a:r>
          </a:p>
          <a:p>
            <a:r>
              <a:rPr lang="en-US" altLang="en-US" sz="3000" dirty="0">
                <a:solidFill>
                  <a:srgbClr val="262626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3000" dirty="0">
                <a:solidFill>
                  <a:srgbClr val="262626"/>
                </a:solidFill>
                <a:latin typeface="+mj-lt"/>
              </a:rPr>
              <a:t>=[b m]</a:t>
            </a:r>
          </a:p>
        </p:txBody>
      </p:sp>
    </p:spTree>
    <p:extLst>
      <p:ext uri="{BB962C8B-B14F-4D97-AF65-F5344CB8AC3E}">
        <p14:creationId xmlns:p14="http://schemas.microsoft.com/office/powerpoint/2010/main" val="285145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18716"/>
            <a:ext cx="9829800" cy="743284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More than two data points: Errors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90537" y="1363580"/>
            <a:ext cx="93059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GOAL: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minimize the sum of the square of error terms when estimating our 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b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754687" y="3200400"/>
            <a:ext cx="4265613" cy="2971800"/>
            <a:chOff x="495300" y="1143000"/>
            <a:chExt cx="4265613" cy="2971800"/>
          </a:xfrm>
        </p:grpSpPr>
        <p:sp>
          <p:nvSpPr>
            <p:cNvPr id="24" name="Line 36"/>
            <p:cNvSpPr>
              <a:spLocks noChangeShapeType="1"/>
            </p:cNvSpPr>
            <p:nvPr/>
          </p:nvSpPr>
          <p:spPr bwMode="auto">
            <a:xfrm>
              <a:off x="723900" y="1828800"/>
              <a:ext cx="2971800" cy="228600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7"/>
            <p:cNvSpPr>
              <a:spLocks noChangeShapeType="1"/>
            </p:cNvSpPr>
            <p:nvPr/>
          </p:nvSpPr>
          <p:spPr bwMode="auto">
            <a:xfrm flipV="1">
              <a:off x="1257300" y="1752600"/>
              <a:ext cx="1676400" cy="4572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38"/>
            <p:cNvSpPr>
              <a:spLocks noChangeArrowheads="1"/>
            </p:cNvSpPr>
            <p:nvPr/>
          </p:nvSpPr>
          <p:spPr bwMode="auto">
            <a:xfrm rot="-134468" flipH="1" flipV="1">
              <a:off x="2247900" y="2895600"/>
              <a:ext cx="457200" cy="38100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2552700" y="1295400"/>
              <a:ext cx="191770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Intercept: </a:t>
              </a:r>
              <a:r>
                <a:rPr lang="en-US" sz="2400" i="1" dirty="0">
                  <a:solidFill>
                    <a:srgbClr val="18579B"/>
                  </a:solidFill>
                  <a:latin typeface="+mn-lt"/>
                  <a:ea typeface="ＭＳ Ｐゴシック" charset="0"/>
                </a:rPr>
                <a:t>b</a:t>
              </a:r>
            </a:p>
          </p:txBody>
        </p:sp>
        <p:sp>
          <p:nvSpPr>
            <p:cNvPr id="28" name="Text Box 40"/>
            <p:cNvSpPr txBox="1">
              <a:spLocks noChangeArrowheads="1"/>
            </p:cNvSpPr>
            <p:nvPr/>
          </p:nvSpPr>
          <p:spPr bwMode="auto">
            <a:xfrm>
              <a:off x="3238500" y="2133600"/>
              <a:ext cx="15224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Slope: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m</a:t>
              </a:r>
            </a:p>
          </p:txBody>
        </p:sp>
        <p:sp>
          <p:nvSpPr>
            <p:cNvPr id="29" name="Text Box 41"/>
            <p:cNvSpPr txBox="1">
              <a:spLocks noChangeArrowheads="1"/>
            </p:cNvSpPr>
            <p:nvPr/>
          </p:nvSpPr>
          <p:spPr bwMode="auto">
            <a:xfrm>
              <a:off x="495300" y="1143000"/>
              <a:ext cx="16240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30" name="Text Box 42"/>
            <p:cNvSpPr txBox="1">
              <a:spLocks noChangeArrowheads="1"/>
            </p:cNvSpPr>
            <p:nvPr/>
          </p:nvSpPr>
          <p:spPr bwMode="auto">
            <a:xfrm>
              <a:off x="4000500" y="3505200"/>
              <a:ext cx="73025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31" name="Line 43"/>
            <p:cNvSpPr>
              <a:spLocks noChangeShapeType="1"/>
            </p:cNvSpPr>
            <p:nvPr/>
          </p:nvSpPr>
          <p:spPr bwMode="auto">
            <a:xfrm>
              <a:off x="1181100" y="1828800"/>
              <a:ext cx="0" cy="213360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4"/>
            <p:cNvSpPr>
              <a:spLocks noChangeShapeType="1"/>
            </p:cNvSpPr>
            <p:nvPr/>
          </p:nvSpPr>
          <p:spPr bwMode="auto">
            <a:xfrm>
              <a:off x="876300" y="3733800"/>
              <a:ext cx="3048000" cy="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45"/>
            <p:cNvSpPr>
              <a:spLocks noChangeArrowheads="1"/>
            </p:cNvSpPr>
            <p:nvPr/>
          </p:nvSpPr>
          <p:spPr bwMode="auto">
            <a:xfrm>
              <a:off x="1562100" y="2209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Oval 46"/>
            <p:cNvSpPr>
              <a:spLocks noChangeArrowheads="1"/>
            </p:cNvSpPr>
            <p:nvPr/>
          </p:nvSpPr>
          <p:spPr bwMode="auto">
            <a:xfrm>
              <a:off x="2628900" y="3429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Line 47"/>
            <p:cNvSpPr>
              <a:spLocks noChangeShapeType="1"/>
            </p:cNvSpPr>
            <p:nvPr/>
          </p:nvSpPr>
          <p:spPr bwMode="auto">
            <a:xfrm flipV="1">
              <a:off x="2705100" y="2590800"/>
              <a:ext cx="914400" cy="3048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Oval 48"/>
            <p:cNvSpPr>
              <a:spLocks noChangeArrowheads="1"/>
            </p:cNvSpPr>
            <p:nvPr/>
          </p:nvSpPr>
          <p:spPr bwMode="auto">
            <a:xfrm>
              <a:off x="3086100" y="2971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Oval 49"/>
            <p:cNvSpPr>
              <a:spLocks noChangeArrowheads="1"/>
            </p:cNvSpPr>
            <p:nvPr/>
          </p:nvSpPr>
          <p:spPr bwMode="auto">
            <a:xfrm>
              <a:off x="1943100" y="31242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Oval 50"/>
            <p:cNvSpPr>
              <a:spLocks noChangeArrowheads="1"/>
            </p:cNvSpPr>
            <p:nvPr/>
          </p:nvSpPr>
          <p:spPr bwMode="auto">
            <a:xfrm>
              <a:off x="2095500" y="25146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Oval 51"/>
            <p:cNvSpPr>
              <a:spLocks noChangeArrowheads="1"/>
            </p:cNvSpPr>
            <p:nvPr/>
          </p:nvSpPr>
          <p:spPr bwMode="auto">
            <a:xfrm>
              <a:off x="1333500" y="2667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Line 53"/>
            <p:cNvSpPr>
              <a:spLocks noChangeShapeType="1"/>
            </p:cNvSpPr>
            <p:nvPr/>
          </p:nvSpPr>
          <p:spPr bwMode="auto">
            <a:xfrm flipV="1">
              <a:off x="1409700" y="236220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54"/>
            <p:cNvSpPr>
              <a:spLocks noChangeShapeType="1"/>
            </p:cNvSpPr>
            <p:nvPr/>
          </p:nvSpPr>
          <p:spPr bwMode="auto">
            <a:xfrm flipV="1">
              <a:off x="2019300" y="283845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55"/>
            <p:cNvSpPr>
              <a:spLocks noChangeShapeType="1"/>
            </p:cNvSpPr>
            <p:nvPr/>
          </p:nvSpPr>
          <p:spPr bwMode="auto">
            <a:xfrm flipV="1">
              <a:off x="2171700" y="2566988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56"/>
            <p:cNvSpPr>
              <a:spLocks noChangeShapeType="1"/>
            </p:cNvSpPr>
            <p:nvPr/>
          </p:nvSpPr>
          <p:spPr bwMode="auto">
            <a:xfrm flipV="1">
              <a:off x="3162300" y="3048000"/>
              <a:ext cx="0" cy="685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57"/>
            <p:cNvSpPr>
              <a:spLocks noChangeShapeType="1"/>
            </p:cNvSpPr>
            <p:nvPr/>
          </p:nvSpPr>
          <p:spPr bwMode="auto">
            <a:xfrm flipV="1">
              <a:off x="1638300" y="2257425"/>
              <a:ext cx="0" cy="304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58"/>
            <p:cNvSpPr>
              <a:spLocks noChangeShapeType="1"/>
            </p:cNvSpPr>
            <p:nvPr/>
          </p:nvSpPr>
          <p:spPr bwMode="auto">
            <a:xfrm flipV="1">
              <a:off x="2705100" y="3352800"/>
              <a:ext cx="0" cy="149225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 Box 59">
            <a:extLst>
              <a:ext uri="{FF2B5EF4-FFF2-40B4-BE49-F238E27FC236}">
                <a16:creationId xmlns:a16="http://schemas.microsoft.com/office/drawing/2014/main" id="{616123ED-3481-ACD8-8207-4CBAFBD3C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733" y="4160947"/>
            <a:ext cx="434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Easy to solve:</a:t>
            </a:r>
          </a:p>
          <a:p>
            <a:r>
              <a:rPr lang="en-US" altLang="en-US" sz="3000" dirty="0">
                <a:solidFill>
                  <a:srgbClr val="262626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=inv(X’*X)*y</a:t>
            </a:r>
          </a:p>
        </p:txBody>
      </p:sp>
    </p:spTree>
    <p:extLst>
      <p:ext uri="{BB962C8B-B14F-4D97-AF65-F5344CB8AC3E}">
        <p14:creationId xmlns:p14="http://schemas.microsoft.com/office/powerpoint/2010/main" val="222354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4128064" y="76200"/>
            <a:ext cx="1919747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Outline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71500" y="1066800"/>
            <a:ext cx="9296400" cy="50141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 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Motivation</a:t>
            </a:r>
            <a:endParaRPr lang="en-US" sz="4000" dirty="0">
              <a:solidFill>
                <a:schemeClr val="bg1">
                  <a:lumMod val="75000"/>
                </a:schemeClr>
              </a:solidFill>
              <a:latin typeface="Times New Roman" charset="0"/>
              <a:ea typeface="ＭＳ Ｐゴシック" charset="0"/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 GLM: General Linear Model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Theory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Hypothesis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GLM with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FreeSurfer</a:t>
            </a:r>
            <a:endParaRPr lang="en-US" sz="4000" dirty="0">
              <a:solidFill>
                <a:schemeClr val="bg1">
                  <a:lumMod val="75000"/>
                </a:schemeClr>
              </a:solidFill>
              <a:latin typeface="+mn-lt"/>
              <a:ea typeface="ＭＳ Ｐゴシック" charset="0"/>
            </a:endParaRP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Modeling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Command-line Stream</a:t>
            </a:r>
          </a:p>
          <a:p>
            <a:pPr marL="1028700" lvl="1" indent="-571500">
              <a:buFont typeface="Arial"/>
              <a:buChar char="•"/>
              <a:defRPr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8911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76200"/>
            <a:ext cx="9048750" cy="730250"/>
          </a:xfrm>
        </p:spPr>
        <p:txBody>
          <a:bodyPr/>
          <a:lstStyle/>
          <a:p>
            <a:r>
              <a:rPr lang="en-US" sz="4000" dirty="0"/>
              <a:t>Forming a Hypothesis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8723" y="986794"/>
            <a:ext cx="9783763" cy="2028370"/>
          </a:xfrm>
        </p:spPr>
        <p:txBody>
          <a:bodyPr rtlCol="0">
            <a:normAutofit/>
          </a:bodyPr>
          <a:lstStyle/>
          <a:p>
            <a:pPr marL="182880" indent="-182880" fontAlgn="auto">
              <a:defRPr/>
            </a:pPr>
            <a:r>
              <a:rPr lang="en-US" dirty="0"/>
              <a:t> Once we fit our parameters we can test our hypothesis</a:t>
            </a:r>
          </a:p>
          <a:p>
            <a:pPr marL="519430" lvl="1" indent="-182880" fontAlgn="auto">
              <a:defRPr/>
            </a:pPr>
            <a:r>
              <a:rPr lang="en-US" dirty="0"/>
              <a:t>Is there a significant association between age and thickness?</a:t>
            </a:r>
          </a:p>
          <a:p>
            <a:pPr marL="519430" lvl="1" indent="-182880" fontAlgn="auto">
              <a:defRPr/>
            </a:pPr>
            <a:r>
              <a:rPr lang="en-US" b="1" dirty="0"/>
              <a:t>Formal Hypothesis:  </a:t>
            </a:r>
          </a:p>
          <a:p>
            <a:pPr marL="619125" lvl="2" indent="0" fontAlgn="auto">
              <a:buNone/>
              <a:defRPr/>
            </a:pPr>
            <a:r>
              <a:rPr lang="en-US" b="1" i="1" dirty="0"/>
              <a:t>“The slope of age vs. thickness (</a:t>
            </a:r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</a:t>
            </a:r>
            <a:r>
              <a:rPr lang="en-US" b="1" i="1" dirty="0"/>
              <a:t>) is significantly different from zero”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076700" y="3075848"/>
            <a:ext cx="5192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Null hypothesis:     m = 0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120907-633D-58F6-495C-AD397B6B09FC}"/>
              </a:ext>
            </a:extLst>
          </p:cNvPr>
          <p:cNvGrpSpPr/>
          <p:nvPr/>
        </p:nvGrpSpPr>
        <p:grpSpPr>
          <a:xfrm>
            <a:off x="190501" y="3657600"/>
            <a:ext cx="3276600" cy="2438400"/>
            <a:chOff x="495300" y="1143000"/>
            <a:chExt cx="4265613" cy="2971800"/>
          </a:xfrm>
        </p:grpSpPr>
        <p:sp>
          <p:nvSpPr>
            <p:cNvPr id="19" name="Line 36">
              <a:extLst>
                <a:ext uri="{FF2B5EF4-FFF2-40B4-BE49-F238E27FC236}">
                  <a16:creationId xmlns:a16="http://schemas.microsoft.com/office/drawing/2014/main" id="{3B3FC919-2FC6-0032-6E74-4A7A276F6C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" y="1828800"/>
              <a:ext cx="2971800" cy="228600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7">
              <a:extLst>
                <a:ext uri="{FF2B5EF4-FFF2-40B4-BE49-F238E27FC236}">
                  <a16:creationId xmlns:a16="http://schemas.microsoft.com/office/drawing/2014/main" id="{08920BAA-6B2B-27A6-E9E1-04776C54A1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7300" y="1752600"/>
              <a:ext cx="1676400" cy="4572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AutoShape 38">
              <a:extLst>
                <a:ext uri="{FF2B5EF4-FFF2-40B4-BE49-F238E27FC236}">
                  <a16:creationId xmlns:a16="http://schemas.microsoft.com/office/drawing/2014/main" id="{FE5434E2-ECD0-314F-AA76-1DF221A43C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34468" flipH="1" flipV="1">
              <a:off x="2247900" y="2895600"/>
              <a:ext cx="457200" cy="38100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Text Box 39">
              <a:extLst>
                <a:ext uri="{FF2B5EF4-FFF2-40B4-BE49-F238E27FC236}">
                  <a16:creationId xmlns:a16="http://schemas.microsoft.com/office/drawing/2014/main" id="{5AD30223-BAB4-7824-DDD2-C7577931C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700" y="1295400"/>
              <a:ext cx="191770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Intercept: </a:t>
              </a:r>
              <a:r>
                <a:rPr lang="en-US" sz="2400" i="1" dirty="0">
                  <a:solidFill>
                    <a:srgbClr val="18579B"/>
                  </a:solidFill>
                  <a:latin typeface="+mn-lt"/>
                  <a:ea typeface="ＭＳ Ｐゴシック" charset="0"/>
                </a:rPr>
                <a:t>b</a:t>
              </a:r>
            </a:p>
          </p:txBody>
        </p:sp>
        <p:sp>
          <p:nvSpPr>
            <p:cNvPr id="23" name="Text Box 40">
              <a:extLst>
                <a:ext uri="{FF2B5EF4-FFF2-40B4-BE49-F238E27FC236}">
                  <a16:creationId xmlns:a16="http://schemas.microsoft.com/office/drawing/2014/main" id="{F2F3B9A6-3DDD-20AE-AEE5-DDF14E7CAE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00" y="2133600"/>
              <a:ext cx="15224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Slope: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m</a:t>
              </a:r>
            </a:p>
          </p:txBody>
        </p:sp>
        <p:sp>
          <p:nvSpPr>
            <p:cNvPr id="24" name="Text Box 41">
              <a:extLst>
                <a:ext uri="{FF2B5EF4-FFF2-40B4-BE49-F238E27FC236}">
                  <a16:creationId xmlns:a16="http://schemas.microsoft.com/office/drawing/2014/main" id="{6CE69D78-4711-98B2-1A4E-FF6A0BD3C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" y="1143000"/>
              <a:ext cx="16240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25" name="Text Box 42">
              <a:extLst>
                <a:ext uri="{FF2B5EF4-FFF2-40B4-BE49-F238E27FC236}">
                  <a16:creationId xmlns:a16="http://schemas.microsoft.com/office/drawing/2014/main" id="{525B5BA2-C401-1176-2DC9-EF2DE4C13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500" y="3505200"/>
              <a:ext cx="73025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26" name="Line 43">
              <a:extLst>
                <a:ext uri="{FF2B5EF4-FFF2-40B4-BE49-F238E27FC236}">
                  <a16:creationId xmlns:a16="http://schemas.microsoft.com/office/drawing/2014/main" id="{9A1EBDA9-74A0-F98C-29AD-9F9F397878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1100" y="1828800"/>
              <a:ext cx="0" cy="213360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44">
              <a:extLst>
                <a:ext uri="{FF2B5EF4-FFF2-40B4-BE49-F238E27FC236}">
                  <a16:creationId xmlns:a16="http://schemas.microsoft.com/office/drawing/2014/main" id="{2063994E-3B34-0020-C115-AD33306B5F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6300" y="3733800"/>
              <a:ext cx="3048000" cy="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45">
              <a:extLst>
                <a:ext uri="{FF2B5EF4-FFF2-40B4-BE49-F238E27FC236}">
                  <a16:creationId xmlns:a16="http://schemas.microsoft.com/office/drawing/2014/main" id="{87AAA8F1-8486-B94B-66EF-5652A45AF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100" y="2209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Oval 46">
              <a:extLst>
                <a:ext uri="{FF2B5EF4-FFF2-40B4-BE49-F238E27FC236}">
                  <a16:creationId xmlns:a16="http://schemas.microsoft.com/office/drawing/2014/main" id="{81E84017-7E97-732E-7BAE-00438F433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900" y="3429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Line 47">
              <a:extLst>
                <a:ext uri="{FF2B5EF4-FFF2-40B4-BE49-F238E27FC236}">
                  <a16:creationId xmlns:a16="http://schemas.microsoft.com/office/drawing/2014/main" id="{20A8FA1F-CF55-CDB9-5FC9-B0B90D6B3B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5100" y="2590800"/>
              <a:ext cx="914400" cy="3048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Oval 48">
              <a:extLst>
                <a:ext uri="{FF2B5EF4-FFF2-40B4-BE49-F238E27FC236}">
                  <a16:creationId xmlns:a16="http://schemas.microsoft.com/office/drawing/2014/main" id="{54D4A87F-DB87-7A0C-A9FA-B065F94A2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100" y="2971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" name="Oval 49">
              <a:extLst>
                <a:ext uri="{FF2B5EF4-FFF2-40B4-BE49-F238E27FC236}">
                  <a16:creationId xmlns:a16="http://schemas.microsoft.com/office/drawing/2014/main" id="{63442039-5AAD-C99B-E97E-C6C8802C6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31242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" name="Oval 50">
              <a:extLst>
                <a:ext uri="{FF2B5EF4-FFF2-40B4-BE49-F238E27FC236}">
                  <a16:creationId xmlns:a16="http://schemas.microsoft.com/office/drawing/2014/main" id="{FA6FE6F8-0921-CDA5-972E-E3248F3A3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0" y="25146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Oval 51">
              <a:extLst>
                <a:ext uri="{FF2B5EF4-FFF2-40B4-BE49-F238E27FC236}">
                  <a16:creationId xmlns:a16="http://schemas.microsoft.com/office/drawing/2014/main" id="{9D774871-B0C0-17C3-28F5-A0236144D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500" y="2667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Line 53">
              <a:extLst>
                <a:ext uri="{FF2B5EF4-FFF2-40B4-BE49-F238E27FC236}">
                  <a16:creationId xmlns:a16="http://schemas.microsoft.com/office/drawing/2014/main" id="{1ABF56EB-44DD-82F8-5F0B-D51477CA68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9700" y="236220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54">
              <a:extLst>
                <a:ext uri="{FF2B5EF4-FFF2-40B4-BE49-F238E27FC236}">
                  <a16:creationId xmlns:a16="http://schemas.microsoft.com/office/drawing/2014/main" id="{E62250FB-BABD-E395-5C19-72F2C7C4C7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9300" y="283845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55">
              <a:extLst>
                <a:ext uri="{FF2B5EF4-FFF2-40B4-BE49-F238E27FC236}">
                  <a16:creationId xmlns:a16="http://schemas.microsoft.com/office/drawing/2014/main" id="{F8F9D0BD-406D-E1B2-2400-A412BD580A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1700" y="2566988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56">
              <a:extLst>
                <a:ext uri="{FF2B5EF4-FFF2-40B4-BE49-F238E27FC236}">
                  <a16:creationId xmlns:a16="http://schemas.microsoft.com/office/drawing/2014/main" id="{25B90FF4-94B3-6543-F710-2993C9EF92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2300" y="3048000"/>
              <a:ext cx="0" cy="685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57">
              <a:extLst>
                <a:ext uri="{FF2B5EF4-FFF2-40B4-BE49-F238E27FC236}">
                  <a16:creationId xmlns:a16="http://schemas.microsoft.com/office/drawing/2014/main" id="{019AFBF8-6A09-E869-6594-0B450E5943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8300" y="2257425"/>
              <a:ext cx="0" cy="304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58">
              <a:extLst>
                <a:ext uri="{FF2B5EF4-FFF2-40B4-BE49-F238E27FC236}">
                  <a16:creationId xmlns:a16="http://schemas.microsoft.com/office/drawing/2014/main" id="{7C0B7F11-5109-DE64-7337-2B3843B262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5100" y="3352800"/>
              <a:ext cx="0" cy="149225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DE07DA6-0529-1C78-0D89-F33C17DC0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124" y="3861342"/>
            <a:ext cx="609973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a p-value: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0-1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0=Null hypothesis unlikely (good!)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1=Null hypothesis likely (bad!), or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= Too noisy to tell (also bad)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51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8743950" cy="8382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p-values</a:t>
            </a:r>
          </a:p>
        </p:txBody>
      </p:sp>
      <p:sp>
        <p:nvSpPr>
          <p:cNvPr id="22533" name="Rectangle 60"/>
          <p:cNvSpPr>
            <a:spLocks noChangeArrowheads="1"/>
          </p:cNvSpPr>
          <p:nvPr/>
        </p:nvSpPr>
        <p:spPr bwMode="auto">
          <a:xfrm>
            <a:off x="800100" y="1295400"/>
            <a:ext cx="8120621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altLang="en-US" sz="3000" b="1" dirty="0">
                <a:solidFill>
                  <a:schemeClr val="tx1"/>
                </a:solidFill>
                <a:latin typeface="News Gothic MT" charset="0"/>
              </a:rPr>
              <a:t>p-value/significance</a:t>
            </a:r>
          </a:p>
          <a:p>
            <a:pPr marL="1200150" lvl="1" indent="-457200"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News Gothic MT" charset="0"/>
              </a:rPr>
              <a:t>value between 0 and 1</a:t>
            </a:r>
          </a:p>
          <a:p>
            <a:pPr marL="1200150" lvl="1" indent="-457200"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News Gothic MT" charset="0"/>
              </a:rPr>
              <a:t>depends on your sample size</a:t>
            </a:r>
          </a:p>
          <a:p>
            <a:pPr marL="1200150" lvl="1" indent="-457200"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News Gothic MT" charset="0"/>
              </a:rPr>
              <a:t>closer to 0 means more significant</a:t>
            </a:r>
          </a:p>
          <a:p>
            <a:pPr marL="1200150" lvl="1" indent="-457200"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News Gothic MT" charset="0"/>
              </a:rPr>
              <a:t>Smaller is better</a:t>
            </a:r>
          </a:p>
          <a:p>
            <a:pPr lvl="1" indent="0"/>
            <a:endParaRPr lang="en-US" altLang="en-US" sz="3000" dirty="0">
              <a:solidFill>
                <a:schemeClr val="tx1"/>
              </a:solidFill>
              <a:latin typeface="News Gothic MT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altLang="en-US" sz="3000" b="1" dirty="0" err="1">
                <a:solidFill>
                  <a:schemeClr val="tx1"/>
                </a:solidFill>
                <a:latin typeface="News Gothic MT" charset="0"/>
              </a:rPr>
              <a:t>FreeSurfer</a:t>
            </a:r>
            <a:r>
              <a:rPr lang="en-US" altLang="en-US" sz="3000" b="1" dirty="0">
                <a:solidFill>
                  <a:schemeClr val="tx1"/>
                </a:solidFill>
                <a:latin typeface="News Gothic MT" charset="0"/>
              </a:rPr>
              <a:t> stores p-values as –log10(p):</a:t>
            </a:r>
          </a:p>
          <a:p>
            <a:pPr marL="1200150" lvl="1" indent="-457200"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News Gothic MT" charset="0"/>
              </a:rPr>
              <a:t>0.1=10</a:t>
            </a:r>
            <a:r>
              <a:rPr lang="en-US" altLang="en-US" sz="3000" baseline="30000" dirty="0">
                <a:solidFill>
                  <a:schemeClr val="tx1"/>
                </a:solidFill>
                <a:latin typeface="News Gothic MT" charset="0"/>
              </a:rPr>
              <a:t>-1</a:t>
            </a:r>
            <a:r>
              <a:rPr lang="en-US" altLang="en-US" sz="3000" dirty="0">
                <a:solidFill>
                  <a:schemeClr val="tx1"/>
                </a:solidFill>
                <a:latin typeface="News Gothic MT" charset="0"/>
                <a:sym typeface="Wingdings" panose="05000000000000000000" pitchFamily="2" charset="2"/>
              </a:rPr>
              <a:t>sig=1, </a:t>
            </a:r>
            <a:r>
              <a:rPr lang="en-US" altLang="en-US" sz="3000" dirty="0">
                <a:solidFill>
                  <a:schemeClr val="tx1"/>
                </a:solidFill>
                <a:latin typeface="News Gothic MT" charset="0"/>
              </a:rPr>
              <a:t> 0.01=10</a:t>
            </a:r>
            <a:r>
              <a:rPr lang="en-US" altLang="en-US" sz="3000" baseline="30000" dirty="0">
                <a:solidFill>
                  <a:schemeClr val="tx1"/>
                </a:solidFill>
                <a:latin typeface="News Gothic MT" charset="0"/>
              </a:rPr>
              <a:t>-2</a:t>
            </a:r>
            <a:r>
              <a:rPr lang="en-US" altLang="en-US" sz="3000" dirty="0">
                <a:solidFill>
                  <a:schemeClr val="tx1"/>
                </a:solidFill>
                <a:latin typeface="News Gothic MT" charset="0"/>
                <a:sym typeface="Wingdings" panose="05000000000000000000" pitchFamily="2" charset="2"/>
              </a:rPr>
              <a:t>sig=2</a:t>
            </a:r>
          </a:p>
          <a:p>
            <a:pPr marL="1200150" lvl="1" indent="-457200"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News Gothic MT" charset="0"/>
                <a:sym typeface="Wingdings" panose="05000000000000000000" pitchFamily="2" charset="2"/>
              </a:rPr>
              <a:t>Bigger is now better</a:t>
            </a:r>
          </a:p>
          <a:p>
            <a:pPr marL="1200150" lvl="1" indent="-457200">
              <a:buFont typeface="Arial"/>
              <a:buChar char="•"/>
            </a:pPr>
            <a:r>
              <a:rPr lang="en-US" altLang="en-US" sz="3000" dirty="0" err="1">
                <a:solidFill>
                  <a:schemeClr val="tx1"/>
                </a:solidFill>
                <a:latin typeface="News Gothic MT" charset="0"/>
                <a:sym typeface="Wingdings" panose="05000000000000000000" pitchFamily="2" charset="2"/>
              </a:rPr>
              <a:t>sig.mgh</a:t>
            </a:r>
            <a:r>
              <a:rPr lang="en-US" altLang="en-US" sz="3000" dirty="0">
                <a:solidFill>
                  <a:schemeClr val="tx1"/>
                </a:solidFill>
                <a:latin typeface="News Gothic MT" charset="0"/>
                <a:sym typeface="Wingdings" panose="05000000000000000000" pitchFamily="2" charset="2"/>
              </a:rPr>
              <a:t> files	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107951"/>
            <a:ext cx="9048750" cy="730250"/>
          </a:xfrm>
        </p:spPr>
        <p:txBody>
          <a:bodyPr/>
          <a:lstStyle/>
          <a:p>
            <a:r>
              <a:rPr lang="en-US" sz="4000" dirty="0"/>
              <a:t>Testing our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38" y="1600200"/>
            <a:ext cx="9048750" cy="1295400"/>
          </a:xfrm>
        </p:spPr>
        <p:txBody>
          <a:bodyPr/>
          <a:lstStyle/>
          <a:p>
            <a:r>
              <a:rPr lang="en-US" dirty="0"/>
              <a:t>We still need to test for </a:t>
            </a:r>
            <a:r>
              <a:rPr lang="en-US" b="1" i="1" dirty="0"/>
              <a:t>significance</a:t>
            </a:r>
          </a:p>
          <a:p>
            <a:r>
              <a:rPr lang="en-US" dirty="0"/>
              <a:t>We’ll use our </a:t>
            </a:r>
            <a:r>
              <a:rPr lang="en-US" b="1" u="sng" dirty="0"/>
              <a:t>contrast matrix C</a:t>
            </a:r>
            <a:r>
              <a:rPr lang="en-US" b="1" dirty="0"/>
              <a:t> [0 1]</a:t>
            </a:r>
            <a:r>
              <a:rPr lang="en-US" dirty="0"/>
              <a:t> again here in a </a:t>
            </a:r>
            <a:r>
              <a:rPr lang="en-US" i="1" dirty="0"/>
              <a:t>t-test: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871680"/>
              </p:ext>
            </p:extLst>
          </p:nvPr>
        </p:nvGraphicFramePr>
        <p:xfrm>
          <a:off x="3543300" y="3276600"/>
          <a:ext cx="3810000" cy="1173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457200" progId="Equation.3">
                  <p:embed/>
                </p:oleObj>
              </mc:Choice>
              <mc:Fallback>
                <p:oleObj name="Equation" r:id="rId2" imgW="1320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43300" y="3276600"/>
                        <a:ext cx="3810000" cy="1173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52700" y="3124200"/>
            <a:ext cx="178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Contrast matrix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58100" y="3276600"/>
            <a:ext cx="2580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Regression coefficients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4495800"/>
            <a:ext cx="1644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Design matrix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8500" y="4648200"/>
            <a:ext cx="2839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Variance of noise (</a:t>
            </a:r>
            <a:r>
              <a:rPr lang="en-US" dirty="0" err="1">
                <a:solidFill>
                  <a:srgbClr val="800000"/>
                </a:solidFill>
              </a:rPr>
              <a:t>var</a:t>
            </a:r>
            <a:r>
              <a:rPr lang="en-US" dirty="0">
                <a:solidFill>
                  <a:srgbClr val="800000"/>
                </a:solidFill>
              </a:rPr>
              <a:t>(n))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29100" y="33528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2" idx="1"/>
          </p:cNvCxnSpPr>
          <p:nvPr/>
        </p:nvCxnSpPr>
        <p:spPr>
          <a:xfrm flipH="1">
            <a:off x="6057900" y="3476655"/>
            <a:ext cx="1600200" cy="28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533900" y="4267200"/>
            <a:ext cx="76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134100" y="42672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47700" y="5105400"/>
            <a:ext cx="9220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9250" indent="-34925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68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263650" indent="-2952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5462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Font typeface="Arial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t-value corresponds to a 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p-value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that depends on your sample size. 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p-value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between 0 and 1, values closer to 0 indicate a more significant result.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6049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107951"/>
            <a:ext cx="9048750" cy="730250"/>
          </a:xfrm>
        </p:spPr>
        <p:txBody>
          <a:bodyPr/>
          <a:lstStyle/>
          <a:p>
            <a:r>
              <a:rPr lang="en-US" sz="4000" dirty="0"/>
              <a:t>Summarizing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226170"/>
              </p:ext>
            </p:extLst>
          </p:nvPr>
        </p:nvGraphicFramePr>
        <p:xfrm>
          <a:off x="1485900" y="3276600"/>
          <a:ext cx="3810000" cy="1173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457200" progId="Equation.3">
                  <p:embed/>
                </p:oleObj>
              </mc:Choice>
              <mc:Fallback>
                <p:oleObj name="Equation" r:id="rId2" imgW="1320800" imgH="457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85900" y="3276600"/>
                        <a:ext cx="3810000" cy="1173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5300" y="3124200"/>
            <a:ext cx="178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Contrast matrix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00700" y="3276600"/>
            <a:ext cx="2580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Regression coefficients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1100" y="4495800"/>
            <a:ext cx="1644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Design matrix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71700" y="33528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2" idx="1"/>
          </p:cNvCxnSpPr>
          <p:nvPr/>
        </p:nvCxnSpPr>
        <p:spPr>
          <a:xfrm flipH="1">
            <a:off x="4000500" y="3476655"/>
            <a:ext cx="1600200" cy="28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076700" y="42672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EC37350-2009-FC01-6E2C-30BC108EB4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38544"/>
              </p:ext>
            </p:extLst>
          </p:nvPr>
        </p:nvGraphicFramePr>
        <p:xfrm>
          <a:off x="2769817" y="1600201"/>
          <a:ext cx="2461366" cy="663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3100" imgH="203200" progId="Equation.3">
                  <p:embed/>
                </p:oleObj>
              </mc:Choice>
              <mc:Fallback>
                <p:oleObj name="Equation" r:id="rId4" imgW="673100" imgH="203200" progId="Equation.3">
                  <p:embed/>
                  <p:pic>
                    <p:nvPicPr>
                      <p:cNvPr id="116" name="Object 11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69817" y="1600201"/>
                        <a:ext cx="2461366" cy="663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5A1AA8-DEAD-C6C4-1CC0-739F7E4FBA54}"/>
              </a:ext>
            </a:extLst>
          </p:cNvPr>
          <p:cNvCxnSpPr>
            <a:cxnSpLocks/>
          </p:cNvCxnSpPr>
          <p:nvPr/>
        </p:nvCxnSpPr>
        <p:spPr>
          <a:xfrm flipH="1" flipV="1">
            <a:off x="3924300" y="2133600"/>
            <a:ext cx="1981200" cy="24607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0514030-5D03-9496-E8B8-A29A6175EF7F}"/>
              </a:ext>
            </a:extLst>
          </p:cNvPr>
          <p:cNvSpPr txBox="1"/>
          <p:nvPr/>
        </p:nvSpPr>
        <p:spPr>
          <a:xfrm>
            <a:off x="214032" y="1561981"/>
            <a:ext cx="1577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Measurement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AAD684-0375-7C11-5EC5-0E9B2E7E91D3}"/>
              </a:ext>
            </a:extLst>
          </p:cNvPr>
          <p:cNvCxnSpPr/>
          <p:nvPr/>
        </p:nvCxnSpPr>
        <p:spPr>
          <a:xfrm>
            <a:off x="1704041" y="1733491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D480117-FC53-BCD9-72E0-DB6DC3AE333B}"/>
              </a:ext>
            </a:extLst>
          </p:cNvPr>
          <p:cNvCxnSpPr>
            <a:cxnSpLocks/>
          </p:cNvCxnSpPr>
          <p:nvPr/>
        </p:nvCxnSpPr>
        <p:spPr>
          <a:xfrm flipH="1" flipV="1">
            <a:off x="4305300" y="2133600"/>
            <a:ext cx="1404376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Box 59">
            <a:extLst>
              <a:ext uri="{FF2B5EF4-FFF2-40B4-BE49-F238E27FC236}">
                <a16:creationId xmlns:a16="http://schemas.microsoft.com/office/drawing/2014/main" id="{B28B82DC-47C8-0DB4-B51A-56EB6828E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494" y="1573781"/>
            <a:ext cx="4343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000" dirty="0">
                <a:solidFill>
                  <a:srgbClr val="262626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=inv(X’*X)*y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8E328DE-7457-FD39-4418-3B508F7FA893}"/>
              </a:ext>
            </a:extLst>
          </p:cNvPr>
          <p:cNvCxnSpPr>
            <a:cxnSpLocks/>
          </p:cNvCxnSpPr>
          <p:nvPr/>
        </p:nvCxnSpPr>
        <p:spPr>
          <a:xfrm flipV="1">
            <a:off x="5862076" y="2127779"/>
            <a:ext cx="0" cy="11488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C7814C9-1D4D-934E-5AA4-796D29D385DA}"/>
              </a:ext>
            </a:extLst>
          </p:cNvPr>
          <p:cNvSpPr txBox="1"/>
          <p:nvPr/>
        </p:nvSpPr>
        <p:spPr>
          <a:xfrm>
            <a:off x="744266" y="5269112"/>
            <a:ext cx="8795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You must specify the design matrix X and contrast matrix 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4049C7-3CD6-CBAD-1F23-E7EAA8067274}"/>
              </a:ext>
            </a:extLst>
          </p:cNvPr>
          <p:cNvSpPr txBox="1"/>
          <p:nvPr/>
        </p:nvSpPr>
        <p:spPr>
          <a:xfrm>
            <a:off x="723900" y="5886510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FreeSurfer</a:t>
            </a:r>
            <a:r>
              <a:rPr lang="en-US" sz="2800" dirty="0">
                <a:solidFill>
                  <a:schemeClr val="tx1"/>
                </a:solidFill>
              </a:rPr>
              <a:t> can help …</a:t>
            </a:r>
          </a:p>
        </p:txBody>
      </p:sp>
    </p:spTree>
    <p:extLst>
      <p:ext uri="{BB962C8B-B14F-4D97-AF65-F5344CB8AC3E}">
        <p14:creationId xmlns:p14="http://schemas.microsoft.com/office/powerpoint/2010/main" val="70087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4" grpId="0"/>
      <p:bldP spid="25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4552" y="127308"/>
            <a:ext cx="8743950" cy="762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Aging Study with Two Groups</a:t>
            </a:r>
          </a:p>
        </p:txBody>
      </p:sp>
      <p:sp>
        <p:nvSpPr>
          <p:cNvPr id="24579" name="Text Box 20"/>
          <p:cNvSpPr txBox="1">
            <a:spLocks noChangeArrowheads="1"/>
          </p:cNvSpPr>
          <p:nvPr/>
        </p:nvSpPr>
        <p:spPr bwMode="auto">
          <a:xfrm>
            <a:off x="6210300" y="1676400"/>
            <a:ext cx="3810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3000">
                <a:solidFill>
                  <a:srgbClr val="262626"/>
                </a:solidFill>
                <a:latin typeface="News Gothic MT" charset="0"/>
              </a:rPr>
              <a:t>Do groups differ in Intercept?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000">
                <a:solidFill>
                  <a:srgbClr val="262626"/>
                </a:solidFill>
                <a:latin typeface="News Gothic MT" charset="0"/>
              </a:rPr>
              <a:t>Do groups differ in Slope?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000">
                <a:solidFill>
                  <a:srgbClr val="262626"/>
                </a:solidFill>
                <a:latin typeface="News Gothic MT" charset="0"/>
              </a:rPr>
              <a:t>Is average slope different from 0?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000">
                <a:solidFill>
                  <a:srgbClr val="262626"/>
                </a:solidFill>
                <a:latin typeface="News Gothic MT" charset="0"/>
              </a:rPr>
              <a:t>…</a:t>
            </a:r>
          </a:p>
          <a:p>
            <a:endParaRPr lang="en-US" altLang="en-US" sz="3000">
              <a:solidFill>
                <a:srgbClr val="262626"/>
              </a:solidFill>
              <a:latin typeface="News Gothic MT" charset="0"/>
            </a:endParaRPr>
          </a:p>
        </p:txBody>
      </p:sp>
      <p:grpSp>
        <p:nvGrpSpPr>
          <p:cNvPr id="24580" name="Group 73"/>
          <p:cNvGrpSpPr>
            <a:grpSpLocks/>
          </p:cNvGrpSpPr>
          <p:nvPr/>
        </p:nvGrpSpPr>
        <p:grpSpPr bwMode="auto">
          <a:xfrm>
            <a:off x="495300" y="1752600"/>
            <a:ext cx="5668963" cy="4367213"/>
            <a:chOff x="120" y="1008"/>
            <a:chExt cx="3218" cy="2414"/>
          </a:xfrm>
        </p:grpSpPr>
        <p:grpSp>
          <p:nvGrpSpPr>
            <p:cNvPr id="24581" name="Group 3"/>
            <p:cNvGrpSpPr>
              <a:grpSpLocks/>
            </p:cNvGrpSpPr>
            <p:nvPr/>
          </p:nvGrpSpPr>
          <p:grpSpPr bwMode="auto">
            <a:xfrm>
              <a:off x="120" y="1008"/>
              <a:ext cx="3218" cy="2414"/>
              <a:chOff x="408" y="1407"/>
              <a:chExt cx="2637" cy="1991"/>
            </a:xfrm>
          </p:grpSpPr>
          <p:sp>
            <p:nvSpPr>
              <p:cNvPr id="24596" name="Line 4"/>
              <p:cNvSpPr>
                <a:spLocks noChangeShapeType="1"/>
              </p:cNvSpPr>
              <p:nvPr/>
            </p:nvSpPr>
            <p:spPr bwMode="auto">
              <a:xfrm>
                <a:off x="552" y="1872"/>
                <a:ext cx="1872" cy="1440"/>
              </a:xfrm>
              <a:prstGeom prst="line">
                <a:avLst/>
              </a:prstGeom>
              <a:noFill/>
              <a:ln w="57150">
                <a:solidFill>
                  <a:srgbClr val="5F880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Line 5"/>
              <p:cNvSpPr>
                <a:spLocks noChangeShapeType="1"/>
              </p:cNvSpPr>
              <p:nvPr/>
            </p:nvSpPr>
            <p:spPr bwMode="auto">
              <a:xfrm flipV="1">
                <a:off x="888" y="1632"/>
                <a:ext cx="960" cy="480"/>
              </a:xfrm>
              <a:prstGeom prst="line">
                <a:avLst/>
              </a:prstGeom>
              <a:noFill/>
              <a:ln w="28575">
                <a:solidFill>
                  <a:srgbClr val="5F880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AutoShape 6"/>
              <p:cNvSpPr>
                <a:spLocks noChangeArrowheads="1"/>
              </p:cNvSpPr>
              <p:nvPr/>
            </p:nvSpPr>
            <p:spPr bwMode="auto">
              <a:xfrm rot="-134468" flipH="1" flipV="1">
                <a:off x="1224" y="2304"/>
                <a:ext cx="288" cy="240"/>
              </a:xfrm>
              <a:prstGeom prst="rtTriangl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99" name="Text Box 7"/>
              <p:cNvSpPr txBox="1">
                <a:spLocks noChangeArrowheads="1"/>
              </p:cNvSpPr>
              <p:nvPr/>
            </p:nvSpPr>
            <p:spPr bwMode="auto">
              <a:xfrm>
                <a:off x="1416" y="1407"/>
                <a:ext cx="692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>
                    <a:solidFill>
                      <a:srgbClr val="5F8804"/>
                    </a:solidFill>
                  </a:rPr>
                  <a:t>Intercept: b1</a:t>
                </a:r>
              </a:p>
            </p:txBody>
          </p:sp>
          <p:sp>
            <p:nvSpPr>
              <p:cNvPr id="24600" name="Text Box 8"/>
              <p:cNvSpPr txBox="1">
                <a:spLocks noChangeArrowheads="1"/>
              </p:cNvSpPr>
              <p:nvPr/>
            </p:nvSpPr>
            <p:spPr bwMode="auto">
              <a:xfrm>
                <a:off x="1896" y="1791"/>
                <a:ext cx="573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>
                    <a:solidFill>
                      <a:srgbClr val="5F8804"/>
                    </a:solidFill>
                  </a:rPr>
                  <a:t>Slope: m1</a:t>
                </a:r>
              </a:p>
            </p:txBody>
          </p:sp>
          <p:sp>
            <p:nvSpPr>
              <p:cNvPr id="231433" name="Text Box 9"/>
              <p:cNvSpPr txBox="1">
                <a:spLocks noChangeArrowheads="1"/>
              </p:cNvSpPr>
              <p:nvPr/>
            </p:nvSpPr>
            <p:spPr bwMode="auto">
              <a:xfrm>
                <a:off x="408" y="1440"/>
                <a:ext cx="756" cy="2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Thickness</a:t>
                </a:r>
              </a:p>
            </p:txBody>
          </p:sp>
          <p:sp>
            <p:nvSpPr>
              <p:cNvPr id="231434" name="Text Box 10"/>
              <p:cNvSpPr txBox="1">
                <a:spLocks noChangeArrowheads="1"/>
              </p:cNvSpPr>
              <p:nvPr/>
            </p:nvSpPr>
            <p:spPr bwMode="auto">
              <a:xfrm>
                <a:off x="2606" y="3005"/>
                <a:ext cx="340" cy="2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Age</a:t>
                </a:r>
              </a:p>
            </p:txBody>
          </p:sp>
          <p:sp>
            <p:nvSpPr>
              <p:cNvPr id="24603" name="Line 11"/>
              <p:cNvSpPr>
                <a:spLocks noChangeShapeType="1"/>
              </p:cNvSpPr>
              <p:nvPr/>
            </p:nvSpPr>
            <p:spPr bwMode="auto">
              <a:xfrm>
                <a:off x="840" y="1872"/>
                <a:ext cx="0" cy="1345"/>
              </a:xfrm>
              <a:prstGeom prst="line">
                <a:avLst/>
              </a:prstGeom>
              <a:noFill/>
              <a:ln w="57150">
                <a:solidFill>
                  <a:srgbClr val="26262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Line 12"/>
              <p:cNvSpPr>
                <a:spLocks noChangeShapeType="1"/>
              </p:cNvSpPr>
              <p:nvPr/>
            </p:nvSpPr>
            <p:spPr bwMode="auto">
              <a:xfrm>
                <a:off x="648" y="3072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26262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5" name="Line 13"/>
              <p:cNvSpPr>
                <a:spLocks noChangeShapeType="1"/>
              </p:cNvSpPr>
              <p:nvPr/>
            </p:nvSpPr>
            <p:spPr bwMode="auto">
              <a:xfrm flipV="1">
                <a:off x="1512" y="2016"/>
                <a:ext cx="624" cy="337"/>
              </a:xfrm>
              <a:prstGeom prst="line">
                <a:avLst/>
              </a:prstGeom>
              <a:noFill/>
              <a:ln w="19050">
                <a:solidFill>
                  <a:srgbClr val="5F880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6" name="Line 14"/>
              <p:cNvSpPr>
                <a:spLocks noChangeShapeType="1"/>
              </p:cNvSpPr>
              <p:nvPr/>
            </p:nvSpPr>
            <p:spPr bwMode="auto">
              <a:xfrm>
                <a:off x="456" y="2352"/>
                <a:ext cx="2352" cy="624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39" name="Text Box 15"/>
              <p:cNvSpPr txBox="1">
                <a:spLocks noChangeArrowheads="1"/>
              </p:cNvSpPr>
              <p:nvPr/>
            </p:nvSpPr>
            <p:spPr bwMode="auto">
              <a:xfrm>
                <a:off x="1032" y="3216"/>
                <a:ext cx="692" cy="18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accent6"/>
                    </a:solidFill>
                    <a:latin typeface="Times New Roman" charset="0"/>
                    <a:ea typeface="ＭＳ Ｐゴシック" charset="0"/>
                  </a:rPr>
                  <a:t>Intercept: b2</a:t>
                </a:r>
              </a:p>
            </p:txBody>
          </p:sp>
          <p:sp>
            <p:nvSpPr>
              <p:cNvPr id="24608" name="Text Box 16"/>
              <p:cNvSpPr txBox="1">
                <a:spLocks noChangeArrowheads="1"/>
              </p:cNvSpPr>
              <p:nvPr/>
            </p:nvSpPr>
            <p:spPr bwMode="auto">
              <a:xfrm>
                <a:off x="2472" y="2352"/>
                <a:ext cx="573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>
                    <a:solidFill>
                      <a:srgbClr val="C00000"/>
                    </a:solidFill>
                  </a:rPr>
                  <a:t>Slope: m2</a:t>
                </a:r>
              </a:p>
            </p:txBody>
          </p:sp>
          <p:sp>
            <p:nvSpPr>
              <p:cNvPr id="24609" name="AutoShape 17"/>
              <p:cNvSpPr>
                <a:spLocks noChangeArrowheads="1"/>
              </p:cNvSpPr>
              <p:nvPr/>
            </p:nvSpPr>
            <p:spPr bwMode="auto">
              <a:xfrm rot="-1437108" flipH="1" flipV="1">
                <a:off x="2136" y="2676"/>
                <a:ext cx="288" cy="240"/>
              </a:xfrm>
              <a:prstGeom prst="rtTriangl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10" name="Line 18"/>
              <p:cNvSpPr>
                <a:spLocks noChangeShapeType="1"/>
              </p:cNvSpPr>
              <p:nvPr/>
            </p:nvSpPr>
            <p:spPr bwMode="auto">
              <a:xfrm flipV="1">
                <a:off x="2424" y="2592"/>
                <a:ext cx="384" cy="144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1" name="Line 19"/>
              <p:cNvSpPr>
                <a:spLocks noChangeShapeType="1"/>
              </p:cNvSpPr>
              <p:nvPr/>
            </p:nvSpPr>
            <p:spPr bwMode="auto">
              <a:xfrm>
                <a:off x="888" y="2544"/>
                <a:ext cx="528" cy="672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82" name="Oval 59"/>
            <p:cNvSpPr>
              <a:spLocks noChangeArrowheads="1"/>
            </p:cNvSpPr>
            <p:nvPr/>
          </p:nvSpPr>
          <p:spPr bwMode="auto">
            <a:xfrm>
              <a:off x="744" y="2208"/>
              <a:ext cx="50" cy="47"/>
            </a:xfrm>
            <a:prstGeom prst="ellipse">
              <a:avLst/>
            </a:prstGeom>
            <a:solidFill>
              <a:srgbClr val="FD141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3" name="Oval 60"/>
            <p:cNvSpPr>
              <a:spLocks noChangeArrowheads="1"/>
            </p:cNvSpPr>
            <p:nvPr/>
          </p:nvSpPr>
          <p:spPr bwMode="auto">
            <a:xfrm>
              <a:off x="1224" y="2496"/>
              <a:ext cx="48" cy="47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4" name="Oval 61"/>
            <p:cNvSpPr>
              <a:spLocks noChangeArrowheads="1"/>
            </p:cNvSpPr>
            <p:nvPr/>
          </p:nvSpPr>
          <p:spPr bwMode="auto">
            <a:xfrm>
              <a:off x="1176" y="2304"/>
              <a:ext cx="48" cy="48"/>
            </a:xfrm>
            <a:prstGeom prst="ellipse">
              <a:avLst/>
            </a:prstGeom>
            <a:solidFill>
              <a:srgbClr val="FD141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5" name="Oval 62"/>
            <p:cNvSpPr>
              <a:spLocks noChangeArrowheads="1"/>
            </p:cNvSpPr>
            <p:nvPr/>
          </p:nvSpPr>
          <p:spPr bwMode="auto">
            <a:xfrm>
              <a:off x="1752" y="2496"/>
              <a:ext cx="48" cy="47"/>
            </a:xfrm>
            <a:prstGeom prst="ellipse">
              <a:avLst/>
            </a:prstGeom>
            <a:solidFill>
              <a:srgbClr val="FD141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6" name="Oval 63"/>
            <p:cNvSpPr>
              <a:spLocks noChangeArrowheads="1"/>
            </p:cNvSpPr>
            <p:nvPr/>
          </p:nvSpPr>
          <p:spPr bwMode="auto">
            <a:xfrm>
              <a:off x="1608" y="2688"/>
              <a:ext cx="48" cy="47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7" name="Oval 64"/>
            <p:cNvSpPr>
              <a:spLocks noChangeArrowheads="1"/>
            </p:cNvSpPr>
            <p:nvPr/>
          </p:nvSpPr>
          <p:spPr bwMode="auto">
            <a:xfrm>
              <a:off x="2040" y="2304"/>
              <a:ext cx="48" cy="48"/>
            </a:xfrm>
            <a:prstGeom prst="ellipse">
              <a:avLst/>
            </a:prstGeom>
            <a:solidFill>
              <a:srgbClr val="FD141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8" name="Oval 65"/>
            <p:cNvSpPr>
              <a:spLocks noChangeArrowheads="1"/>
            </p:cNvSpPr>
            <p:nvPr/>
          </p:nvSpPr>
          <p:spPr bwMode="auto">
            <a:xfrm>
              <a:off x="2136" y="2784"/>
              <a:ext cx="48" cy="48"/>
            </a:xfrm>
            <a:prstGeom prst="ellipse">
              <a:avLst/>
            </a:prstGeom>
            <a:solidFill>
              <a:srgbClr val="FD141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9" name="Oval 66"/>
            <p:cNvSpPr>
              <a:spLocks noChangeArrowheads="1"/>
            </p:cNvSpPr>
            <p:nvPr/>
          </p:nvSpPr>
          <p:spPr bwMode="auto">
            <a:xfrm>
              <a:off x="504" y="1584"/>
              <a:ext cx="48" cy="4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90" name="Oval 67"/>
            <p:cNvSpPr>
              <a:spLocks noChangeArrowheads="1"/>
            </p:cNvSpPr>
            <p:nvPr/>
          </p:nvSpPr>
          <p:spPr bwMode="auto">
            <a:xfrm>
              <a:off x="744" y="2016"/>
              <a:ext cx="50" cy="47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91" name="Oval 68"/>
            <p:cNvSpPr>
              <a:spLocks noChangeArrowheads="1"/>
            </p:cNvSpPr>
            <p:nvPr/>
          </p:nvSpPr>
          <p:spPr bwMode="auto">
            <a:xfrm>
              <a:off x="1080" y="1920"/>
              <a:ext cx="50" cy="4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92" name="Oval 69"/>
            <p:cNvSpPr>
              <a:spLocks noChangeArrowheads="1"/>
            </p:cNvSpPr>
            <p:nvPr/>
          </p:nvSpPr>
          <p:spPr bwMode="auto">
            <a:xfrm>
              <a:off x="984" y="2256"/>
              <a:ext cx="48" cy="4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93" name="Oval 70"/>
            <p:cNvSpPr>
              <a:spLocks noChangeArrowheads="1"/>
            </p:cNvSpPr>
            <p:nvPr/>
          </p:nvSpPr>
          <p:spPr bwMode="auto">
            <a:xfrm>
              <a:off x="1656" y="2400"/>
              <a:ext cx="50" cy="4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94" name="Oval 71"/>
            <p:cNvSpPr>
              <a:spLocks noChangeArrowheads="1"/>
            </p:cNvSpPr>
            <p:nvPr/>
          </p:nvSpPr>
          <p:spPr bwMode="auto">
            <a:xfrm>
              <a:off x="1752" y="2880"/>
              <a:ext cx="48" cy="4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95" name="Oval 72"/>
            <p:cNvSpPr>
              <a:spLocks noChangeArrowheads="1"/>
            </p:cNvSpPr>
            <p:nvPr/>
          </p:nvSpPr>
          <p:spPr bwMode="auto">
            <a:xfrm>
              <a:off x="2088" y="3168"/>
              <a:ext cx="48" cy="47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4239189" y="152400"/>
            <a:ext cx="1919747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Outline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71500" y="1066800"/>
            <a:ext cx="9296400" cy="50141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 Motivation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ea typeface="ＭＳ Ｐゴシック" charset="0"/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 GLM: General Linear Model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Theory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Hypothesis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GLM with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FreeSurfer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</a:endParaRP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Modeling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Command-line Stream</a:t>
            </a:r>
          </a:p>
          <a:p>
            <a:pPr marL="1028700" lvl="1" indent="-571500">
              <a:buFont typeface="Arial"/>
              <a:buChar char="•"/>
              <a:defRPr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Two Groups: Design Matrix</a:t>
            </a: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266700" y="1066800"/>
            <a:ext cx="4508500" cy="3271838"/>
            <a:chOff x="408" y="1407"/>
            <a:chExt cx="2840" cy="2061"/>
          </a:xfrm>
        </p:grpSpPr>
        <p:sp>
          <p:nvSpPr>
            <p:cNvPr id="26662" name="Line 4"/>
            <p:cNvSpPr>
              <a:spLocks noChangeShapeType="1"/>
            </p:cNvSpPr>
            <p:nvPr/>
          </p:nvSpPr>
          <p:spPr bwMode="auto">
            <a:xfrm>
              <a:off x="552" y="1872"/>
              <a:ext cx="1872" cy="144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5"/>
            <p:cNvSpPr>
              <a:spLocks noChangeShapeType="1"/>
            </p:cNvSpPr>
            <p:nvPr/>
          </p:nvSpPr>
          <p:spPr bwMode="auto">
            <a:xfrm flipV="1">
              <a:off x="888" y="1632"/>
              <a:ext cx="960" cy="480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AutoShape 6"/>
            <p:cNvSpPr>
              <a:spLocks noChangeArrowheads="1"/>
            </p:cNvSpPr>
            <p:nvPr/>
          </p:nvSpPr>
          <p:spPr bwMode="auto">
            <a:xfrm rot="-134468" flipH="1" flipV="1">
              <a:off x="1224" y="2304"/>
              <a:ext cx="288" cy="24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65" name="Text Box 7"/>
            <p:cNvSpPr txBox="1">
              <a:spLocks noChangeArrowheads="1"/>
            </p:cNvSpPr>
            <p:nvPr/>
          </p:nvSpPr>
          <p:spPr bwMode="auto">
            <a:xfrm>
              <a:off x="1416" y="1407"/>
              <a:ext cx="9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Intercept: b1</a:t>
              </a:r>
            </a:p>
          </p:txBody>
        </p:sp>
        <p:sp>
          <p:nvSpPr>
            <p:cNvPr id="26666" name="Text Box 8"/>
            <p:cNvSpPr txBox="1">
              <a:spLocks noChangeArrowheads="1"/>
            </p:cNvSpPr>
            <p:nvPr/>
          </p:nvSpPr>
          <p:spPr bwMode="auto">
            <a:xfrm>
              <a:off x="1896" y="1791"/>
              <a:ext cx="7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Slope: m1</a:t>
              </a:r>
            </a:p>
          </p:txBody>
        </p:sp>
        <p:sp>
          <p:nvSpPr>
            <p:cNvPr id="261129" name="Text Box 9"/>
            <p:cNvSpPr txBox="1">
              <a:spLocks noChangeArrowheads="1"/>
            </p:cNvSpPr>
            <p:nvPr/>
          </p:nvSpPr>
          <p:spPr bwMode="auto">
            <a:xfrm>
              <a:off x="408" y="1440"/>
              <a:ext cx="1023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261130" name="Text Box 10"/>
            <p:cNvSpPr txBox="1">
              <a:spLocks noChangeArrowheads="1"/>
            </p:cNvSpPr>
            <p:nvPr/>
          </p:nvSpPr>
          <p:spPr bwMode="auto">
            <a:xfrm>
              <a:off x="2616" y="2928"/>
              <a:ext cx="460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26669" name="Line 11"/>
            <p:cNvSpPr>
              <a:spLocks noChangeShapeType="1"/>
            </p:cNvSpPr>
            <p:nvPr/>
          </p:nvSpPr>
          <p:spPr bwMode="auto">
            <a:xfrm>
              <a:off x="840" y="1872"/>
              <a:ext cx="0" cy="1344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Line 12"/>
            <p:cNvSpPr>
              <a:spLocks noChangeShapeType="1"/>
            </p:cNvSpPr>
            <p:nvPr/>
          </p:nvSpPr>
          <p:spPr bwMode="auto">
            <a:xfrm>
              <a:off x="648" y="3072"/>
              <a:ext cx="1920" cy="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1" name="Line 13"/>
            <p:cNvSpPr>
              <a:spLocks noChangeShapeType="1"/>
            </p:cNvSpPr>
            <p:nvPr/>
          </p:nvSpPr>
          <p:spPr bwMode="auto">
            <a:xfrm flipV="1">
              <a:off x="1512" y="2016"/>
              <a:ext cx="624" cy="336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Line 14"/>
            <p:cNvSpPr>
              <a:spLocks noChangeShapeType="1"/>
            </p:cNvSpPr>
            <p:nvPr/>
          </p:nvSpPr>
          <p:spPr bwMode="auto">
            <a:xfrm>
              <a:off x="456" y="2352"/>
              <a:ext cx="2352" cy="624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35" name="Text Box 15"/>
            <p:cNvSpPr txBox="1">
              <a:spLocks noChangeArrowheads="1"/>
            </p:cNvSpPr>
            <p:nvPr/>
          </p:nvSpPr>
          <p:spPr bwMode="auto">
            <a:xfrm>
              <a:off x="1032" y="3216"/>
              <a:ext cx="937" cy="25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6"/>
                  </a:solidFill>
                  <a:latin typeface="Times New Roman" charset="0"/>
                  <a:ea typeface="ＭＳ Ｐゴシック" charset="0"/>
                </a:rPr>
                <a:t>Intercept: b2</a:t>
              </a:r>
            </a:p>
          </p:txBody>
        </p:sp>
        <p:sp>
          <p:nvSpPr>
            <p:cNvPr id="26674" name="Text Box 16"/>
            <p:cNvSpPr txBox="1">
              <a:spLocks noChangeArrowheads="1"/>
            </p:cNvSpPr>
            <p:nvPr/>
          </p:nvSpPr>
          <p:spPr bwMode="auto">
            <a:xfrm>
              <a:off x="2472" y="2352"/>
              <a:ext cx="7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</a:rPr>
                <a:t>Slope: m2</a:t>
              </a:r>
            </a:p>
          </p:txBody>
        </p:sp>
        <p:sp>
          <p:nvSpPr>
            <p:cNvPr id="26675" name="AutoShape 17"/>
            <p:cNvSpPr>
              <a:spLocks noChangeArrowheads="1"/>
            </p:cNvSpPr>
            <p:nvPr/>
          </p:nvSpPr>
          <p:spPr bwMode="auto">
            <a:xfrm rot="-1437108" flipH="1" flipV="1">
              <a:off x="2136" y="2676"/>
              <a:ext cx="288" cy="24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76" name="Line 18"/>
            <p:cNvSpPr>
              <a:spLocks noChangeShapeType="1"/>
            </p:cNvSpPr>
            <p:nvPr/>
          </p:nvSpPr>
          <p:spPr bwMode="auto">
            <a:xfrm flipV="1">
              <a:off x="2424" y="2592"/>
              <a:ext cx="384" cy="144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Line 19"/>
            <p:cNvSpPr>
              <a:spLocks noChangeShapeType="1"/>
            </p:cNvSpPr>
            <p:nvPr/>
          </p:nvSpPr>
          <p:spPr bwMode="auto">
            <a:xfrm>
              <a:off x="888" y="2544"/>
              <a:ext cx="528" cy="67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838700" y="3124200"/>
            <a:ext cx="4724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1400" dirty="0">
              <a:solidFill>
                <a:schemeClr val="tx1"/>
              </a:solidFill>
              <a:latin typeface="+mn-lt"/>
              <a:ea typeface="ＭＳ Ｐゴシック" charset="-128"/>
            </a:endParaRPr>
          </a:p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  <a:latin typeface="+mn-lt"/>
                <a:ea typeface="ＭＳ Ｐゴシック" charset="-128"/>
              </a:rPr>
              <a:t>number of columns = (number of groups)*(number of parameters)</a:t>
            </a: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804397"/>
              </p:ext>
            </p:extLst>
          </p:nvPr>
        </p:nvGraphicFramePr>
        <p:xfrm>
          <a:off x="4914900" y="1143000"/>
          <a:ext cx="3382963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52600" imgH="1155700" progId="Equation.3">
                  <p:embed/>
                </p:oleObj>
              </mc:Choice>
              <mc:Fallback>
                <p:oleObj name="Equation" r:id="rId3" imgW="1752600" imgH="1155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14900" y="1143000"/>
                        <a:ext cx="3382963" cy="199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45221"/>
              </p:ext>
            </p:extLst>
          </p:nvPr>
        </p:nvGraphicFramePr>
        <p:xfrm>
          <a:off x="1028700" y="4724400"/>
          <a:ext cx="7208838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60700" imgH="901700" progId="Equation.3">
                  <p:embed/>
                </p:oleObj>
              </mc:Choice>
              <mc:Fallback>
                <p:oleObj name="Equation" r:id="rId5" imgW="3060700" imgH="901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8700" y="4724400"/>
                        <a:ext cx="7208838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7717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Two Groups: Contrasts</a:t>
            </a: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5753100" y="3962400"/>
            <a:ext cx="3897313" cy="2484438"/>
            <a:chOff x="215" y="1338"/>
            <a:chExt cx="3292" cy="2238"/>
          </a:xfrm>
        </p:grpSpPr>
        <p:sp>
          <p:nvSpPr>
            <p:cNvPr id="28696" name="Line 4"/>
            <p:cNvSpPr>
              <a:spLocks noChangeShapeType="1"/>
            </p:cNvSpPr>
            <p:nvPr/>
          </p:nvSpPr>
          <p:spPr bwMode="auto">
            <a:xfrm>
              <a:off x="552" y="1871"/>
              <a:ext cx="1872" cy="144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5"/>
            <p:cNvSpPr>
              <a:spLocks noChangeShapeType="1"/>
            </p:cNvSpPr>
            <p:nvPr/>
          </p:nvSpPr>
          <p:spPr bwMode="auto">
            <a:xfrm flipV="1">
              <a:off x="888" y="1633"/>
              <a:ext cx="960" cy="479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AutoShape 6"/>
            <p:cNvSpPr>
              <a:spLocks noChangeArrowheads="1"/>
            </p:cNvSpPr>
            <p:nvPr/>
          </p:nvSpPr>
          <p:spPr bwMode="auto">
            <a:xfrm rot="-134468" flipH="1" flipV="1">
              <a:off x="1223" y="2305"/>
              <a:ext cx="287" cy="239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9" name="Text Box 7"/>
            <p:cNvSpPr txBox="1">
              <a:spLocks noChangeArrowheads="1"/>
            </p:cNvSpPr>
            <p:nvPr/>
          </p:nvSpPr>
          <p:spPr bwMode="auto">
            <a:xfrm>
              <a:off x="1695" y="1338"/>
              <a:ext cx="1255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Intercept: b1</a:t>
              </a:r>
            </a:p>
          </p:txBody>
        </p:sp>
        <p:sp>
          <p:nvSpPr>
            <p:cNvPr id="28700" name="Text Box 8"/>
            <p:cNvSpPr txBox="1">
              <a:spLocks noChangeArrowheads="1"/>
            </p:cNvSpPr>
            <p:nvPr/>
          </p:nvSpPr>
          <p:spPr bwMode="auto">
            <a:xfrm>
              <a:off x="2082" y="1750"/>
              <a:ext cx="103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Slope: m1</a:t>
              </a:r>
            </a:p>
          </p:txBody>
        </p:sp>
        <p:sp>
          <p:nvSpPr>
            <p:cNvPr id="233481" name="Text Box 9"/>
            <p:cNvSpPr txBox="1">
              <a:spLocks noChangeArrowheads="1"/>
            </p:cNvSpPr>
            <p:nvPr/>
          </p:nvSpPr>
          <p:spPr bwMode="auto">
            <a:xfrm>
              <a:off x="215" y="1477"/>
              <a:ext cx="1169" cy="35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233482" name="Text Box 10"/>
            <p:cNvSpPr txBox="1">
              <a:spLocks noChangeArrowheads="1"/>
            </p:cNvSpPr>
            <p:nvPr/>
          </p:nvSpPr>
          <p:spPr bwMode="auto">
            <a:xfrm>
              <a:off x="2617" y="2928"/>
              <a:ext cx="531" cy="3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28703" name="Line 11"/>
            <p:cNvSpPr>
              <a:spLocks noChangeShapeType="1"/>
            </p:cNvSpPr>
            <p:nvPr/>
          </p:nvSpPr>
          <p:spPr bwMode="auto">
            <a:xfrm>
              <a:off x="840" y="1871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12"/>
            <p:cNvSpPr>
              <a:spLocks noChangeShapeType="1"/>
            </p:cNvSpPr>
            <p:nvPr/>
          </p:nvSpPr>
          <p:spPr bwMode="auto">
            <a:xfrm>
              <a:off x="648" y="3073"/>
              <a:ext cx="192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13"/>
            <p:cNvSpPr>
              <a:spLocks noChangeShapeType="1"/>
            </p:cNvSpPr>
            <p:nvPr/>
          </p:nvSpPr>
          <p:spPr bwMode="auto">
            <a:xfrm flipV="1">
              <a:off x="1512" y="2016"/>
              <a:ext cx="625" cy="336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Line 14"/>
            <p:cNvSpPr>
              <a:spLocks noChangeShapeType="1"/>
            </p:cNvSpPr>
            <p:nvPr/>
          </p:nvSpPr>
          <p:spPr bwMode="auto">
            <a:xfrm>
              <a:off x="456" y="2352"/>
              <a:ext cx="2352" cy="623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Text Box 15"/>
            <p:cNvSpPr txBox="1">
              <a:spLocks noChangeArrowheads="1"/>
            </p:cNvSpPr>
            <p:nvPr/>
          </p:nvSpPr>
          <p:spPr bwMode="auto">
            <a:xfrm>
              <a:off x="1032" y="3216"/>
              <a:ext cx="125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</a:rPr>
                <a:t>Intercept: b2</a:t>
              </a:r>
            </a:p>
          </p:txBody>
        </p:sp>
        <p:sp>
          <p:nvSpPr>
            <p:cNvPr id="28708" name="Text Box 16"/>
            <p:cNvSpPr txBox="1">
              <a:spLocks noChangeArrowheads="1"/>
            </p:cNvSpPr>
            <p:nvPr/>
          </p:nvSpPr>
          <p:spPr bwMode="auto">
            <a:xfrm>
              <a:off x="2466" y="2230"/>
              <a:ext cx="1041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</a:rPr>
                <a:t>Slope: m2</a:t>
              </a:r>
            </a:p>
          </p:txBody>
        </p:sp>
        <p:sp>
          <p:nvSpPr>
            <p:cNvPr id="28709" name="AutoShape 17"/>
            <p:cNvSpPr>
              <a:spLocks noChangeArrowheads="1"/>
            </p:cNvSpPr>
            <p:nvPr/>
          </p:nvSpPr>
          <p:spPr bwMode="auto">
            <a:xfrm rot="-1437108" flipH="1" flipV="1">
              <a:off x="2137" y="2677"/>
              <a:ext cx="287" cy="239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10" name="Line 18"/>
            <p:cNvSpPr>
              <a:spLocks noChangeShapeType="1"/>
            </p:cNvSpPr>
            <p:nvPr/>
          </p:nvSpPr>
          <p:spPr bwMode="auto">
            <a:xfrm flipV="1">
              <a:off x="2424" y="2592"/>
              <a:ext cx="385" cy="144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19"/>
            <p:cNvSpPr>
              <a:spLocks noChangeShapeType="1"/>
            </p:cNvSpPr>
            <p:nvPr/>
          </p:nvSpPr>
          <p:spPr bwMode="auto">
            <a:xfrm>
              <a:off x="888" y="2544"/>
              <a:ext cx="528" cy="67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492" name="Text Box 20"/>
          <p:cNvSpPr txBox="1">
            <a:spLocks noChangeArrowheads="1"/>
          </p:cNvSpPr>
          <p:nvPr/>
        </p:nvSpPr>
        <p:spPr bwMode="auto">
          <a:xfrm>
            <a:off x="1081975" y="4801775"/>
            <a:ext cx="3198957" cy="126188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= [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+1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-1</a:t>
            </a:r>
            <a:r>
              <a:rPr lang="en-US" sz="2400" dirty="0">
                <a:latin typeface="+mn-lt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  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 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</a:t>
            </a:r>
          </a:p>
          <a:p>
            <a:pPr>
              <a:defRPr/>
            </a:pPr>
            <a:endParaRPr lang="en-US" sz="2400" b="1" dirty="0">
              <a:solidFill>
                <a:srgbClr val="262626"/>
              </a:solidFill>
              <a:latin typeface="+mn-lt"/>
              <a:ea typeface="ＭＳ Ｐゴシック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262626"/>
                </a:solidFill>
                <a:latin typeface="Symbol" panose="05050102010706020507" pitchFamily="18" charset="2"/>
                <a:ea typeface="ＭＳ Ｐゴシック" charset="0"/>
              </a:rPr>
              <a:t>b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= [</a:t>
            </a:r>
            <a:r>
              <a:rPr lang="en-US" sz="2400" dirty="0">
                <a:solidFill>
                  <a:srgbClr val="92D050"/>
                </a:solidFill>
                <a:latin typeface="+mn-lt"/>
                <a:ea typeface="ＭＳ Ｐゴシック" charset="0"/>
              </a:rPr>
              <a:t>b1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b2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92D050"/>
                </a:solidFill>
                <a:latin typeface="+mn-lt"/>
                <a:ea typeface="ＭＳ Ｐゴシック" charset="0"/>
              </a:rPr>
              <a:t>m1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m2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</a:t>
            </a:r>
          </a:p>
        </p:txBody>
      </p:sp>
      <p:grpSp>
        <p:nvGrpSpPr>
          <p:cNvPr id="28678" name="Group 26"/>
          <p:cNvGrpSpPr>
            <a:grpSpLocks/>
          </p:cNvGrpSpPr>
          <p:nvPr/>
        </p:nvGrpSpPr>
        <p:grpSpPr bwMode="auto">
          <a:xfrm>
            <a:off x="5524500" y="1143000"/>
            <a:ext cx="74613" cy="1752600"/>
            <a:chOff x="1165" y="3312"/>
            <a:chExt cx="48" cy="672"/>
          </a:xfrm>
        </p:grpSpPr>
        <p:sp>
          <p:nvSpPr>
            <p:cNvPr id="28693" name="Line 27"/>
            <p:cNvSpPr>
              <a:spLocks noChangeShapeType="1"/>
            </p:cNvSpPr>
            <p:nvPr/>
          </p:nvSpPr>
          <p:spPr bwMode="auto">
            <a:xfrm>
              <a:off x="1176" y="3312"/>
              <a:ext cx="0" cy="672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28"/>
            <p:cNvSpPr>
              <a:spLocks noChangeShapeType="1"/>
            </p:cNvSpPr>
            <p:nvPr/>
          </p:nvSpPr>
          <p:spPr bwMode="auto">
            <a:xfrm>
              <a:off x="1165" y="3984"/>
              <a:ext cx="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29"/>
            <p:cNvSpPr>
              <a:spLocks noChangeShapeType="1"/>
            </p:cNvSpPr>
            <p:nvPr/>
          </p:nvSpPr>
          <p:spPr bwMode="auto">
            <a:xfrm>
              <a:off x="1165" y="3312"/>
              <a:ext cx="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0" name="Group 2"/>
          <p:cNvGrpSpPr>
            <a:grpSpLocks/>
          </p:cNvGrpSpPr>
          <p:nvPr/>
        </p:nvGrpSpPr>
        <p:grpSpPr bwMode="auto">
          <a:xfrm>
            <a:off x="6972301" y="2133600"/>
            <a:ext cx="1293813" cy="1620838"/>
            <a:chOff x="8648700" y="3124200"/>
            <a:chExt cx="1293812" cy="1620838"/>
          </a:xfrm>
        </p:grpSpPr>
        <p:grpSp>
          <p:nvGrpSpPr>
            <p:cNvPr id="28682" name="Group 55"/>
            <p:cNvGrpSpPr>
              <a:grpSpLocks/>
            </p:cNvGrpSpPr>
            <p:nvPr/>
          </p:nvGrpSpPr>
          <p:grpSpPr bwMode="auto">
            <a:xfrm>
              <a:off x="9258299" y="3124200"/>
              <a:ext cx="684213" cy="1620838"/>
              <a:chOff x="5880" y="624"/>
              <a:chExt cx="431" cy="1021"/>
            </a:xfrm>
          </p:grpSpPr>
          <p:sp>
            <p:nvSpPr>
              <p:cNvPr id="233528" name="Text Box 56"/>
              <p:cNvSpPr txBox="1">
                <a:spLocks noChangeArrowheads="1"/>
              </p:cNvSpPr>
              <p:nvPr/>
            </p:nvSpPr>
            <p:spPr bwMode="auto">
              <a:xfrm>
                <a:off x="5892" y="656"/>
                <a:ext cx="419" cy="9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solidFill>
                      <a:srgbClr val="5F8804"/>
                    </a:solidFill>
                    <a:latin typeface="+mn-lt"/>
                    <a:ea typeface="ＭＳ Ｐゴシック" charset="0"/>
                  </a:rPr>
                  <a:t>b1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ea typeface="ＭＳ Ｐゴシック" charset="0"/>
                  </a:rPr>
                  <a:t>b2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5F8804"/>
                    </a:solidFill>
                    <a:latin typeface="+mn-lt"/>
                    <a:ea typeface="ＭＳ Ｐゴシック" charset="0"/>
                  </a:rPr>
                  <a:t>m1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ea typeface="ＭＳ Ｐゴシック" charset="0"/>
                  </a:rPr>
                  <a:t>m2</a:t>
                </a:r>
              </a:p>
            </p:txBody>
          </p:sp>
          <p:grpSp>
            <p:nvGrpSpPr>
              <p:cNvPr id="28685" name="Group 57"/>
              <p:cNvGrpSpPr>
                <a:grpSpLocks/>
              </p:cNvGrpSpPr>
              <p:nvPr/>
            </p:nvGrpSpPr>
            <p:grpSpPr bwMode="auto">
              <a:xfrm>
                <a:off x="5880" y="624"/>
                <a:ext cx="65" cy="1008"/>
                <a:chOff x="1165" y="3312"/>
                <a:chExt cx="48" cy="672"/>
              </a:xfrm>
            </p:grpSpPr>
            <p:sp>
              <p:nvSpPr>
                <p:cNvPr id="28690" name="Line 58"/>
                <p:cNvSpPr>
                  <a:spLocks noChangeShapeType="1"/>
                </p:cNvSpPr>
                <p:nvPr/>
              </p:nvSpPr>
              <p:spPr bwMode="auto">
                <a:xfrm>
                  <a:off x="1176" y="3312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1" name="Line 59"/>
                <p:cNvSpPr>
                  <a:spLocks noChangeShapeType="1"/>
                </p:cNvSpPr>
                <p:nvPr/>
              </p:nvSpPr>
              <p:spPr bwMode="auto">
                <a:xfrm>
                  <a:off x="1165" y="3984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2" name="Line 60"/>
                <p:cNvSpPr>
                  <a:spLocks noChangeShapeType="1"/>
                </p:cNvSpPr>
                <p:nvPr/>
              </p:nvSpPr>
              <p:spPr bwMode="auto">
                <a:xfrm>
                  <a:off x="1165" y="331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686" name="Group 61"/>
              <p:cNvGrpSpPr>
                <a:grpSpLocks/>
              </p:cNvGrpSpPr>
              <p:nvPr/>
            </p:nvGrpSpPr>
            <p:grpSpPr bwMode="auto">
              <a:xfrm rot="10800000">
                <a:off x="6227" y="624"/>
                <a:ext cx="48" cy="1008"/>
                <a:chOff x="1106" y="3312"/>
                <a:chExt cx="48" cy="672"/>
              </a:xfrm>
            </p:grpSpPr>
            <p:sp>
              <p:nvSpPr>
                <p:cNvPr id="28687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119" y="3317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8" name="Line 63"/>
                <p:cNvSpPr>
                  <a:spLocks noChangeShapeType="1"/>
                </p:cNvSpPr>
                <p:nvPr/>
              </p:nvSpPr>
              <p:spPr bwMode="auto">
                <a:xfrm>
                  <a:off x="1108" y="3989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9" name="Line 64"/>
                <p:cNvSpPr>
                  <a:spLocks noChangeShapeType="1"/>
                </p:cNvSpPr>
                <p:nvPr/>
              </p:nvSpPr>
              <p:spPr bwMode="auto">
                <a:xfrm>
                  <a:off x="1108" y="3317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3538" name="Rectangle 66"/>
            <p:cNvSpPr>
              <a:spLocks noChangeArrowheads="1"/>
            </p:cNvSpPr>
            <p:nvPr/>
          </p:nvSpPr>
          <p:spPr bwMode="auto">
            <a:xfrm>
              <a:off x="8648700" y="3505200"/>
              <a:ext cx="492593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=</a:t>
              </a:r>
            </a:p>
          </p:txBody>
        </p:sp>
      </p:grp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802419"/>
              </p:ext>
            </p:extLst>
          </p:nvPr>
        </p:nvGraphicFramePr>
        <p:xfrm>
          <a:off x="6667500" y="1066800"/>
          <a:ext cx="2432439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3100" imgH="203200" progId="Equation.3">
                  <p:embed/>
                </p:oleObj>
              </mc:Choice>
              <mc:Fallback>
                <p:oleObj name="Equation" r:id="rId3" imgW="673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67500" y="1066800"/>
                        <a:ext cx="2432439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667500" y="2438400"/>
            <a:ext cx="53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A19481-A7C3-E73F-3F4F-8544BACBD73F}"/>
              </a:ext>
            </a:extLst>
          </p:cNvPr>
          <p:cNvSpPr txBox="1"/>
          <p:nvPr/>
        </p:nvSpPr>
        <p:spPr>
          <a:xfrm>
            <a:off x="3915045" y="3429000"/>
            <a:ext cx="2209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Four Parameters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265DB-76D9-C5F2-7C26-3A3BB6E4AD0F}"/>
              </a:ext>
            </a:extLst>
          </p:cNvPr>
          <p:cNvSpPr txBox="1"/>
          <p:nvPr/>
        </p:nvSpPr>
        <p:spPr>
          <a:xfrm>
            <a:off x="1269640" y="3429000"/>
            <a:ext cx="2302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Four Elements in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Contrast Matrix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D2ED99-B9EF-F80C-B298-C9B65FC667AB}"/>
              </a:ext>
            </a:extLst>
          </p:cNvPr>
          <p:cNvCxnSpPr>
            <a:stCxn id="3" idx="3"/>
          </p:cNvCxnSpPr>
          <p:nvPr/>
        </p:nvCxnSpPr>
        <p:spPr>
          <a:xfrm flipV="1">
            <a:off x="6124304" y="2969419"/>
            <a:ext cx="1339494" cy="690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3B20F1-23D4-5664-60FF-EA322B820458}"/>
              </a:ext>
            </a:extLst>
          </p:cNvPr>
          <p:cNvCxnSpPr>
            <a:cxnSpLocks/>
          </p:cNvCxnSpPr>
          <p:nvPr/>
        </p:nvCxnSpPr>
        <p:spPr>
          <a:xfrm flipV="1">
            <a:off x="2098672" y="3023124"/>
            <a:ext cx="149228" cy="4830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20">
            <a:extLst>
              <a:ext uri="{FF2B5EF4-FFF2-40B4-BE49-F238E27FC236}">
                <a16:creationId xmlns:a16="http://schemas.microsoft.com/office/drawing/2014/main" id="{88B9B3C2-26EE-A41A-09C7-7A0BA2EE4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1371600"/>
            <a:ext cx="4495800" cy="1570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 groups differ in Intercept?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b1=b2?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b1-b2 = 0?</a:t>
            </a:r>
          </a:p>
          <a:p>
            <a:pPr>
              <a:defRPr/>
            </a:pP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= [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+1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-1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], g = 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*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B5420A-4F0B-FF48-94DB-FFE7CEEA1BB4}"/>
              </a:ext>
            </a:extLst>
          </p:cNvPr>
          <p:cNvCxnSpPr>
            <a:cxnSpLocks/>
          </p:cNvCxnSpPr>
          <p:nvPr/>
        </p:nvCxnSpPr>
        <p:spPr>
          <a:xfrm>
            <a:off x="2042794" y="5135497"/>
            <a:ext cx="1425" cy="503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276E83-BF91-16B1-DC5B-9A15AFFDB0C5}"/>
              </a:ext>
            </a:extLst>
          </p:cNvPr>
          <p:cNvCxnSpPr>
            <a:cxnSpLocks/>
          </p:cNvCxnSpPr>
          <p:nvPr/>
        </p:nvCxnSpPr>
        <p:spPr>
          <a:xfrm>
            <a:off x="2563340" y="5135497"/>
            <a:ext cx="1425" cy="503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1D475C-203C-263B-4D3D-613B776BA608}"/>
              </a:ext>
            </a:extLst>
          </p:cNvPr>
          <p:cNvCxnSpPr>
            <a:cxnSpLocks/>
          </p:cNvCxnSpPr>
          <p:nvPr/>
        </p:nvCxnSpPr>
        <p:spPr>
          <a:xfrm>
            <a:off x="3023649" y="5135497"/>
            <a:ext cx="1425" cy="503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D5BE0F1-6201-75D8-7F49-6A0630AF4871}"/>
              </a:ext>
            </a:extLst>
          </p:cNvPr>
          <p:cNvCxnSpPr>
            <a:cxnSpLocks/>
          </p:cNvCxnSpPr>
          <p:nvPr/>
        </p:nvCxnSpPr>
        <p:spPr>
          <a:xfrm>
            <a:off x="3568110" y="5135497"/>
            <a:ext cx="1425" cy="503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92" grpId="0" animBg="1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Two Groups : Contrasts</a:t>
            </a: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5753100" y="3962400"/>
            <a:ext cx="3897313" cy="2484438"/>
            <a:chOff x="215" y="1338"/>
            <a:chExt cx="3292" cy="2238"/>
          </a:xfrm>
        </p:grpSpPr>
        <p:sp>
          <p:nvSpPr>
            <p:cNvPr id="28696" name="Line 4"/>
            <p:cNvSpPr>
              <a:spLocks noChangeShapeType="1"/>
            </p:cNvSpPr>
            <p:nvPr/>
          </p:nvSpPr>
          <p:spPr bwMode="auto">
            <a:xfrm>
              <a:off x="552" y="1871"/>
              <a:ext cx="1872" cy="144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5"/>
            <p:cNvSpPr>
              <a:spLocks noChangeShapeType="1"/>
            </p:cNvSpPr>
            <p:nvPr/>
          </p:nvSpPr>
          <p:spPr bwMode="auto">
            <a:xfrm flipV="1">
              <a:off x="888" y="1633"/>
              <a:ext cx="960" cy="479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AutoShape 6"/>
            <p:cNvSpPr>
              <a:spLocks noChangeArrowheads="1"/>
            </p:cNvSpPr>
            <p:nvPr/>
          </p:nvSpPr>
          <p:spPr bwMode="auto">
            <a:xfrm rot="-134468" flipH="1" flipV="1">
              <a:off x="1223" y="2305"/>
              <a:ext cx="287" cy="239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9" name="Text Box 7"/>
            <p:cNvSpPr txBox="1">
              <a:spLocks noChangeArrowheads="1"/>
            </p:cNvSpPr>
            <p:nvPr/>
          </p:nvSpPr>
          <p:spPr bwMode="auto">
            <a:xfrm>
              <a:off x="1695" y="1338"/>
              <a:ext cx="1255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Intercept: b1</a:t>
              </a:r>
            </a:p>
          </p:txBody>
        </p:sp>
        <p:sp>
          <p:nvSpPr>
            <p:cNvPr id="28700" name="Text Box 8"/>
            <p:cNvSpPr txBox="1">
              <a:spLocks noChangeArrowheads="1"/>
            </p:cNvSpPr>
            <p:nvPr/>
          </p:nvSpPr>
          <p:spPr bwMode="auto">
            <a:xfrm>
              <a:off x="2082" y="1750"/>
              <a:ext cx="103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Slope: m1</a:t>
              </a:r>
            </a:p>
          </p:txBody>
        </p:sp>
        <p:sp>
          <p:nvSpPr>
            <p:cNvPr id="233481" name="Text Box 9"/>
            <p:cNvSpPr txBox="1">
              <a:spLocks noChangeArrowheads="1"/>
            </p:cNvSpPr>
            <p:nvPr/>
          </p:nvSpPr>
          <p:spPr bwMode="auto">
            <a:xfrm>
              <a:off x="215" y="1477"/>
              <a:ext cx="1169" cy="35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233482" name="Text Box 10"/>
            <p:cNvSpPr txBox="1">
              <a:spLocks noChangeArrowheads="1"/>
            </p:cNvSpPr>
            <p:nvPr/>
          </p:nvSpPr>
          <p:spPr bwMode="auto">
            <a:xfrm>
              <a:off x="2617" y="2928"/>
              <a:ext cx="531" cy="3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28703" name="Line 11"/>
            <p:cNvSpPr>
              <a:spLocks noChangeShapeType="1"/>
            </p:cNvSpPr>
            <p:nvPr/>
          </p:nvSpPr>
          <p:spPr bwMode="auto">
            <a:xfrm>
              <a:off x="840" y="1871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12"/>
            <p:cNvSpPr>
              <a:spLocks noChangeShapeType="1"/>
            </p:cNvSpPr>
            <p:nvPr/>
          </p:nvSpPr>
          <p:spPr bwMode="auto">
            <a:xfrm>
              <a:off x="648" y="3073"/>
              <a:ext cx="192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13"/>
            <p:cNvSpPr>
              <a:spLocks noChangeShapeType="1"/>
            </p:cNvSpPr>
            <p:nvPr/>
          </p:nvSpPr>
          <p:spPr bwMode="auto">
            <a:xfrm flipV="1">
              <a:off x="1512" y="2016"/>
              <a:ext cx="625" cy="336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Line 14"/>
            <p:cNvSpPr>
              <a:spLocks noChangeShapeType="1"/>
            </p:cNvSpPr>
            <p:nvPr/>
          </p:nvSpPr>
          <p:spPr bwMode="auto">
            <a:xfrm>
              <a:off x="456" y="2352"/>
              <a:ext cx="2352" cy="623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Text Box 15"/>
            <p:cNvSpPr txBox="1">
              <a:spLocks noChangeArrowheads="1"/>
            </p:cNvSpPr>
            <p:nvPr/>
          </p:nvSpPr>
          <p:spPr bwMode="auto">
            <a:xfrm>
              <a:off x="1032" y="3216"/>
              <a:ext cx="125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</a:rPr>
                <a:t>Intercept: b2</a:t>
              </a:r>
            </a:p>
          </p:txBody>
        </p:sp>
        <p:sp>
          <p:nvSpPr>
            <p:cNvPr id="28708" name="Text Box 16"/>
            <p:cNvSpPr txBox="1">
              <a:spLocks noChangeArrowheads="1"/>
            </p:cNvSpPr>
            <p:nvPr/>
          </p:nvSpPr>
          <p:spPr bwMode="auto">
            <a:xfrm>
              <a:off x="2466" y="2230"/>
              <a:ext cx="1041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</a:rPr>
                <a:t>Slope: m2</a:t>
              </a:r>
            </a:p>
          </p:txBody>
        </p:sp>
        <p:sp>
          <p:nvSpPr>
            <p:cNvPr id="28709" name="AutoShape 17"/>
            <p:cNvSpPr>
              <a:spLocks noChangeArrowheads="1"/>
            </p:cNvSpPr>
            <p:nvPr/>
          </p:nvSpPr>
          <p:spPr bwMode="auto">
            <a:xfrm rot="-1437108" flipH="1" flipV="1">
              <a:off x="2137" y="2677"/>
              <a:ext cx="287" cy="239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10" name="Line 18"/>
            <p:cNvSpPr>
              <a:spLocks noChangeShapeType="1"/>
            </p:cNvSpPr>
            <p:nvPr/>
          </p:nvSpPr>
          <p:spPr bwMode="auto">
            <a:xfrm flipV="1">
              <a:off x="2424" y="2592"/>
              <a:ext cx="385" cy="144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19"/>
            <p:cNvSpPr>
              <a:spLocks noChangeShapeType="1"/>
            </p:cNvSpPr>
            <p:nvPr/>
          </p:nvSpPr>
          <p:spPr bwMode="auto">
            <a:xfrm>
              <a:off x="888" y="2544"/>
              <a:ext cx="528" cy="67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492" name="Text Box 20"/>
          <p:cNvSpPr txBox="1">
            <a:spLocks noChangeArrowheads="1"/>
          </p:cNvSpPr>
          <p:nvPr/>
        </p:nvSpPr>
        <p:spPr bwMode="auto">
          <a:xfrm>
            <a:off x="952500" y="1219200"/>
            <a:ext cx="4495800" cy="1570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 groups differ in Intercept?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b1=b2?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b1-b2 = 0?</a:t>
            </a:r>
          </a:p>
          <a:p>
            <a:pPr>
              <a:defRPr/>
            </a:pP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= [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+1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-1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], g = 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*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</a:p>
        </p:txBody>
      </p:sp>
      <p:grpSp>
        <p:nvGrpSpPr>
          <p:cNvPr id="28678" name="Group 26"/>
          <p:cNvGrpSpPr>
            <a:grpSpLocks/>
          </p:cNvGrpSpPr>
          <p:nvPr/>
        </p:nvGrpSpPr>
        <p:grpSpPr bwMode="auto">
          <a:xfrm>
            <a:off x="5524500" y="1143000"/>
            <a:ext cx="74613" cy="1752600"/>
            <a:chOff x="1165" y="3312"/>
            <a:chExt cx="48" cy="672"/>
          </a:xfrm>
        </p:grpSpPr>
        <p:sp>
          <p:nvSpPr>
            <p:cNvPr id="28693" name="Line 27"/>
            <p:cNvSpPr>
              <a:spLocks noChangeShapeType="1"/>
            </p:cNvSpPr>
            <p:nvPr/>
          </p:nvSpPr>
          <p:spPr bwMode="auto">
            <a:xfrm>
              <a:off x="1176" y="3312"/>
              <a:ext cx="0" cy="672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28"/>
            <p:cNvSpPr>
              <a:spLocks noChangeShapeType="1"/>
            </p:cNvSpPr>
            <p:nvPr/>
          </p:nvSpPr>
          <p:spPr bwMode="auto">
            <a:xfrm>
              <a:off x="1165" y="3984"/>
              <a:ext cx="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29"/>
            <p:cNvSpPr>
              <a:spLocks noChangeShapeType="1"/>
            </p:cNvSpPr>
            <p:nvPr/>
          </p:nvSpPr>
          <p:spPr bwMode="auto">
            <a:xfrm>
              <a:off x="1165" y="3312"/>
              <a:ext cx="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525" name="Rectangle 53"/>
          <p:cNvSpPr>
            <a:spLocks noChangeArrowheads="1"/>
          </p:cNvSpPr>
          <p:nvPr/>
        </p:nvSpPr>
        <p:spPr bwMode="auto">
          <a:xfrm>
            <a:off x="952500" y="2895600"/>
            <a:ext cx="4495800" cy="1565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 groups differ in Slope?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m1=m2?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m1-m2=0?</a:t>
            </a:r>
          </a:p>
          <a:p>
            <a:pPr>
              <a:defRPr/>
            </a:pP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= [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+1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-1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], g = 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*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</a:p>
        </p:txBody>
      </p:sp>
      <p:grpSp>
        <p:nvGrpSpPr>
          <p:cNvPr id="28680" name="Group 2"/>
          <p:cNvGrpSpPr>
            <a:grpSpLocks/>
          </p:cNvGrpSpPr>
          <p:nvPr/>
        </p:nvGrpSpPr>
        <p:grpSpPr bwMode="auto">
          <a:xfrm>
            <a:off x="6972301" y="2133600"/>
            <a:ext cx="1293813" cy="1620838"/>
            <a:chOff x="8648700" y="3124200"/>
            <a:chExt cx="1293812" cy="1620838"/>
          </a:xfrm>
        </p:grpSpPr>
        <p:grpSp>
          <p:nvGrpSpPr>
            <p:cNvPr id="28682" name="Group 55"/>
            <p:cNvGrpSpPr>
              <a:grpSpLocks/>
            </p:cNvGrpSpPr>
            <p:nvPr/>
          </p:nvGrpSpPr>
          <p:grpSpPr bwMode="auto">
            <a:xfrm>
              <a:off x="9258299" y="3124200"/>
              <a:ext cx="684213" cy="1620838"/>
              <a:chOff x="5880" y="624"/>
              <a:chExt cx="431" cy="1021"/>
            </a:xfrm>
          </p:grpSpPr>
          <p:sp>
            <p:nvSpPr>
              <p:cNvPr id="233528" name="Text Box 56"/>
              <p:cNvSpPr txBox="1">
                <a:spLocks noChangeArrowheads="1"/>
              </p:cNvSpPr>
              <p:nvPr/>
            </p:nvSpPr>
            <p:spPr bwMode="auto">
              <a:xfrm>
                <a:off x="5892" y="656"/>
                <a:ext cx="419" cy="9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solidFill>
                      <a:srgbClr val="5F8804"/>
                    </a:solidFill>
                    <a:latin typeface="+mn-lt"/>
                    <a:ea typeface="ＭＳ Ｐゴシック" charset="0"/>
                  </a:rPr>
                  <a:t>b1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ea typeface="ＭＳ Ｐゴシック" charset="0"/>
                  </a:rPr>
                  <a:t>b2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5F8804"/>
                    </a:solidFill>
                    <a:latin typeface="+mn-lt"/>
                    <a:ea typeface="ＭＳ Ｐゴシック" charset="0"/>
                  </a:rPr>
                  <a:t>m1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ea typeface="ＭＳ Ｐゴシック" charset="0"/>
                  </a:rPr>
                  <a:t>m2</a:t>
                </a:r>
              </a:p>
            </p:txBody>
          </p:sp>
          <p:grpSp>
            <p:nvGrpSpPr>
              <p:cNvPr id="28685" name="Group 57"/>
              <p:cNvGrpSpPr>
                <a:grpSpLocks/>
              </p:cNvGrpSpPr>
              <p:nvPr/>
            </p:nvGrpSpPr>
            <p:grpSpPr bwMode="auto">
              <a:xfrm>
                <a:off x="5880" y="624"/>
                <a:ext cx="65" cy="1008"/>
                <a:chOff x="1165" y="3312"/>
                <a:chExt cx="48" cy="672"/>
              </a:xfrm>
            </p:grpSpPr>
            <p:sp>
              <p:nvSpPr>
                <p:cNvPr id="28690" name="Line 58"/>
                <p:cNvSpPr>
                  <a:spLocks noChangeShapeType="1"/>
                </p:cNvSpPr>
                <p:nvPr/>
              </p:nvSpPr>
              <p:spPr bwMode="auto">
                <a:xfrm>
                  <a:off x="1176" y="3312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1" name="Line 59"/>
                <p:cNvSpPr>
                  <a:spLocks noChangeShapeType="1"/>
                </p:cNvSpPr>
                <p:nvPr/>
              </p:nvSpPr>
              <p:spPr bwMode="auto">
                <a:xfrm>
                  <a:off x="1165" y="3984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2" name="Line 60"/>
                <p:cNvSpPr>
                  <a:spLocks noChangeShapeType="1"/>
                </p:cNvSpPr>
                <p:nvPr/>
              </p:nvSpPr>
              <p:spPr bwMode="auto">
                <a:xfrm>
                  <a:off x="1165" y="331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686" name="Group 61"/>
              <p:cNvGrpSpPr>
                <a:grpSpLocks/>
              </p:cNvGrpSpPr>
              <p:nvPr/>
            </p:nvGrpSpPr>
            <p:grpSpPr bwMode="auto">
              <a:xfrm rot="10800000">
                <a:off x="6227" y="624"/>
                <a:ext cx="48" cy="1008"/>
                <a:chOff x="1106" y="3312"/>
                <a:chExt cx="48" cy="672"/>
              </a:xfrm>
            </p:grpSpPr>
            <p:sp>
              <p:nvSpPr>
                <p:cNvPr id="28687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119" y="3317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8" name="Line 63"/>
                <p:cNvSpPr>
                  <a:spLocks noChangeShapeType="1"/>
                </p:cNvSpPr>
                <p:nvPr/>
              </p:nvSpPr>
              <p:spPr bwMode="auto">
                <a:xfrm>
                  <a:off x="1108" y="3989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9" name="Line 64"/>
                <p:cNvSpPr>
                  <a:spLocks noChangeShapeType="1"/>
                </p:cNvSpPr>
                <p:nvPr/>
              </p:nvSpPr>
              <p:spPr bwMode="auto">
                <a:xfrm>
                  <a:off x="1108" y="3317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3538" name="Rectangle 66"/>
            <p:cNvSpPr>
              <a:spLocks noChangeArrowheads="1"/>
            </p:cNvSpPr>
            <p:nvPr/>
          </p:nvSpPr>
          <p:spPr bwMode="auto">
            <a:xfrm>
              <a:off x="8648700" y="3505200"/>
              <a:ext cx="492593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=</a:t>
              </a:r>
            </a:p>
          </p:txBody>
        </p:sp>
      </p:grp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6667500" y="1066800"/>
          <a:ext cx="2432439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3100" imgH="203200" progId="Equation.3">
                  <p:embed/>
                </p:oleObj>
              </mc:Choice>
              <mc:Fallback>
                <p:oleObj name="Equation" r:id="rId3" imgW="673100" imgH="203200" progId="Equation.3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67500" y="1066800"/>
                        <a:ext cx="2432439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667500" y="2438400"/>
            <a:ext cx="53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β</a:t>
            </a:r>
          </a:p>
        </p:txBody>
      </p:sp>
    </p:spTree>
    <p:extLst>
      <p:ext uri="{BB962C8B-B14F-4D97-AF65-F5344CB8AC3E}">
        <p14:creationId xmlns:p14="http://schemas.microsoft.com/office/powerpoint/2010/main" val="2666835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Two Groups : Contrasts</a:t>
            </a: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5753100" y="3962400"/>
            <a:ext cx="3897313" cy="2484438"/>
            <a:chOff x="215" y="1338"/>
            <a:chExt cx="3292" cy="2238"/>
          </a:xfrm>
        </p:grpSpPr>
        <p:sp>
          <p:nvSpPr>
            <p:cNvPr id="28696" name="Line 4"/>
            <p:cNvSpPr>
              <a:spLocks noChangeShapeType="1"/>
            </p:cNvSpPr>
            <p:nvPr/>
          </p:nvSpPr>
          <p:spPr bwMode="auto">
            <a:xfrm>
              <a:off x="552" y="1871"/>
              <a:ext cx="1872" cy="144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5"/>
            <p:cNvSpPr>
              <a:spLocks noChangeShapeType="1"/>
            </p:cNvSpPr>
            <p:nvPr/>
          </p:nvSpPr>
          <p:spPr bwMode="auto">
            <a:xfrm flipV="1">
              <a:off x="888" y="1633"/>
              <a:ext cx="960" cy="479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AutoShape 6"/>
            <p:cNvSpPr>
              <a:spLocks noChangeArrowheads="1"/>
            </p:cNvSpPr>
            <p:nvPr/>
          </p:nvSpPr>
          <p:spPr bwMode="auto">
            <a:xfrm rot="-134468" flipH="1" flipV="1">
              <a:off x="1223" y="2305"/>
              <a:ext cx="287" cy="239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9" name="Text Box 7"/>
            <p:cNvSpPr txBox="1">
              <a:spLocks noChangeArrowheads="1"/>
            </p:cNvSpPr>
            <p:nvPr/>
          </p:nvSpPr>
          <p:spPr bwMode="auto">
            <a:xfrm>
              <a:off x="1695" y="1338"/>
              <a:ext cx="1255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Intercept: b1</a:t>
              </a:r>
            </a:p>
          </p:txBody>
        </p:sp>
        <p:sp>
          <p:nvSpPr>
            <p:cNvPr id="28700" name="Text Box 8"/>
            <p:cNvSpPr txBox="1">
              <a:spLocks noChangeArrowheads="1"/>
            </p:cNvSpPr>
            <p:nvPr/>
          </p:nvSpPr>
          <p:spPr bwMode="auto">
            <a:xfrm>
              <a:off x="2082" y="1750"/>
              <a:ext cx="103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Slope: m1</a:t>
              </a:r>
            </a:p>
          </p:txBody>
        </p:sp>
        <p:sp>
          <p:nvSpPr>
            <p:cNvPr id="233481" name="Text Box 9"/>
            <p:cNvSpPr txBox="1">
              <a:spLocks noChangeArrowheads="1"/>
            </p:cNvSpPr>
            <p:nvPr/>
          </p:nvSpPr>
          <p:spPr bwMode="auto">
            <a:xfrm>
              <a:off x="215" y="1477"/>
              <a:ext cx="1169" cy="35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233482" name="Text Box 10"/>
            <p:cNvSpPr txBox="1">
              <a:spLocks noChangeArrowheads="1"/>
            </p:cNvSpPr>
            <p:nvPr/>
          </p:nvSpPr>
          <p:spPr bwMode="auto">
            <a:xfrm>
              <a:off x="2617" y="2928"/>
              <a:ext cx="531" cy="3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28703" name="Line 11"/>
            <p:cNvSpPr>
              <a:spLocks noChangeShapeType="1"/>
            </p:cNvSpPr>
            <p:nvPr/>
          </p:nvSpPr>
          <p:spPr bwMode="auto">
            <a:xfrm>
              <a:off x="840" y="1871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12"/>
            <p:cNvSpPr>
              <a:spLocks noChangeShapeType="1"/>
            </p:cNvSpPr>
            <p:nvPr/>
          </p:nvSpPr>
          <p:spPr bwMode="auto">
            <a:xfrm>
              <a:off x="648" y="3073"/>
              <a:ext cx="192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13"/>
            <p:cNvSpPr>
              <a:spLocks noChangeShapeType="1"/>
            </p:cNvSpPr>
            <p:nvPr/>
          </p:nvSpPr>
          <p:spPr bwMode="auto">
            <a:xfrm flipV="1">
              <a:off x="1512" y="2016"/>
              <a:ext cx="625" cy="336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Line 14"/>
            <p:cNvSpPr>
              <a:spLocks noChangeShapeType="1"/>
            </p:cNvSpPr>
            <p:nvPr/>
          </p:nvSpPr>
          <p:spPr bwMode="auto">
            <a:xfrm>
              <a:off x="456" y="2352"/>
              <a:ext cx="2352" cy="623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Text Box 15"/>
            <p:cNvSpPr txBox="1">
              <a:spLocks noChangeArrowheads="1"/>
            </p:cNvSpPr>
            <p:nvPr/>
          </p:nvSpPr>
          <p:spPr bwMode="auto">
            <a:xfrm>
              <a:off x="1032" y="3216"/>
              <a:ext cx="125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</a:rPr>
                <a:t>Intercept: b2</a:t>
              </a:r>
            </a:p>
          </p:txBody>
        </p:sp>
        <p:sp>
          <p:nvSpPr>
            <p:cNvPr id="28708" name="Text Box 16"/>
            <p:cNvSpPr txBox="1">
              <a:spLocks noChangeArrowheads="1"/>
            </p:cNvSpPr>
            <p:nvPr/>
          </p:nvSpPr>
          <p:spPr bwMode="auto">
            <a:xfrm>
              <a:off x="2466" y="2230"/>
              <a:ext cx="1041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</a:rPr>
                <a:t>Slope: m2</a:t>
              </a:r>
            </a:p>
          </p:txBody>
        </p:sp>
        <p:sp>
          <p:nvSpPr>
            <p:cNvPr id="28709" name="AutoShape 17"/>
            <p:cNvSpPr>
              <a:spLocks noChangeArrowheads="1"/>
            </p:cNvSpPr>
            <p:nvPr/>
          </p:nvSpPr>
          <p:spPr bwMode="auto">
            <a:xfrm rot="-1437108" flipH="1" flipV="1">
              <a:off x="2137" y="2677"/>
              <a:ext cx="287" cy="239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10" name="Line 18"/>
            <p:cNvSpPr>
              <a:spLocks noChangeShapeType="1"/>
            </p:cNvSpPr>
            <p:nvPr/>
          </p:nvSpPr>
          <p:spPr bwMode="auto">
            <a:xfrm flipV="1">
              <a:off x="2424" y="2592"/>
              <a:ext cx="385" cy="144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19"/>
            <p:cNvSpPr>
              <a:spLocks noChangeShapeType="1"/>
            </p:cNvSpPr>
            <p:nvPr/>
          </p:nvSpPr>
          <p:spPr bwMode="auto">
            <a:xfrm>
              <a:off x="888" y="2544"/>
              <a:ext cx="528" cy="67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492" name="Text Box 20"/>
          <p:cNvSpPr txBox="1">
            <a:spLocks noChangeArrowheads="1"/>
          </p:cNvSpPr>
          <p:nvPr/>
        </p:nvSpPr>
        <p:spPr bwMode="auto">
          <a:xfrm>
            <a:off x="952500" y="1219200"/>
            <a:ext cx="4495800" cy="1570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 groups differ in Intercept?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b1=b2?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b1-b2 = 0?</a:t>
            </a:r>
          </a:p>
          <a:p>
            <a:pPr>
              <a:defRPr/>
            </a:pP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= [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+1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-1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], g = 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*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</a:p>
        </p:txBody>
      </p:sp>
      <p:sp>
        <p:nvSpPr>
          <p:cNvPr id="233493" name="Rectangle 21"/>
          <p:cNvSpPr>
            <a:spLocks noChangeArrowheads="1"/>
          </p:cNvSpPr>
          <p:nvPr/>
        </p:nvSpPr>
        <p:spPr bwMode="auto">
          <a:xfrm>
            <a:off x="952500" y="4648200"/>
            <a:ext cx="5002213" cy="1200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Is average slope different than 0?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(m1+m2)/2 = 0?</a:t>
            </a:r>
          </a:p>
          <a:p>
            <a:pPr>
              <a:defRPr/>
            </a:pP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= [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0.5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0.5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], g = 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*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</a:p>
        </p:txBody>
      </p:sp>
      <p:grpSp>
        <p:nvGrpSpPr>
          <p:cNvPr id="28678" name="Group 26"/>
          <p:cNvGrpSpPr>
            <a:grpSpLocks/>
          </p:cNvGrpSpPr>
          <p:nvPr/>
        </p:nvGrpSpPr>
        <p:grpSpPr bwMode="auto">
          <a:xfrm>
            <a:off x="5524500" y="1143000"/>
            <a:ext cx="74613" cy="1752600"/>
            <a:chOff x="1165" y="3312"/>
            <a:chExt cx="48" cy="672"/>
          </a:xfrm>
        </p:grpSpPr>
        <p:sp>
          <p:nvSpPr>
            <p:cNvPr id="28693" name="Line 27"/>
            <p:cNvSpPr>
              <a:spLocks noChangeShapeType="1"/>
            </p:cNvSpPr>
            <p:nvPr/>
          </p:nvSpPr>
          <p:spPr bwMode="auto">
            <a:xfrm>
              <a:off x="1176" y="3312"/>
              <a:ext cx="0" cy="672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28"/>
            <p:cNvSpPr>
              <a:spLocks noChangeShapeType="1"/>
            </p:cNvSpPr>
            <p:nvPr/>
          </p:nvSpPr>
          <p:spPr bwMode="auto">
            <a:xfrm>
              <a:off x="1165" y="3984"/>
              <a:ext cx="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29"/>
            <p:cNvSpPr>
              <a:spLocks noChangeShapeType="1"/>
            </p:cNvSpPr>
            <p:nvPr/>
          </p:nvSpPr>
          <p:spPr bwMode="auto">
            <a:xfrm>
              <a:off x="1165" y="3312"/>
              <a:ext cx="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525" name="Rectangle 53"/>
          <p:cNvSpPr>
            <a:spLocks noChangeArrowheads="1"/>
          </p:cNvSpPr>
          <p:nvPr/>
        </p:nvSpPr>
        <p:spPr bwMode="auto">
          <a:xfrm>
            <a:off x="952500" y="2895600"/>
            <a:ext cx="4495800" cy="1565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 groups differ in Slope?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m1=m2?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m1-m2=0?</a:t>
            </a:r>
          </a:p>
          <a:p>
            <a:pPr>
              <a:defRPr/>
            </a:pP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= [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+1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-1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], g = 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*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</a:p>
        </p:txBody>
      </p:sp>
      <p:grpSp>
        <p:nvGrpSpPr>
          <p:cNvPr id="28680" name="Group 2"/>
          <p:cNvGrpSpPr>
            <a:grpSpLocks/>
          </p:cNvGrpSpPr>
          <p:nvPr/>
        </p:nvGrpSpPr>
        <p:grpSpPr bwMode="auto">
          <a:xfrm>
            <a:off x="6972301" y="2133600"/>
            <a:ext cx="1293813" cy="1620838"/>
            <a:chOff x="8648700" y="3124200"/>
            <a:chExt cx="1293812" cy="1620838"/>
          </a:xfrm>
        </p:grpSpPr>
        <p:grpSp>
          <p:nvGrpSpPr>
            <p:cNvPr id="28682" name="Group 55"/>
            <p:cNvGrpSpPr>
              <a:grpSpLocks/>
            </p:cNvGrpSpPr>
            <p:nvPr/>
          </p:nvGrpSpPr>
          <p:grpSpPr bwMode="auto">
            <a:xfrm>
              <a:off x="9258299" y="3124200"/>
              <a:ext cx="684213" cy="1620838"/>
              <a:chOff x="5880" y="624"/>
              <a:chExt cx="431" cy="1021"/>
            </a:xfrm>
          </p:grpSpPr>
          <p:sp>
            <p:nvSpPr>
              <p:cNvPr id="233528" name="Text Box 56"/>
              <p:cNvSpPr txBox="1">
                <a:spLocks noChangeArrowheads="1"/>
              </p:cNvSpPr>
              <p:nvPr/>
            </p:nvSpPr>
            <p:spPr bwMode="auto">
              <a:xfrm>
                <a:off x="5892" y="656"/>
                <a:ext cx="419" cy="9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solidFill>
                      <a:srgbClr val="5F8804"/>
                    </a:solidFill>
                    <a:latin typeface="+mn-lt"/>
                    <a:ea typeface="ＭＳ Ｐゴシック" charset="0"/>
                  </a:rPr>
                  <a:t>b1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ea typeface="ＭＳ Ｐゴシック" charset="0"/>
                  </a:rPr>
                  <a:t>b2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5F8804"/>
                    </a:solidFill>
                    <a:latin typeface="+mn-lt"/>
                    <a:ea typeface="ＭＳ Ｐゴシック" charset="0"/>
                  </a:rPr>
                  <a:t>m1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ea typeface="ＭＳ Ｐゴシック" charset="0"/>
                  </a:rPr>
                  <a:t>m2</a:t>
                </a:r>
              </a:p>
            </p:txBody>
          </p:sp>
          <p:grpSp>
            <p:nvGrpSpPr>
              <p:cNvPr id="28685" name="Group 57"/>
              <p:cNvGrpSpPr>
                <a:grpSpLocks/>
              </p:cNvGrpSpPr>
              <p:nvPr/>
            </p:nvGrpSpPr>
            <p:grpSpPr bwMode="auto">
              <a:xfrm>
                <a:off x="5880" y="624"/>
                <a:ext cx="65" cy="1008"/>
                <a:chOff x="1165" y="3312"/>
                <a:chExt cx="48" cy="672"/>
              </a:xfrm>
            </p:grpSpPr>
            <p:sp>
              <p:nvSpPr>
                <p:cNvPr id="28690" name="Line 58"/>
                <p:cNvSpPr>
                  <a:spLocks noChangeShapeType="1"/>
                </p:cNvSpPr>
                <p:nvPr/>
              </p:nvSpPr>
              <p:spPr bwMode="auto">
                <a:xfrm>
                  <a:off x="1176" y="3312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1" name="Line 59"/>
                <p:cNvSpPr>
                  <a:spLocks noChangeShapeType="1"/>
                </p:cNvSpPr>
                <p:nvPr/>
              </p:nvSpPr>
              <p:spPr bwMode="auto">
                <a:xfrm>
                  <a:off x="1165" y="3984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2" name="Line 60"/>
                <p:cNvSpPr>
                  <a:spLocks noChangeShapeType="1"/>
                </p:cNvSpPr>
                <p:nvPr/>
              </p:nvSpPr>
              <p:spPr bwMode="auto">
                <a:xfrm>
                  <a:off x="1165" y="331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686" name="Group 61"/>
              <p:cNvGrpSpPr>
                <a:grpSpLocks/>
              </p:cNvGrpSpPr>
              <p:nvPr/>
            </p:nvGrpSpPr>
            <p:grpSpPr bwMode="auto">
              <a:xfrm rot="10800000">
                <a:off x="6227" y="624"/>
                <a:ext cx="48" cy="1008"/>
                <a:chOff x="1106" y="3312"/>
                <a:chExt cx="48" cy="672"/>
              </a:xfrm>
            </p:grpSpPr>
            <p:sp>
              <p:nvSpPr>
                <p:cNvPr id="28687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119" y="3317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8" name="Line 63"/>
                <p:cNvSpPr>
                  <a:spLocks noChangeShapeType="1"/>
                </p:cNvSpPr>
                <p:nvPr/>
              </p:nvSpPr>
              <p:spPr bwMode="auto">
                <a:xfrm>
                  <a:off x="1108" y="3989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9" name="Line 64"/>
                <p:cNvSpPr>
                  <a:spLocks noChangeShapeType="1"/>
                </p:cNvSpPr>
                <p:nvPr/>
              </p:nvSpPr>
              <p:spPr bwMode="auto">
                <a:xfrm>
                  <a:off x="1108" y="3317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3538" name="Rectangle 66"/>
            <p:cNvSpPr>
              <a:spLocks noChangeArrowheads="1"/>
            </p:cNvSpPr>
            <p:nvPr/>
          </p:nvSpPr>
          <p:spPr bwMode="auto">
            <a:xfrm>
              <a:off x="8648700" y="3505200"/>
              <a:ext cx="492593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=</a:t>
              </a:r>
            </a:p>
          </p:txBody>
        </p:sp>
      </p:grp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6667500" y="1066800"/>
          <a:ext cx="2432439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3100" imgH="203200" progId="Equation.3">
                  <p:embed/>
                </p:oleObj>
              </mc:Choice>
              <mc:Fallback>
                <p:oleObj name="Equation" r:id="rId3" imgW="673100" imgH="203200" progId="Equation.3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67500" y="1066800"/>
                        <a:ext cx="2432439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667500" y="2438400"/>
            <a:ext cx="53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β</a:t>
            </a:r>
          </a:p>
        </p:txBody>
      </p:sp>
    </p:spTree>
    <p:extLst>
      <p:ext uri="{BB962C8B-B14F-4D97-AF65-F5344CB8AC3E}">
        <p14:creationId xmlns:p14="http://schemas.microsoft.com/office/powerpoint/2010/main" val="666696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4239189" y="76200"/>
            <a:ext cx="1919747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Outline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71500" y="1066800"/>
            <a:ext cx="9296400" cy="50141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 Motivation</a:t>
            </a:r>
            <a:endParaRPr lang="en-US" sz="4000" dirty="0">
              <a:solidFill>
                <a:srgbClr val="BFBFBF"/>
              </a:solidFill>
              <a:latin typeface="Times New Roman" charset="0"/>
              <a:ea typeface="ＭＳ Ｐゴシック" charset="0"/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 GLM: General Linear Model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Theory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Hypothesis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GLM with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FreeSurfer</a:t>
            </a:r>
            <a:endParaRPr lang="en-US" sz="40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Defining your model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Command-line Stream</a:t>
            </a:r>
          </a:p>
          <a:p>
            <a:pPr marL="1028700" lvl="1" indent="-571500">
              <a:buFont typeface="Arial"/>
              <a:buChar char="•"/>
              <a:defRPr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89110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7538" y="107950"/>
            <a:ext cx="9048750" cy="73025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Processing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619" y="990600"/>
            <a:ext cx="9018588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Specify subjects and surface measures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Assemble data</a:t>
            </a:r>
            <a:r>
              <a:rPr lang="en-US" sz="2800" dirty="0">
                <a:solidFill>
                  <a:schemeClr val="tx1"/>
                </a:solidFill>
              </a:rPr>
              <a:t>  (y)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Resample into Common Space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Smooth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Concatenate into one file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Model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(X)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and Contrasts (C) (GLM)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Fit Model (Estimate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 Hypotheses (p-values, sig)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Correct for multiple comparisons </a:t>
            </a:r>
            <a:r>
              <a:rPr lang="en-US" sz="2800" dirty="0">
                <a:solidFill>
                  <a:srgbClr val="DC0081"/>
                </a:solidFill>
                <a:ea typeface="+mn-ea"/>
                <a:cs typeface="+mn-cs"/>
              </a:rPr>
              <a:t>[Next talk!]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Visualize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Publish!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225" y="152400"/>
            <a:ext cx="6858000" cy="609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Specifying Subjects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800100" y="3581400"/>
            <a:ext cx="1447800" cy="457200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sz="3900" dirty="0" err="1">
                <a:solidFill>
                  <a:srgbClr val="262626"/>
                </a:solidFill>
                <a:ea typeface="+mn-ea"/>
                <a:cs typeface="+mn-cs"/>
              </a:rPr>
              <a:t>bert</a:t>
            </a:r>
            <a:endParaRPr lang="en-US" sz="3900" dirty="0">
              <a:solidFill>
                <a:srgbClr val="262626"/>
              </a:solidFill>
              <a:ea typeface="+mn-ea"/>
              <a:cs typeface="+mn-cs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n-US" sz="3600" dirty="0">
              <a:solidFill>
                <a:srgbClr val="FFFF00"/>
              </a:solidFill>
              <a:ea typeface="+mn-ea"/>
              <a:cs typeface="+mn-cs"/>
            </a:endParaRPr>
          </a:p>
        </p:txBody>
      </p:sp>
      <p:sp>
        <p:nvSpPr>
          <p:cNvPr id="176160" name="Rectangle 32"/>
          <p:cNvSpPr>
            <a:spLocks noChangeArrowheads="1"/>
          </p:cNvSpPr>
          <p:nvPr/>
        </p:nvSpPr>
        <p:spPr bwMode="auto">
          <a:xfrm>
            <a:off x="3009900" y="1676400"/>
            <a:ext cx="46482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$SUBJECTS_DIR</a:t>
            </a:r>
          </a:p>
        </p:txBody>
      </p:sp>
      <p:sp>
        <p:nvSpPr>
          <p:cNvPr id="176161" name="Rectangle 33"/>
          <p:cNvSpPr>
            <a:spLocks noChangeArrowheads="1"/>
          </p:cNvSpPr>
          <p:nvPr/>
        </p:nvSpPr>
        <p:spPr bwMode="auto">
          <a:xfrm>
            <a:off x="1790700" y="3505200"/>
            <a:ext cx="228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r>
              <a:rPr lang="en-US" sz="3600" dirty="0" err="1">
                <a:solidFill>
                  <a:srgbClr val="262626"/>
                </a:solidFill>
                <a:latin typeface="+mn-lt"/>
                <a:ea typeface="ＭＳ Ｐゴシック" charset="0"/>
              </a:rPr>
              <a:t>fred</a:t>
            </a:r>
            <a:endParaRPr lang="en-US" sz="3600" dirty="0">
              <a:solidFill>
                <a:srgbClr val="262626"/>
              </a:solidFill>
              <a:latin typeface="+mn-lt"/>
              <a:ea typeface="ＭＳ Ｐゴシック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endParaRPr lang="en-US" sz="3600" dirty="0">
              <a:solidFill>
                <a:srgbClr val="FFFF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76162" name="Rectangle 34"/>
          <p:cNvSpPr>
            <a:spLocks noChangeArrowheads="1"/>
          </p:cNvSpPr>
          <p:nvPr/>
        </p:nvSpPr>
        <p:spPr bwMode="auto">
          <a:xfrm>
            <a:off x="3619500" y="3505200"/>
            <a:ext cx="228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r>
              <a:rPr lang="en-US" sz="3600" dirty="0">
                <a:solidFill>
                  <a:srgbClr val="262626"/>
                </a:solidFill>
                <a:latin typeface="+mn-lt"/>
                <a:ea typeface="ＭＳ Ｐゴシック" charset="0"/>
              </a:rPr>
              <a:t>jenny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endParaRPr lang="en-US" sz="3600" dirty="0">
              <a:solidFill>
                <a:srgbClr val="FFFF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2775" name="Rectangle 35"/>
          <p:cNvSpPr>
            <a:spLocks noChangeArrowheads="1"/>
          </p:cNvSpPr>
          <p:nvPr/>
        </p:nvSpPr>
        <p:spPr bwMode="auto">
          <a:xfrm>
            <a:off x="5524500" y="35052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en-US" sz="3600">
                <a:solidFill>
                  <a:srgbClr val="262626"/>
                </a:solidFill>
                <a:latin typeface="News Gothic MT" charset="0"/>
              </a:rPr>
              <a:t>margaret   …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endParaRPr lang="en-US" altLang="en-US" sz="3600">
              <a:solidFill>
                <a:srgbClr val="FFFF00"/>
              </a:solidFill>
            </a:endParaRPr>
          </a:p>
        </p:txBody>
      </p:sp>
      <p:sp>
        <p:nvSpPr>
          <p:cNvPr id="32776" name="Line 36"/>
          <p:cNvSpPr>
            <a:spLocks noChangeShapeType="1"/>
          </p:cNvSpPr>
          <p:nvPr/>
        </p:nvSpPr>
        <p:spPr bwMode="auto">
          <a:xfrm flipH="1">
            <a:off x="1638300" y="2362200"/>
            <a:ext cx="33528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37"/>
          <p:cNvSpPr>
            <a:spLocks noChangeShapeType="1"/>
          </p:cNvSpPr>
          <p:nvPr/>
        </p:nvSpPr>
        <p:spPr bwMode="auto">
          <a:xfrm flipH="1">
            <a:off x="3162300" y="2362200"/>
            <a:ext cx="18288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38"/>
          <p:cNvSpPr>
            <a:spLocks noChangeShapeType="1"/>
          </p:cNvSpPr>
          <p:nvPr/>
        </p:nvSpPr>
        <p:spPr bwMode="auto">
          <a:xfrm flipH="1">
            <a:off x="4762500" y="2362200"/>
            <a:ext cx="228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Line 39"/>
          <p:cNvSpPr>
            <a:spLocks noChangeShapeType="1"/>
          </p:cNvSpPr>
          <p:nvPr/>
        </p:nvSpPr>
        <p:spPr bwMode="auto">
          <a:xfrm>
            <a:off x="4991100" y="2362200"/>
            <a:ext cx="2133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80" name="Group 40"/>
          <p:cNvGrpSpPr>
            <a:grpSpLocks/>
          </p:cNvGrpSpPr>
          <p:nvPr/>
        </p:nvGrpSpPr>
        <p:grpSpPr bwMode="auto">
          <a:xfrm>
            <a:off x="419100" y="4114800"/>
            <a:ext cx="2219325" cy="990600"/>
            <a:chOff x="528" y="960"/>
            <a:chExt cx="4464" cy="576"/>
          </a:xfrm>
        </p:grpSpPr>
        <p:sp>
          <p:nvSpPr>
            <p:cNvPr id="32820" name="Line 41"/>
            <p:cNvSpPr>
              <a:spLocks noChangeShapeType="1"/>
            </p:cNvSpPr>
            <p:nvPr/>
          </p:nvSpPr>
          <p:spPr bwMode="auto">
            <a:xfrm>
              <a:off x="2786" y="960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Line 42"/>
            <p:cNvSpPr>
              <a:spLocks noChangeShapeType="1"/>
            </p:cNvSpPr>
            <p:nvPr/>
          </p:nvSpPr>
          <p:spPr bwMode="auto">
            <a:xfrm>
              <a:off x="528" y="1248"/>
              <a:ext cx="4464" cy="0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Line 43"/>
            <p:cNvSpPr>
              <a:spLocks noChangeShapeType="1"/>
            </p:cNvSpPr>
            <p:nvPr/>
          </p:nvSpPr>
          <p:spPr bwMode="auto">
            <a:xfrm>
              <a:off x="4561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Line 44"/>
            <p:cNvSpPr>
              <a:spLocks noChangeShapeType="1"/>
            </p:cNvSpPr>
            <p:nvPr/>
          </p:nvSpPr>
          <p:spPr bwMode="auto">
            <a:xfrm>
              <a:off x="412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4" name="Line 45"/>
            <p:cNvSpPr>
              <a:spLocks noChangeShapeType="1"/>
            </p:cNvSpPr>
            <p:nvPr/>
          </p:nvSpPr>
          <p:spPr bwMode="auto">
            <a:xfrm>
              <a:off x="3504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Line 46"/>
            <p:cNvSpPr>
              <a:spLocks noChangeShapeType="1"/>
            </p:cNvSpPr>
            <p:nvPr/>
          </p:nvSpPr>
          <p:spPr bwMode="auto">
            <a:xfrm>
              <a:off x="2881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Line 47"/>
            <p:cNvSpPr>
              <a:spLocks noChangeShapeType="1"/>
            </p:cNvSpPr>
            <p:nvPr/>
          </p:nvSpPr>
          <p:spPr bwMode="auto">
            <a:xfrm>
              <a:off x="244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Line 48"/>
            <p:cNvSpPr>
              <a:spLocks noChangeShapeType="1"/>
            </p:cNvSpPr>
            <p:nvPr/>
          </p:nvSpPr>
          <p:spPr bwMode="auto">
            <a:xfrm>
              <a:off x="177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8" name="Line 49"/>
            <p:cNvSpPr>
              <a:spLocks noChangeShapeType="1"/>
            </p:cNvSpPr>
            <p:nvPr/>
          </p:nvSpPr>
          <p:spPr bwMode="auto">
            <a:xfrm>
              <a:off x="1103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Line 50"/>
            <p:cNvSpPr>
              <a:spLocks noChangeShapeType="1"/>
            </p:cNvSpPr>
            <p:nvPr/>
          </p:nvSpPr>
          <p:spPr bwMode="auto">
            <a:xfrm>
              <a:off x="528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0" name="Line 51"/>
            <p:cNvSpPr>
              <a:spLocks noChangeShapeType="1"/>
            </p:cNvSpPr>
            <p:nvPr/>
          </p:nvSpPr>
          <p:spPr bwMode="auto">
            <a:xfrm>
              <a:off x="4992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81" name="Group 64"/>
          <p:cNvGrpSpPr>
            <a:grpSpLocks/>
          </p:cNvGrpSpPr>
          <p:nvPr/>
        </p:nvGrpSpPr>
        <p:grpSpPr bwMode="auto">
          <a:xfrm>
            <a:off x="3543300" y="4038600"/>
            <a:ext cx="2219325" cy="990600"/>
            <a:chOff x="528" y="960"/>
            <a:chExt cx="4464" cy="576"/>
          </a:xfrm>
        </p:grpSpPr>
        <p:sp>
          <p:nvSpPr>
            <p:cNvPr id="32809" name="Line 65"/>
            <p:cNvSpPr>
              <a:spLocks noChangeShapeType="1"/>
            </p:cNvSpPr>
            <p:nvPr/>
          </p:nvSpPr>
          <p:spPr bwMode="auto">
            <a:xfrm>
              <a:off x="2786" y="960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66"/>
            <p:cNvSpPr>
              <a:spLocks noChangeShapeType="1"/>
            </p:cNvSpPr>
            <p:nvPr/>
          </p:nvSpPr>
          <p:spPr bwMode="auto">
            <a:xfrm>
              <a:off x="528" y="1248"/>
              <a:ext cx="4464" cy="0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Line 67"/>
            <p:cNvSpPr>
              <a:spLocks noChangeShapeType="1"/>
            </p:cNvSpPr>
            <p:nvPr/>
          </p:nvSpPr>
          <p:spPr bwMode="auto">
            <a:xfrm>
              <a:off x="4561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Line 68"/>
            <p:cNvSpPr>
              <a:spLocks noChangeShapeType="1"/>
            </p:cNvSpPr>
            <p:nvPr/>
          </p:nvSpPr>
          <p:spPr bwMode="auto">
            <a:xfrm>
              <a:off x="412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Line 69"/>
            <p:cNvSpPr>
              <a:spLocks noChangeShapeType="1"/>
            </p:cNvSpPr>
            <p:nvPr/>
          </p:nvSpPr>
          <p:spPr bwMode="auto">
            <a:xfrm>
              <a:off x="3504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Line 70"/>
            <p:cNvSpPr>
              <a:spLocks noChangeShapeType="1"/>
            </p:cNvSpPr>
            <p:nvPr/>
          </p:nvSpPr>
          <p:spPr bwMode="auto">
            <a:xfrm>
              <a:off x="2881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Line 71"/>
            <p:cNvSpPr>
              <a:spLocks noChangeShapeType="1"/>
            </p:cNvSpPr>
            <p:nvPr/>
          </p:nvSpPr>
          <p:spPr bwMode="auto">
            <a:xfrm>
              <a:off x="244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Line 72"/>
            <p:cNvSpPr>
              <a:spLocks noChangeShapeType="1"/>
            </p:cNvSpPr>
            <p:nvPr/>
          </p:nvSpPr>
          <p:spPr bwMode="auto">
            <a:xfrm>
              <a:off x="177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Line 73"/>
            <p:cNvSpPr>
              <a:spLocks noChangeShapeType="1"/>
            </p:cNvSpPr>
            <p:nvPr/>
          </p:nvSpPr>
          <p:spPr bwMode="auto">
            <a:xfrm>
              <a:off x="1103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Line 74"/>
            <p:cNvSpPr>
              <a:spLocks noChangeShapeType="1"/>
            </p:cNvSpPr>
            <p:nvPr/>
          </p:nvSpPr>
          <p:spPr bwMode="auto">
            <a:xfrm>
              <a:off x="528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9" name="Line 75"/>
            <p:cNvSpPr>
              <a:spLocks noChangeShapeType="1"/>
            </p:cNvSpPr>
            <p:nvPr/>
          </p:nvSpPr>
          <p:spPr bwMode="auto">
            <a:xfrm>
              <a:off x="4992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82" name="Group 76"/>
          <p:cNvGrpSpPr>
            <a:grpSpLocks/>
          </p:cNvGrpSpPr>
          <p:nvPr/>
        </p:nvGrpSpPr>
        <p:grpSpPr bwMode="auto">
          <a:xfrm>
            <a:off x="6286500" y="4038600"/>
            <a:ext cx="2219325" cy="990600"/>
            <a:chOff x="528" y="960"/>
            <a:chExt cx="4464" cy="576"/>
          </a:xfrm>
        </p:grpSpPr>
        <p:sp>
          <p:nvSpPr>
            <p:cNvPr id="32798" name="Line 77"/>
            <p:cNvSpPr>
              <a:spLocks noChangeShapeType="1"/>
            </p:cNvSpPr>
            <p:nvPr/>
          </p:nvSpPr>
          <p:spPr bwMode="auto">
            <a:xfrm>
              <a:off x="2786" y="960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Line 78"/>
            <p:cNvSpPr>
              <a:spLocks noChangeShapeType="1"/>
            </p:cNvSpPr>
            <p:nvPr/>
          </p:nvSpPr>
          <p:spPr bwMode="auto">
            <a:xfrm>
              <a:off x="528" y="1248"/>
              <a:ext cx="4464" cy="0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Line 79"/>
            <p:cNvSpPr>
              <a:spLocks noChangeShapeType="1"/>
            </p:cNvSpPr>
            <p:nvPr/>
          </p:nvSpPr>
          <p:spPr bwMode="auto">
            <a:xfrm>
              <a:off x="4561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Line 80"/>
            <p:cNvSpPr>
              <a:spLocks noChangeShapeType="1"/>
            </p:cNvSpPr>
            <p:nvPr/>
          </p:nvSpPr>
          <p:spPr bwMode="auto">
            <a:xfrm>
              <a:off x="412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Line 81"/>
            <p:cNvSpPr>
              <a:spLocks noChangeShapeType="1"/>
            </p:cNvSpPr>
            <p:nvPr/>
          </p:nvSpPr>
          <p:spPr bwMode="auto">
            <a:xfrm>
              <a:off x="3504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Line 82"/>
            <p:cNvSpPr>
              <a:spLocks noChangeShapeType="1"/>
            </p:cNvSpPr>
            <p:nvPr/>
          </p:nvSpPr>
          <p:spPr bwMode="auto">
            <a:xfrm>
              <a:off x="2881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Line 83"/>
            <p:cNvSpPr>
              <a:spLocks noChangeShapeType="1"/>
            </p:cNvSpPr>
            <p:nvPr/>
          </p:nvSpPr>
          <p:spPr bwMode="auto">
            <a:xfrm>
              <a:off x="244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Line 84"/>
            <p:cNvSpPr>
              <a:spLocks noChangeShapeType="1"/>
            </p:cNvSpPr>
            <p:nvPr/>
          </p:nvSpPr>
          <p:spPr bwMode="auto">
            <a:xfrm>
              <a:off x="177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Line 85"/>
            <p:cNvSpPr>
              <a:spLocks noChangeShapeType="1"/>
            </p:cNvSpPr>
            <p:nvPr/>
          </p:nvSpPr>
          <p:spPr bwMode="auto">
            <a:xfrm>
              <a:off x="1103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Line 86"/>
            <p:cNvSpPr>
              <a:spLocks noChangeShapeType="1"/>
            </p:cNvSpPr>
            <p:nvPr/>
          </p:nvSpPr>
          <p:spPr bwMode="auto">
            <a:xfrm>
              <a:off x="528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Line 87"/>
            <p:cNvSpPr>
              <a:spLocks noChangeShapeType="1"/>
            </p:cNvSpPr>
            <p:nvPr/>
          </p:nvSpPr>
          <p:spPr bwMode="auto">
            <a:xfrm>
              <a:off x="4992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3" name="Line 89"/>
          <p:cNvSpPr>
            <a:spLocks noChangeShapeType="1"/>
          </p:cNvSpPr>
          <p:nvPr/>
        </p:nvSpPr>
        <p:spPr bwMode="auto">
          <a:xfrm flipH="1">
            <a:off x="2836863" y="4038600"/>
            <a:ext cx="20637" cy="13335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Line 90"/>
          <p:cNvSpPr>
            <a:spLocks noChangeShapeType="1"/>
          </p:cNvSpPr>
          <p:nvPr/>
        </p:nvSpPr>
        <p:spPr bwMode="auto">
          <a:xfrm>
            <a:off x="1714500" y="5372100"/>
            <a:ext cx="2219325" cy="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Line 91"/>
          <p:cNvSpPr>
            <a:spLocks noChangeShapeType="1"/>
          </p:cNvSpPr>
          <p:nvPr/>
        </p:nvSpPr>
        <p:spPr bwMode="auto">
          <a:xfrm>
            <a:off x="3719513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Line 92"/>
          <p:cNvSpPr>
            <a:spLocks noChangeShapeType="1"/>
          </p:cNvSpPr>
          <p:nvPr/>
        </p:nvSpPr>
        <p:spPr bwMode="auto">
          <a:xfrm>
            <a:off x="3503613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7" name="Line 93"/>
          <p:cNvSpPr>
            <a:spLocks noChangeShapeType="1"/>
          </p:cNvSpPr>
          <p:nvPr/>
        </p:nvSpPr>
        <p:spPr bwMode="auto">
          <a:xfrm>
            <a:off x="3194050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Line 94"/>
          <p:cNvSpPr>
            <a:spLocks noChangeShapeType="1"/>
          </p:cNvSpPr>
          <p:nvPr/>
        </p:nvSpPr>
        <p:spPr bwMode="auto">
          <a:xfrm>
            <a:off x="2884488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9" name="Line 95"/>
          <p:cNvSpPr>
            <a:spLocks noChangeShapeType="1"/>
          </p:cNvSpPr>
          <p:nvPr/>
        </p:nvSpPr>
        <p:spPr bwMode="auto">
          <a:xfrm>
            <a:off x="2668588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Line 96"/>
          <p:cNvSpPr>
            <a:spLocks noChangeShapeType="1"/>
          </p:cNvSpPr>
          <p:nvPr/>
        </p:nvSpPr>
        <p:spPr bwMode="auto">
          <a:xfrm>
            <a:off x="2335213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1" name="Line 97"/>
          <p:cNvSpPr>
            <a:spLocks noChangeShapeType="1"/>
          </p:cNvSpPr>
          <p:nvPr/>
        </p:nvSpPr>
        <p:spPr bwMode="auto">
          <a:xfrm>
            <a:off x="2000250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2" name="Line 98"/>
          <p:cNvSpPr>
            <a:spLocks noChangeShapeType="1"/>
          </p:cNvSpPr>
          <p:nvPr/>
        </p:nvSpPr>
        <p:spPr bwMode="auto">
          <a:xfrm>
            <a:off x="1714500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3" name="Line 99"/>
          <p:cNvSpPr>
            <a:spLocks noChangeShapeType="1"/>
          </p:cNvSpPr>
          <p:nvPr/>
        </p:nvSpPr>
        <p:spPr bwMode="auto">
          <a:xfrm>
            <a:off x="3933825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4" name="Oval 100"/>
          <p:cNvSpPr>
            <a:spLocks noChangeArrowheads="1"/>
          </p:cNvSpPr>
          <p:nvPr/>
        </p:nvSpPr>
        <p:spPr bwMode="auto">
          <a:xfrm>
            <a:off x="647700" y="3429000"/>
            <a:ext cx="1752600" cy="685800"/>
          </a:xfrm>
          <a:prstGeom prst="ellipse">
            <a:avLst/>
          </a:prstGeom>
          <a:noFill/>
          <a:ln w="57150">
            <a:solidFill>
              <a:srgbClr val="18579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95" name="Line 101"/>
          <p:cNvSpPr>
            <a:spLocks noChangeShapeType="1"/>
          </p:cNvSpPr>
          <p:nvPr/>
        </p:nvSpPr>
        <p:spPr bwMode="auto">
          <a:xfrm>
            <a:off x="800100" y="1752600"/>
            <a:ext cx="609600" cy="1676400"/>
          </a:xfrm>
          <a:prstGeom prst="line">
            <a:avLst/>
          </a:prstGeom>
          <a:noFill/>
          <a:ln w="38100">
            <a:solidFill>
              <a:srgbClr val="18579B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0" name="Text Box 102"/>
          <p:cNvSpPr txBox="1">
            <a:spLocks noChangeArrowheads="1"/>
          </p:cNvSpPr>
          <p:nvPr/>
        </p:nvSpPr>
        <p:spPr bwMode="auto">
          <a:xfrm>
            <a:off x="266700" y="1147763"/>
            <a:ext cx="2208213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Subject ID</a:t>
            </a:r>
          </a:p>
        </p:txBody>
      </p:sp>
      <p:sp>
        <p:nvSpPr>
          <p:cNvPr id="62" name="Text Box 21"/>
          <p:cNvSpPr txBox="1">
            <a:spLocks noChangeArrowheads="1"/>
          </p:cNvSpPr>
          <p:nvPr/>
        </p:nvSpPr>
        <p:spPr bwMode="auto">
          <a:xfrm>
            <a:off x="4381500" y="5562600"/>
            <a:ext cx="5597525" cy="46196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SUBJECTS_DIR environment variable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225" y="76200"/>
            <a:ext cx="6858000" cy="685800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FreeSurfer</a:t>
            </a:r>
            <a:r>
              <a:rPr lang="en-US" altLang="en-US" sz="4000" dirty="0"/>
              <a:t> Directory Tree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990600"/>
            <a:ext cx="9210675" cy="4114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bert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n-US" dirty="0">
              <a:solidFill>
                <a:srgbClr val="FFFF00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dirty="0">
                <a:solidFill>
                  <a:srgbClr val="404040"/>
                </a:solidFill>
                <a:ea typeface="+mn-ea"/>
                <a:cs typeface="+mn-cs"/>
              </a:rPr>
              <a:t>    </a:t>
            </a:r>
            <a:r>
              <a:rPr lang="en-US" dirty="0" err="1">
                <a:solidFill>
                  <a:srgbClr val="404040"/>
                </a:solidFill>
                <a:ea typeface="+mn-ea"/>
                <a:cs typeface="+mn-cs"/>
              </a:rPr>
              <a:t>bem</a:t>
            </a:r>
            <a:r>
              <a:rPr lang="en-US" dirty="0">
                <a:solidFill>
                  <a:srgbClr val="404040"/>
                </a:solidFill>
                <a:ea typeface="+mn-ea"/>
                <a:cs typeface="+mn-cs"/>
              </a:rPr>
              <a:t>   stats   morph   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mri</a:t>
            </a: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   </a:t>
            </a:r>
            <a:r>
              <a:rPr lang="en-US" dirty="0" err="1">
                <a:solidFill>
                  <a:srgbClr val="404040"/>
                </a:solidFill>
                <a:ea typeface="+mn-ea"/>
                <a:cs typeface="+mn-cs"/>
              </a:rPr>
              <a:t>rgb</a:t>
            </a:r>
            <a:r>
              <a:rPr lang="en-US" dirty="0">
                <a:solidFill>
                  <a:srgbClr val="404040"/>
                </a:solidFill>
                <a:ea typeface="+mn-ea"/>
                <a:cs typeface="+mn-cs"/>
              </a:rPr>
              <a:t>    scripts</a:t>
            </a: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  </a:t>
            </a:r>
            <a:r>
              <a:rPr lang="en-US" dirty="0">
                <a:solidFill>
                  <a:srgbClr val="18579B"/>
                </a:solidFill>
                <a:ea typeface="+mn-ea"/>
                <a:cs typeface="+mn-cs"/>
              </a:rPr>
              <a:t>surf</a:t>
            </a: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    </a:t>
            </a:r>
            <a:r>
              <a:rPr lang="en-US" dirty="0">
                <a:solidFill>
                  <a:srgbClr val="404040"/>
                </a:solidFill>
                <a:ea typeface="+mn-ea"/>
                <a:cs typeface="+mn-cs"/>
              </a:rPr>
              <a:t>tiff </a:t>
            </a: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18579B"/>
                </a:solidFill>
                <a:ea typeface="+mn-ea"/>
                <a:cs typeface="+mn-cs"/>
              </a:rPr>
              <a:t>label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dirty="0">
                <a:solidFill>
                  <a:srgbClr val="18579B"/>
                </a:solidFill>
                <a:ea typeface="+mn-ea"/>
                <a:cs typeface="+mn-cs"/>
              </a:rPr>
              <a:t>	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dirty="0">
                <a:solidFill>
                  <a:srgbClr val="18579B"/>
                </a:solidFill>
                <a:ea typeface="+mn-ea"/>
                <a:cs typeface="+mn-cs"/>
              </a:rPr>
              <a:t>	</a:t>
            </a:r>
            <a:r>
              <a:rPr lang="en-US" dirty="0" err="1">
                <a:solidFill>
                  <a:srgbClr val="404040"/>
                </a:solidFill>
                <a:ea typeface="+mn-ea"/>
                <a:cs typeface="+mn-cs"/>
              </a:rPr>
              <a:t>orig</a:t>
            </a:r>
            <a:r>
              <a:rPr lang="en-US" dirty="0">
                <a:solidFill>
                  <a:srgbClr val="404040"/>
                </a:solidFill>
                <a:ea typeface="+mn-ea"/>
                <a:cs typeface="+mn-cs"/>
              </a:rPr>
              <a:t>    T1    brain     </a:t>
            </a:r>
            <a:r>
              <a:rPr lang="en-US" dirty="0" err="1">
                <a:solidFill>
                  <a:srgbClr val="404040"/>
                </a:solidFill>
                <a:ea typeface="+mn-ea"/>
                <a:cs typeface="+mn-cs"/>
              </a:rPr>
              <a:t>wm</a:t>
            </a:r>
            <a:r>
              <a:rPr lang="en-US" dirty="0">
                <a:solidFill>
                  <a:srgbClr val="404040"/>
                </a:solidFill>
                <a:ea typeface="+mn-ea"/>
                <a:cs typeface="+mn-cs"/>
              </a:rPr>
              <a:t>     </a:t>
            </a:r>
            <a:r>
              <a:rPr lang="en-US" dirty="0" err="1">
                <a:solidFill>
                  <a:srgbClr val="404040"/>
                </a:solidFill>
                <a:ea typeface="+mn-ea"/>
                <a:cs typeface="+mn-cs"/>
              </a:rPr>
              <a:t>aseg</a:t>
            </a:r>
            <a:r>
              <a:rPr lang="en-US" dirty="0">
                <a:solidFill>
                  <a:srgbClr val="404040"/>
                </a:solidFill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     			     </a:t>
            </a: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942975" y="1371600"/>
            <a:ext cx="7972425" cy="914400"/>
            <a:chOff x="528" y="960"/>
            <a:chExt cx="4464" cy="576"/>
          </a:xfrm>
        </p:grpSpPr>
        <p:sp>
          <p:nvSpPr>
            <p:cNvPr id="34838" name="Line 5"/>
            <p:cNvSpPr>
              <a:spLocks noChangeShapeType="1"/>
            </p:cNvSpPr>
            <p:nvPr/>
          </p:nvSpPr>
          <p:spPr bwMode="auto">
            <a:xfrm>
              <a:off x="2784" y="960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Line 6"/>
            <p:cNvSpPr>
              <a:spLocks noChangeShapeType="1"/>
            </p:cNvSpPr>
            <p:nvPr/>
          </p:nvSpPr>
          <p:spPr bwMode="auto">
            <a:xfrm>
              <a:off x="528" y="1248"/>
              <a:ext cx="44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Line 7"/>
            <p:cNvSpPr>
              <a:spLocks noChangeShapeType="1"/>
            </p:cNvSpPr>
            <p:nvPr/>
          </p:nvSpPr>
          <p:spPr bwMode="auto">
            <a:xfrm>
              <a:off x="4560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Line 8"/>
            <p:cNvSpPr>
              <a:spLocks noChangeShapeType="1"/>
            </p:cNvSpPr>
            <p:nvPr/>
          </p:nvSpPr>
          <p:spPr bwMode="auto">
            <a:xfrm>
              <a:off x="4128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Line 9"/>
            <p:cNvSpPr>
              <a:spLocks noChangeShapeType="1"/>
            </p:cNvSpPr>
            <p:nvPr/>
          </p:nvSpPr>
          <p:spPr bwMode="auto">
            <a:xfrm>
              <a:off x="3504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3" name="Line 10"/>
            <p:cNvSpPr>
              <a:spLocks noChangeShapeType="1"/>
            </p:cNvSpPr>
            <p:nvPr/>
          </p:nvSpPr>
          <p:spPr bwMode="auto">
            <a:xfrm>
              <a:off x="2880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4" name="Line 11"/>
            <p:cNvSpPr>
              <a:spLocks noChangeShapeType="1"/>
            </p:cNvSpPr>
            <p:nvPr/>
          </p:nvSpPr>
          <p:spPr bwMode="auto">
            <a:xfrm>
              <a:off x="2448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5" name="Line 12"/>
            <p:cNvSpPr>
              <a:spLocks noChangeShapeType="1"/>
            </p:cNvSpPr>
            <p:nvPr/>
          </p:nvSpPr>
          <p:spPr bwMode="auto">
            <a:xfrm>
              <a:off x="1776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Line 13"/>
            <p:cNvSpPr>
              <a:spLocks noChangeShapeType="1"/>
            </p:cNvSpPr>
            <p:nvPr/>
          </p:nvSpPr>
          <p:spPr bwMode="auto">
            <a:xfrm>
              <a:off x="1104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Line 14"/>
            <p:cNvSpPr>
              <a:spLocks noChangeShapeType="1"/>
            </p:cNvSpPr>
            <p:nvPr/>
          </p:nvSpPr>
          <p:spPr bwMode="auto">
            <a:xfrm>
              <a:off x="528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Line 15"/>
            <p:cNvSpPr>
              <a:spLocks noChangeShapeType="1"/>
            </p:cNvSpPr>
            <p:nvPr/>
          </p:nvSpPr>
          <p:spPr bwMode="auto">
            <a:xfrm>
              <a:off x="4992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1" name="Line 16"/>
          <p:cNvSpPr>
            <a:spLocks noChangeShapeType="1"/>
          </p:cNvSpPr>
          <p:nvPr/>
        </p:nvSpPr>
        <p:spPr bwMode="auto">
          <a:xfrm flipV="1">
            <a:off x="857250" y="2667000"/>
            <a:ext cx="3429000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Line 17"/>
          <p:cNvSpPr>
            <a:spLocks noChangeShapeType="1"/>
          </p:cNvSpPr>
          <p:nvPr/>
        </p:nvSpPr>
        <p:spPr bwMode="auto">
          <a:xfrm flipV="1">
            <a:off x="2400300" y="2667000"/>
            <a:ext cx="1971675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Line 18"/>
          <p:cNvSpPr>
            <a:spLocks noChangeShapeType="1"/>
          </p:cNvSpPr>
          <p:nvPr/>
        </p:nvSpPr>
        <p:spPr bwMode="auto">
          <a:xfrm flipV="1">
            <a:off x="3514725" y="2667000"/>
            <a:ext cx="857250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Line 19"/>
          <p:cNvSpPr>
            <a:spLocks noChangeShapeType="1"/>
          </p:cNvSpPr>
          <p:nvPr/>
        </p:nvSpPr>
        <p:spPr bwMode="auto">
          <a:xfrm>
            <a:off x="4371975" y="2667000"/>
            <a:ext cx="0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20"/>
          <p:cNvSpPr>
            <a:spLocks noChangeShapeType="1"/>
          </p:cNvSpPr>
          <p:nvPr/>
        </p:nvSpPr>
        <p:spPr bwMode="auto">
          <a:xfrm>
            <a:off x="4371975" y="2667000"/>
            <a:ext cx="1114425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01" name="Text Box 21"/>
          <p:cNvSpPr txBox="1">
            <a:spLocks noChangeArrowheads="1"/>
          </p:cNvSpPr>
          <p:nvPr/>
        </p:nvSpPr>
        <p:spPr bwMode="auto">
          <a:xfrm>
            <a:off x="754063" y="5602288"/>
            <a:ext cx="5597525" cy="46196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>
                <a:solidFill>
                  <a:srgbClr val="262626"/>
                </a:solidFill>
                <a:latin typeface="+mn-lt"/>
                <a:ea typeface="ＭＳ Ｐゴシック" charset="0"/>
              </a:rPr>
              <a:t>SUBJECTS_DIR environment variable</a:t>
            </a:r>
          </a:p>
        </p:txBody>
      </p:sp>
      <p:sp>
        <p:nvSpPr>
          <p:cNvPr id="34827" name="Line 22"/>
          <p:cNvSpPr>
            <a:spLocks noChangeShapeType="1"/>
          </p:cNvSpPr>
          <p:nvPr/>
        </p:nvSpPr>
        <p:spPr bwMode="auto">
          <a:xfrm>
            <a:off x="7124700" y="2667000"/>
            <a:ext cx="0" cy="12192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03" name="Text Box 23"/>
          <p:cNvSpPr txBox="1">
            <a:spLocks noChangeArrowheads="1"/>
          </p:cNvSpPr>
          <p:nvPr/>
        </p:nvSpPr>
        <p:spPr bwMode="auto">
          <a:xfrm>
            <a:off x="3848100" y="4419600"/>
            <a:ext cx="1358900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ea typeface="ＭＳ Ｐゴシック" charset="0"/>
              </a:rPr>
              <a:t>lh.white</a:t>
            </a:r>
            <a:endParaRPr lang="en-US" sz="2400" dirty="0">
              <a:solidFill>
                <a:srgbClr val="404040"/>
              </a:solidFill>
              <a:latin typeface="+mn-lt"/>
              <a:ea typeface="ＭＳ Ｐゴシック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ea typeface="ＭＳ Ｐゴシック" charset="0"/>
              </a:rPr>
              <a:t>rh.white</a:t>
            </a:r>
            <a:endParaRPr lang="en-US" sz="2400" dirty="0">
              <a:solidFill>
                <a:srgbClr val="404040"/>
              </a:solidFill>
              <a:latin typeface="+mn-lt"/>
              <a:ea typeface="ＭＳ Ｐゴシック" charset="0"/>
            </a:endParaRPr>
          </a:p>
        </p:txBody>
      </p:sp>
      <p:sp>
        <p:nvSpPr>
          <p:cNvPr id="174104" name="Text Box 24"/>
          <p:cNvSpPr txBox="1">
            <a:spLocks noChangeArrowheads="1"/>
          </p:cNvSpPr>
          <p:nvPr/>
        </p:nvSpPr>
        <p:spPr bwMode="auto">
          <a:xfrm>
            <a:off x="5600700" y="4471988"/>
            <a:ext cx="1963738" cy="8302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lh.thickness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  <a:ea typeface="ＭＳ Ｐゴシック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ea typeface="ＭＳ Ｐゴシック" charset="0"/>
              </a:rPr>
              <a:t>rh.thickness</a:t>
            </a:r>
            <a:endParaRPr lang="en-US" sz="2400" dirty="0">
              <a:solidFill>
                <a:srgbClr val="404040"/>
              </a:solidFill>
              <a:latin typeface="+mn-lt"/>
              <a:ea typeface="ＭＳ Ｐゴシック" charset="0"/>
            </a:endParaRPr>
          </a:p>
        </p:txBody>
      </p:sp>
      <p:sp>
        <p:nvSpPr>
          <p:cNvPr id="174105" name="Text Box 25"/>
          <p:cNvSpPr txBox="1">
            <a:spLocks noChangeArrowheads="1"/>
          </p:cNvSpPr>
          <p:nvPr/>
        </p:nvSpPr>
        <p:spPr bwMode="auto">
          <a:xfrm>
            <a:off x="7810500" y="4495800"/>
            <a:ext cx="2120900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18579B"/>
                </a:solidFill>
                <a:latin typeface="+mn-lt"/>
                <a:ea typeface="ＭＳ Ｐゴシック" charset="0"/>
              </a:rPr>
              <a:t>lh.sphere.reg</a:t>
            </a:r>
            <a:endParaRPr lang="en-US" sz="2400" dirty="0">
              <a:solidFill>
                <a:srgbClr val="18579B"/>
              </a:solidFill>
              <a:latin typeface="+mn-lt"/>
              <a:ea typeface="ＭＳ Ｐゴシック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ea typeface="ＭＳ Ｐゴシック" charset="0"/>
              </a:rPr>
              <a:t>rh.sphere.reg</a:t>
            </a:r>
            <a:endParaRPr lang="en-US" sz="2400" dirty="0">
              <a:solidFill>
                <a:srgbClr val="404040"/>
              </a:solidFill>
              <a:latin typeface="+mn-lt"/>
              <a:ea typeface="ＭＳ Ｐゴシック" charset="0"/>
            </a:endParaRPr>
          </a:p>
        </p:txBody>
      </p:sp>
      <p:sp>
        <p:nvSpPr>
          <p:cNvPr id="34831" name="Line 26"/>
          <p:cNvSpPr>
            <a:spLocks noChangeShapeType="1"/>
          </p:cNvSpPr>
          <p:nvPr/>
        </p:nvSpPr>
        <p:spPr bwMode="auto">
          <a:xfrm flipV="1">
            <a:off x="6286500" y="3886200"/>
            <a:ext cx="857250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2" name="Line 27"/>
          <p:cNvSpPr>
            <a:spLocks noChangeShapeType="1"/>
          </p:cNvSpPr>
          <p:nvPr/>
        </p:nvSpPr>
        <p:spPr bwMode="auto">
          <a:xfrm flipV="1">
            <a:off x="5143500" y="3886200"/>
            <a:ext cx="1971675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Line 28"/>
          <p:cNvSpPr>
            <a:spLocks noChangeShapeType="1"/>
          </p:cNvSpPr>
          <p:nvPr/>
        </p:nvSpPr>
        <p:spPr bwMode="auto">
          <a:xfrm>
            <a:off x="7124700" y="3886200"/>
            <a:ext cx="1114425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4" name="Line 29"/>
          <p:cNvSpPr>
            <a:spLocks noChangeShapeType="1"/>
          </p:cNvSpPr>
          <p:nvPr/>
        </p:nvSpPr>
        <p:spPr bwMode="auto">
          <a:xfrm>
            <a:off x="8801100" y="2667000"/>
            <a:ext cx="0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0" name="Text Box 30"/>
          <p:cNvSpPr txBox="1">
            <a:spLocks noChangeArrowheads="1"/>
          </p:cNvSpPr>
          <p:nvPr/>
        </p:nvSpPr>
        <p:spPr bwMode="auto">
          <a:xfrm>
            <a:off x="7581900" y="3124200"/>
            <a:ext cx="2389188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ea typeface="ＭＳ Ｐゴシック" charset="0"/>
              </a:rPr>
              <a:t>lh.aparc_annot</a:t>
            </a:r>
            <a:endParaRPr lang="en-US" sz="2400" dirty="0">
              <a:solidFill>
                <a:srgbClr val="404040"/>
              </a:solidFill>
              <a:latin typeface="+mn-lt"/>
              <a:ea typeface="ＭＳ Ｐゴシック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ea typeface="ＭＳ Ｐゴシック" charset="0"/>
              </a:rPr>
              <a:t>rh.aparc_annot</a:t>
            </a:r>
            <a:endParaRPr lang="en-US" sz="2400" dirty="0">
              <a:solidFill>
                <a:srgbClr val="404040"/>
              </a:solidFill>
              <a:latin typeface="+mn-lt"/>
              <a:ea typeface="ＭＳ Ｐゴシック" charset="0"/>
            </a:endParaRPr>
          </a:p>
        </p:txBody>
      </p:sp>
      <p:sp>
        <p:nvSpPr>
          <p:cNvPr id="174112" name="Text Box 32"/>
          <p:cNvSpPr txBox="1">
            <a:spLocks noChangeArrowheads="1"/>
          </p:cNvSpPr>
          <p:nvPr/>
        </p:nvSpPr>
        <p:spPr bwMode="auto">
          <a:xfrm>
            <a:off x="8115300" y="1096963"/>
            <a:ext cx="2208213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rgbClr val="262626"/>
                </a:solidFill>
                <a:latin typeface="+mn-lt"/>
                <a:ea typeface="ＭＳ Ｐゴシック" charset="0"/>
              </a:rPr>
              <a:t>Subject ID</a:t>
            </a:r>
          </a:p>
        </p:txBody>
      </p:sp>
      <p:sp>
        <p:nvSpPr>
          <p:cNvPr id="34837" name="Line 33"/>
          <p:cNvSpPr>
            <a:spLocks noChangeShapeType="1"/>
          </p:cNvSpPr>
          <p:nvPr/>
        </p:nvSpPr>
        <p:spPr bwMode="auto">
          <a:xfrm flipH="1">
            <a:off x="5295900" y="1295400"/>
            <a:ext cx="2895600" cy="0"/>
          </a:xfrm>
          <a:prstGeom prst="line">
            <a:avLst/>
          </a:prstGeom>
          <a:noFill/>
          <a:ln w="38100">
            <a:solidFill>
              <a:srgbClr val="18579B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8001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Example: Thickness Study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8791575" cy="4114800"/>
          </a:xfrm>
        </p:spPr>
        <p:txBody>
          <a:bodyPr/>
          <a:lstStyle/>
          <a:p>
            <a:pPr eaLnBrk="1" hangingPunct="1">
              <a:buFontTx/>
              <a:buAutoNum type="arabicPeriod"/>
            </a:pPr>
            <a:r>
              <a:rPr lang="en-US" altLang="en-US">
                <a:solidFill>
                  <a:srgbClr val="262626"/>
                </a:solidFill>
              </a:rPr>
              <a:t>$SUBJECTS_DIR/</a:t>
            </a:r>
            <a:r>
              <a:rPr lang="en-US" altLang="en-US">
                <a:solidFill>
                  <a:srgbClr val="FD1414"/>
                </a:solidFill>
              </a:rPr>
              <a:t>bert</a:t>
            </a:r>
            <a:r>
              <a:rPr lang="en-US" altLang="en-US">
                <a:solidFill>
                  <a:srgbClr val="262626"/>
                </a:solidFill>
              </a:rPr>
              <a:t>/surf/lh.thickness</a:t>
            </a:r>
          </a:p>
          <a:p>
            <a:pPr eaLnBrk="1" hangingPunct="1">
              <a:buFontTx/>
              <a:buAutoNum type="arabicPeriod"/>
            </a:pPr>
            <a:r>
              <a:rPr lang="en-US" altLang="en-US">
                <a:solidFill>
                  <a:srgbClr val="262626"/>
                </a:solidFill>
              </a:rPr>
              <a:t>$SUBJECTS_DIR/</a:t>
            </a:r>
            <a:r>
              <a:rPr lang="en-US" altLang="en-US">
                <a:solidFill>
                  <a:schemeClr val="accent2"/>
                </a:solidFill>
              </a:rPr>
              <a:t>fred</a:t>
            </a:r>
            <a:r>
              <a:rPr lang="en-US" altLang="en-US">
                <a:solidFill>
                  <a:srgbClr val="262626"/>
                </a:solidFill>
              </a:rPr>
              <a:t>/surf/lh.thickness</a:t>
            </a:r>
          </a:p>
          <a:p>
            <a:pPr eaLnBrk="1" hangingPunct="1">
              <a:buFontTx/>
              <a:buAutoNum type="arabicPeriod"/>
            </a:pPr>
            <a:r>
              <a:rPr lang="en-US" altLang="en-US">
                <a:solidFill>
                  <a:srgbClr val="262626"/>
                </a:solidFill>
              </a:rPr>
              <a:t>$SUBJECTS_DIR/</a:t>
            </a:r>
            <a:r>
              <a:rPr lang="en-US" altLang="en-US">
                <a:solidFill>
                  <a:srgbClr val="DC0081"/>
                </a:solidFill>
              </a:rPr>
              <a:t>jenny</a:t>
            </a:r>
            <a:r>
              <a:rPr lang="en-US" altLang="en-US">
                <a:solidFill>
                  <a:srgbClr val="262626"/>
                </a:solidFill>
              </a:rPr>
              <a:t>/surf/lh.thickness</a:t>
            </a:r>
          </a:p>
          <a:p>
            <a:pPr eaLnBrk="1" hangingPunct="1">
              <a:buFontTx/>
              <a:buAutoNum type="arabicPeriod"/>
            </a:pPr>
            <a:r>
              <a:rPr lang="en-US" altLang="en-US">
                <a:solidFill>
                  <a:srgbClr val="262626"/>
                </a:solidFill>
              </a:rPr>
              <a:t>$SUBJECTS_DIR/</a:t>
            </a:r>
            <a:r>
              <a:rPr lang="en-US" altLang="en-US">
                <a:solidFill>
                  <a:srgbClr val="DA68FF"/>
                </a:solidFill>
              </a:rPr>
              <a:t>margaret</a:t>
            </a:r>
            <a:r>
              <a:rPr lang="en-US" altLang="en-US">
                <a:solidFill>
                  <a:srgbClr val="262626"/>
                </a:solidFill>
              </a:rPr>
              <a:t>/surf/lh.thickness</a:t>
            </a:r>
          </a:p>
          <a:p>
            <a:pPr eaLnBrk="1" hangingPunct="1">
              <a:buFontTx/>
              <a:buAutoNum type="arabicPeriod"/>
            </a:pPr>
            <a:r>
              <a:rPr lang="en-US" altLang="en-US">
                <a:solidFill>
                  <a:srgbClr val="262626"/>
                </a:solidFill>
              </a:rPr>
              <a:t>…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0287000" cy="1066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Design and Contrast Matrices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6353175" cy="2971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262626"/>
                </a:solidFill>
              </a:rPr>
              <a:t>Create your own design (X) and contrast (C) matrices</a:t>
            </a:r>
          </a:p>
          <a:p>
            <a:pPr eaLnBrk="1" hangingPunct="1"/>
            <a:r>
              <a:rPr lang="en-US" altLang="en-US" sz="2800" dirty="0">
                <a:solidFill>
                  <a:srgbClr val="262626"/>
                </a:solidFill>
              </a:rPr>
              <a:t>Create an FSGD File</a:t>
            </a:r>
          </a:p>
          <a:p>
            <a:pPr lvl="1" eaLnBrk="1" hangingPunct="1"/>
            <a:r>
              <a:rPr lang="en-US" altLang="en-US" sz="2400" dirty="0" err="1">
                <a:solidFill>
                  <a:srgbClr val="262626"/>
                </a:solidFill>
              </a:rPr>
              <a:t>FreeSurfer</a:t>
            </a:r>
            <a:r>
              <a:rPr lang="en-US" altLang="en-US" sz="2400" dirty="0">
                <a:solidFill>
                  <a:srgbClr val="262626"/>
                </a:solidFill>
              </a:rPr>
              <a:t> creates design matrix</a:t>
            </a:r>
          </a:p>
          <a:p>
            <a:pPr lvl="1" eaLnBrk="1" hangingPunct="1"/>
            <a:r>
              <a:rPr lang="en-US" altLang="en-US" sz="2400" dirty="0">
                <a:solidFill>
                  <a:srgbClr val="262626"/>
                </a:solidFill>
              </a:rPr>
              <a:t>You still have to specify contrasts</a:t>
            </a:r>
          </a:p>
        </p:txBody>
      </p:sp>
      <p:sp>
        <p:nvSpPr>
          <p:cNvPr id="2" name="Right Bracket 1"/>
          <p:cNvSpPr/>
          <p:nvPr/>
        </p:nvSpPr>
        <p:spPr>
          <a:xfrm>
            <a:off x="7429500" y="2743200"/>
            <a:ext cx="304800" cy="1524000"/>
          </a:xfrm>
          <a:prstGeom prst="rightBracket">
            <a:avLst>
              <a:gd name="adj" fmla="val 2587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10500" y="3048000"/>
            <a:ext cx="2300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This talk is for</a:t>
            </a:r>
          </a:p>
          <a:p>
            <a:r>
              <a:rPr lang="en-US" dirty="0">
                <a:solidFill>
                  <a:srgbClr val="000000"/>
                </a:solidFill>
              </a:rPr>
              <a:t>using the FSFG files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74800" y="152400"/>
            <a:ext cx="2716740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Motivation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42900" y="1676400"/>
            <a:ext cx="9783763" cy="4206875"/>
          </a:xfrm>
          <a:prstGeom prst="rect">
            <a:avLst/>
          </a:prstGeom>
        </p:spPr>
        <p:txBody>
          <a:bodyPr/>
          <a:lstStyle>
            <a:lvl1pPr marL="349250" indent="-34925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68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263650" indent="-2952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5462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000" dirty="0"/>
              <a:t>Model patterns of interactions and associations between groups</a:t>
            </a:r>
            <a:endParaRPr lang="en-US" altLang="en-US" sz="2800" dirty="0"/>
          </a:p>
          <a:p>
            <a:r>
              <a:rPr lang="en-US" altLang="en-US" sz="3000" dirty="0"/>
              <a:t>The </a:t>
            </a:r>
            <a:r>
              <a:rPr lang="en-US" altLang="en-US" sz="3000" b="1" dirty="0"/>
              <a:t>parameters</a:t>
            </a:r>
            <a:r>
              <a:rPr lang="en-US" altLang="en-US" sz="3000" dirty="0"/>
              <a:t> of the model provide measures of the strength of associations</a:t>
            </a:r>
          </a:p>
          <a:p>
            <a:r>
              <a:rPr lang="en-US" altLang="en-US" sz="3000" dirty="0"/>
              <a:t>A General Linear Model (GLM) focuses on </a:t>
            </a:r>
            <a:r>
              <a:rPr lang="en-US" altLang="en-US" sz="3000" i="1" dirty="0"/>
              <a:t>estimating the parameters of the model</a:t>
            </a:r>
            <a:r>
              <a:rPr lang="en-US" altLang="en-US" sz="3000" dirty="0"/>
              <a:t> </a:t>
            </a:r>
          </a:p>
          <a:p>
            <a:pPr lvl="1"/>
            <a:r>
              <a:rPr lang="en-US" altLang="en-US" sz="2800" dirty="0"/>
              <a:t>can be applied to new data sets to create reasonable inferences.</a:t>
            </a:r>
          </a:p>
        </p:txBody>
      </p:sp>
    </p:spTree>
    <p:extLst>
      <p:ext uri="{BB962C8B-B14F-4D97-AF65-F5344CB8AC3E}">
        <p14:creationId xmlns:p14="http://schemas.microsoft.com/office/powerpoint/2010/main" val="2423476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-31044" y="152400"/>
            <a:ext cx="10287000" cy="609600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FreeSurfer</a:t>
            </a:r>
            <a:r>
              <a:rPr lang="en-US" altLang="en-US" sz="4000" dirty="0"/>
              <a:t> Group Descriptor (FSGD) File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0968" y="1480344"/>
            <a:ext cx="8562975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Simple text file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List of all subjects in the study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Accompanying demographics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Automatic design matrix creation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You must still specify the contrast matrices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57300" y="5410200"/>
            <a:ext cx="6162675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  <a:ea typeface="ＭＳ Ｐゴシック" charset="0"/>
              </a:rPr>
              <a:t>Note: </a:t>
            </a:r>
            <a:r>
              <a:rPr lang="en-US" sz="1800" i="1" dirty="0">
                <a:solidFill>
                  <a:schemeClr val="tx1"/>
                </a:solidFill>
                <a:latin typeface="+mn-lt"/>
                <a:ea typeface="ＭＳ Ｐゴシック" charset="0"/>
              </a:rPr>
              <a:t>Can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ＭＳ Ｐゴシック" charset="0"/>
              </a:rPr>
              <a:t> specify design matrix </a:t>
            </a:r>
            <a:r>
              <a:rPr lang="en-US" sz="1800" dirty="0">
                <a:solidFill>
                  <a:srgbClr val="262626"/>
                </a:solidFill>
                <a:latin typeface="+mn-lt"/>
                <a:ea typeface="ＭＳ Ｐゴシック" charset="0"/>
              </a:rPr>
              <a:t>explicitly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ＭＳ Ｐゴシック" charset="0"/>
              </a:rPr>
              <a:t> with --design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98425"/>
            <a:ext cx="8743950" cy="66357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FSGD Format</a:t>
            </a: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723900" y="1143000"/>
            <a:ext cx="9220200" cy="2819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137160" rIns="90488" bIns="137160"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GroupDescriptorFile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1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Male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Female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Variables				Age	Weight	IQ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FD1414"/>
                </a:solidFill>
                <a:latin typeface="+mn-lt"/>
                <a:ea typeface="ＭＳ Ｐゴシック" charset="0"/>
              </a:rPr>
              <a:t>bert</a:t>
            </a:r>
            <a:r>
              <a:rPr lang="en-US" sz="2400" dirty="0">
                <a:solidFill>
                  <a:srgbClr val="FD1414"/>
                </a:solidFill>
                <a:latin typeface="+mn-lt"/>
                <a:ea typeface="ＭＳ Ｐゴシック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Male	10	100	1000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fred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Male	15	150	1500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>
                <a:solidFill>
                  <a:srgbClr val="DC0081"/>
                </a:solidFill>
                <a:latin typeface="+mn-lt"/>
                <a:ea typeface="ＭＳ Ｐゴシック" charset="0"/>
              </a:rPr>
              <a:t>jenny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Female	20	200	2000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DA68FF"/>
                </a:solidFill>
                <a:latin typeface="+mn-lt"/>
                <a:ea typeface="ＭＳ Ｐゴシック" charset="0"/>
              </a:rPr>
              <a:t>margaret</a:t>
            </a:r>
            <a:r>
              <a:rPr lang="en-US" sz="2400" dirty="0">
                <a:solidFill>
                  <a:srgbClr val="DA68FF"/>
                </a:solidFill>
                <a:latin typeface="+mn-lt"/>
                <a:ea typeface="ＭＳ Ｐゴシック" charset="0"/>
              </a:rPr>
              <a:t>   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Female	25	250	2500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800100" y="5715000"/>
            <a:ext cx="6127750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262626"/>
                </a:solidFill>
                <a:latin typeface="+mn-lt"/>
                <a:ea typeface="ＭＳ Ｐゴシック" charset="0"/>
              </a:rPr>
              <a:t>Note: Can </a:t>
            </a:r>
            <a:r>
              <a:rPr lang="en-US" sz="1800" i="1" dirty="0">
                <a:solidFill>
                  <a:srgbClr val="262626"/>
                </a:solidFill>
                <a:latin typeface="+mn-lt"/>
                <a:ea typeface="ＭＳ Ｐゴシック" charset="0"/>
              </a:rPr>
              <a:t>specify</a:t>
            </a:r>
            <a:r>
              <a:rPr lang="en-US" sz="1800" dirty="0">
                <a:solidFill>
                  <a:srgbClr val="262626"/>
                </a:solidFill>
                <a:latin typeface="+mn-lt"/>
                <a:ea typeface="ＭＳ Ｐゴシック" charset="0"/>
              </a:rPr>
              <a:t> design matrix explicitly with --design</a:t>
            </a: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800100" y="5105400"/>
            <a:ext cx="2605088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Class = Group</a:t>
            </a:r>
          </a:p>
        </p:txBody>
      </p:sp>
      <p:sp>
        <p:nvSpPr>
          <p:cNvPr id="136203" name="Rectangle 11"/>
          <p:cNvSpPr>
            <a:spLocks noChangeArrowheads="1"/>
          </p:cNvSpPr>
          <p:nvPr/>
        </p:nvSpPr>
        <p:spPr bwMode="auto">
          <a:xfrm>
            <a:off x="1181100" y="4191000"/>
            <a:ext cx="8077200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One Discrete Factor (Gender) with Two Levels (M&amp;F)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Three Continuous Variables: Age, Weight, IQ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76200"/>
            <a:ext cx="8743950" cy="609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FSGDF </a:t>
            </a:r>
            <a:r>
              <a:rPr lang="en-US" altLang="en-US" sz="4000" dirty="0">
                <a:sym typeface="Wingdings" panose="05000000000000000000" pitchFamily="2" charset="2"/>
              </a:rPr>
              <a:t> </a:t>
            </a:r>
            <a:r>
              <a:rPr lang="en-US" altLang="en-US" sz="4000" dirty="0"/>
              <a:t>X (Automatic)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0" y="6121754"/>
            <a:ext cx="9639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pl-PL" altLang="en-US" sz="1600" dirty="0">
                <a:solidFill>
                  <a:schemeClr val="tx1"/>
                </a:solidFill>
                <a:latin typeface="News Gothic MT" charset="0"/>
              </a:rPr>
              <a:t>DO</a:t>
            </a:r>
            <a:r>
              <a:rPr lang="pl-PL" altLang="en-US" sz="1600" dirty="0">
                <a:solidFill>
                  <a:srgbClr val="C00000"/>
                </a:solidFill>
                <a:latin typeface="News Gothic MT" charset="0"/>
              </a:rPr>
              <a:t>D</a:t>
            </a:r>
            <a:r>
              <a:rPr lang="pl-PL" altLang="en-US" sz="1600" dirty="0">
                <a:solidFill>
                  <a:schemeClr val="tx1"/>
                </a:solidFill>
                <a:latin typeface="News Gothic MT" charset="0"/>
              </a:rPr>
              <a:t>S</a:t>
            </a:r>
            <a:r>
              <a:rPr lang="en-US" altLang="en-US" sz="1600" dirty="0">
                <a:solidFill>
                  <a:schemeClr val="tx1"/>
                </a:solidFill>
                <a:latin typeface="News Gothic MT" charset="0"/>
              </a:rPr>
              <a:t> – Different Offset, </a:t>
            </a:r>
            <a:r>
              <a:rPr lang="en-US" altLang="en-US" sz="1600" dirty="0">
                <a:solidFill>
                  <a:srgbClr val="C00000"/>
                </a:solidFill>
                <a:latin typeface="News Gothic MT" charset="0"/>
              </a:rPr>
              <a:t>Different </a:t>
            </a:r>
            <a:r>
              <a:rPr lang="en-US" altLang="en-US" sz="1600" dirty="0">
                <a:solidFill>
                  <a:schemeClr val="tx1"/>
                </a:solidFill>
                <a:latin typeface="News Gothic MT" charset="0"/>
              </a:rPr>
              <a:t>Slope. Different Offset </a:t>
            </a:r>
            <a:r>
              <a:rPr lang="en-US" altLang="en-US" sz="1600" dirty="0">
                <a:solidFill>
                  <a:srgbClr val="C00000"/>
                </a:solidFill>
                <a:latin typeface="News Gothic MT" charset="0"/>
              </a:rPr>
              <a:t>Same</a:t>
            </a:r>
            <a:r>
              <a:rPr lang="en-US" altLang="en-US" sz="1600" dirty="0">
                <a:solidFill>
                  <a:schemeClr val="tx1"/>
                </a:solidFill>
                <a:latin typeface="News Gothic MT" charset="0"/>
              </a:rPr>
              <a:t> Slope DO</a:t>
            </a:r>
            <a:r>
              <a:rPr lang="en-US" altLang="en-US" sz="1600" dirty="0">
                <a:solidFill>
                  <a:srgbClr val="C00000"/>
                </a:solidFill>
                <a:latin typeface="News Gothic MT" charset="0"/>
              </a:rPr>
              <a:t>S</a:t>
            </a:r>
            <a:r>
              <a:rPr lang="en-US" altLang="en-US" sz="1600" dirty="0">
                <a:solidFill>
                  <a:schemeClr val="tx1"/>
                </a:solidFill>
                <a:latin typeface="News Gothic MT" charset="0"/>
              </a:rPr>
              <a:t>S also possible, see https://surfer.nmr.mgh.harvard.edu/fswiki/DodsDoss</a:t>
            </a:r>
            <a:endParaRPr lang="pl-PL" altLang="en-US" sz="1600" dirty="0">
              <a:solidFill>
                <a:schemeClr val="tx1"/>
              </a:solidFill>
              <a:latin typeface="News Gothic MT" charset="0"/>
            </a:endParaRPr>
          </a:p>
        </p:txBody>
      </p:sp>
      <p:grpSp>
        <p:nvGrpSpPr>
          <p:cNvPr id="40966" name="Group 51"/>
          <p:cNvGrpSpPr>
            <a:grpSpLocks/>
          </p:cNvGrpSpPr>
          <p:nvPr/>
        </p:nvGrpSpPr>
        <p:grpSpPr bwMode="auto">
          <a:xfrm>
            <a:off x="800100" y="914400"/>
            <a:ext cx="8534400" cy="3219450"/>
            <a:chOff x="552" y="1056"/>
            <a:chExt cx="5376" cy="2028"/>
          </a:xfrm>
        </p:grpSpPr>
        <p:sp>
          <p:nvSpPr>
            <p:cNvPr id="140292" name="Rectangle 4"/>
            <p:cNvSpPr>
              <a:spLocks noChangeArrowheads="1"/>
            </p:cNvSpPr>
            <p:nvPr/>
          </p:nvSpPr>
          <p:spPr bwMode="auto">
            <a:xfrm>
              <a:off x="1800" y="1584"/>
              <a:ext cx="4128" cy="13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488" tIns="44450" rIns="90488" bIns="44450"/>
            <a:lstStyle/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1 0	10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100 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1000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</a:t>
              </a:r>
            </a:p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1 0	15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150 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1500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</a:t>
              </a:r>
            </a:p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1	0  20	0    200	0    2000 </a:t>
              </a:r>
            </a:p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1	0  25	0    250	0    2500 </a:t>
              </a:r>
            </a:p>
            <a:p>
              <a:pPr marL="342900" indent="-342900">
                <a:lnSpc>
                  <a:spcPct val="50000"/>
                </a:lnSpc>
                <a:spcBef>
                  <a:spcPct val="20000"/>
                </a:spcBef>
                <a:buSzPct val="100000"/>
                <a:defRPr/>
              </a:pPr>
              <a:endPara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40972" name="Group 50"/>
            <p:cNvGrpSpPr>
              <a:grpSpLocks/>
            </p:cNvGrpSpPr>
            <p:nvPr/>
          </p:nvGrpSpPr>
          <p:grpSpPr bwMode="auto">
            <a:xfrm>
              <a:off x="552" y="1056"/>
              <a:ext cx="4991" cy="2028"/>
              <a:chOff x="552" y="1056"/>
              <a:chExt cx="4991" cy="2028"/>
            </a:xfrm>
          </p:grpSpPr>
          <p:sp>
            <p:nvSpPr>
              <p:cNvPr id="140295" name="Text Box 7"/>
              <p:cNvSpPr txBox="1">
                <a:spLocks noChangeArrowheads="1"/>
              </p:cNvSpPr>
              <p:nvPr/>
            </p:nvSpPr>
            <p:spPr bwMode="auto">
              <a:xfrm>
                <a:off x="936" y="2016"/>
                <a:ext cx="624" cy="4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600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X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rPr>
                  <a:t> </a:t>
                </a:r>
                <a:r>
                  <a:rPr lang="en-US" sz="3600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=</a:t>
                </a:r>
                <a:r>
                  <a:rPr lang="en-US" dirty="0">
                    <a:latin typeface="Times New Roman" charset="0"/>
                    <a:ea typeface="ＭＳ Ｐゴシック" charset="0"/>
                  </a:rPr>
                  <a:t> </a:t>
                </a:r>
              </a:p>
            </p:txBody>
          </p:sp>
          <p:sp>
            <p:nvSpPr>
              <p:cNvPr id="140297" name="Text Box 9"/>
              <p:cNvSpPr txBox="1">
                <a:spLocks noChangeArrowheads="1"/>
              </p:cNvSpPr>
              <p:nvPr/>
            </p:nvSpPr>
            <p:spPr bwMode="auto">
              <a:xfrm>
                <a:off x="552" y="1344"/>
                <a:ext cx="1003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Male Group</a:t>
                </a:r>
              </a:p>
            </p:txBody>
          </p:sp>
          <p:sp>
            <p:nvSpPr>
              <p:cNvPr id="140298" name="Text Box 10"/>
              <p:cNvSpPr txBox="1">
                <a:spLocks noChangeArrowheads="1"/>
              </p:cNvSpPr>
              <p:nvPr/>
            </p:nvSpPr>
            <p:spPr bwMode="auto">
              <a:xfrm>
                <a:off x="552" y="1104"/>
                <a:ext cx="1178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Female Group</a:t>
                </a:r>
              </a:p>
            </p:txBody>
          </p:sp>
          <p:grpSp>
            <p:nvGrpSpPr>
              <p:cNvPr id="40976" name="Group 17"/>
              <p:cNvGrpSpPr>
                <a:grpSpLocks/>
              </p:cNvGrpSpPr>
              <p:nvPr/>
            </p:nvGrpSpPr>
            <p:grpSpPr bwMode="auto">
              <a:xfrm>
                <a:off x="1512" y="1488"/>
                <a:ext cx="384" cy="96"/>
                <a:chOff x="1512" y="1488"/>
                <a:chExt cx="384" cy="96"/>
              </a:xfrm>
            </p:grpSpPr>
            <p:sp>
              <p:nvSpPr>
                <p:cNvPr id="41002" name="Line 12"/>
                <p:cNvSpPr>
                  <a:spLocks noChangeShapeType="1"/>
                </p:cNvSpPr>
                <p:nvPr/>
              </p:nvSpPr>
              <p:spPr bwMode="auto">
                <a:xfrm>
                  <a:off x="1896" y="148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03" name="Line 14"/>
                <p:cNvSpPr>
                  <a:spLocks noChangeShapeType="1"/>
                </p:cNvSpPr>
                <p:nvPr/>
              </p:nvSpPr>
              <p:spPr bwMode="auto">
                <a:xfrm>
                  <a:off x="1512" y="148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77" name="Group 18"/>
              <p:cNvGrpSpPr>
                <a:grpSpLocks/>
              </p:cNvGrpSpPr>
              <p:nvPr/>
            </p:nvGrpSpPr>
            <p:grpSpPr bwMode="auto">
              <a:xfrm>
                <a:off x="1752" y="1248"/>
                <a:ext cx="384" cy="336"/>
                <a:chOff x="1752" y="1248"/>
                <a:chExt cx="384" cy="336"/>
              </a:xfrm>
            </p:grpSpPr>
            <p:sp>
              <p:nvSpPr>
                <p:cNvPr id="41000" name="Line 13"/>
                <p:cNvSpPr>
                  <a:spLocks noChangeShapeType="1"/>
                </p:cNvSpPr>
                <p:nvPr/>
              </p:nvSpPr>
              <p:spPr bwMode="auto">
                <a:xfrm>
                  <a:off x="2136" y="124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01" name="Line 15"/>
                <p:cNvSpPr>
                  <a:spLocks noChangeShapeType="1"/>
                </p:cNvSpPr>
                <p:nvPr/>
              </p:nvSpPr>
              <p:spPr bwMode="auto">
                <a:xfrm>
                  <a:off x="1752" y="124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78" name="Group 22"/>
              <p:cNvGrpSpPr>
                <a:grpSpLocks/>
              </p:cNvGrpSpPr>
              <p:nvPr/>
            </p:nvGrpSpPr>
            <p:grpSpPr bwMode="auto">
              <a:xfrm flipH="1">
                <a:off x="2856" y="1488"/>
                <a:ext cx="384" cy="96"/>
                <a:chOff x="1512" y="1488"/>
                <a:chExt cx="384" cy="96"/>
              </a:xfrm>
            </p:grpSpPr>
            <p:sp>
              <p:nvSpPr>
                <p:cNvPr id="40998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896" y="148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9" name="Line 24"/>
                <p:cNvSpPr>
                  <a:spLocks noChangeShapeType="1"/>
                </p:cNvSpPr>
                <p:nvPr/>
              </p:nvSpPr>
              <p:spPr bwMode="auto">
                <a:xfrm>
                  <a:off x="1512" y="148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79" name="Group 25"/>
              <p:cNvGrpSpPr>
                <a:grpSpLocks/>
              </p:cNvGrpSpPr>
              <p:nvPr/>
            </p:nvGrpSpPr>
            <p:grpSpPr bwMode="auto">
              <a:xfrm flipH="1">
                <a:off x="2568" y="1206"/>
                <a:ext cx="384" cy="336"/>
                <a:chOff x="1752" y="1248"/>
                <a:chExt cx="384" cy="336"/>
              </a:xfrm>
            </p:grpSpPr>
            <p:sp>
              <p:nvSpPr>
                <p:cNvPr id="40996" name="Line 26"/>
                <p:cNvSpPr>
                  <a:spLocks noChangeShapeType="1"/>
                </p:cNvSpPr>
                <p:nvPr/>
              </p:nvSpPr>
              <p:spPr bwMode="auto">
                <a:xfrm>
                  <a:off x="2136" y="124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7" name="Line 27"/>
                <p:cNvSpPr>
                  <a:spLocks noChangeShapeType="1"/>
                </p:cNvSpPr>
                <p:nvPr/>
              </p:nvSpPr>
              <p:spPr bwMode="auto">
                <a:xfrm>
                  <a:off x="1752" y="124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0316" name="Text Box 28"/>
              <p:cNvSpPr txBox="1">
                <a:spLocks noChangeArrowheads="1"/>
              </p:cNvSpPr>
              <p:nvPr/>
            </p:nvSpPr>
            <p:spPr bwMode="auto">
              <a:xfrm>
                <a:off x="3240" y="1344"/>
                <a:ext cx="987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Female Age</a:t>
                </a:r>
              </a:p>
            </p:txBody>
          </p:sp>
          <p:sp>
            <p:nvSpPr>
              <p:cNvPr id="140317" name="Text Box 29"/>
              <p:cNvSpPr txBox="1">
                <a:spLocks noChangeArrowheads="1"/>
              </p:cNvSpPr>
              <p:nvPr/>
            </p:nvSpPr>
            <p:spPr bwMode="auto">
              <a:xfrm>
                <a:off x="2952" y="1056"/>
                <a:ext cx="813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ＭＳ Ｐゴシック" charset="0"/>
                  </a:rPr>
                  <a:t>Male Age</a:t>
                </a:r>
              </a:p>
            </p:txBody>
          </p:sp>
          <p:grpSp>
            <p:nvGrpSpPr>
              <p:cNvPr id="40982" name="Group 34"/>
              <p:cNvGrpSpPr>
                <a:grpSpLocks/>
              </p:cNvGrpSpPr>
              <p:nvPr/>
            </p:nvGrpSpPr>
            <p:grpSpPr bwMode="auto">
              <a:xfrm>
                <a:off x="1704" y="1584"/>
                <a:ext cx="47" cy="1296"/>
                <a:chOff x="1165" y="3312"/>
                <a:chExt cx="48" cy="672"/>
              </a:xfrm>
            </p:grpSpPr>
            <p:sp>
              <p:nvSpPr>
                <p:cNvPr id="40993" name="Line 35"/>
                <p:cNvSpPr>
                  <a:spLocks noChangeShapeType="1"/>
                </p:cNvSpPr>
                <p:nvPr/>
              </p:nvSpPr>
              <p:spPr bwMode="auto">
                <a:xfrm>
                  <a:off x="1176" y="3312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4" name="Line 36"/>
                <p:cNvSpPr>
                  <a:spLocks noChangeShapeType="1"/>
                </p:cNvSpPr>
                <p:nvPr/>
              </p:nvSpPr>
              <p:spPr bwMode="auto">
                <a:xfrm>
                  <a:off x="1165" y="3984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5" name="Line 37"/>
                <p:cNvSpPr>
                  <a:spLocks noChangeShapeType="1"/>
                </p:cNvSpPr>
                <p:nvPr/>
              </p:nvSpPr>
              <p:spPr bwMode="auto">
                <a:xfrm>
                  <a:off x="1165" y="331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83" name="Group 38"/>
              <p:cNvGrpSpPr>
                <a:grpSpLocks/>
              </p:cNvGrpSpPr>
              <p:nvPr/>
            </p:nvGrpSpPr>
            <p:grpSpPr bwMode="auto">
              <a:xfrm flipH="1">
                <a:off x="5495" y="1584"/>
                <a:ext cx="48" cy="1296"/>
                <a:chOff x="1164" y="3312"/>
                <a:chExt cx="49" cy="672"/>
              </a:xfrm>
            </p:grpSpPr>
            <p:sp>
              <p:nvSpPr>
                <p:cNvPr id="40990" name="Line 39"/>
                <p:cNvSpPr>
                  <a:spLocks noChangeShapeType="1"/>
                </p:cNvSpPr>
                <p:nvPr/>
              </p:nvSpPr>
              <p:spPr bwMode="auto">
                <a:xfrm>
                  <a:off x="1164" y="3312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1" name="Line 40"/>
                <p:cNvSpPr>
                  <a:spLocks noChangeShapeType="1"/>
                </p:cNvSpPr>
                <p:nvPr/>
              </p:nvSpPr>
              <p:spPr bwMode="auto">
                <a:xfrm>
                  <a:off x="1165" y="3984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2" name="Line 41"/>
                <p:cNvSpPr>
                  <a:spLocks noChangeShapeType="1"/>
                </p:cNvSpPr>
                <p:nvPr/>
              </p:nvSpPr>
              <p:spPr bwMode="auto">
                <a:xfrm>
                  <a:off x="1165" y="331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984" name="Line 42"/>
              <p:cNvSpPr>
                <a:spLocks noChangeShapeType="1"/>
              </p:cNvSpPr>
              <p:nvPr/>
            </p:nvSpPr>
            <p:spPr bwMode="auto">
              <a:xfrm>
                <a:off x="2328" y="1680"/>
                <a:ext cx="0" cy="1056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5" name="Line 43"/>
              <p:cNvSpPr>
                <a:spLocks noChangeShapeType="1"/>
              </p:cNvSpPr>
              <p:nvPr/>
            </p:nvSpPr>
            <p:spPr bwMode="auto">
              <a:xfrm>
                <a:off x="3096" y="1680"/>
                <a:ext cx="0" cy="1056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6" name="Line 44"/>
              <p:cNvSpPr>
                <a:spLocks noChangeShapeType="1"/>
              </p:cNvSpPr>
              <p:nvPr/>
            </p:nvSpPr>
            <p:spPr bwMode="auto">
              <a:xfrm>
                <a:off x="4152" y="1680"/>
                <a:ext cx="0" cy="1056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34" name="Rectangle 46"/>
              <p:cNvSpPr>
                <a:spLocks noChangeArrowheads="1"/>
              </p:cNvSpPr>
              <p:nvPr/>
            </p:nvSpPr>
            <p:spPr bwMode="auto">
              <a:xfrm>
                <a:off x="3336" y="2832"/>
                <a:ext cx="635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Weight</a:t>
                </a:r>
              </a:p>
            </p:txBody>
          </p:sp>
          <p:sp>
            <p:nvSpPr>
              <p:cNvPr id="140335" name="Rectangle 47"/>
              <p:cNvSpPr>
                <a:spLocks noChangeArrowheads="1"/>
              </p:cNvSpPr>
              <p:nvPr/>
            </p:nvSpPr>
            <p:spPr bwMode="auto">
              <a:xfrm>
                <a:off x="2568" y="2832"/>
                <a:ext cx="396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Age</a:t>
                </a:r>
              </a:p>
            </p:txBody>
          </p:sp>
          <p:sp>
            <p:nvSpPr>
              <p:cNvPr id="140336" name="Rectangle 48"/>
              <p:cNvSpPr>
                <a:spLocks noChangeArrowheads="1"/>
              </p:cNvSpPr>
              <p:nvPr/>
            </p:nvSpPr>
            <p:spPr bwMode="auto">
              <a:xfrm>
                <a:off x="4776" y="2832"/>
                <a:ext cx="285" cy="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IQ</a:t>
                </a:r>
              </a:p>
            </p:txBody>
          </p:sp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52400"/>
            <a:ext cx="8743950" cy="609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Contrasts</a:t>
            </a:r>
            <a:r>
              <a:rPr lang="en-US" altLang="en-US" sz="4400" dirty="0"/>
              <a:t> – You create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0" y="6489700"/>
            <a:ext cx="5219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>
                <a:solidFill>
                  <a:schemeClr val="tx1"/>
                </a:solidFill>
                <a:latin typeface="News Gothic MT" charset="0"/>
              </a:rPr>
              <a:t>Create contrast files with simple text editor</a:t>
            </a:r>
            <a:endParaRPr lang="pl-PL" altLang="en-US" sz="1600" dirty="0">
              <a:solidFill>
                <a:schemeClr val="tx1"/>
              </a:solidFill>
              <a:latin typeface="News Gothic MT" charset="0"/>
            </a:endParaRP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1485900" y="4114800"/>
            <a:ext cx="7507288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  <a:ea typeface="ＭＳ Ｐゴシック" charset="0"/>
              </a:rPr>
              <a:t>C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charset="0"/>
              </a:rPr>
              <a:t> =    [-1 1   0    0     0      0       0        0  ]</a:t>
            </a:r>
          </a:p>
        </p:txBody>
      </p:sp>
      <p:sp>
        <p:nvSpPr>
          <p:cNvPr id="140319" name="Text Box 31"/>
          <p:cNvSpPr txBox="1">
            <a:spLocks noChangeArrowheads="1"/>
          </p:cNvSpPr>
          <p:nvPr/>
        </p:nvSpPr>
        <p:spPr bwMode="auto">
          <a:xfrm>
            <a:off x="2308225" y="4891088"/>
            <a:ext cx="725170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  <a:latin typeface="+mn-lt"/>
                <a:ea typeface="ＭＳ Ｐゴシック" charset="0"/>
              </a:rPr>
              <a:t>Tests for the difference in </a:t>
            </a:r>
            <a:r>
              <a:rPr lang="en-US" u="sng" dirty="0">
                <a:solidFill>
                  <a:schemeClr val="accent6"/>
                </a:solidFill>
                <a:latin typeface="+mn-lt"/>
                <a:ea typeface="ＭＳ Ｐゴシック" charset="0"/>
              </a:rPr>
              <a:t>intercept/offset</a:t>
            </a:r>
            <a:r>
              <a:rPr lang="en-US" dirty="0">
                <a:solidFill>
                  <a:schemeClr val="accent6"/>
                </a:solidFill>
                <a:latin typeface="+mn-lt"/>
                <a:ea typeface="ＭＳ Ｐゴシック" charset="0"/>
              </a:rPr>
              <a:t> between groups</a:t>
            </a:r>
          </a:p>
        </p:txBody>
      </p:sp>
      <p:grpSp>
        <p:nvGrpSpPr>
          <p:cNvPr id="40966" name="Group 51"/>
          <p:cNvGrpSpPr>
            <a:grpSpLocks/>
          </p:cNvGrpSpPr>
          <p:nvPr/>
        </p:nvGrpSpPr>
        <p:grpSpPr bwMode="auto">
          <a:xfrm>
            <a:off x="800100" y="914400"/>
            <a:ext cx="8534400" cy="3219450"/>
            <a:chOff x="552" y="1056"/>
            <a:chExt cx="5376" cy="2028"/>
          </a:xfrm>
        </p:grpSpPr>
        <p:sp>
          <p:nvSpPr>
            <p:cNvPr id="140292" name="Rectangle 4"/>
            <p:cNvSpPr>
              <a:spLocks noChangeArrowheads="1"/>
            </p:cNvSpPr>
            <p:nvPr/>
          </p:nvSpPr>
          <p:spPr bwMode="auto">
            <a:xfrm>
              <a:off x="1800" y="1584"/>
              <a:ext cx="4128" cy="13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488" tIns="44450" rIns="90488" bIns="44450"/>
            <a:lstStyle/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1 0	10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100 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1000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</a:t>
              </a:r>
            </a:p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1 0	15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150 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1500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</a:t>
              </a:r>
            </a:p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1	0  20	0    200	0    2000 </a:t>
              </a:r>
            </a:p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1	0  25	0    250	0    2500 </a:t>
              </a:r>
            </a:p>
            <a:p>
              <a:pPr marL="342900" indent="-342900">
                <a:lnSpc>
                  <a:spcPct val="50000"/>
                </a:lnSpc>
                <a:spcBef>
                  <a:spcPct val="20000"/>
                </a:spcBef>
                <a:buSzPct val="100000"/>
                <a:defRPr/>
              </a:pPr>
              <a:endPara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40972" name="Group 50"/>
            <p:cNvGrpSpPr>
              <a:grpSpLocks/>
            </p:cNvGrpSpPr>
            <p:nvPr/>
          </p:nvGrpSpPr>
          <p:grpSpPr bwMode="auto">
            <a:xfrm>
              <a:off x="552" y="1056"/>
              <a:ext cx="4991" cy="2028"/>
              <a:chOff x="552" y="1056"/>
              <a:chExt cx="4991" cy="2028"/>
            </a:xfrm>
          </p:grpSpPr>
          <p:sp>
            <p:nvSpPr>
              <p:cNvPr id="140295" name="Text Box 7"/>
              <p:cNvSpPr txBox="1">
                <a:spLocks noChangeArrowheads="1"/>
              </p:cNvSpPr>
              <p:nvPr/>
            </p:nvSpPr>
            <p:spPr bwMode="auto">
              <a:xfrm>
                <a:off x="936" y="2016"/>
                <a:ext cx="624" cy="4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600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X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rPr>
                  <a:t> </a:t>
                </a:r>
                <a:r>
                  <a:rPr lang="en-US" sz="3600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=</a:t>
                </a:r>
                <a:r>
                  <a:rPr lang="en-US" dirty="0">
                    <a:latin typeface="Times New Roman" charset="0"/>
                    <a:ea typeface="ＭＳ Ｐゴシック" charset="0"/>
                  </a:rPr>
                  <a:t> </a:t>
                </a:r>
              </a:p>
            </p:txBody>
          </p:sp>
          <p:sp>
            <p:nvSpPr>
              <p:cNvPr id="140297" name="Text Box 9"/>
              <p:cNvSpPr txBox="1">
                <a:spLocks noChangeArrowheads="1"/>
              </p:cNvSpPr>
              <p:nvPr/>
            </p:nvSpPr>
            <p:spPr bwMode="auto">
              <a:xfrm>
                <a:off x="552" y="1344"/>
                <a:ext cx="1003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Male Group</a:t>
                </a:r>
              </a:p>
            </p:txBody>
          </p:sp>
          <p:sp>
            <p:nvSpPr>
              <p:cNvPr id="140298" name="Text Box 10"/>
              <p:cNvSpPr txBox="1">
                <a:spLocks noChangeArrowheads="1"/>
              </p:cNvSpPr>
              <p:nvPr/>
            </p:nvSpPr>
            <p:spPr bwMode="auto">
              <a:xfrm>
                <a:off x="552" y="1104"/>
                <a:ext cx="1178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Female Group</a:t>
                </a:r>
              </a:p>
            </p:txBody>
          </p:sp>
          <p:grpSp>
            <p:nvGrpSpPr>
              <p:cNvPr id="40976" name="Group 17"/>
              <p:cNvGrpSpPr>
                <a:grpSpLocks/>
              </p:cNvGrpSpPr>
              <p:nvPr/>
            </p:nvGrpSpPr>
            <p:grpSpPr bwMode="auto">
              <a:xfrm>
                <a:off x="1512" y="1488"/>
                <a:ext cx="384" cy="96"/>
                <a:chOff x="1512" y="1488"/>
                <a:chExt cx="384" cy="96"/>
              </a:xfrm>
            </p:grpSpPr>
            <p:sp>
              <p:nvSpPr>
                <p:cNvPr id="41002" name="Line 12"/>
                <p:cNvSpPr>
                  <a:spLocks noChangeShapeType="1"/>
                </p:cNvSpPr>
                <p:nvPr/>
              </p:nvSpPr>
              <p:spPr bwMode="auto">
                <a:xfrm>
                  <a:off x="1896" y="148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03" name="Line 14"/>
                <p:cNvSpPr>
                  <a:spLocks noChangeShapeType="1"/>
                </p:cNvSpPr>
                <p:nvPr/>
              </p:nvSpPr>
              <p:spPr bwMode="auto">
                <a:xfrm>
                  <a:off x="1512" y="148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77" name="Group 18"/>
              <p:cNvGrpSpPr>
                <a:grpSpLocks/>
              </p:cNvGrpSpPr>
              <p:nvPr/>
            </p:nvGrpSpPr>
            <p:grpSpPr bwMode="auto">
              <a:xfrm>
                <a:off x="1752" y="1248"/>
                <a:ext cx="384" cy="336"/>
                <a:chOff x="1752" y="1248"/>
                <a:chExt cx="384" cy="336"/>
              </a:xfrm>
            </p:grpSpPr>
            <p:sp>
              <p:nvSpPr>
                <p:cNvPr id="41000" name="Line 13"/>
                <p:cNvSpPr>
                  <a:spLocks noChangeShapeType="1"/>
                </p:cNvSpPr>
                <p:nvPr/>
              </p:nvSpPr>
              <p:spPr bwMode="auto">
                <a:xfrm>
                  <a:off x="2136" y="124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01" name="Line 15"/>
                <p:cNvSpPr>
                  <a:spLocks noChangeShapeType="1"/>
                </p:cNvSpPr>
                <p:nvPr/>
              </p:nvSpPr>
              <p:spPr bwMode="auto">
                <a:xfrm>
                  <a:off x="1752" y="124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78" name="Group 22"/>
              <p:cNvGrpSpPr>
                <a:grpSpLocks/>
              </p:cNvGrpSpPr>
              <p:nvPr/>
            </p:nvGrpSpPr>
            <p:grpSpPr bwMode="auto">
              <a:xfrm flipH="1">
                <a:off x="2856" y="1488"/>
                <a:ext cx="384" cy="96"/>
                <a:chOff x="1512" y="1488"/>
                <a:chExt cx="384" cy="96"/>
              </a:xfrm>
            </p:grpSpPr>
            <p:sp>
              <p:nvSpPr>
                <p:cNvPr id="40998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896" y="148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9" name="Line 24"/>
                <p:cNvSpPr>
                  <a:spLocks noChangeShapeType="1"/>
                </p:cNvSpPr>
                <p:nvPr/>
              </p:nvSpPr>
              <p:spPr bwMode="auto">
                <a:xfrm>
                  <a:off x="1512" y="148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79" name="Group 25"/>
              <p:cNvGrpSpPr>
                <a:grpSpLocks/>
              </p:cNvGrpSpPr>
              <p:nvPr/>
            </p:nvGrpSpPr>
            <p:grpSpPr bwMode="auto">
              <a:xfrm flipH="1">
                <a:off x="2568" y="1206"/>
                <a:ext cx="384" cy="336"/>
                <a:chOff x="1752" y="1248"/>
                <a:chExt cx="384" cy="336"/>
              </a:xfrm>
            </p:grpSpPr>
            <p:sp>
              <p:nvSpPr>
                <p:cNvPr id="40996" name="Line 26"/>
                <p:cNvSpPr>
                  <a:spLocks noChangeShapeType="1"/>
                </p:cNvSpPr>
                <p:nvPr/>
              </p:nvSpPr>
              <p:spPr bwMode="auto">
                <a:xfrm>
                  <a:off x="2136" y="124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7" name="Line 27"/>
                <p:cNvSpPr>
                  <a:spLocks noChangeShapeType="1"/>
                </p:cNvSpPr>
                <p:nvPr/>
              </p:nvSpPr>
              <p:spPr bwMode="auto">
                <a:xfrm>
                  <a:off x="1752" y="124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0316" name="Text Box 28"/>
              <p:cNvSpPr txBox="1">
                <a:spLocks noChangeArrowheads="1"/>
              </p:cNvSpPr>
              <p:nvPr/>
            </p:nvSpPr>
            <p:spPr bwMode="auto">
              <a:xfrm>
                <a:off x="3240" y="1344"/>
                <a:ext cx="987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Female Age</a:t>
                </a:r>
              </a:p>
            </p:txBody>
          </p:sp>
          <p:sp>
            <p:nvSpPr>
              <p:cNvPr id="140317" name="Text Box 29"/>
              <p:cNvSpPr txBox="1">
                <a:spLocks noChangeArrowheads="1"/>
              </p:cNvSpPr>
              <p:nvPr/>
            </p:nvSpPr>
            <p:spPr bwMode="auto">
              <a:xfrm>
                <a:off x="2952" y="1056"/>
                <a:ext cx="813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ＭＳ Ｐゴシック" charset="0"/>
                  </a:rPr>
                  <a:t>Male Age</a:t>
                </a:r>
              </a:p>
            </p:txBody>
          </p:sp>
          <p:grpSp>
            <p:nvGrpSpPr>
              <p:cNvPr id="40982" name="Group 34"/>
              <p:cNvGrpSpPr>
                <a:grpSpLocks/>
              </p:cNvGrpSpPr>
              <p:nvPr/>
            </p:nvGrpSpPr>
            <p:grpSpPr bwMode="auto">
              <a:xfrm>
                <a:off x="1704" y="1584"/>
                <a:ext cx="47" cy="1296"/>
                <a:chOff x="1165" y="3312"/>
                <a:chExt cx="48" cy="672"/>
              </a:xfrm>
            </p:grpSpPr>
            <p:sp>
              <p:nvSpPr>
                <p:cNvPr id="40993" name="Line 35"/>
                <p:cNvSpPr>
                  <a:spLocks noChangeShapeType="1"/>
                </p:cNvSpPr>
                <p:nvPr/>
              </p:nvSpPr>
              <p:spPr bwMode="auto">
                <a:xfrm>
                  <a:off x="1176" y="3312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4" name="Line 36"/>
                <p:cNvSpPr>
                  <a:spLocks noChangeShapeType="1"/>
                </p:cNvSpPr>
                <p:nvPr/>
              </p:nvSpPr>
              <p:spPr bwMode="auto">
                <a:xfrm>
                  <a:off x="1165" y="3984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5" name="Line 37"/>
                <p:cNvSpPr>
                  <a:spLocks noChangeShapeType="1"/>
                </p:cNvSpPr>
                <p:nvPr/>
              </p:nvSpPr>
              <p:spPr bwMode="auto">
                <a:xfrm>
                  <a:off x="1165" y="331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83" name="Group 38"/>
              <p:cNvGrpSpPr>
                <a:grpSpLocks/>
              </p:cNvGrpSpPr>
              <p:nvPr/>
            </p:nvGrpSpPr>
            <p:grpSpPr bwMode="auto">
              <a:xfrm flipH="1">
                <a:off x="5495" y="1584"/>
                <a:ext cx="48" cy="1296"/>
                <a:chOff x="1164" y="3312"/>
                <a:chExt cx="49" cy="672"/>
              </a:xfrm>
            </p:grpSpPr>
            <p:sp>
              <p:nvSpPr>
                <p:cNvPr id="40990" name="Line 39"/>
                <p:cNvSpPr>
                  <a:spLocks noChangeShapeType="1"/>
                </p:cNvSpPr>
                <p:nvPr/>
              </p:nvSpPr>
              <p:spPr bwMode="auto">
                <a:xfrm>
                  <a:off x="1164" y="3312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1" name="Line 40"/>
                <p:cNvSpPr>
                  <a:spLocks noChangeShapeType="1"/>
                </p:cNvSpPr>
                <p:nvPr/>
              </p:nvSpPr>
              <p:spPr bwMode="auto">
                <a:xfrm>
                  <a:off x="1165" y="3984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2" name="Line 41"/>
                <p:cNvSpPr>
                  <a:spLocks noChangeShapeType="1"/>
                </p:cNvSpPr>
                <p:nvPr/>
              </p:nvSpPr>
              <p:spPr bwMode="auto">
                <a:xfrm>
                  <a:off x="1165" y="331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984" name="Line 42"/>
              <p:cNvSpPr>
                <a:spLocks noChangeShapeType="1"/>
              </p:cNvSpPr>
              <p:nvPr/>
            </p:nvSpPr>
            <p:spPr bwMode="auto">
              <a:xfrm>
                <a:off x="2328" y="1680"/>
                <a:ext cx="0" cy="1056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5" name="Line 43"/>
              <p:cNvSpPr>
                <a:spLocks noChangeShapeType="1"/>
              </p:cNvSpPr>
              <p:nvPr/>
            </p:nvSpPr>
            <p:spPr bwMode="auto">
              <a:xfrm>
                <a:off x="3096" y="1680"/>
                <a:ext cx="0" cy="1056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6" name="Line 44"/>
              <p:cNvSpPr>
                <a:spLocks noChangeShapeType="1"/>
              </p:cNvSpPr>
              <p:nvPr/>
            </p:nvSpPr>
            <p:spPr bwMode="auto">
              <a:xfrm>
                <a:off x="4152" y="1680"/>
                <a:ext cx="0" cy="1056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34" name="Rectangle 46"/>
              <p:cNvSpPr>
                <a:spLocks noChangeArrowheads="1"/>
              </p:cNvSpPr>
              <p:nvPr/>
            </p:nvSpPr>
            <p:spPr bwMode="auto">
              <a:xfrm>
                <a:off x="3336" y="2832"/>
                <a:ext cx="635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Weight</a:t>
                </a:r>
              </a:p>
            </p:txBody>
          </p:sp>
          <p:sp>
            <p:nvSpPr>
              <p:cNvPr id="140335" name="Rectangle 47"/>
              <p:cNvSpPr>
                <a:spLocks noChangeArrowheads="1"/>
              </p:cNvSpPr>
              <p:nvPr/>
            </p:nvSpPr>
            <p:spPr bwMode="auto">
              <a:xfrm>
                <a:off x="2568" y="2832"/>
                <a:ext cx="396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Age</a:t>
                </a:r>
              </a:p>
            </p:txBody>
          </p:sp>
          <p:sp>
            <p:nvSpPr>
              <p:cNvPr id="140336" name="Rectangle 48"/>
              <p:cNvSpPr>
                <a:spLocks noChangeArrowheads="1"/>
              </p:cNvSpPr>
              <p:nvPr/>
            </p:nvSpPr>
            <p:spPr bwMode="auto">
              <a:xfrm>
                <a:off x="4776" y="2832"/>
                <a:ext cx="285" cy="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IQ</a:t>
                </a:r>
              </a:p>
            </p:txBody>
          </p:sp>
        </p:grpSp>
      </p:grpSp>
      <p:sp>
        <p:nvSpPr>
          <p:cNvPr id="140337" name="Text Box 49"/>
          <p:cNvSpPr txBox="1">
            <a:spLocks noChangeArrowheads="1"/>
          </p:cNvSpPr>
          <p:nvPr/>
        </p:nvSpPr>
        <p:spPr bwMode="auto">
          <a:xfrm>
            <a:off x="1485900" y="5334000"/>
            <a:ext cx="7507288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  <a:ea typeface="ＭＳ Ｐゴシック" charset="0"/>
              </a:rPr>
              <a:t>C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charset="0"/>
              </a:rPr>
              <a:t> =    [ 0 0   -1   1     0       0      0         0 ]</a:t>
            </a:r>
          </a:p>
        </p:txBody>
      </p:sp>
      <p:sp>
        <p:nvSpPr>
          <p:cNvPr id="40968" name="Text Box 53"/>
          <p:cNvSpPr txBox="1">
            <a:spLocks noChangeArrowheads="1"/>
          </p:cNvSpPr>
          <p:nvPr/>
        </p:nvSpPr>
        <p:spPr bwMode="auto">
          <a:xfrm rot="5400000" flipH="1">
            <a:off x="4176712" y="5253038"/>
            <a:ext cx="428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7200">
                <a:solidFill>
                  <a:srgbClr val="C00000"/>
                </a:solidFill>
              </a:rPr>
              <a:t>}</a:t>
            </a:r>
          </a:p>
        </p:txBody>
      </p:sp>
      <p:sp>
        <p:nvSpPr>
          <p:cNvPr id="140342" name="Text Box 54"/>
          <p:cNvSpPr txBox="1">
            <a:spLocks noChangeArrowheads="1"/>
          </p:cNvSpPr>
          <p:nvPr/>
        </p:nvSpPr>
        <p:spPr bwMode="auto">
          <a:xfrm>
            <a:off x="2552700" y="6019800"/>
            <a:ext cx="6513513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+mn-lt"/>
                <a:ea typeface="ＭＳ Ｐゴシック" charset="0"/>
              </a:rPr>
              <a:t>Tests for the difference in </a:t>
            </a:r>
            <a:r>
              <a:rPr lang="en-US" u="sng" dirty="0">
                <a:solidFill>
                  <a:srgbClr val="C00000"/>
                </a:solidFill>
                <a:latin typeface="+mn-lt"/>
                <a:ea typeface="ＭＳ Ｐゴシック" charset="0"/>
              </a:rPr>
              <a:t>age slope</a:t>
            </a:r>
            <a:r>
              <a:rPr lang="en-US" dirty="0">
                <a:solidFill>
                  <a:srgbClr val="C00000"/>
                </a:solidFill>
                <a:latin typeface="+mn-lt"/>
                <a:ea typeface="ＭＳ Ｐゴシック" charset="0"/>
              </a:rPr>
              <a:t> between groups</a:t>
            </a:r>
          </a:p>
        </p:txBody>
      </p:sp>
      <p:sp>
        <p:nvSpPr>
          <p:cNvPr id="40970" name="Text Box 53"/>
          <p:cNvSpPr txBox="1">
            <a:spLocks noChangeArrowheads="1"/>
          </p:cNvSpPr>
          <p:nvPr/>
        </p:nvSpPr>
        <p:spPr bwMode="auto">
          <a:xfrm rot="5400000" flipH="1">
            <a:off x="3033712" y="4110038"/>
            <a:ext cx="428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7200">
                <a:solidFill>
                  <a:srgbClr val="C0000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8483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6" grpId="0"/>
      <p:bldP spid="140319" grpId="0"/>
      <p:bldP spid="140337" grpId="0"/>
      <p:bldP spid="40968" grpId="0"/>
      <p:bldP spid="140342" grpId="0"/>
      <p:bldP spid="4097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98425"/>
            <a:ext cx="8743950" cy="66357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Normalizing Covariates</a:t>
            </a: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266700" y="838200"/>
            <a:ext cx="9220200" cy="2819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137160" rIns="90488" bIns="137160"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GroupDescriptorFile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1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Male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Female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Variables				Age	Weight	IQ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FD1414"/>
                </a:solidFill>
                <a:latin typeface="+mn-lt"/>
                <a:ea typeface="ＭＳ Ｐゴシック" charset="0"/>
              </a:rPr>
              <a:t>bert</a:t>
            </a:r>
            <a:r>
              <a:rPr lang="en-US" sz="2400" dirty="0">
                <a:solidFill>
                  <a:srgbClr val="FD1414"/>
                </a:solidFill>
                <a:latin typeface="+mn-lt"/>
                <a:ea typeface="ＭＳ Ｐゴシック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Male	10	100	1000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fred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Male	15	150	1500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>
                <a:solidFill>
                  <a:srgbClr val="DC0081"/>
                </a:solidFill>
                <a:latin typeface="+mn-lt"/>
                <a:ea typeface="ＭＳ Ｐゴシック" charset="0"/>
              </a:rPr>
              <a:t>jenny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Female	20	200	2000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DA68FF"/>
                </a:solidFill>
                <a:latin typeface="+mn-lt"/>
                <a:ea typeface="ＭＳ Ｐゴシック" charset="0"/>
              </a:rPr>
              <a:t>margaret</a:t>
            </a:r>
            <a:r>
              <a:rPr lang="en-US" sz="2400" dirty="0">
                <a:solidFill>
                  <a:srgbClr val="DA68FF"/>
                </a:solidFill>
                <a:latin typeface="+mn-lt"/>
                <a:ea typeface="ＭＳ Ｐゴシック" charset="0"/>
              </a:rPr>
              <a:t>   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Female	25	250	2500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325819F-F684-4674-9F1D-6536C4487BB6}"/>
              </a:ext>
            </a:extLst>
          </p:cNvPr>
          <p:cNvCxnSpPr/>
          <p:nvPr/>
        </p:nvCxnSpPr>
        <p:spPr>
          <a:xfrm flipV="1">
            <a:off x="5067300" y="3276600"/>
            <a:ext cx="0" cy="6858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1C9739-97D4-4251-94FF-B0810EBF50C5}"/>
              </a:ext>
            </a:extLst>
          </p:cNvPr>
          <p:cNvCxnSpPr/>
          <p:nvPr/>
        </p:nvCxnSpPr>
        <p:spPr>
          <a:xfrm flipV="1">
            <a:off x="6134100" y="3276600"/>
            <a:ext cx="0" cy="6858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112981-D770-4548-82D5-42371271BAD1}"/>
              </a:ext>
            </a:extLst>
          </p:cNvPr>
          <p:cNvCxnSpPr/>
          <p:nvPr/>
        </p:nvCxnSpPr>
        <p:spPr>
          <a:xfrm flipV="1">
            <a:off x="8039100" y="3276600"/>
            <a:ext cx="0" cy="6858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AFBC3F4-0FCE-4333-95C0-A36E8E2DD599}"/>
              </a:ext>
            </a:extLst>
          </p:cNvPr>
          <p:cNvSpPr txBox="1"/>
          <p:nvPr/>
        </p:nvSpPr>
        <p:spPr>
          <a:xfrm>
            <a:off x="2781300" y="3962400"/>
            <a:ext cx="647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Very Different Scales will create problems!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14582C-4BC0-44C5-97D9-AAB544243B7F}"/>
              </a:ext>
            </a:extLst>
          </p:cNvPr>
          <p:cNvSpPr txBox="1"/>
          <p:nvPr/>
        </p:nvSpPr>
        <p:spPr>
          <a:xfrm>
            <a:off x="647700" y="4599532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Normalize by subtracting mean and dividing by the standard deviation. </a:t>
            </a:r>
            <a:r>
              <a:rPr lang="en-US" sz="2800" dirty="0" err="1">
                <a:solidFill>
                  <a:schemeClr val="tx1"/>
                </a:solidFill>
              </a:rPr>
              <a:t>Eg</a:t>
            </a:r>
            <a:r>
              <a:rPr lang="en-US" sz="2800" dirty="0">
                <a:solidFill>
                  <a:schemeClr val="tx1"/>
                </a:solidFill>
              </a:rPr>
              <a:t>, Age mean = 17.5, </a:t>
            </a:r>
            <a:r>
              <a:rPr lang="en-US" sz="2800" dirty="0" err="1">
                <a:solidFill>
                  <a:schemeClr val="tx1"/>
                </a:solidFill>
              </a:rPr>
              <a:t>stddev</a:t>
            </a:r>
            <a:r>
              <a:rPr lang="en-US" sz="2800" dirty="0">
                <a:solidFill>
                  <a:schemeClr val="tx1"/>
                </a:solidFill>
              </a:rPr>
              <a:t>=6.455. So use  -1.1619,   -0.3873,    0.3873,    1.1619 in the FSGD file or …</a:t>
            </a:r>
          </a:p>
        </p:txBody>
      </p:sp>
    </p:spTree>
    <p:extLst>
      <p:ext uri="{BB962C8B-B14F-4D97-AF65-F5344CB8AC3E}">
        <p14:creationId xmlns:p14="http://schemas.microsoft.com/office/powerpoint/2010/main" val="818839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76200"/>
            <a:ext cx="9639300" cy="66357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Automatic Normalization of Covariates</a:t>
            </a: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249477" y="990600"/>
            <a:ext cx="9220200" cy="3200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137160" rIns="90488" bIns="137160"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GroupDescriptorFile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1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Male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Female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+mn-lt"/>
                <a:ea typeface="ＭＳ Ｐゴシック" charset="0"/>
              </a:rPr>
              <a:t>DemeanFlag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ＭＳ Ｐゴシック" charset="0"/>
              </a:rPr>
              <a:t> 1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ea typeface="ＭＳ Ｐゴシック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+mn-lt"/>
                <a:ea typeface="ＭＳ Ｐゴシック" charset="0"/>
              </a:rPr>
              <a:t>RescaleFlag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ＭＳ Ｐゴシック" charset="0"/>
              </a:rPr>
              <a:t> 1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Variables				Age	Weight	IQ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FD1414"/>
                </a:solidFill>
                <a:latin typeface="+mn-lt"/>
                <a:ea typeface="ＭＳ Ｐゴシック" charset="0"/>
              </a:rPr>
              <a:t>bert</a:t>
            </a:r>
            <a:r>
              <a:rPr lang="en-US" sz="2400" dirty="0">
                <a:solidFill>
                  <a:srgbClr val="FD1414"/>
                </a:solidFill>
                <a:latin typeface="+mn-lt"/>
                <a:ea typeface="ＭＳ Ｐゴシック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Male	10	100	1000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fred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Male	15	150	1500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>
                <a:solidFill>
                  <a:srgbClr val="DC0081"/>
                </a:solidFill>
                <a:latin typeface="+mn-lt"/>
                <a:ea typeface="ＭＳ Ｐゴシック" charset="0"/>
              </a:rPr>
              <a:t>jenny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Female	20	200	2000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DA68FF"/>
                </a:solidFill>
                <a:latin typeface="+mn-lt"/>
                <a:ea typeface="ＭＳ Ｐゴシック" charset="0"/>
              </a:rPr>
              <a:t>margaret</a:t>
            </a:r>
            <a:r>
              <a:rPr lang="en-US" sz="2400" dirty="0">
                <a:solidFill>
                  <a:srgbClr val="DA68FF"/>
                </a:solidFill>
                <a:latin typeface="+mn-lt"/>
                <a:ea typeface="ＭＳ Ｐゴシック" charset="0"/>
              </a:rPr>
              <a:t>   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Female	25	250	2500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774E6E-46C1-49F0-BE38-32961F9A0FE8}"/>
              </a:ext>
            </a:extLst>
          </p:cNvPr>
          <p:cNvSpPr txBox="1"/>
          <p:nvPr/>
        </p:nvSpPr>
        <p:spPr>
          <a:xfrm>
            <a:off x="876300" y="5029200"/>
            <a:ext cx="7931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If you set Flag to 0 instead of 1, then it gets turned off</a:t>
            </a:r>
          </a:p>
        </p:txBody>
      </p:sp>
    </p:spTree>
    <p:extLst>
      <p:ext uri="{BB962C8B-B14F-4D97-AF65-F5344CB8AC3E}">
        <p14:creationId xmlns:p14="http://schemas.microsoft.com/office/powerpoint/2010/main" val="1980639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Another FSGD Example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00100" y="2971800"/>
            <a:ext cx="6858000" cy="35052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137160" rIns="90488" bIns="137160"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GroupDescriptorFile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1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MaleRight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MaleLeft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FemaleRight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FemaleLeft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Variables					Age 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917825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FD1414"/>
                </a:solidFill>
                <a:latin typeface="+mn-lt"/>
                <a:ea typeface="ＭＳ Ｐゴシック" charset="0"/>
              </a:rPr>
              <a:t>bert</a:t>
            </a:r>
            <a:r>
              <a:rPr lang="en-US" sz="2400" dirty="0">
                <a:solidFill>
                  <a:srgbClr val="FD1414"/>
                </a:solidFill>
                <a:latin typeface="+mn-lt"/>
                <a:ea typeface="ＭＳ Ｐゴシック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MaleLeft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	10 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917825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fred</a:t>
            </a:r>
            <a:r>
              <a:rPr lang="en-US" sz="24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MaleRight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	15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917825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>
                <a:solidFill>
                  <a:srgbClr val="DC0081"/>
                </a:solidFill>
                <a:latin typeface="+mn-lt"/>
                <a:ea typeface="ＭＳ Ｐゴシック" charset="0"/>
              </a:rPr>
              <a:t>jenny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FemaleRight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20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917825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DA68FF"/>
                </a:solidFill>
                <a:latin typeface="+mn-lt"/>
                <a:ea typeface="ＭＳ Ｐゴシック" charset="0"/>
              </a:rPr>
              <a:t>margaret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   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FemaleLeft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	25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734300" y="3352800"/>
            <a:ext cx="2259013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Class = Group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76300" y="990600"/>
            <a:ext cx="84582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Two Discrete Factors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Gender: Two Levels (M&amp;F)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Handedness: Two Levels (L&amp;R)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One Continuous </a:t>
            </a: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Variable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: Age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960120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Another Example: Interaction Contrast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2900" y="3429000"/>
            <a:ext cx="4724400" cy="2819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137160" rIns="90488" bIns="137160"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GroupDescriptorFile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1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MaleRight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MaleLeft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FemaleRight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FemaleLeft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FD1414"/>
                </a:solidFill>
                <a:latin typeface="+mn-lt"/>
                <a:ea typeface="ＭＳ Ｐゴシック" charset="0"/>
              </a:rPr>
              <a:t>bert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MaleLeft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fred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MaleRight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>
                <a:solidFill>
                  <a:srgbClr val="DC0081"/>
                </a:solidFill>
                <a:latin typeface="+mn-lt"/>
                <a:ea typeface="ＭＳ Ｐゴシック" charset="0"/>
              </a:rPr>
              <a:t>jenny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FemaleLeft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DA68FF"/>
                </a:solidFill>
                <a:latin typeface="+mn-lt"/>
                <a:ea typeface="ＭＳ Ｐゴシック" charset="0"/>
              </a:rPr>
              <a:t>margaret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FemaleRight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9100" y="838200"/>
            <a:ext cx="84582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Two Discrete Factors (no continuous, for now)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Gender: Two Levels (M&amp;F)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Handedness: Two Levels (L&amp;R)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Four </a:t>
            </a:r>
            <a:r>
              <a:rPr lang="en-US" sz="2800" dirty="0" err="1">
                <a:solidFill>
                  <a:srgbClr val="262626"/>
                </a:solidFill>
                <a:latin typeface="+mn-lt"/>
                <a:ea typeface="ＭＳ Ｐゴシック" charset="0"/>
              </a:rPr>
              <a:t>Regressors</a:t>
            </a: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 (Offsets)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MR (b</a:t>
            </a:r>
            <a:r>
              <a:rPr lang="en-US" sz="2400" baseline="-25000" dirty="0">
                <a:solidFill>
                  <a:srgbClr val="262626"/>
                </a:solidFill>
                <a:latin typeface="+mn-lt"/>
                <a:ea typeface="ＭＳ Ｐゴシック" charset="0"/>
              </a:rPr>
              <a:t>1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), ML (b</a:t>
            </a:r>
            <a:r>
              <a:rPr lang="en-US" sz="2400" baseline="-25000" dirty="0">
                <a:solidFill>
                  <a:srgbClr val="262626"/>
                </a:solidFill>
                <a:latin typeface="+mn-lt"/>
                <a:ea typeface="ＭＳ Ｐゴシック" charset="0"/>
              </a:rPr>
              <a:t>2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), FR (b</a:t>
            </a:r>
            <a:r>
              <a:rPr lang="en-US" sz="2400" baseline="-25000" dirty="0">
                <a:solidFill>
                  <a:srgbClr val="262626"/>
                </a:solidFill>
                <a:latin typeface="+mn-lt"/>
                <a:ea typeface="ＭＳ Ｐゴシック" charset="0"/>
              </a:rPr>
              <a:t>3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), FL (b</a:t>
            </a:r>
            <a:r>
              <a:rPr lang="en-US" sz="2400" baseline="-25000" dirty="0">
                <a:solidFill>
                  <a:srgbClr val="262626"/>
                </a:solidFill>
                <a:latin typeface="+mn-lt"/>
                <a:ea typeface="ＭＳ Ｐゴシック" charset="0"/>
              </a:rPr>
              <a:t>4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)</a:t>
            </a:r>
          </a:p>
        </p:txBody>
      </p:sp>
      <p:grpSp>
        <p:nvGrpSpPr>
          <p:cNvPr id="44037" name="Group 60"/>
          <p:cNvGrpSpPr>
            <a:grpSpLocks/>
          </p:cNvGrpSpPr>
          <p:nvPr/>
        </p:nvGrpSpPr>
        <p:grpSpPr bwMode="auto">
          <a:xfrm>
            <a:off x="6362700" y="1295400"/>
            <a:ext cx="2552700" cy="2609850"/>
            <a:chOff x="504" y="2208"/>
            <a:chExt cx="1608" cy="1644"/>
          </a:xfrm>
        </p:grpSpPr>
        <p:sp>
          <p:nvSpPr>
            <p:cNvPr id="44041" name="Line 8"/>
            <p:cNvSpPr>
              <a:spLocks noChangeShapeType="1"/>
            </p:cNvSpPr>
            <p:nvPr/>
          </p:nvSpPr>
          <p:spPr bwMode="auto">
            <a:xfrm flipV="1">
              <a:off x="1272" y="2441"/>
              <a:ext cx="576" cy="254"/>
            </a:xfrm>
            <a:prstGeom prst="line">
              <a:avLst/>
            </a:prstGeom>
            <a:noFill/>
            <a:ln w="57150">
              <a:solidFill>
                <a:srgbClr val="7EB60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042" name="Group 38"/>
            <p:cNvGrpSpPr>
              <a:grpSpLocks/>
            </p:cNvGrpSpPr>
            <p:nvPr/>
          </p:nvGrpSpPr>
          <p:grpSpPr bwMode="auto">
            <a:xfrm>
              <a:off x="696" y="2352"/>
              <a:ext cx="1296" cy="1297"/>
              <a:chOff x="1464" y="2688"/>
              <a:chExt cx="1296" cy="1297"/>
            </a:xfrm>
          </p:grpSpPr>
          <p:sp>
            <p:nvSpPr>
              <p:cNvPr id="44060" name="Line 15"/>
              <p:cNvSpPr>
                <a:spLocks noChangeShapeType="1"/>
              </p:cNvSpPr>
              <p:nvPr/>
            </p:nvSpPr>
            <p:spPr bwMode="auto">
              <a:xfrm>
                <a:off x="1608" y="2688"/>
                <a:ext cx="0" cy="1297"/>
              </a:xfrm>
              <a:prstGeom prst="line">
                <a:avLst/>
              </a:prstGeom>
              <a:noFill/>
              <a:ln w="57150">
                <a:solidFill>
                  <a:srgbClr val="26262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1" name="Line 16"/>
              <p:cNvSpPr>
                <a:spLocks noChangeShapeType="1"/>
              </p:cNvSpPr>
              <p:nvPr/>
            </p:nvSpPr>
            <p:spPr bwMode="auto">
              <a:xfrm>
                <a:off x="1464" y="3840"/>
                <a:ext cx="1296" cy="0"/>
              </a:xfrm>
              <a:prstGeom prst="line">
                <a:avLst/>
              </a:prstGeom>
              <a:noFill/>
              <a:ln w="57150">
                <a:solidFill>
                  <a:srgbClr val="26262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043" name="Line 18"/>
            <p:cNvSpPr>
              <a:spLocks noChangeShapeType="1"/>
            </p:cNvSpPr>
            <p:nvPr/>
          </p:nvSpPr>
          <p:spPr bwMode="auto">
            <a:xfrm flipV="1">
              <a:off x="1272" y="3093"/>
              <a:ext cx="528" cy="144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4" name="Oval 39"/>
            <p:cNvSpPr>
              <a:spLocks noChangeArrowheads="1"/>
            </p:cNvSpPr>
            <p:nvPr/>
          </p:nvSpPr>
          <p:spPr bwMode="auto">
            <a:xfrm>
              <a:off x="1224" y="3216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45" name="Oval 40"/>
            <p:cNvSpPr>
              <a:spLocks noChangeArrowheads="1"/>
            </p:cNvSpPr>
            <p:nvPr/>
          </p:nvSpPr>
          <p:spPr bwMode="auto">
            <a:xfrm>
              <a:off x="1224" y="268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46" name="Oval 41"/>
            <p:cNvSpPr>
              <a:spLocks noChangeArrowheads="1"/>
            </p:cNvSpPr>
            <p:nvPr/>
          </p:nvSpPr>
          <p:spPr bwMode="auto">
            <a:xfrm>
              <a:off x="1848" y="240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47" name="Oval 42"/>
            <p:cNvSpPr>
              <a:spLocks noChangeArrowheads="1"/>
            </p:cNvSpPr>
            <p:nvPr/>
          </p:nvSpPr>
          <p:spPr bwMode="auto">
            <a:xfrm>
              <a:off x="1800" y="3072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Text Box 43"/>
            <p:cNvSpPr txBox="1">
              <a:spLocks noChangeArrowheads="1"/>
            </p:cNvSpPr>
            <p:nvPr/>
          </p:nvSpPr>
          <p:spPr bwMode="auto">
            <a:xfrm>
              <a:off x="1128" y="3600"/>
              <a:ext cx="258" cy="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262626"/>
                  </a:solidFill>
                  <a:latin typeface="+mn-lt"/>
                  <a:ea typeface="ＭＳ Ｐゴシック" charset="0"/>
                </a:rPr>
                <a:t>M</a:t>
              </a:r>
            </a:p>
          </p:txBody>
        </p:sp>
        <p:sp>
          <p:nvSpPr>
            <p:cNvPr id="16" name="Text Box 44"/>
            <p:cNvSpPr txBox="1">
              <a:spLocks noChangeArrowheads="1"/>
            </p:cNvSpPr>
            <p:nvPr/>
          </p:nvSpPr>
          <p:spPr bwMode="auto">
            <a:xfrm>
              <a:off x="1752" y="3600"/>
              <a:ext cx="213" cy="25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262626"/>
                  </a:solidFill>
                  <a:latin typeface="+mn-lt"/>
                  <a:ea typeface="ＭＳ Ｐゴシック" charset="0"/>
                </a:rPr>
                <a:t>F</a:t>
              </a:r>
            </a:p>
          </p:txBody>
        </p:sp>
        <p:sp>
          <p:nvSpPr>
            <p:cNvPr id="17" name="Text Box 45"/>
            <p:cNvSpPr txBox="1">
              <a:spLocks noChangeArrowheads="1"/>
            </p:cNvSpPr>
            <p:nvPr/>
          </p:nvSpPr>
          <p:spPr bwMode="auto">
            <a:xfrm>
              <a:off x="504" y="3168"/>
              <a:ext cx="229" cy="25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R</a:t>
              </a:r>
            </a:p>
          </p:txBody>
        </p:sp>
        <p:sp>
          <p:nvSpPr>
            <p:cNvPr id="18" name="Text Box 46"/>
            <p:cNvSpPr txBox="1">
              <a:spLocks noChangeArrowheads="1"/>
            </p:cNvSpPr>
            <p:nvPr/>
          </p:nvSpPr>
          <p:spPr bwMode="auto">
            <a:xfrm>
              <a:off x="504" y="2592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L</a:t>
              </a:r>
            </a:p>
          </p:txBody>
        </p:sp>
        <p:sp>
          <p:nvSpPr>
            <p:cNvPr id="19" name="Rectangle 48"/>
            <p:cNvSpPr>
              <a:spLocks noChangeArrowheads="1"/>
            </p:cNvSpPr>
            <p:nvPr/>
          </p:nvSpPr>
          <p:spPr bwMode="auto">
            <a:xfrm>
              <a:off x="984" y="3120"/>
              <a:ext cx="250" cy="2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b</a:t>
              </a:r>
              <a:r>
                <a:rPr lang="en-US" sz="1600" baseline="-250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1</a:t>
              </a:r>
            </a:p>
          </p:txBody>
        </p:sp>
        <p:sp>
          <p:nvSpPr>
            <p:cNvPr id="20" name="Rectangle 49"/>
            <p:cNvSpPr>
              <a:spLocks noChangeArrowheads="1"/>
            </p:cNvSpPr>
            <p:nvPr/>
          </p:nvSpPr>
          <p:spPr bwMode="auto">
            <a:xfrm>
              <a:off x="1848" y="2208"/>
              <a:ext cx="250" cy="2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b</a:t>
              </a:r>
              <a:r>
                <a:rPr lang="en-US" sz="1600" baseline="-250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4</a:t>
              </a:r>
            </a:p>
          </p:txBody>
        </p:sp>
        <p:sp>
          <p:nvSpPr>
            <p:cNvPr id="21" name="Rectangle 50"/>
            <p:cNvSpPr>
              <a:spLocks noChangeArrowheads="1"/>
            </p:cNvSpPr>
            <p:nvPr/>
          </p:nvSpPr>
          <p:spPr bwMode="auto">
            <a:xfrm>
              <a:off x="1800" y="2880"/>
              <a:ext cx="250" cy="2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b</a:t>
              </a:r>
              <a:r>
                <a:rPr lang="en-US" sz="1600" baseline="-250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3</a:t>
              </a:r>
            </a:p>
          </p:txBody>
        </p:sp>
        <p:sp>
          <p:nvSpPr>
            <p:cNvPr id="22" name="Rectangle 51"/>
            <p:cNvSpPr>
              <a:spLocks noChangeArrowheads="1"/>
            </p:cNvSpPr>
            <p:nvPr/>
          </p:nvSpPr>
          <p:spPr bwMode="auto">
            <a:xfrm>
              <a:off x="1032" y="2496"/>
              <a:ext cx="250" cy="2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b</a:t>
              </a:r>
              <a:r>
                <a:rPr lang="en-US" sz="1600" baseline="-250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2</a:t>
              </a:r>
            </a:p>
          </p:txBody>
        </p:sp>
        <p:sp>
          <p:nvSpPr>
            <p:cNvPr id="44056" name="Line 52"/>
            <p:cNvSpPr>
              <a:spLocks noChangeShapeType="1"/>
            </p:cNvSpPr>
            <p:nvPr/>
          </p:nvSpPr>
          <p:spPr bwMode="auto">
            <a:xfrm>
              <a:off x="1869" y="24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7" name="Line 53"/>
            <p:cNvSpPr>
              <a:spLocks noChangeShapeType="1"/>
            </p:cNvSpPr>
            <p:nvPr/>
          </p:nvSpPr>
          <p:spPr bwMode="auto">
            <a:xfrm>
              <a:off x="1827" y="312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1848" y="3072"/>
              <a:ext cx="264" cy="2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D</a:t>
              </a:r>
              <a:r>
                <a:rPr lang="en-US" sz="1600" baseline="-2500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1</a:t>
              </a:r>
            </a:p>
          </p:txBody>
        </p:sp>
        <p:sp>
          <p:nvSpPr>
            <p:cNvPr id="26" name="Rectangle 55"/>
            <p:cNvSpPr>
              <a:spLocks noChangeArrowheads="1"/>
            </p:cNvSpPr>
            <p:nvPr/>
          </p:nvSpPr>
          <p:spPr bwMode="auto">
            <a:xfrm>
              <a:off x="1848" y="2448"/>
              <a:ext cx="264" cy="2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D</a:t>
              </a:r>
              <a:r>
                <a:rPr lang="en-US" sz="1600" baseline="-2500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44038" name="Group 59"/>
          <p:cNvGrpSpPr>
            <a:grpSpLocks/>
          </p:cNvGrpSpPr>
          <p:nvPr/>
        </p:nvGrpSpPr>
        <p:grpSpPr bwMode="auto">
          <a:xfrm>
            <a:off x="6438900" y="3910013"/>
            <a:ext cx="4419600" cy="2490787"/>
            <a:chOff x="2232" y="2403"/>
            <a:chExt cx="2784" cy="1569"/>
          </a:xfrm>
        </p:grpSpPr>
        <p:sp>
          <p:nvSpPr>
            <p:cNvPr id="30" name="Rectangle 56"/>
            <p:cNvSpPr>
              <a:spLocks noChangeArrowheads="1"/>
            </p:cNvSpPr>
            <p:nvPr/>
          </p:nvSpPr>
          <p:spPr bwMode="auto">
            <a:xfrm>
              <a:off x="2232" y="2544"/>
              <a:ext cx="2784" cy="142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0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g = D</a:t>
              </a:r>
              <a:r>
                <a:rPr lang="en-US" sz="3000" baseline="-250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1 </a:t>
              </a:r>
              <a:r>
                <a:rPr lang="en-US" sz="30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-D</a:t>
              </a:r>
              <a:r>
                <a:rPr lang="en-US" sz="3000" baseline="-250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2</a:t>
              </a:r>
              <a:r>
                <a:rPr lang="en-US" sz="30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=0</a:t>
              </a:r>
            </a:p>
            <a:p>
              <a:pPr>
                <a:defRPr/>
              </a:pPr>
              <a:r>
                <a:rPr lang="en-US" sz="30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g = (b</a:t>
              </a:r>
              <a:r>
                <a:rPr lang="en-US" sz="3000" baseline="-250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3</a:t>
              </a:r>
              <a:r>
                <a:rPr lang="en-US" sz="30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-b</a:t>
              </a:r>
              <a:r>
                <a:rPr lang="en-US" sz="3000" baseline="-250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1</a:t>
              </a:r>
              <a:r>
                <a:rPr lang="en-US" sz="30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)- (b</a:t>
              </a:r>
              <a:r>
                <a:rPr lang="en-US" sz="3000" baseline="-250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4</a:t>
              </a:r>
              <a:r>
                <a:rPr lang="en-US" sz="30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-b</a:t>
              </a:r>
              <a:r>
                <a:rPr lang="en-US" sz="3000" baseline="-250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2</a:t>
              </a:r>
              <a:r>
                <a:rPr lang="en-US" sz="30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)</a:t>
              </a:r>
            </a:p>
            <a:p>
              <a:pPr>
                <a:defRPr/>
              </a:pPr>
              <a:r>
                <a:rPr lang="en-US" sz="30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  = -b</a:t>
              </a:r>
              <a:r>
                <a:rPr lang="en-US" sz="3000" baseline="-250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1</a:t>
              </a:r>
              <a:r>
                <a:rPr lang="en-US" sz="30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+b</a:t>
              </a:r>
              <a:r>
                <a:rPr lang="en-US" sz="3000" baseline="-250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2</a:t>
              </a:r>
              <a:r>
                <a:rPr lang="en-US" sz="30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+ b</a:t>
              </a:r>
              <a:r>
                <a:rPr lang="en-US" sz="3000" baseline="-250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3</a:t>
              </a:r>
              <a:r>
                <a:rPr lang="en-US" sz="30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-b</a:t>
              </a:r>
              <a:r>
                <a:rPr lang="en-US" sz="3000" baseline="-250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4</a:t>
              </a:r>
              <a:endParaRPr lang="en-US" sz="3000" dirty="0">
                <a:solidFill>
                  <a:schemeClr val="tx1"/>
                </a:solidFill>
                <a:latin typeface="+mn-lt"/>
                <a:ea typeface="ＭＳ Ｐゴシック" charset="0"/>
              </a:endParaRPr>
            </a:p>
            <a:p>
              <a:pPr>
                <a:defRPr/>
              </a:pPr>
              <a:r>
                <a:rPr lang="en-US" sz="30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C = [-1 +1 +1 -1]</a:t>
              </a:r>
            </a:p>
            <a:p>
              <a:pPr>
                <a:defRPr/>
              </a:pPr>
              <a:endParaRPr lang="en-US" sz="3200" baseline="-25000" dirty="0">
                <a:solidFill>
                  <a:schemeClr val="tx1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31" name="Rectangle 58"/>
            <p:cNvSpPr>
              <a:spLocks noChangeArrowheads="1"/>
            </p:cNvSpPr>
            <p:nvPr/>
          </p:nvSpPr>
          <p:spPr bwMode="auto">
            <a:xfrm>
              <a:off x="3288" y="2403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?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FSGD Examples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B93D2E-81E9-49C0-B0E5-08EAC8350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267563"/>
            <a:ext cx="6248400" cy="50965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06C681-2A04-4B4F-BC76-5EB6C99C6246}"/>
              </a:ext>
            </a:extLst>
          </p:cNvPr>
          <p:cNvSpPr/>
          <p:nvPr/>
        </p:nvSpPr>
        <p:spPr>
          <a:xfrm>
            <a:off x="1714500" y="682978"/>
            <a:ext cx="670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https://surfer.nmr.mgh.harvard.edu/fswiki/FsgdExamples</a:t>
            </a:r>
          </a:p>
        </p:txBody>
      </p:sp>
    </p:spTree>
    <p:extLst>
      <p:ext uri="{BB962C8B-B14F-4D97-AF65-F5344CB8AC3E}">
        <p14:creationId xmlns:p14="http://schemas.microsoft.com/office/powerpoint/2010/main" val="3373795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17538" y="107950"/>
            <a:ext cx="9048750" cy="57785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Factors, Levels, Groups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1500" y="1295400"/>
            <a:ext cx="9048750" cy="4343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2800" dirty="0">
                <a:solidFill>
                  <a:srgbClr val="262626"/>
                </a:solidFill>
                <a:ea typeface="+mn-ea"/>
                <a:cs typeface="+mn-cs"/>
              </a:rPr>
              <a:t>Usually each Group/Class: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rgbClr val="262626"/>
                </a:solidFill>
                <a:ea typeface="+mn-ea"/>
                <a:cs typeface="+mn-cs"/>
              </a:rPr>
              <a:t>Has its own Intercept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rgbClr val="262626"/>
                </a:solidFill>
                <a:ea typeface="+mn-ea"/>
                <a:cs typeface="+mn-cs"/>
              </a:rPr>
              <a:t>Has its own Slope (for each continuous variable)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i="1" dirty="0">
                <a:solidFill>
                  <a:srgbClr val="262626"/>
                </a:solidFill>
                <a:ea typeface="+mn-ea"/>
                <a:cs typeface="+mn-cs"/>
              </a:rPr>
              <a:t>Different Offsets Different slopes (DODS):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600" i="1" dirty="0" err="1">
                <a:solidFill>
                  <a:srgbClr val="262626"/>
                </a:solidFill>
                <a:ea typeface="+mn-ea"/>
                <a:cs typeface="+mn-cs"/>
              </a:rPr>
              <a:t>NRegressors</a:t>
            </a:r>
            <a:r>
              <a:rPr lang="en-US" sz="2600" i="1" dirty="0">
                <a:solidFill>
                  <a:srgbClr val="262626"/>
                </a:solidFill>
                <a:ea typeface="+mn-ea"/>
                <a:cs typeface="+mn-cs"/>
              </a:rPr>
              <a:t> = </a:t>
            </a:r>
            <a:r>
              <a:rPr lang="en-US" sz="2600" i="1" dirty="0" err="1">
                <a:solidFill>
                  <a:srgbClr val="262626"/>
                </a:solidFill>
                <a:ea typeface="+mn-ea"/>
                <a:cs typeface="+mn-cs"/>
              </a:rPr>
              <a:t>NClasses</a:t>
            </a:r>
            <a:r>
              <a:rPr lang="en-US" sz="2600" i="1" dirty="0">
                <a:solidFill>
                  <a:srgbClr val="262626"/>
                </a:solidFill>
                <a:ea typeface="+mn-ea"/>
                <a:cs typeface="+mn-cs"/>
              </a:rPr>
              <a:t> * (NVariables+1)</a:t>
            </a:r>
            <a:endParaRPr lang="en-US" sz="2600" dirty="0">
              <a:solidFill>
                <a:srgbClr val="262626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i="1" dirty="0">
                <a:solidFill>
                  <a:srgbClr val="262626"/>
                </a:solidFill>
                <a:ea typeface="+mn-ea"/>
                <a:cs typeface="+mn-cs"/>
              </a:rPr>
              <a:t>Different Offsets Same slope (DOSS)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600" i="1" dirty="0" err="1">
                <a:solidFill>
                  <a:srgbClr val="262626"/>
                </a:solidFill>
                <a:ea typeface="+mn-ea"/>
                <a:cs typeface="+mn-cs"/>
              </a:rPr>
              <a:t>Nregressors</a:t>
            </a:r>
            <a:r>
              <a:rPr lang="en-US" sz="2600" i="1" dirty="0">
                <a:solidFill>
                  <a:srgbClr val="262626"/>
                </a:solidFill>
                <a:ea typeface="+mn-ea"/>
                <a:cs typeface="+mn-cs"/>
              </a:rPr>
              <a:t> = </a:t>
            </a:r>
            <a:r>
              <a:rPr lang="en-US" sz="2600" i="1" dirty="0" err="1">
                <a:solidFill>
                  <a:srgbClr val="262626"/>
                </a:solidFill>
                <a:ea typeface="+mn-ea"/>
                <a:cs typeface="+mn-cs"/>
              </a:rPr>
              <a:t>NClasses</a:t>
            </a:r>
            <a:r>
              <a:rPr lang="en-US" sz="2600" i="1" dirty="0">
                <a:solidFill>
                  <a:srgbClr val="262626"/>
                </a:solidFill>
                <a:ea typeface="+mn-ea"/>
                <a:cs typeface="+mn-cs"/>
              </a:rPr>
              <a:t> + </a:t>
            </a:r>
            <a:r>
              <a:rPr lang="en-US" sz="2600" i="1" dirty="0" err="1">
                <a:solidFill>
                  <a:srgbClr val="262626"/>
                </a:solidFill>
                <a:ea typeface="+mn-ea"/>
                <a:cs typeface="+mn-cs"/>
              </a:rPr>
              <a:t>Nvariables</a:t>
            </a:r>
            <a:endParaRPr lang="en-US" sz="2600" dirty="0">
              <a:solidFill>
                <a:srgbClr val="262626"/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anose="05020102010507070707" pitchFamily="18" charset="2"/>
              <a:buNone/>
              <a:defRPr/>
            </a:pPr>
            <a:endParaRPr lang="en-US" sz="2800" dirty="0">
              <a:solidFill>
                <a:srgbClr val="262626"/>
              </a:solidFill>
              <a:ea typeface="+mn-ea"/>
              <a:cs typeface="+mn-cs"/>
            </a:endParaRPr>
          </a:p>
        </p:txBody>
      </p:sp>
      <p:sp>
        <p:nvSpPr>
          <p:cNvPr id="45060" name="TextBox 1"/>
          <p:cNvSpPr txBox="1">
            <a:spLocks noChangeArrowheads="1"/>
          </p:cNvSpPr>
          <p:nvPr/>
        </p:nvSpPr>
        <p:spPr bwMode="auto">
          <a:xfrm>
            <a:off x="1028700" y="5791200"/>
            <a:ext cx="8139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Why is this important? Because you will need to create contrast matrices, and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the contrast matrix must have </a:t>
            </a:r>
            <a:r>
              <a:rPr lang="en-US" altLang="en-US" dirty="0" err="1">
                <a:solidFill>
                  <a:schemeClr val="tx1"/>
                </a:solidFill>
              </a:rPr>
              <a:t>Nregressor</a:t>
            </a:r>
            <a:r>
              <a:rPr lang="en-US" altLang="en-US" dirty="0">
                <a:solidFill>
                  <a:schemeClr val="tx1"/>
                </a:solidFill>
              </a:rPr>
              <a:t> elements.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42900" y="1524000"/>
            <a:ext cx="9783763" cy="4206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9250" indent="-34925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68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263650" indent="-2952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5462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 fontAlgn="auto">
              <a:defRPr/>
            </a:pPr>
            <a:r>
              <a:rPr lang="en-US" sz="3000" dirty="0"/>
              <a:t> Does a specific variable have a significant association with an outcome?</a:t>
            </a:r>
          </a:p>
          <a:p>
            <a:pPr marL="182880" indent="-182880" fontAlgn="auto">
              <a:defRPr/>
            </a:pPr>
            <a:r>
              <a:rPr lang="en-US" sz="3000" dirty="0"/>
              <a:t> If we control for  the effects of a second variable, is the association still significant? </a:t>
            </a:r>
          </a:p>
          <a:p>
            <a:pPr marL="182880" indent="-182880" fontAlgn="auto">
              <a:defRPr/>
            </a:pPr>
            <a:r>
              <a:rPr lang="en-US" sz="3000" dirty="0"/>
              <a:t> Is there a group difference? </a:t>
            </a:r>
          </a:p>
          <a:p>
            <a:pPr marL="182880" indent="-182880" fontAlgn="auto">
              <a:defRPr/>
            </a:pPr>
            <a:r>
              <a:rPr lang="en-US" sz="3000" dirty="0"/>
              <a:t> Is a specific variable related differently between groups of individuals? </a:t>
            </a:r>
          </a:p>
          <a:p>
            <a:pPr marL="0" indent="0" fontAlgn="auto">
              <a:buFont typeface="Wingdings" panose="05000000000000000000" pitchFamily="2" charset="2"/>
              <a:buNone/>
              <a:defRPr/>
            </a:pPr>
            <a:endParaRPr lang="en-US" sz="3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57500" y="56679"/>
            <a:ext cx="4843474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Types of Questions</a:t>
            </a:r>
          </a:p>
        </p:txBody>
      </p:sp>
    </p:spTree>
    <p:extLst>
      <p:ext uri="{BB962C8B-B14F-4D97-AF65-F5344CB8AC3E}">
        <p14:creationId xmlns:p14="http://schemas.microsoft.com/office/powerpoint/2010/main" val="29109273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Factors, Levels, Groups, Classes</a:t>
            </a:r>
          </a:p>
        </p:txBody>
      </p:sp>
      <p:sp>
        <p:nvSpPr>
          <p:cNvPr id="235523" name="Text Box 3"/>
          <p:cNvSpPr txBox="1">
            <a:spLocks noChangeArrowheads="1"/>
          </p:cNvSpPr>
          <p:nvPr/>
        </p:nvSpPr>
        <p:spPr bwMode="auto">
          <a:xfrm>
            <a:off x="800100" y="1143000"/>
            <a:ext cx="8932863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262626"/>
                </a:solidFill>
                <a:latin typeface="+mn-lt"/>
                <a:ea typeface="ＭＳ Ｐゴシック" charset="0"/>
              </a:rPr>
              <a:t>Continuous Variables/Factors</a:t>
            </a: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: Age, IQ, Volume, etc.</a:t>
            </a:r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800100" y="1752600"/>
            <a:ext cx="6491288" cy="27543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262626"/>
                </a:solidFill>
                <a:latin typeface="+mn-lt"/>
                <a:ea typeface="ＭＳ Ｐゴシック" charset="0"/>
              </a:rPr>
              <a:t>Discrete Variables/Factors</a:t>
            </a: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:</a:t>
            </a:r>
            <a:b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</a:b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	Gender, Handedness, Diagnosis</a:t>
            </a:r>
          </a:p>
          <a:p>
            <a:pPr>
              <a:spcBef>
                <a:spcPts val="600"/>
              </a:spcBef>
              <a:defRPr/>
            </a:pPr>
            <a:r>
              <a:rPr lang="en-US" sz="2800" u="sng" dirty="0">
                <a:solidFill>
                  <a:srgbClr val="262626"/>
                </a:solidFill>
                <a:latin typeface="+mn-lt"/>
                <a:ea typeface="ＭＳ Ｐゴシック" charset="0"/>
              </a:rPr>
              <a:t>Levels of Discrete Variables</a:t>
            </a: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: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Handedness: </a:t>
            </a:r>
            <a:r>
              <a:rPr lang="en-US" sz="2800" i="1" dirty="0">
                <a:solidFill>
                  <a:srgbClr val="262626"/>
                </a:solidFill>
                <a:latin typeface="+mn-lt"/>
                <a:ea typeface="ＭＳ Ｐゴシック" charset="0"/>
              </a:rPr>
              <a:t>Left and Right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Gender: </a:t>
            </a:r>
            <a:r>
              <a:rPr lang="en-US" sz="2800" i="1" dirty="0">
                <a:solidFill>
                  <a:srgbClr val="262626"/>
                </a:solidFill>
                <a:latin typeface="+mn-lt"/>
                <a:ea typeface="ＭＳ Ｐゴシック" charset="0"/>
              </a:rPr>
              <a:t>Male and Female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Diagnosis: </a:t>
            </a:r>
            <a:r>
              <a:rPr lang="en-US" sz="2800" i="1" dirty="0">
                <a:solidFill>
                  <a:srgbClr val="262626"/>
                </a:solidFill>
                <a:latin typeface="+mn-lt"/>
                <a:ea typeface="ＭＳ Ｐゴシック" charset="0"/>
              </a:rPr>
              <a:t>Normal, MCI, AD</a:t>
            </a: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800100" y="4495800"/>
            <a:ext cx="9136063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262626"/>
                </a:solidFill>
                <a:latin typeface="+mn-lt"/>
                <a:ea typeface="ＭＳ Ｐゴシック" charset="0"/>
              </a:rPr>
              <a:t>Group or Class</a:t>
            </a: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: Specification of All Discrete Factors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Left-handed Male MCI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Right-handed Female Normal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4457700" y="56679"/>
            <a:ext cx="1919747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Outline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71500" y="1066800"/>
            <a:ext cx="9296400" cy="50141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 Motivation</a:t>
            </a:r>
            <a:endParaRPr lang="en-US" sz="4000" dirty="0">
              <a:solidFill>
                <a:srgbClr val="BFBFBF"/>
              </a:solidFill>
              <a:latin typeface="Times New Roman" charset="0"/>
              <a:ea typeface="ＭＳ Ｐゴシック" charset="0"/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 GLM: General Linear Model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Theory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Hypothesis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GLM with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FreeSurfer</a:t>
            </a:r>
            <a:endParaRPr lang="en-US" sz="40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Defining your model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Command-line Stream</a:t>
            </a:r>
          </a:p>
          <a:p>
            <a:pPr marL="1028700" lvl="1" indent="-571500">
              <a:buFont typeface="Arial"/>
              <a:buChar char="•"/>
              <a:defRPr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0424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107950"/>
            <a:ext cx="10287000" cy="57785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Command-line stream: Processing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371600"/>
            <a:ext cx="9018588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Assemble data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/>
                </a:solidFill>
                <a:ea typeface="+mn-ea"/>
              </a:rPr>
              <a:t>Resample into Common Space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/>
                </a:solidFill>
                <a:ea typeface="+mn-ea"/>
              </a:rPr>
              <a:t>Smooth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/>
                </a:solidFill>
                <a:ea typeface="+mn-ea"/>
              </a:rPr>
              <a:t>Concatenate into one file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Fit Model (Estimate)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Correct for multiple comparisons [Next talk!]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Visualize</a:t>
            </a:r>
          </a:p>
        </p:txBody>
      </p:sp>
    </p:spTree>
    <p:extLst>
      <p:ext uri="{BB962C8B-B14F-4D97-AF65-F5344CB8AC3E}">
        <p14:creationId xmlns:p14="http://schemas.microsoft.com/office/powerpoint/2010/main" val="38637778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562100" y="1143000"/>
            <a:ext cx="693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42900" y="1914525"/>
            <a:ext cx="96774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--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fsgd</a:t>
            </a:r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   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FSGDFile</a:t>
            </a:r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		: Specify subjects thru FSGD File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--hemi  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lh</a:t>
            </a:r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			: Process left hemisphere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--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meas</a:t>
            </a:r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 thickness		: 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subjectid</a:t>
            </a:r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/surf/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hemi.thickness</a:t>
            </a:r>
            <a:endParaRPr lang="en-US" altLang="en-US" sz="2400" dirty="0">
              <a:solidFill>
                <a:schemeClr val="tx1"/>
              </a:solidFill>
              <a:latin typeface="News Gothic MT" charset="0"/>
            </a:endParaRPr>
          </a:p>
          <a:p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--target 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fsaverage</a:t>
            </a:r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		: common space is subject 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fsaverage</a:t>
            </a:r>
            <a:endParaRPr lang="en-US" altLang="en-US" sz="2400" dirty="0">
              <a:solidFill>
                <a:schemeClr val="tx1"/>
              </a:solidFill>
              <a:latin typeface="News Gothic MT" charset="0"/>
            </a:endParaRPr>
          </a:p>
          <a:p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--o 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lh.thickness.mgh</a:t>
            </a:r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  	: output </a:t>
            </a:r>
            <a:r>
              <a:rPr lang="ja-JP" altLang="en-US" sz="2400" dirty="0">
                <a:solidFill>
                  <a:schemeClr val="tx1"/>
                </a:solidFill>
                <a:latin typeface="News Gothic MT" charset="0"/>
              </a:rPr>
              <a:t>“</a:t>
            </a:r>
            <a:r>
              <a:rPr lang="en-US" altLang="ja-JP" sz="2400" dirty="0">
                <a:solidFill>
                  <a:schemeClr val="tx1"/>
                </a:solidFill>
                <a:latin typeface="News Gothic MT" charset="0"/>
              </a:rPr>
              <a:t>volume-encoded surface file</a:t>
            </a:r>
            <a:r>
              <a:rPr lang="ja-JP" altLang="en-US" sz="2400" dirty="0">
                <a:solidFill>
                  <a:schemeClr val="tx1"/>
                </a:solidFill>
                <a:latin typeface="News Gothic MT" charset="0"/>
              </a:rPr>
              <a:t>”</a:t>
            </a:r>
            <a:endParaRPr lang="en-US" altLang="ja-JP" sz="2400" dirty="0">
              <a:solidFill>
                <a:schemeClr val="tx1"/>
              </a:solidFill>
              <a:latin typeface="News Gothic MT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262626"/>
                </a:solidFill>
                <a:latin typeface="News Gothic MT" charset="0"/>
              </a:rPr>
              <a:t>Lots of other options!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0287000" cy="685800"/>
          </a:xfrm>
          <a:noFill/>
        </p:spPr>
        <p:txBody>
          <a:bodyPr/>
          <a:lstStyle/>
          <a:p>
            <a:pPr eaLnBrk="1" hangingPunct="1"/>
            <a:r>
              <a:rPr lang="en-US" altLang="en-US" sz="4000" dirty="0"/>
              <a:t>Command-line stream: Assemble Data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419100" y="1143000"/>
            <a:ext cx="495300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+mn-lt"/>
                <a:ea typeface="ＭＳ Ｐゴシック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+mn-lt"/>
                <a:ea typeface="ＭＳ Ｐゴシック" charset="0"/>
              </a:rPr>
              <a:t>mris_preproc</a:t>
            </a:r>
            <a:r>
              <a:rPr lang="en-US" sz="3600" dirty="0">
                <a:solidFill>
                  <a:srgbClr val="C00000"/>
                </a:solidFill>
                <a:latin typeface="+mn-lt"/>
                <a:ea typeface="ＭＳ Ｐゴシック" charset="0"/>
              </a:rPr>
              <a:t> --help</a:t>
            </a:r>
          </a:p>
        </p:txBody>
      </p:sp>
      <p:sp>
        <p:nvSpPr>
          <p:cNvPr id="48134" name="Rectangle 10"/>
          <p:cNvSpPr>
            <a:spLocks noChangeArrowheads="1"/>
          </p:cNvSpPr>
          <p:nvPr/>
        </p:nvSpPr>
        <p:spPr bwMode="auto">
          <a:xfrm>
            <a:off x="727868" y="4651484"/>
            <a:ext cx="8831263" cy="181588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à"/>
            </a:pPr>
            <a:r>
              <a:rPr lang="en-US" altLang="en-US" sz="2800" dirty="0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Output: </a:t>
            </a:r>
            <a:r>
              <a:rPr lang="en-US" altLang="en-US" sz="2800" dirty="0" err="1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l</a:t>
            </a:r>
            <a:r>
              <a:rPr lang="en-US" altLang="en-US" sz="2800" dirty="0" err="1">
                <a:solidFill>
                  <a:srgbClr val="262626"/>
                </a:solidFill>
                <a:latin typeface="News Gothic MT" charset="0"/>
              </a:rPr>
              <a:t>h.thickness.mgh</a:t>
            </a:r>
            <a:r>
              <a:rPr lang="en-US" altLang="en-US" sz="2800" dirty="0">
                <a:solidFill>
                  <a:srgbClr val="262626"/>
                </a:solidFill>
                <a:latin typeface="News Gothic MT" charset="0"/>
              </a:rPr>
              <a:t> – file with stacked thickness maps for all subjects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altLang="en-US" sz="2800" dirty="0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Input to Smoother or GLM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altLang="en-US" sz="2800" dirty="0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Can use –</a:t>
            </a:r>
            <a:r>
              <a:rPr lang="en-US" altLang="en-US" sz="2800" dirty="0" err="1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meas</a:t>
            </a:r>
            <a:r>
              <a:rPr lang="en-US" altLang="en-US" sz="2800" dirty="0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 area and –</a:t>
            </a:r>
            <a:r>
              <a:rPr lang="en-US" altLang="en-US" sz="2800" dirty="0" err="1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meas</a:t>
            </a:r>
            <a:r>
              <a:rPr lang="en-US" altLang="en-US" sz="2800" dirty="0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 volume</a:t>
            </a:r>
            <a:endParaRPr lang="en-US" altLang="en-US" sz="2800" dirty="0">
              <a:solidFill>
                <a:srgbClr val="262626"/>
              </a:solidFill>
              <a:latin typeface="News Gothic MT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1100" y="1600200"/>
            <a:ext cx="8458200" cy="4495800"/>
          </a:xfrm>
        </p:spPr>
        <p:txBody>
          <a:bodyPr/>
          <a:lstStyle/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C00000"/>
                </a:solidFill>
              </a:rPr>
              <a:t>mri_surf2surf --help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Loads stacked </a:t>
            </a:r>
            <a:r>
              <a:rPr lang="en-US" altLang="en-US" sz="2800" dirty="0" err="1">
                <a:solidFill>
                  <a:srgbClr val="262626"/>
                </a:solidFill>
              </a:rPr>
              <a:t>lh.thickness.mgh</a:t>
            </a:r>
            <a:r>
              <a:rPr lang="en-US" altLang="en-US" sz="2800" dirty="0">
                <a:solidFill>
                  <a:srgbClr val="262626"/>
                </a:solidFill>
              </a:rPr>
              <a:t> 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2D surface-based smoothing 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Specify FWHM (</a:t>
            </a:r>
            <a:r>
              <a:rPr lang="en-US" altLang="en-US" sz="2800" dirty="0" err="1">
                <a:solidFill>
                  <a:srgbClr val="262626"/>
                </a:solidFill>
              </a:rPr>
              <a:t>eg</a:t>
            </a:r>
            <a:r>
              <a:rPr lang="en-US" altLang="en-US" sz="2800" dirty="0">
                <a:solidFill>
                  <a:srgbClr val="262626"/>
                </a:solidFill>
              </a:rPr>
              <a:t>, </a:t>
            </a:r>
            <a:r>
              <a:rPr lang="en-US" altLang="en-US" sz="2800" dirty="0" err="1">
                <a:solidFill>
                  <a:srgbClr val="262626"/>
                </a:solidFill>
              </a:rPr>
              <a:t>fwhm</a:t>
            </a:r>
            <a:r>
              <a:rPr lang="en-US" altLang="en-US" sz="2800" dirty="0">
                <a:solidFill>
                  <a:srgbClr val="262626"/>
                </a:solidFill>
              </a:rPr>
              <a:t> = 10 mm)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Saves “stack” lh.thickness.sm10.mgh</a:t>
            </a:r>
          </a:p>
          <a:p>
            <a:pPr lvl="1">
              <a:spcBef>
                <a:spcPts val="800"/>
              </a:spcBef>
            </a:pPr>
            <a:r>
              <a:rPr lang="en-US" altLang="en-US" sz="2600" dirty="0">
                <a:solidFill>
                  <a:srgbClr val="262626"/>
                </a:solidFill>
              </a:rPr>
              <a:t>One “frame” for each subject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09600"/>
            <a:ext cx="1028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000" dirty="0"/>
              <a:t>Command-line stream: Assemble Data</a:t>
            </a:r>
          </a:p>
          <a:p>
            <a:pPr eaLnBrk="1" hangingPunct="1"/>
            <a:r>
              <a:rPr lang="en-US" altLang="en-US" sz="4000" dirty="0"/>
              <a:t>Surface smoothing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0287000" cy="57785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Command-line stream: Processing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371600"/>
            <a:ext cx="9018588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Assemble data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bg1">
                  <a:lumMod val="75000"/>
                </a:schemeClr>
              </a:solidFill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Resample into Common Space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Smooth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Concatenate into one file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Fit Model (Estimate)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Correct for multiple comparisons [Next talk!]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Visualize</a:t>
            </a:r>
          </a:p>
        </p:txBody>
      </p:sp>
    </p:spTree>
    <p:extLst>
      <p:ext uri="{BB962C8B-B14F-4D97-AF65-F5344CB8AC3E}">
        <p14:creationId xmlns:p14="http://schemas.microsoft.com/office/powerpoint/2010/main" val="38500564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3900" y="1905000"/>
            <a:ext cx="9144000" cy="3962400"/>
          </a:xfrm>
        </p:spPr>
        <p:txBody>
          <a:bodyPr/>
          <a:lstStyle/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Reads in FSGD File and constructs </a:t>
            </a:r>
            <a:r>
              <a:rPr lang="en-US" altLang="en-US" sz="2800" b="1" dirty="0">
                <a:solidFill>
                  <a:srgbClr val="262626"/>
                </a:solidFill>
              </a:rPr>
              <a:t>X</a:t>
            </a:r>
            <a:r>
              <a:rPr lang="en-US" altLang="en-US" sz="2800" dirty="0">
                <a:solidFill>
                  <a:srgbClr val="262626"/>
                </a:solidFill>
              </a:rPr>
              <a:t> 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Reads in your contrasts (</a:t>
            </a:r>
            <a:r>
              <a:rPr lang="en-US" altLang="en-US" sz="2800" b="1" dirty="0">
                <a:solidFill>
                  <a:srgbClr val="262626"/>
                </a:solidFill>
              </a:rPr>
              <a:t>C</a:t>
            </a:r>
            <a:r>
              <a:rPr lang="en-US" altLang="en-US" sz="2800" dirty="0">
                <a:solidFill>
                  <a:srgbClr val="262626"/>
                </a:solidFill>
              </a:rPr>
              <a:t>1, </a:t>
            </a:r>
            <a:r>
              <a:rPr lang="en-US" altLang="en-US" sz="2800" b="1" dirty="0">
                <a:solidFill>
                  <a:srgbClr val="262626"/>
                </a:solidFill>
              </a:rPr>
              <a:t>C</a:t>
            </a:r>
            <a:r>
              <a:rPr lang="en-US" altLang="en-US" sz="2800" dirty="0">
                <a:solidFill>
                  <a:srgbClr val="262626"/>
                </a:solidFill>
              </a:rPr>
              <a:t>2, etc.)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Loads data (lh.thickness.sm10.mgh)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Fits GLM (</a:t>
            </a:r>
            <a:r>
              <a:rPr lang="en-US" altLang="en-US" sz="2800" dirty="0" err="1">
                <a:solidFill>
                  <a:srgbClr val="262626"/>
                </a:solidFill>
              </a:rPr>
              <a:t>ie</a:t>
            </a:r>
            <a:r>
              <a:rPr lang="en-US" altLang="en-US" sz="2800" dirty="0">
                <a:solidFill>
                  <a:srgbClr val="262626"/>
                </a:solidFill>
              </a:rPr>
              <a:t>, computes </a:t>
            </a:r>
            <a:r>
              <a:rPr lang="en-US" altLang="en-US" sz="2800" b="1" dirty="0">
                <a:solidFill>
                  <a:srgbClr val="262626"/>
                </a:solidFill>
              </a:rPr>
              <a:t>b</a:t>
            </a:r>
            <a:r>
              <a:rPr lang="en-US" altLang="en-US" sz="2800" dirty="0">
                <a:solidFill>
                  <a:srgbClr val="262626"/>
                </a:solidFill>
              </a:rPr>
              <a:t>)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Computes contrasts (g=</a:t>
            </a:r>
            <a:r>
              <a:rPr lang="en-US" altLang="en-US" sz="2800" b="1" dirty="0">
                <a:solidFill>
                  <a:srgbClr val="262626"/>
                </a:solidFill>
              </a:rPr>
              <a:t>C</a:t>
            </a:r>
            <a:r>
              <a:rPr lang="en-US" altLang="en-US" sz="2800" dirty="0">
                <a:solidFill>
                  <a:srgbClr val="262626"/>
                </a:solidFill>
              </a:rPr>
              <a:t>*</a:t>
            </a:r>
            <a:r>
              <a:rPr lang="en-US" altLang="en-US" sz="2800" b="1" dirty="0">
                <a:solidFill>
                  <a:srgbClr val="262626"/>
                </a:solidFill>
              </a:rPr>
              <a:t>b</a:t>
            </a:r>
            <a:r>
              <a:rPr lang="en-US" altLang="en-US" sz="2800" dirty="0">
                <a:solidFill>
                  <a:srgbClr val="262626"/>
                </a:solidFill>
              </a:rPr>
              <a:t>)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t or F ratios, significances 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Significance -log10(p)  (.01 </a:t>
            </a:r>
            <a:r>
              <a:rPr lang="en-US" altLang="en-US" sz="2800" dirty="0">
                <a:solidFill>
                  <a:srgbClr val="262626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 dirty="0">
                <a:solidFill>
                  <a:srgbClr val="262626"/>
                </a:solidFill>
              </a:rPr>
              <a:t> 2, .001 </a:t>
            </a:r>
            <a:r>
              <a:rPr lang="en-US" altLang="en-US" sz="2800" dirty="0">
                <a:solidFill>
                  <a:srgbClr val="262626"/>
                </a:solidFill>
                <a:sym typeface="Wingdings" panose="05000000000000000000" pitchFamily="2" charset="2"/>
              </a:rPr>
              <a:t> 3</a:t>
            </a:r>
            <a:r>
              <a:rPr lang="en-US" altLang="en-US" sz="2800" dirty="0">
                <a:solidFill>
                  <a:srgbClr val="262626"/>
                </a:solidFill>
              </a:rPr>
              <a:t>)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5800"/>
            <a:ext cx="1028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000" dirty="0"/>
              <a:t>Command-line stream: Fit Model</a:t>
            </a:r>
          </a:p>
          <a:p>
            <a:pPr eaLnBrk="1" hangingPunct="1"/>
            <a:r>
              <a:rPr lang="en-US" altLang="en-US" sz="4000" dirty="0" err="1"/>
              <a:t>mri_glmfit</a:t>
            </a:r>
            <a:endParaRPr lang="en-US" altLang="en-US" sz="4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mri_glmfit</a:t>
            </a:r>
            <a:endParaRPr lang="en-US" altLang="en-US" sz="4000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571500" y="1479550"/>
            <a:ext cx="44958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7AC6DC"/>
                </a:solidFill>
              </a:rPr>
              <a:t>mri_glmfit </a:t>
            </a:r>
          </a:p>
          <a:p>
            <a:r>
              <a:rPr lang="en-US" altLang="en-US" sz="2400">
                <a:solidFill>
                  <a:schemeClr val="bg2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--y lh.thickness.sm10.mgh</a:t>
            </a:r>
            <a:r>
              <a:rPr lang="en-US" altLang="en-US" sz="2400">
                <a:solidFill>
                  <a:schemeClr val="bg2"/>
                </a:solidFill>
              </a:rPr>
              <a:t>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--fsgd gender_age.txt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 age.mtx –C gender.mtx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--surf fsaverage lh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--cortex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--glmdir lh.gender_age.glmdir </a:t>
            </a:r>
          </a:p>
        </p:txBody>
      </p:sp>
      <p:sp>
        <p:nvSpPr>
          <p:cNvPr id="56324" name="Rectangle 7"/>
          <p:cNvSpPr>
            <a:spLocks noChangeArrowheads="1"/>
          </p:cNvSpPr>
          <p:nvPr/>
        </p:nvSpPr>
        <p:spPr bwMode="auto">
          <a:xfrm>
            <a:off x="647700" y="1905000"/>
            <a:ext cx="3505200" cy="381000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5946" name="Text Box 10"/>
          <p:cNvSpPr txBox="1">
            <a:spLocks noChangeArrowheads="1"/>
          </p:cNvSpPr>
          <p:nvPr/>
        </p:nvSpPr>
        <p:spPr bwMode="auto">
          <a:xfrm>
            <a:off x="5295900" y="1905000"/>
            <a:ext cx="4648200" cy="1570038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Input file (output from smoothing).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Stack of subjects, one frame per subject.</a:t>
            </a:r>
          </a:p>
        </p:txBody>
      </p:sp>
      <p:cxnSp>
        <p:nvCxnSpPr>
          <p:cNvPr id="56326" name="AutoShape 11"/>
          <p:cNvCxnSpPr>
            <a:cxnSpLocks noChangeShapeType="1"/>
            <a:stCxn id="56324" idx="3"/>
            <a:endCxn id="295946" idx="1"/>
          </p:cNvCxnSpPr>
          <p:nvPr/>
        </p:nvCxnSpPr>
        <p:spPr bwMode="auto">
          <a:xfrm>
            <a:off x="4152900" y="2095500"/>
            <a:ext cx="1143000" cy="593725"/>
          </a:xfrm>
          <a:prstGeom prst="straightConnector1">
            <a:avLst/>
          </a:prstGeom>
          <a:noFill/>
          <a:ln w="12700">
            <a:solidFill>
              <a:srgbClr val="3F8DE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52700" y="4724400"/>
            <a:ext cx="44958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C00000"/>
                </a:solidFill>
                <a:latin typeface="+mn-lt"/>
                <a:ea typeface="ＭＳ Ｐゴシック" charset="0"/>
              </a:rPr>
              <a:t>mri_glmfit</a:t>
            </a:r>
            <a:r>
              <a:rPr lang="en-US" sz="2800" dirty="0">
                <a:solidFill>
                  <a:srgbClr val="C00000"/>
                </a:solidFill>
                <a:latin typeface="+mn-lt"/>
                <a:ea typeface="ＭＳ Ｐゴシック" charset="0"/>
              </a:rPr>
              <a:t> --help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571500" y="1479550"/>
            <a:ext cx="44958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7AC6DC"/>
                </a:solidFill>
              </a:rPr>
              <a:t>mri_glmfit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--y lh.thickness.sm10.mgh </a:t>
            </a:r>
          </a:p>
          <a:p>
            <a:r>
              <a:rPr lang="en-US" altLang="en-US" sz="2400">
                <a:solidFill>
                  <a:schemeClr val="bg2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--fsgd gender_age.txt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 age.mtx –C gender.mtx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--surf fsaverage lh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--cortex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--glmdir lh.gender_age.glmdir 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71500" y="2286000"/>
            <a:ext cx="3505200" cy="381000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5600700" y="2286000"/>
            <a:ext cx="4191000" cy="1570038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dirty="0" err="1">
                <a:solidFill>
                  <a:srgbClr val="262626"/>
                </a:solidFill>
                <a:latin typeface="+mn-lt"/>
                <a:ea typeface="ＭＳ Ｐゴシック" charset="0"/>
              </a:rPr>
              <a:t>FreeSurfer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Group Descriptor File (FSGD)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Group membership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Covariates</a:t>
            </a:r>
          </a:p>
        </p:txBody>
      </p:sp>
      <p:cxnSp>
        <p:nvCxnSpPr>
          <p:cNvPr id="58374" name="AutoShape 6"/>
          <p:cNvCxnSpPr>
            <a:cxnSpLocks noChangeShapeType="1"/>
            <a:stCxn id="58372" idx="3"/>
            <a:endCxn id="297989" idx="1"/>
          </p:cNvCxnSpPr>
          <p:nvPr/>
        </p:nvCxnSpPr>
        <p:spPr bwMode="auto">
          <a:xfrm>
            <a:off x="4076700" y="2476500"/>
            <a:ext cx="1524000" cy="593725"/>
          </a:xfrm>
          <a:prstGeom prst="straightConnector1">
            <a:avLst/>
          </a:prstGeom>
          <a:noFill/>
          <a:ln w="12700">
            <a:solidFill>
              <a:srgbClr val="3F8DE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52700" y="4724400"/>
            <a:ext cx="44958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C00000"/>
                </a:solidFill>
                <a:latin typeface="+mn-lt"/>
                <a:ea typeface="ＭＳ Ｐゴシック" charset="0"/>
              </a:rPr>
              <a:t>mri_glmfit</a:t>
            </a:r>
            <a:r>
              <a:rPr lang="en-US" sz="2800" dirty="0">
                <a:solidFill>
                  <a:srgbClr val="C00000"/>
                </a:solidFill>
                <a:latin typeface="+mn-lt"/>
                <a:ea typeface="ＭＳ Ｐゴシック" charset="0"/>
              </a:rPr>
              <a:t> --help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00100" y="76200"/>
            <a:ext cx="87439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000"/>
              <a:t>mri_glmfit</a:t>
            </a:r>
            <a:endParaRPr lang="en-US" altLang="en-US" sz="40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571500" y="1479550"/>
            <a:ext cx="44958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7AC6DC"/>
                </a:solidFill>
              </a:rPr>
              <a:t>mri_glmfit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--y lh.thickness.sm10.mgh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--fsgd gender_age.txt</a:t>
            </a:r>
          </a:p>
          <a:p>
            <a:r>
              <a:rPr lang="en-US" altLang="en-US" sz="2400">
                <a:solidFill>
                  <a:schemeClr val="bg2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--C age.mtx –C gender.mtx</a:t>
            </a:r>
          </a:p>
          <a:p>
            <a:r>
              <a:rPr lang="en-US" altLang="en-US" sz="2400">
                <a:solidFill>
                  <a:schemeClr val="bg2"/>
                </a:solidFill>
              </a:rPr>
              <a:t> </a:t>
            </a:r>
            <a:r>
              <a:rPr lang="en-US" altLang="en-US" sz="2400">
                <a:solidFill>
                  <a:srgbClr val="7AC6DC"/>
                </a:solidFill>
              </a:rPr>
              <a:t>--surf fsaverage lh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--cortex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--glmdir lh.gender_age.glmdir 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647700" y="2667000"/>
            <a:ext cx="3505200" cy="381000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5753101" y="2667000"/>
            <a:ext cx="4114800" cy="1938992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Contrast Matrices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Simple text/ASCII files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Test hypotheses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You must create these by hand!</a:t>
            </a:r>
          </a:p>
        </p:txBody>
      </p:sp>
      <p:cxnSp>
        <p:nvCxnSpPr>
          <p:cNvPr id="60422" name="AutoShape 6"/>
          <p:cNvCxnSpPr>
            <a:cxnSpLocks noChangeShapeType="1"/>
            <a:stCxn id="60420" idx="3"/>
            <a:endCxn id="300037" idx="1"/>
          </p:cNvCxnSpPr>
          <p:nvPr/>
        </p:nvCxnSpPr>
        <p:spPr bwMode="auto">
          <a:xfrm>
            <a:off x="4152900" y="2857500"/>
            <a:ext cx="1600201" cy="778996"/>
          </a:xfrm>
          <a:prstGeom prst="straightConnector1">
            <a:avLst/>
          </a:prstGeom>
          <a:noFill/>
          <a:ln w="12700">
            <a:solidFill>
              <a:srgbClr val="3F8DE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52700" y="4724400"/>
            <a:ext cx="44958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C00000"/>
                </a:solidFill>
                <a:latin typeface="+mn-lt"/>
                <a:ea typeface="ＭＳ Ｐゴシック" charset="0"/>
              </a:rPr>
              <a:t>mri_glmfit</a:t>
            </a:r>
            <a:r>
              <a:rPr lang="en-US" sz="2800" dirty="0">
                <a:solidFill>
                  <a:srgbClr val="C00000"/>
                </a:solidFill>
                <a:latin typeface="+mn-lt"/>
                <a:ea typeface="ＭＳ Ｐゴシック" charset="0"/>
              </a:rPr>
              <a:t> --help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mri_glmfit</a:t>
            </a:r>
            <a:endParaRPr lang="en-US" altLang="en-U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28600"/>
            <a:ext cx="8743950" cy="1143000"/>
          </a:xfrm>
        </p:spPr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495300" y="76200"/>
            <a:ext cx="92964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Aging Exploratory Analysis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CFB"/>
              </a:clrFrom>
              <a:clrTo>
                <a:srgbClr val="FB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300163"/>
            <a:ext cx="6246813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00300" y="4351338"/>
            <a:ext cx="4422775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In which areas does thickness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Change with age?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725" y="5875338"/>
            <a:ext cx="4067175" cy="706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Cortical Thickness </a:t>
            </a:r>
            <a:r>
              <a:rPr lang="en-US" dirty="0" err="1">
                <a:solidFill>
                  <a:schemeClr val="tx1"/>
                </a:solidFill>
                <a:ea typeface="ＭＳ Ｐゴシック" pitchFamily="34" charset="-128"/>
              </a:rPr>
              <a:t>vs</a:t>
            </a: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 Aging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err="1">
                <a:solidFill>
                  <a:schemeClr val="tx1"/>
                </a:solidFill>
                <a:ea typeface="ＭＳ Ｐゴシック" pitchFamily="34" charset="-128"/>
              </a:rPr>
              <a:t>Salat</a:t>
            </a: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 et al, 2004, Cerebral Cortex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8EB1B9-C93C-4995-801D-79E194D374A9}"/>
              </a:ext>
            </a:extLst>
          </p:cNvPr>
          <p:cNvSpPr txBox="1"/>
          <p:nvPr/>
        </p:nvSpPr>
        <p:spPr>
          <a:xfrm>
            <a:off x="114300" y="64578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571500" y="1479550"/>
            <a:ext cx="44958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7AC6DC"/>
                </a:solidFill>
              </a:rPr>
              <a:t>mri_glmfit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--y lh.thickness.sm10.mgh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--fsgd gender_age.txt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 age.mtx –C gender.mtx</a:t>
            </a:r>
          </a:p>
          <a:p>
            <a:r>
              <a:rPr lang="en-US" altLang="en-US" sz="2400">
                <a:solidFill>
                  <a:schemeClr val="bg2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--surf fsaverage lh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 --cortex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--glmdir lh.gender_age.glmdir 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527050" y="3011488"/>
            <a:ext cx="3505200" cy="722312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5219700" y="2590800"/>
            <a:ext cx="4572000" cy="2308225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Perform analysis on left   hemisphere of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fsaverage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subject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Masks by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fsaverage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cortex.label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Computes FWHM in 2D</a:t>
            </a:r>
          </a:p>
        </p:txBody>
      </p:sp>
      <p:cxnSp>
        <p:nvCxnSpPr>
          <p:cNvPr id="62470" name="AutoShape 6"/>
          <p:cNvCxnSpPr>
            <a:cxnSpLocks noChangeShapeType="1"/>
            <a:stCxn id="62468" idx="3"/>
            <a:endCxn id="302085" idx="1"/>
          </p:cNvCxnSpPr>
          <p:nvPr/>
        </p:nvCxnSpPr>
        <p:spPr bwMode="auto">
          <a:xfrm>
            <a:off x="4032250" y="3373438"/>
            <a:ext cx="1187450" cy="371475"/>
          </a:xfrm>
          <a:prstGeom prst="straightConnector1">
            <a:avLst/>
          </a:prstGeom>
          <a:noFill/>
          <a:ln w="12700">
            <a:solidFill>
              <a:srgbClr val="3F8DE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52700" y="4724400"/>
            <a:ext cx="44958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C00000"/>
                </a:solidFill>
                <a:latin typeface="+mn-lt"/>
                <a:ea typeface="ＭＳ Ｐゴシック" charset="0"/>
              </a:rPr>
              <a:t>mri_glmfit</a:t>
            </a:r>
            <a:r>
              <a:rPr lang="en-US" sz="2800" dirty="0">
                <a:solidFill>
                  <a:srgbClr val="C00000"/>
                </a:solidFill>
                <a:latin typeface="+mn-lt"/>
                <a:ea typeface="ＭＳ Ｐゴシック" charset="0"/>
              </a:rPr>
              <a:t> --help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mri_glmfit</a:t>
            </a:r>
            <a:endParaRPr lang="en-US" altLang="en-US" sz="4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571500" y="1479550"/>
            <a:ext cx="44958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7AC6DC"/>
                </a:solidFill>
              </a:rPr>
              <a:t>mri_glmfit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--y lh.thickness.sm10.mgh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--fsgd gender_age.txt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 age.mtx –C gender.mtx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--surf fsaverage lh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--cortex</a:t>
            </a:r>
          </a:p>
          <a:p>
            <a:r>
              <a:rPr lang="en-US" altLang="en-US" sz="2400">
                <a:solidFill>
                  <a:schemeClr val="bg2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--glmdir lh.gender_age.glmdir</a:t>
            </a:r>
            <a:r>
              <a:rPr lang="en-US" altLang="en-US" sz="2400">
                <a:solidFill>
                  <a:schemeClr val="bg2"/>
                </a:solidFill>
              </a:rPr>
              <a:t> </a:t>
            </a: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495300" y="3733800"/>
            <a:ext cx="4038600" cy="417513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64517" name="AutoShape 6"/>
          <p:cNvCxnSpPr>
            <a:cxnSpLocks noChangeShapeType="1"/>
            <a:stCxn id="64516" idx="3"/>
            <a:endCxn id="64518" idx="1"/>
          </p:cNvCxnSpPr>
          <p:nvPr/>
        </p:nvCxnSpPr>
        <p:spPr bwMode="auto">
          <a:xfrm flipV="1">
            <a:off x="4533900" y="3538538"/>
            <a:ext cx="685800" cy="404812"/>
          </a:xfrm>
          <a:prstGeom prst="straightConnector1">
            <a:avLst/>
          </a:prstGeom>
          <a:noFill/>
          <a:ln w="12700">
            <a:solidFill>
              <a:srgbClr val="3F8DE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4518" name="Rectangle 7"/>
          <p:cNvSpPr>
            <a:spLocks noChangeArrowheads="1"/>
          </p:cNvSpPr>
          <p:nvPr/>
        </p:nvSpPr>
        <p:spPr bwMode="auto">
          <a:xfrm>
            <a:off x="5219700" y="1295400"/>
            <a:ext cx="4652963" cy="4486275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262626"/>
                </a:solidFill>
                <a:latin typeface="News Gothic MT" charset="0"/>
              </a:rPr>
              <a:t>Output directory:</a:t>
            </a:r>
          </a:p>
          <a:p>
            <a:r>
              <a:rPr lang="en-US" altLang="en-US" sz="2400">
                <a:solidFill>
                  <a:srgbClr val="18579B"/>
                </a:solidFill>
              </a:rPr>
              <a:t>lh.gender_age.glmdir</a:t>
            </a:r>
            <a:r>
              <a:rPr lang="en-US" altLang="en-US" sz="2400">
                <a:solidFill>
                  <a:schemeClr val="tx2"/>
                </a:solidFill>
              </a:rPr>
              <a:t>/ 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beta.mgh – parameter estimates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rvar.mgh – residual error variance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etc …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</a:t>
            </a:r>
            <a:r>
              <a:rPr lang="en-US" altLang="en-US" sz="2400">
                <a:solidFill>
                  <a:srgbClr val="5F8804"/>
                </a:solidFill>
              </a:rPr>
              <a:t>age</a:t>
            </a:r>
            <a:r>
              <a:rPr lang="en-US" altLang="en-US" sz="2400">
                <a:solidFill>
                  <a:schemeClr val="tx2"/>
                </a:solidFill>
              </a:rPr>
              <a:t>/ 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  sig.mgh </a:t>
            </a:r>
            <a:r>
              <a:rPr lang="en-US" altLang="en-US">
                <a:solidFill>
                  <a:schemeClr val="tx2"/>
                </a:solidFill>
              </a:rPr>
              <a:t>–</a:t>
            </a:r>
            <a:r>
              <a:rPr lang="en-US" altLang="en-US" sz="2400">
                <a:solidFill>
                  <a:schemeClr val="tx2"/>
                </a:solidFill>
              </a:rPr>
              <a:t> -log10(p), uncorrected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  gamma.mgh, F.mgh</a:t>
            </a:r>
          </a:p>
          <a:p>
            <a:r>
              <a:rPr lang="en-US" altLang="en-US" sz="2400">
                <a:solidFill>
                  <a:srgbClr val="00FF00"/>
                </a:solidFill>
              </a:rPr>
              <a:t>    </a:t>
            </a:r>
            <a:r>
              <a:rPr lang="en-US" altLang="en-US" sz="2400">
                <a:solidFill>
                  <a:srgbClr val="AA5816"/>
                </a:solidFill>
              </a:rPr>
              <a:t>gender</a:t>
            </a:r>
            <a:r>
              <a:rPr lang="en-US" altLang="en-US" sz="2400">
                <a:solidFill>
                  <a:schemeClr val="tx2"/>
                </a:solidFill>
              </a:rPr>
              <a:t>/ 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  sig.mgh </a:t>
            </a:r>
            <a:r>
              <a:rPr lang="en-US" altLang="en-US">
                <a:solidFill>
                  <a:schemeClr val="tx2"/>
                </a:solidFill>
              </a:rPr>
              <a:t>–</a:t>
            </a:r>
            <a:r>
              <a:rPr lang="en-US" altLang="en-US" sz="2400">
                <a:solidFill>
                  <a:schemeClr val="tx2"/>
                </a:solidFill>
              </a:rPr>
              <a:t> -log10(p), uncorrected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  gamma.mgh, F.mgh</a:t>
            </a:r>
          </a:p>
          <a:p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64519" name="Oval 8"/>
          <p:cNvSpPr>
            <a:spLocks noChangeArrowheads="1"/>
          </p:cNvSpPr>
          <p:nvPr/>
        </p:nvSpPr>
        <p:spPr bwMode="auto">
          <a:xfrm>
            <a:off x="5448300" y="3352800"/>
            <a:ext cx="4648200" cy="762000"/>
          </a:xfrm>
          <a:prstGeom prst="ellipse">
            <a:avLst/>
          </a:prstGeom>
          <a:noFill/>
          <a:ln w="57150">
            <a:solidFill>
              <a:srgbClr val="3F8DE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095500" y="4733925"/>
            <a:ext cx="44958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C00000"/>
                </a:solidFill>
                <a:latin typeface="+mn-lt"/>
                <a:ea typeface="ＭＳ Ｐゴシック" charset="0"/>
              </a:rPr>
              <a:t>mri_glmfit</a:t>
            </a:r>
            <a:r>
              <a:rPr lang="en-US" sz="2800" dirty="0">
                <a:solidFill>
                  <a:srgbClr val="C00000"/>
                </a:solidFill>
                <a:latin typeface="+mn-lt"/>
                <a:ea typeface="ＭＳ Ｐゴシック" charset="0"/>
              </a:rPr>
              <a:t> --help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mri_glmfit</a:t>
            </a:r>
            <a:endParaRPr lang="en-US" altLang="en-US" sz="40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0" y="457200"/>
            <a:ext cx="10201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000" dirty="0">
                <a:solidFill>
                  <a:srgbClr val="2C7C9F"/>
                </a:solidFill>
                <a:latin typeface="News Gothic MT" charset="0"/>
              </a:rPr>
              <a:t>GLM Analysis Using </a:t>
            </a:r>
            <a:r>
              <a:rPr lang="en-US" altLang="en-US" sz="4000" dirty="0" err="1">
                <a:solidFill>
                  <a:srgbClr val="2C7C9F"/>
                </a:solidFill>
                <a:latin typeface="News Gothic MT" charset="0"/>
              </a:rPr>
              <a:t>Aseg</a:t>
            </a:r>
            <a:r>
              <a:rPr lang="en-US" altLang="en-US" sz="4000" dirty="0">
                <a:solidFill>
                  <a:srgbClr val="2C7C9F"/>
                </a:solidFill>
                <a:latin typeface="News Gothic MT" charset="0"/>
              </a:rPr>
              <a:t>/</a:t>
            </a:r>
            <a:r>
              <a:rPr lang="en-US" altLang="en-US" sz="4000" dirty="0" err="1">
                <a:solidFill>
                  <a:srgbClr val="2C7C9F"/>
                </a:solidFill>
                <a:latin typeface="News Gothic MT" charset="0"/>
              </a:rPr>
              <a:t>Aparc</a:t>
            </a:r>
            <a:r>
              <a:rPr lang="en-US" altLang="en-US" sz="4000" dirty="0">
                <a:solidFill>
                  <a:srgbClr val="2C7C9F"/>
                </a:solidFill>
                <a:latin typeface="News Gothic MT" charset="0"/>
              </a:rPr>
              <a:t> Stats Files</a:t>
            </a:r>
          </a:p>
        </p:txBody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5448300" y="1751013"/>
            <a:ext cx="4446588" cy="4116387"/>
          </a:xfrm>
          <a:prstGeom prst="rect">
            <a:avLst/>
          </a:prstGeom>
          <a:noFill/>
          <a:ln w="9525">
            <a:solidFill>
              <a:srgbClr val="3465A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7663" indent="-3476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000"/>
              </a:spcBef>
              <a:buSzPct val="110000"/>
              <a:buFont typeface="Wingdings 2" panose="05020102010507070707" pitchFamily="18" charset="2"/>
              <a:buChar char=""/>
            </a:pPr>
            <a:r>
              <a:rPr lang="en-US" altLang="en-US" sz="2200">
                <a:solidFill>
                  <a:srgbClr val="404040"/>
                </a:solidFill>
                <a:latin typeface="News Gothic MT" charset="0"/>
              </a:rPr>
              <a:t>Use “--table table.txt” instead of “--y” to specify input</a:t>
            </a:r>
          </a:p>
          <a:p>
            <a:pPr eaLnBrk="1" hangingPunct="1">
              <a:lnSpc>
                <a:spcPct val="90000"/>
              </a:lnSpc>
              <a:spcBef>
                <a:spcPts val="2000"/>
              </a:spcBef>
              <a:buSzPct val="110000"/>
              <a:buFont typeface="Wingdings 2" panose="05020102010507070707" pitchFamily="18" charset="2"/>
              <a:buChar char=""/>
            </a:pPr>
            <a:r>
              <a:rPr lang="en-US" altLang="en-US" sz="2200">
                <a:solidFill>
                  <a:srgbClr val="404040"/>
                </a:solidFill>
                <a:latin typeface="News Gothic MT" charset="0"/>
              </a:rPr>
              <a:t>The rest of the command-line is the same as you would use for a group study (eg, FSGD file and contrasts).</a:t>
            </a:r>
          </a:p>
          <a:p>
            <a:pPr eaLnBrk="1" hangingPunct="1">
              <a:lnSpc>
                <a:spcPct val="90000"/>
              </a:lnSpc>
              <a:spcBef>
                <a:spcPts val="2000"/>
              </a:spcBef>
              <a:buSzPct val="110000"/>
              <a:buFont typeface="Wingdings 2" panose="05020102010507070707" pitchFamily="18" charset="2"/>
              <a:buChar char=""/>
            </a:pPr>
            <a:r>
              <a:rPr lang="en-US" altLang="en-US" sz="2200">
                <a:solidFill>
                  <a:srgbClr val="404040"/>
                </a:solidFill>
                <a:latin typeface="News Gothic MT" charset="0"/>
              </a:rPr>
              <a:t>Output is text file sig.table.dat that lists the significances (-log10(p)) for each ROI and contrast.</a:t>
            </a:r>
          </a:p>
        </p:txBody>
      </p:sp>
      <p:sp>
        <p:nvSpPr>
          <p:cNvPr id="67588" name="Text Box 3"/>
          <p:cNvSpPr txBox="1">
            <a:spLocks noChangeArrowheads="1"/>
          </p:cNvSpPr>
          <p:nvPr/>
        </p:nvSpPr>
        <p:spPr bwMode="auto">
          <a:xfrm>
            <a:off x="298450" y="6275388"/>
            <a:ext cx="544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419100" y="2032000"/>
            <a:ext cx="57912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mri_glmfit </a:t>
            </a:r>
          </a:p>
          <a:p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 --table  aparc_lh_vol_stats.txt</a:t>
            </a:r>
          </a:p>
          <a:p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 --fsgd gender_age.txt</a:t>
            </a:r>
          </a:p>
          <a:p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 --C </a:t>
            </a:r>
            <a:r>
              <a:rPr lang="en-US" altLang="en-US" sz="2800">
                <a:solidFill>
                  <a:srgbClr val="5F8804"/>
                </a:solidFill>
                <a:cs typeface="Times New Roman" panose="02020603050405020304" pitchFamily="18" charset="0"/>
              </a:rPr>
              <a:t>age</a:t>
            </a:r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.mtx --C </a:t>
            </a:r>
            <a:r>
              <a:rPr lang="en-US" altLang="en-US" sz="2800">
                <a:solidFill>
                  <a:srgbClr val="AA5816"/>
                </a:solidFill>
                <a:cs typeface="Times New Roman" panose="02020603050405020304" pitchFamily="18" charset="0"/>
              </a:rPr>
              <a:t>gender</a:t>
            </a:r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.mtx</a:t>
            </a:r>
          </a:p>
          <a:p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 --glmdir </a:t>
            </a:r>
            <a:r>
              <a:rPr lang="en-US" altLang="en-US" sz="2800">
                <a:solidFill>
                  <a:srgbClr val="18579B"/>
                </a:solidFill>
                <a:cs typeface="Times New Roman" panose="02020603050405020304" pitchFamily="18" charset="0"/>
              </a:rPr>
              <a:t>roi.gender_age.glmdir </a:t>
            </a:r>
          </a:p>
          <a:p>
            <a:r>
              <a:rPr lang="en-US" altLang="en-US" sz="2800">
                <a:solidFill>
                  <a:schemeClr val="tx2"/>
                </a:solidFill>
                <a:latin typeface="News Gothic M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5549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0287000" cy="577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Command-line stream: Processing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371600"/>
            <a:ext cx="9018588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Assemble data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bg1">
                  <a:lumMod val="75000"/>
                </a:schemeClr>
              </a:solidFill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Resample into Common Space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Smooth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Concatenate into one file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Fit Model (Estimate)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Correct for multiple comparisons </a:t>
            </a:r>
            <a:r>
              <a:rPr lang="en-US" sz="2800" dirty="0">
                <a:solidFill>
                  <a:srgbClr val="DC0081"/>
                </a:solidFill>
                <a:ea typeface="+mn-ea"/>
                <a:cs typeface="+mn-cs"/>
              </a:rPr>
              <a:t>[Next talk!]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Visualize</a:t>
            </a:r>
          </a:p>
        </p:txBody>
      </p:sp>
    </p:spTree>
    <p:extLst>
      <p:ext uri="{BB962C8B-B14F-4D97-AF65-F5344CB8AC3E}">
        <p14:creationId xmlns:p14="http://schemas.microsoft.com/office/powerpoint/2010/main" val="14977248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0287000" cy="577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Command-line stream: Processing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371600"/>
            <a:ext cx="9018588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Assemble data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bg1">
                  <a:lumMod val="75000"/>
                </a:schemeClr>
              </a:solidFill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Resample into Common Space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Smooth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Concatenate into one file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Fit Model (Estimate)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Correct for multiple comparisons [Next talk!]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Visualize</a:t>
            </a:r>
          </a:p>
        </p:txBody>
      </p:sp>
    </p:spTree>
    <p:extLst>
      <p:ext uri="{BB962C8B-B14F-4D97-AF65-F5344CB8AC3E}">
        <p14:creationId xmlns:p14="http://schemas.microsoft.com/office/powerpoint/2010/main" val="40688025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47700" y="228600"/>
            <a:ext cx="8743950" cy="1143000"/>
          </a:xfrm>
        </p:spPr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75782" name="Rectangle 1030"/>
          <p:cNvSpPr>
            <a:spLocks noChangeArrowheads="1"/>
          </p:cNvSpPr>
          <p:nvPr/>
        </p:nvSpPr>
        <p:spPr bwMode="auto">
          <a:xfrm>
            <a:off x="647700" y="-123825"/>
            <a:ext cx="874395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Visualization with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ea typeface="ＭＳ Ｐゴシック" charset="0"/>
              </a:rPr>
              <a:t>freeview</a:t>
            </a:r>
            <a:endParaRPr lang="en-US" sz="4000" dirty="0">
              <a:solidFill>
                <a:schemeClr val="accent1"/>
              </a:solidFill>
              <a:latin typeface="+mj-lt"/>
              <a:ea typeface="ＭＳ Ｐゴシック" charset="0"/>
            </a:endParaRPr>
          </a:p>
        </p:txBody>
      </p:sp>
      <p:pic>
        <p:nvPicPr>
          <p:cNvPr id="66564" name="Picture 17" descr="oas2sp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843088"/>
            <a:ext cx="536892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Box 1"/>
          <p:cNvSpPr txBox="1">
            <a:spLocks noChangeArrowheads="1"/>
          </p:cNvSpPr>
          <p:nvPr/>
        </p:nvSpPr>
        <p:spPr bwMode="auto">
          <a:xfrm>
            <a:off x="104775" y="1052513"/>
            <a:ext cx="982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News Gothic MT" charset="0"/>
              </a:rPr>
              <a:t>freeview –f $FREESURFER_HOME/subjects/fsaverage/surf/lh.pial:overlay=sig.mgh 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3162300" y="4495800"/>
            <a:ext cx="9906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26940" dir="5400000" sx="100999" sy="100999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66900" y="4064000"/>
            <a:ext cx="1295400" cy="622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568" name="TextBox 7"/>
          <p:cNvSpPr txBox="1">
            <a:spLocks noChangeArrowheads="1"/>
          </p:cNvSpPr>
          <p:nvPr/>
        </p:nvSpPr>
        <p:spPr bwMode="auto">
          <a:xfrm>
            <a:off x="504825" y="3048000"/>
            <a:ext cx="1447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chemeClr val="tx1"/>
                </a:solidFill>
                <a:latin typeface="News Gothic MT" charset="0"/>
              </a:rPr>
              <a:t>Use </a:t>
            </a:r>
            <a:r>
              <a:rPr lang="ja-JP" altLang="en-US" sz="1400">
                <a:solidFill>
                  <a:schemeClr val="tx1"/>
                </a:solidFill>
                <a:latin typeface="News Gothic MT" charset="0"/>
              </a:rPr>
              <a:t>“</a:t>
            </a:r>
            <a:r>
              <a:rPr lang="en-US" altLang="ja-JP" sz="1400">
                <a:solidFill>
                  <a:schemeClr val="tx1"/>
                </a:solidFill>
                <a:latin typeface="News Gothic MT" charset="0"/>
              </a:rPr>
              <a:t>Configure Overlay</a:t>
            </a:r>
            <a:r>
              <a:rPr lang="ja-JP" altLang="en-US" sz="1400">
                <a:solidFill>
                  <a:schemeClr val="tx1"/>
                </a:solidFill>
                <a:latin typeface="News Gothic MT" charset="0"/>
              </a:rPr>
              <a:t>”</a:t>
            </a:r>
            <a:r>
              <a:rPr lang="en-US" altLang="ja-JP" sz="1400">
                <a:solidFill>
                  <a:schemeClr val="tx1"/>
                </a:solidFill>
                <a:latin typeface="News Gothic MT" charset="0"/>
              </a:rPr>
              <a:t> tool to change thresholds for visualization (recall: lower threshold of 1.3 will only display regions where p&lt;0.05) </a:t>
            </a:r>
            <a:endParaRPr lang="en-US" altLang="en-US" sz="1400">
              <a:solidFill>
                <a:schemeClr val="tx1"/>
              </a:solidFill>
              <a:latin typeface="News Gothic MT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 txBox="1">
            <a:spLocks noChangeArrowheads="1"/>
          </p:cNvSpPr>
          <p:nvPr/>
        </p:nvSpPr>
        <p:spPr bwMode="auto">
          <a:xfrm>
            <a:off x="723900" y="76200"/>
            <a:ext cx="87439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chemeClr val="accent1"/>
                </a:solidFill>
                <a:latin typeface="News Gothic MT" charset="0"/>
              </a:rPr>
              <a:t>Tutorial</a:t>
            </a:r>
          </a:p>
        </p:txBody>
      </p:sp>
      <p:sp>
        <p:nvSpPr>
          <p:cNvPr id="69635" name="Rectangle 3"/>
          <p:cNvSpPr txBox="1">
            <a:spLocks noChangeArrowheads="1"/>
          </p:cNvSpPr>
          <p:nvPr/>
        </p:nvSpPr>
        <p:spPr bwMode="auto">
          <a:xfrm>
            <a:off x="952500" y="1676400"/>
            <a:ext cx="8763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95400" indent="-3810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Aft>
                <a:spcPts val="60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None/>
            </a:pPr>
            <a:r>
              <a:rPr lang="en-US" altLang="en-US" sz="3300" dirty="0">
                <a:solidFill>
                  <a:srgbClr val="262626"/>
                </a:solidFill>
                <a:latin typeface="News Gothic MT" charset="0"/>
              </a:rPr>
              <a:t> </a:t>
            </a:r>
          </a:p>
          <a:p>
            <a:pPr lvl="1" eaLnBrk="1" hangingPunct="1">
              <a:lnSpc>
                <a:spcPct val="70000"/>
              </a:lnSpc>
              <a:spcAft>
                <a:spcPts val="600"/>
              </a:spcAft>
              <a:buClr>
                <a:srgbClr val="215D77"/>
              </a:buClr>
              <a:buSzPct val="110000"/>
              <a:buFontTx/>
              <a:buChar char="•"/>
            </a:pPr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Create an FSGD File and contrasts for a thickness study</a:t>
            </a:r>
          </a:p>
          <a:p>
            <a:pPr lvl="1" eaLnBrk="1" hangingPunct="1">
              <a:lnSpc>
                <a:spcPct val="70000"/>
              </a:lnSpc>
              <a:spcAft>
                <a:spcPts val="600"/>
              </a:spcAft>
              <a:buClr>
                <a:srgbClr val="215D77"/>
              </a:buClr>
              <a:buSzPct val="110000"/>
              <a:buFontTx/>
              <a:buChar char="•"/>
            </a:pPr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Age and Gender</a:t>
            </a:r>
          </a:p>
          <a:p>
            <a:pPr lvl="1" eaLnBrk="1" hangingPunct="1">
              <a:lnSpc>
                <a:spcPct val="70000"/>
              </a:lnSpc>
              <a:spcAft>
                <a:spcPts val="600"/>
              </a:spcAft>
              <a:buClr>
                <a:srgbClr val="215D77"/>
              </a:buClr>
              <a:buSzPct val="110000"/>
              <a:buFontTx/>
              <a:buChar char="•"/>
            </a:pPr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Run </a:t>
            </a:r>
          </a:p>
          <a:p>
            <a:pPr lvl="2" eaLnBrk="1" hangingPunct="1">
              <a:lnSpc>
                <a:spcPct val="70000"/>
              </a:lnSpc>
              <a:spcAft>
                <a:spcPts val="60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</a:pPr>
            <a:r>
              <a:rPr lang="en-US" altLang="en-US" sz="2600" dirty="0" err="1">
                <a:solidFill>
                  <a:srgbClr val="262626"/>
                </a:solidFill>
                <a:latin typeface="News Gothic MT" charset="0"/>
              </a:rPr>
              <a:t>mris_preproc</a:t>
            </a:r>
            <a:endParaRPr lang="en-US" altLang="en-US" sz="2600" dirty="0">
              <a:solidFill>
                <a:srgbClr val="262626"/>
              </a:solidFill>
              <a:latin typeface="News Gothic MT" charset="0"/>
            </a:endParaRPr>
          </a:p>
          <a:p>
            <a:pPr lvl="2" eaLnBrk="1" hangingPunct="1">
              <a:lnSpc>
                <a:spcPct val="70000"/>
              </a:lnSpc>
              <a:spcAft>
                <a:spcPts val="60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</a:pPr>
            <a:r>
              <a:rPr lang="en-US" altLang="en-US" sz="2600" dirty="0">
                <a:solidFill>
                  <a:srgbClr val="262626"/>
                </a:solidFill>
                <a:latin typeface="News Gothic MT" charset="0"/>
              </a:rPr>
              <a:t>mri_surf2surf </a:t>
            </a:r>
          </a:p>
          <a:p>
            <a:pPr lvl="2" eaLnBrk="1" hangingPunct="1">
              <a:lnSpc>
                <a:spcPct val="70000"/>
              </a:lnSpc>
              <a:spcAft>
                <a:spcPts val="60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</a:pPr>
            <a:r>
              <a:rPr lang="en-US" altLang="en-US" sz="2600" dirty="0" err="1">
                <a:solidFill>
                  <a:srgbClr val="262626"/>
                </a:solidFill>
                <a:latin typeface="News Gothic MT" charset="0"/>
              </a:rPr>
              <a:t>mri_glmfit</a:t>
            </a:r>
            <a:endParaRPr lang="en-US" altLang="en-US" sz="3300" dirty="0">
              <a:solidFill>
                <a:srgbClr val="262626"/>
              </a:solidFill>
              <a:latin typeface="News Gothic MT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4950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44537" y="71323"/>
            <a:ext cx="5210662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Matrix Multiplication</a:t>
            </a:r>
            <a:endParaRPr lang="en-US" sz="4000" dirty="0">
              <a:solidFill>
                <a:schemeClr val="tx1"/>
              </a:solidFill>
              <a:latin typeface="+mj-lt"/>
              <a:ea typeface="ＭＳ Ｐゴシック" charset="0"/>
            </a:endParaRPr>
          </a:p>
        </p:txBody>
      </p:sp>
      <p:sp>
        <p:nvSpPr>
          <p:cNvPr id="40" name="TextBox 10"/>
          <p:cNvSpPr txBox="1">
            <a:spLocks noChangeArrowheads="1"/>
          </p:cNvSpPr>
          <p:nvPr/>
        </p:nvSpPr>
        <p:spPr bwMode="auto">
          <a:xfrm>
            <a:off x="3314700" y="1036638"/>
            <a:ext cx="1127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y4 </a:t>
            </a:r>
          </a:p>
        </p:txBody>
      </p:sp>
      <p:sp>
        <p:nvSpPr>
          <p:cNvPr id="41" name="Double Bracket 40"/>
          <p:cNvSpPr/>
          <p:nvPr/>
        </p:nvSpPr>
        <p:spPr>
          <a:xfrm>
            <a:off x="3200400" y="1036638"/>
            <a:ext cx="604838" cy="1230312"/>
          </a:xfrm>
          <a:prstGeom prst="bracketPair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2" name="TextBox 17"/>
          <p:cNvSpPr txBox="1">
            <a:spLocks noChangeArrowheads="1"/>
          </p:cNvSpPr>
          <p:nvPr/>
        </p:nvSpPr>
        <p:spPr bwMode="auto">
          <a:xfrm>
            <a:off x="4033838" y="1477963"/>
            <a:ext cx="735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=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41825" y="1036638"/>
            <a:ext cx="1600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lain"/>
              <a:defRPr/>
            </a:pPr>
            <a:r>
              <a:rPr lang="en-US" sz="1800" dirty="0">
                <a:solidFill>
                  <a:schemeClr val="tx1"/>
                </a:solidFill>
                <a:latin typeface="Corbel" panose="020B0503020204020204"/>
                <a:ea typeface="+mn-ea"/>
              </a:rPr>
              <a:t>x1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Corbel" panose="020B0503020204020204"/>
                <a:ea typeface="+mn-ea"/>
              </a:rPr>
              <a:t>1     x2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lain"/>
              <a:defRPr/>
            </a:pPr>
            <a:r>
              <a:rPr lang="en-US" sz="1800" dirty="0">
                <a:solidFill>
                  <a:schemeClr val="tx1"/>
                </a:solidFill>
                <a:latin typeface="Corbel" panose="020B0503020204020204"/>
                <a:ea typeface="+mn-ea"/>
              </a:rPr>
              <a:t>x3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Corbel" panose="020B0503020204020204"/>
                <a:ea typeface="+mn-ea"/>
              </a:rPr>
              <a:t>1     x4</a:t>
            </a:r>
          </a:p>
        </p:txBody>
      </p:sp>
      <p:sp>
        <p:nvSpPr>
          <p:cNvPr id="44" name="Double Bracket 43"/>
          <p:cNvSpPr/>
          <p:nvPr/>
        </p:nvSpPr>
        <p:spPr>
          <a:xfrm>
            <a:off x="4392613" y="1022350"/>
            <a:ext cx="784225" cy="1230313"/>
          </a:xfrm>
          <a:prstGeom prst="bracketPair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5" name="TextBox 20"/>
          <p:cNvSpPr txBox="1">
            <a:spLocks noChangeArrowheads="1"/>
          </p:cNvSpPr>
          <p:nvPr/>
        </p:nvSpPr>
        <p:spPr bwMode="auto">
          <a:xfrm>
            <a:off x="5372100" y="147796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*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845175" y="1298575"/>
            <a:ext cx="4905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Corbel" panose="020B0503020204020204"/>
                <a:ea typeface="+mn-ea"/>
              </a:rPr>
              <a:t>b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Corbel" panose="020B0503020204020204"/>
                <a:ea typeface="+mn-ea"/>
              </a:rPr>
              <a:t>m</a:t>
            </a:r>
          </a:p>
        </p:txBody>
      </p:sp>
      <p:sp>
        <p:nvSpPr>
          <p:cNvPr id="47" name="Double Bracket 46"/>
          <p:cNvSpPr/>
          <p:nvPr/>
        </p:nvSpPr>
        <p:spPr>
          <a:xfrm>
            <a:off x="5788025" y="1271588"/>
            <a:ext cx="481013" cy="831850"/>
          </a:xfrm>
          <a:prstGeom prst="bracketPair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319463" y="1036638"/>
            <a:ext cx="350837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603625" y="3017838"/>
            <a:ext cx="784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y1 =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06888" y="3017838"/>
            <a:ext cx="20923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1*b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592513" y="3495675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y2 =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95775" y="3495675"/>
            <a:ext cx="20939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1*b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590925" y="4003675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y3 =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94188" y="4003675"/>
            <a:ext cx="20923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1*b 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578225" y="4440238"/>
            <a:ext cx="784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y4 =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79900" y="4440238"/>
            <a:ext cx="209391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1*b</a:t>
            </a:r>
          </a:p>
        </p:txBody>
      </p:sp>
      <p:sp>
        <p:nvSpPr>
          <p:cNvPr id="57" name="Right Brace 56"/>
          <p:cNvSpPr/>
          <p:nvPr/>
        </p:nvSpPr>
        <p:spPr>
          <a:xfrm>
            <a:off x="6442075" y="3228975"/>
            <a:ext cx="682625" cy="16129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032625" y="3574256"/>
            <a:ext cx="13303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System of Linear Equations</a:t>
            </a:r>
          </a:p>
        </p:txBody>
      </p:sp>
      <p:sp>
        <p:nvSpPr>
          <p:cNvPr id="59" name="Oval 58"/>
          <p:cNvSpPr/>
          <p:nvPr/>
        </p:nvSpPr>
        <p:spPr>
          <a:xfrm>
            <a:off x="4418013" y="1006475"/>
            <a:ext cx="350837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832475" y="1257300"/>
            <a:ext cx="352425" cy="41116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4781550" y="990600"/>
            <a:ext cx="350838" cy="41116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826125" y="1600200"/>
            <a:ext cx="350838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829175" y="3022600"/>
            <a:ext cx="20939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 + x1*m</a:t>
            </a:r>
          </a:p>
        </p:txBody>
      </p:sp>
      <p:sp>
        <p:nvSpPr>
          <p:cNvPr id="64" name="Oval 63"/>
          <p:cNvSpPr/>
          <p:nvPr/>
        </p:nvSpPr>
        <p:spPr>
          <a:xfrm>
            <a:off x="3324225" y="1287463"/>
            <a:ext cx="352425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06963" y="3475038"/>
            <a:ext cx="20939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+ x2*m</a:t>
            </a:r>
          </a:p>
        </p:txBody>
      </p:sp>
      <p:sp>
        <p:nvSpPr>
          <p:cNvPr id="66" name="Oval 65"/>
          <p:cNvSpPr/>
          <p:nvPr/>
        </p:nvSpPr>
        <p:spPr>
          <a:xfrm>
            <a:off x="4392613" y="1298575"/>
            <a:ext cx="352425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789488" y="1298575"/>
            <a:ext cx="352425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3330575" y="1587500"/>
            <a:ext cx="350838" cy="41116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4414838" y="1549400"/>
            <a:ext cx="350837" cy="41116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41888" y="3986213"/>
            <a:ext cx="20939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+ x3*m</a:t>
            </a:r>
          </a:p>
        </p:txBody>
      </p:sp>
      <p:sp>
        <p:nvSpPr>
          <p:cNvPr id="71" name="Oval 70"/>
          <p:cNvSpPr/>
          <p:nvPr/>
        </p:nvSpPr>
        <p:spPr>
          <a:xfrm>
            <a:off x="4781550" y="1571625"/>
            <a:ext cx="350838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3368675" y="1885950"/>
            <a:ext cx="350838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03725" y="1847850"/>
            <a:ext cx="350838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956175" y="4460875"/>
            <a:ext cx="20923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+ x4*m</a:t>
            </a:r>
          </a:p>
        </p:txBody>
      </p:sp>
      <p:sp>
        <p:nvSpPr>
          <p:cNvPr id="75" name="Oval 74"/>
          <p:cNvSpPr/>
          <p:nvPr/>
        </p:nvSpPr>
        <p:spPr>
          <a:xfrm>
            <a:off x="4784725" y="1870075"/>
            <a:ext cx="350838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52F6AB-F17E-C9B9-D19D-E0A69A535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5019" y="5408046"/>
            <a:ext cx="2308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Four equations</a:t>
            </a: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Two unknowns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35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/>
      <p:bldP spid="59" grpId="0" animBg="1"/>
      <p:bldP spid="59" grpId="1" animBg="1"/>
      <p:bldP spid="60" grpId="0" animBg="1"/>
      <p:bldP spid="60" grpId="1" animBg="1"/>
      <p:bldP spid="60" grpId="2" animBg="1"/>
      <p:bldP spid="60" grpId="3" animBg="1"/>
      <p:bldP spid="60" grpId="4" animBg="1"/>
      <p:bldP spid="60" grpId="5" animBg="1"/>
      <p:bldP spid="60" grpId="6" animBg="1"/>
      <p:bldP spid="60" grpId="7" animBg="1"/>
      <p:bldP spid="61" grpId="0" animBg="1"/>
      <p:bldP spid="61" grpId="1" animBg="1"/>
      <p:bldP spid="62" grpId="0" animBg="1"/>
      <p:bldP spid="62" grpId="1" animBg="1"/>
      <p:bldP spid="62" grpId="2" animBg="1"/>
      <p:bldP spid="62" grpId="3" animBg="1"/>
      <p:bldP spid="62" grpId="4" animBg="1"/>
      <p:bldP spid="62" grpId="5" animBg="1"/>
      <p:bldP spid="62" grpId="6" animBg="1"/>
      <p:bldP spid="62" grpId="7" animBg="1"/>
      <p:bldP spid="63" grpId="0"/>
      <p:bldP spid="64" grpId="0" animBg="1"/>
      <p:bldP spid="64" grpId="1" animBg="1"/>
      <p:bldP spid="65" grpId="0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/>
      <p:bldP spid="75" grpId="0" animBg="1"/>
      <p:bldP spid="75" grpId="1" animBg="1"/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76200"/>
            <a:ext cx="9391650" cy="609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More than two data points: Errors</a:t>
            </a:r>
          </a:p>
        </p:txBody>
      </p:sp>
      <p:sp>
        <p:nvSpPr>
          <p:cNvPr id="229428" name="Rectangle 52"/>
          <p:cNvSpPr>
            <a:spLocks noChangeArrowheads="1"/>
          </p:cNvSpPr>
          <p:nvPr/>
        </p:nvSpPr>
        <p:spPr bwMode="auto">
          <a:xfrm>
            <a:off x="3619500" y="4876800"/>
            <a:ext cx="4647426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en-US" sz="3200" dirty="0">
                <a:solidFill>
                  <a:schemeClr val="accent6"/>
                </a:solidFill>
                <a:latin typeface="+mn-lt"/>
                <a:ea typeface="ＭＳ Ｐゴシック" charset="0"/>
              </a:rPr>
              <a:t>Model Error, noise</a:t>
            </a:r>
          </a:p>
          <a:p>
            <a:pPr>
              <a:defRPr/>
            </a:pPr>
            <a:endParaRPr lang="en-US" sz="3200" dirty="0">
              <a:solidFill>
                <a:schemeClr val="accent6"/>
              </a:solidFill>
              <a:latin typeface="+mn-lt"/>
              <a:ea typeface="ＭＳ Ｐゴシック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3200" dirty="0">
                <a:solidFill>
                  <a:schemeClr val="accent6"/>
                </a:solidFill>
                <a:latin typeface="+mn-lt"/>
                <a:ea typeface="ＭＳ Ｐゴシック" charset="0"/>
              </a:rPr>
              <a:t>Residuals:  </a:t>
            </a:r>
            <a:r>
              <a:rPr lang="en-US" sz="3200" dirty="0" err="1">
                <a:solidFill>
                  <a:schemeClr val="accent6"/>
                </a:solidFill>
                <a:latin typeface="+mn-lt"/>
                <a:ea typeface="ＭＳ Ｐゴシック" charset="0"/>
              </a:rPr>
              <a:t>eres.mgh</a:t>
            </a:r>
            <a:endParaRPr lang="en-US" sz="3200" dirty="0">
              <a:solidFill>
                <a:schemeClr val="accent6"/>
              </a:solidFill>
              <a:latin typeface="+mn-lt"/>
              <a:ea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24500" y="1371600"/>
            <a:ext cx="4265613" cy="2971800"/>
            <a:chOff x="495300" y="1143000"/>
            <a:chExt cx="4265613" cy="2971800"/>
          </a:xfrm>
        </p:grpSpPr>
        <p:sp>
          <p:nvSpPr>
            <p:cNvPr id="18437" name="Line 36"/>
            <p:cNvSpPr>
              <a:spLocks noChangeShapeType="1"/>
            </p:cNvSpPr>
            <p:nvPr/>
          </p:nvSpPr>
          <p:spPr bwMode="auto">
            <a:xfrm>
              <a:off x="723900" y="1828800"/>
              <a:ext cx="2971800" cy="228600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8" name="Line 37"/>
            <p:cNvSpPr>
              <a:spLocks noChangeShapeType="1"/>
            </p:cNvSpPr>
            <p:nvPr/>
          </p:nvSpPr>
          <p:spPr bwMode="auto">
            <a:xfrm flipV="1">
              <a:off x="1257300" y="1752600"/>
              <a:ext cx="1676400" cy="4572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AutoShape 38"/>
            <p:cNvSpPr>
              <a:spLocks noChangeArrowheads="1"/>
            </p:cNvSpPr>
            <p:nvPr/>
          </p:nvSpPr>
          <p:spPr bwMode="auto">
            <a:xfrm rot="-134468" flipH="1" flipV="1">
              <a:off x="2247900" y="2895600"/>
              <a:ext cx="457200" cy="38100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9415" name="Text Box 39"/>
            <p:cNvSpPr txBox="1">
              <a:spLocks noChangeArrowheads="1"/>
            </p:cNvSpPr>
            <p:nvPr/>
          </p:nvSpPr>
          <p:spPr bwMode="auto">
            <a:xfrm>
              <a:off x="2552700" y="1295400"/>
              <a:ext cx="191770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Intercept: </a:t>
              </a:r>
              <a:r>
                <a:rPr lang="en-US" sz="2400" i="1" dirty="0">
                  <a:solidFill>
                    <a:srgbClr val="18579B"/>
                  </a:solidFill>
                  <a:latin typeface="+mn-lt"/>
                  <a:ea typeface="ＭＳ Ｐゴシック" charset="0"/>
                </a:rPr>
                <a:t>b</a:t>
              </a:r>
            </a:p>
          </p:txBody>
        </p:sp>
        <p:sp>
          <p:nvSpPr>
            <p:cNvPr id="229416" name="Text Box 40"/>
            <p:cNvSpPr txBox="1">
              <a:spLocks noChangeArrowheads="1"/>
            </p:cNvSpPr>
            <p:nvPr/>
          </p:nvSpPr>
          <p:spPr bwMode="auto">
            <a:xfrm>
              <a:off x="3238500" y="2133600"/>
              <a:ext cx="15224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Slope: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m</a:t>
              </a:r>
            </a:p>
          </p:txBody>
        </p:sp>
        <p:sp>
          <p:nvSpPr>
            <p:cNvPr id="229417" name="Text Box 41"/>
            <p:cNvSpPr txBox="1">
              <a:spLocks noChangeArrowheads="1"/>
            </p:cNvSpPr>
            <p:nvPr/>
          </p:nvSpPr>
          <p:spPr bwMode="auto">
            <a:xfrm>
              <a:off x="495300" y="1143000"/>
              <a:ext cx="16240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229418" name="Text Box 42"/>
            <p:cNvSpPr txBox="1">
              <a:spLocks noChangeArrowheads="1"/>
            </p:cNvSpPr>
            <p:nvPr/>
          </p:nvSpPr>
          <p:spPr bwMode="auto">
            <a:xfrm>
              <a:off x="4000500" y="3505200"/>
              <a:ext cx="73025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18444" name="Line 43"/>
            <p:cNvSpPr>
              <a:spLocks noChangeShapeType="1"/>
            </p:cNvSpPr>
            <p:nvPr/>
          </p:nvSpPr>
          <p:spPr bwMode="auto">
            <a:xfrm>
              <a:off x="1181100" y="1828800"/>
              <a:ext cx="0" cy="213360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Line 44"/>
            <p:cNvSpPr>
              <a:spLocks noChangeShapeType="1"/>
            </p:cNvSpPr>
            <p:nvPr/>
          </p:nvSpPr>
          <p:spPr bwMode="auto">
            <a:xfrm>
              <a:off x="876300" y="3733800"/>
              <a:ext cx="3048000" cy="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Oval 45"/>
            <p:cNvSpPr>
              <a:spLocks noChangeArrowheads="1"/>
            </p:cNvSpPr>
            <p:nvPr/>
          </p:nvSpPr>
          <p:spPr bwMode="auto">
            <a:xfrm>
              <a:off x="1562100" y="2209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7" name="Oval 46"/>
            <p:cNvSpPr>
              <a:spLocks noChangeArrowheads="1"/>
            </p:cNvSpPr>
            <p:nvPr/>
          </p:nvSpPr>
          <p:spPr bwMode="auto">
            <a:xfrm>
              <a:off x="2628900" y="3429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8" name="Line 47"/>
            <p:cNvSpPr>
              <a:spLocks noChangeShapeType="1"/>
            </p:cNvSpPr>
            <p:nvPr/>
          </p:nvSpPr>
          <p:spPr bwMode="auto">
            <a:xfrm flipV="1">
              <a:off x="2705100" y="2590800"/>
              <a:ext cx="914400" cy="3048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Oval 48"/>
            <p:cNvSpPr>
              <a:spLocks noChangeArrowheads="1"/>
            </p:cNvSpPr>
            <p:nvPr/>
          </p:nvSpPr>
          <p:spPr bwMode="auto">
            <a:xfrm>
              <a:off x="3086100" y="2971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50" name="Oval 49"/>
            <p:cNvSpPr>
              <a:spLocks noChangeArrowheads="1"/>
            </p:cNvSpPr>
            <p:nvPr/>
          </p:nvSpPr>
          <p:spPr bwMode="auto">
            <a:xfrm>
              <a:off x="1943100" y="31242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51" name="Oval 50"/>
            <p:cNvSpPr>
              <a:spLocks noChangeArrowheads="1"/>
            </p:cNvSpPr>
            <p:nvPr/>
          </p:nvSpPr>
          <p:spPr bwMode="auto">
            <a:xfrm>
              <a:off x="2095500" y="25146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52" name="Oval 51"/>
            <p:cNvSpPr>
              <a:spLocks noChangeArrowheads="1"/>
            </p:cNvSpPr>
            <p:nvPr/>
          </p:nvSpPr>
          <p:spPr bwMode="auto">
            <a:xfrm>
              <a:off x="1333500" y="2667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54" name="Line 53"/>
            <p:cNvSpPr>
              <a:spLocks noChangeShapeType="1"/>
            </p:cNvSpPr>
            <p:nvPr/>
          </p:nvSpPr>
          <p:spPr bwMode="auto">
            <a:xfrm flipV="1">
              <a:off x="1409700" y="236220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Line 54"/>
            <p:cNvSpPr>
              <a:spLocks noChangeShapeType="1"/>
            </p:cNvSpPr>
            <p:nvPr/>
          </p:nvSpPr>
          <p:spPr bwMode="auto">
            <a:xfrm flipV="1">
              <a:off x="2019300" y="283845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55"/>
            <p:cNvSpPr>
              <a:spLocks noChangeShapeType="1"/>
            </p:cNvSpPr>
            <p:nvPr/>
          </p:nvSpPr>
          <p:spPr bwMode="auto">
            <a:xfrm flipV="1">
              <a:off x="2171700" y="2566988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56"/>
            <p:cNvSpPr>
              <a:spLocks noChangeShapeType="1"/>
            </p:cNvSpPr>
            <p:nvPr/>
          </p:nvSpPr>
          <p:spPr bwMode="auto">
            <a:xfrm flipV="1">
              <a:off x="3162300" y="3048000"/>
              <a:ext cx="0" cy="685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57"/>
            <p:cNvSpPr>
              <a:spLocks noChangeShapeType="1"/>
            </p:cNvSpPr>
            <p:nvPr/>
          </p:nvSpPr>
          <p:spPr bwMode="auto">
            <a:xfrm flipV="1">
              <a:off x="1638300" y="2257425"/>
              <a:ext cx="0" cy="304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58"/>
            <p:cNvSpPr>
              <a:spLocks noChangeShapeType="1"/>
            </p:cNvSpPr>
            <p:nvPr/>
          </p:nvSpPr>
          <p:spPr bwMode="auto">
            <a:xfrm flipV="1">
              <a:off x="2705100" y="3352800"/>
              <a:ext cx="0" cy="149225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Frame 2"/>
          <p:cNvSpPr/>
          <p:nvPr/>
        </p:nvSpPr>
        <p:spPr>
          <a:xfrm>
            <a:off x="3695700" y="1905000"/>
            <a:ext cx="990600" cy="2209800"/>
          </a:xfrm>
          <a:prstGeom prst="frame">
            <a:avLst>
              <a:gd name="adj1" fmla="val 560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Frame 69"/>
          <p:cNvSpPr/>
          <p:nvPr/>
        </p:nvSpPr>
        <p:spPr>
          <a:xfrm>
            <a:off x="4152900" y="1143000"/>
            <a:ext cx="609600" cy="533400"/>
          </a:xfrm>
          <a:prstGeom prst="frame">
            <a:avLst>
              <a:gd name="adj1" fmla="val 560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Frame 70"/>
          <p:cNvSpPr/>
          <p:nvPr/>
        </p:nvSpPr>
        <p:spPr>
          <a:xfrm>
            <a:off x="2476500" y="4876800"/>
            <a:ext cx="838200" cy="1905000"/>
          </a:xfrm>
          <a:prstGeom prst="frame">
            <a:avLst>
              <a:gd name="adj1" fmla="val 560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9" y="4343400"/>
            <a:ext cx="4183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System of Linear Equations</a:t>
            </a:r>
          </a:p>
        </p:txBody>
      </p:sp>
      <p:sp>
        <p:nvSpPr>
          <p:cNvPr id="73" name="Text Box 58"/>
          <p:cNvSpPr txBox="1">
            <a:spLocks noChangeArrowheads="1"/>
          </p:cNvSpPr>
          <p:nvPr/>
        </p:nvSpPr>
        <p:spPr bwMode="auto">
          <a:xfrm>
            <a:off x="22058" y="1066800"/>
            <a:ext cx="3032125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262626"/>
                </a:solidFill>
                <a:latin typeface="Times New Roman"/>
                <a:ea typeface="ＭＳ Ｐゴシック" charset="0"/>
                <a:cs typeface="Times New Roman"/>
              </a:rPr>
              <a:t>Matrix Formulation</a:t>
            </a: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593198"/>
              </p:ext>
            </p:extLst>
          </p:nvPr>
        </p:nvGraphicFramePr>
        <p:xfrm>
          <a:off x="3041650" y="1219200"/>
          <a:ext cx="15843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3100" imgH="203200" progId="Equation.3">
                  <p:embed/>
                </p:oleObj>
              </mc:Choice>
              <mc:Fallback>
                <p:oleObj name="Equation" r:id="rId3" imgW="673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1650" y="1219200"/>
                        <a:ext cx="1584325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850006"/>
              </p:ext>
            </p:extLst>
          </p:nvPr>
        </p:nvGraphicFramePr>
        <p:xfrm>
          <a:off x="647700" y="4876800"/>
          <a:ext cx="257175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2200" imgH="901700" progId="Equation.3">
                  <p:embed/>
                </p:oleObj>
              </mc:Choice>
              <mc:Fallback>
                <p:oleObj name="Equation" r:id="rId5" imgW="1092200" imgH="901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700" y="4876800"/>
                        <a:ext cx="2571750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051396"/>
              </p:ext>
            </p:extLst>
          </p:nvPr>
        </p:nvGraphicFramePr>
        <p:xfrm>
          <a:off x="1104900" y="1510697"/>
          <a:ext cx="3581400" cy="2527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60500" imgH="1155700" progId="Equation.3">
                  <p:embed/>
                </p:oleObj>
              </mc:Choice>
              <mc:Fallback>
                <p:oleObj name="Equation" r:id="rId7" imgW="1460500" imgH="1155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4900" y="1510697"/>
                        <a:ext cx="3581400" cy="2527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28600"/>
            <a:ext cx="8743950" cy="1143000"/>
          </a:xfrm>
        </p:spPr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5300" y="76200"/>
            <a:ext cx="92964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Aging Thickness Study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9100" y="838200"/>
            <a:ext cx="36639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N=40 (all in </a:t>
            </a:r>
            <a:r>
              <a:rPr lang="en-US" dirty="0" err="1">
                <a:solidFill>
                  <a:schemeClr val="tx1"/>
                </a:solidFill>
                <a:ea typeface="ＭＳ Ｐゴシック" pitchFamily="34" charset="-128"/>
              </a:rPr>
              <a:t>fsaverage</a:t>
            </a: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 space)</a:t>
            </a:r>
          </a:p>
        </p:txBody>
      </p:sp>
      <p:pic>
        <p:nvPicPr>
          <p:cNvPr id="92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3662363"/>
            <a:ext cx="385127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91741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3"/>
          <p:cNvSpPr txBox="1">
            <a:spLocks noChangeArrowheads="1"/>
          </p:cNvSpPr>
          <p:nvPr/>
        </p:nvSpPr>
        <p:spPr bwMode="auto">
          <a:xfrm>
            <a:off x="4411663" y="6248400"/>
            <a:ext cx="6651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0" tIns="51120" rIns="101880" bIns="5112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schemeClr val="tx1"/>
                </a:solidFill>
                <a:latin typeface="Arial" panose="020B0604020202020204" pitchFamily="34" charset="0"/>
              </a:rPr>
              <a:t>p&lt;.01</a:t>
            </a:r>
          </a:p>
        </p:txBody>
      </p:sp>
      <p:pic>
        <p:nvPicPr>
          <p:cNvPr id="92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3506788"/>
            <a:ext cx="2801938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5170488"/>
            <a:ext cx="27924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3505200"/>
            <a:ext cx="282892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9" t="713" r="1534" b="84271"/>
          <a:stretch>
            <a:fillRect/>
          </a:stretch>
        </p:blipFill>
        <p:spPr bwMode="auto">
          <a:xfrm>
            <a:off x="7456488" y="6084888"/>
            <a:ext cx="14446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10"/>
          <p:cNvSpPr txBox="1">
            <a:spLocks noChangeArrowheads="1"/>
          </p:cNvSpPr>
          <p:nvPr/>
        </p:nvSpPr>
        <p:spPr bwMode="auto">
          <a:xfrm>
            <a:off x="7535863" y="6200775"/>
            <a:ext cx="11064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0" tIns="51120" rIns="101880" bIns="5112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>
                <a:solidFill>
                  <a:schemeClr val="tx1"/>
                </a:solidFill>
                <a:latin typeface="Arial" panose="020B0604020202020204" pitchFamily="34" charset="0"/>
              </a:rPr>
              <a:t>Positive Age Correlation</a:t>
            </a:r>
          </a:p>
        </p:txBody>
      </p:sp>
      <p:pic>
        <p:nvPicPr>
          <p:cNvPr id="922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7" t="5394" r="1534" b="79793"/>
          <a:stretch>
            <a:fillRect/>
          </a:stretch>
        </p:blipFill>
        <p:spPr bwMode="auto">
          <a:xfrm>
            <a:off x="7456488" y="5397500"/>
            <a:ext cx="14446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Text Box 12"/>
          <p:cNvSpPr txBox="1">
            <a:spLocks noChangeArrowheads="1"/>
          </p:cNvSpPr>
          <p:nvPr/>
        </p:nvSpPr>
        <p:spPr bwMode="auto">
          <a:xfrm>
            <a:off x="7543800" y="5519738"/>
            <a:ext cx="11985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0" tIns="51120" rIns="101880" bIns="5112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>
                <a:solidFill>
                  <a:schemeClr val="tx1"/>
                </a:solidFill>
                <a:latin typeface="Arial" panose="020B0604020202020204" pitchFamily="34" charset="0"/>
              </a:rPr>
              <a:t>Negative Age Correlation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C4F382-C30B-4320-AEE0-BA2AE1AC6125}"/>
              </a:ext>
            </a:extLst>
          </p:cNvPr>
          <p:cNvSpPr txBox="1"/>
          <p:nvPr/>
        </p:nvSpPr>
        <p:spPr>
          <a:xfrm>
            <a:off x="114300" y="64578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GLM: summarizing</a:t>
            </a:r>
          </a:p>
        </p:txBody>
      </p:sp>
      <p:sp>
        <p:nvSpPr>
          <p:cNvPr id="225339" name="Text Box 59"/>
          <p:cNvSpPr txBox="1">
            <a:spLocks noChangeArrowheads="1"/>
          </p:cNvSpPr>
          <p:nvPr/>
        </p:nvSpPr>
        <p:spPr bwMode="auto">
          <a:xfrm>
            <a:off x="4305300" y="5867400"/>
            <a:ext cx="563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Regression coefficients/parameter estimates</a:t>
            </a:r>
          </a:p>
          <a:p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   = </a:t>
            </a:r>
            <a:r>
              <a:rPr lang="ja-JP" altLang="en-US" dirty="0">
                <a:solidFill>
                  <a:srgbClr val="262626"/>
                </a:solidFill>
                <a:latin typeface="News Gothic MT" charset="0"/>
              </a:rPr>
              <a:t>“</a:t>
            </a:r>
            <a:r>
              <a:rPr lang="en-US" altLang="ja-JP" dirty="0">
                <a:solidFill>
                  <a:srgbClr val="262626"/>
                </a:solidFill>
                <a:latin typeface="News Gothic MT" charset="0"/>
              </a:rPr>
              <a:t>betas</a:t>
            </a:r>
            <a:r>
              <a:rPr lang="ja-JP" altLang="en-US" dirty="0">
                <a:solidFill>
                  <a:srgbClr val="262626"/>
                </a:solidFill>
                <a:latin typeface="News Gothic MT" charset="0"/>
              </a:rPr>
              <a:t>”</a:t>
            </a:r>
            <a:r>
              <a:rPr lang="en-US" altLang="ja-JP" dirty="0">
                <a:solidFill>
                  <a:srgbClr val="262626"/>
                </a:solidFill>
                <a:latin typeface="News Gothic MT" charset="0"/>
              </a:rPr>
              <a:t> </a:t>
            </a:r>
            <a:r>
              <a:rPr lang="en-US" altLang="ja-JP" dirty="0">
                <a:solidFill>
                  <a:srgbClr val="262626"/>
                </a:solidFill>
                <a:latin typeface="News Gothic MT" charset="0"/>
                <a:sym typeface="Wingdings"/>
              </a:rPr>
              <a:t> </a:t>
            </a:r>
            <a:r>
              <a:rPr lang="en-US" altLang="en-US" dirty="0" err="1">
                <a:solidFill>
                  <a:srgbClr val="262626"/>
                </a:solidFill>
                <a:latin typeface="News Gothic MT" charset="0"/>
              </a:rPr>
              <a:t>beta.mgh</a:t>
            </a:r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 (</a:t>
            </a:r>
            <a:r>
              <a:rPr lang="en-US" altLang="en-US" dirty="0" err="1">
                <a:solidFill>
                  <a:srgbClr val="262626"/>
                </a:solidFill>
                <a:latin typeface="News Gothic MT" charset="0"/>
              </a:rPr>
              <a:t>mri_glmfit</a:t>
            </a:r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 output)</a:t>
            </a:r>
          </a:p>
        </p:txBody>
      </p:sp>
      <p:sp>
        <p:nvSpPr>
          <p:cNvPr id="28681" name="TextBox 4"/>
          <p:cNvSpPr txBox="1">
            <a:spLocks noChangeArrowheads="1"/>
          </p:cNvSpPr>
          <p:nvPr/>
        </p:nvSpPr>
        <p:spPr bwMode="auto">
          <a:xfrm>
            <a:off x="3162300" y="1676400"/>
            <a:ext cx="4267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DC0081"/>
                </a:solidFill>
                <a:ea typeface="ＭＳ Ｐゴシック" pitchFamily="34" charset="-128"/>
              </a:rPr>
              <a:t>Two parameters</a:t>
            </a:r>
          </a:p>
          <a:p>
            <a:pPr marL="285750" indent="-285750">
              <a:buFont typeface="Arial"/>
              <a:buChar char="•"/>
            </a:pPr>
            <a:r>
              <a:rPr lang="en-US" altLang="en-US" dirty="0">
                <a:solidFill>
                  <a:srgbClr val="DC0081"/>
                </a:solidFill>
              </a:rPr>
              <a:t>One row per subject</a:t>
            </a:r>
          </a:p>
          <a:p>
            <a:pPr marL="285750" indent="-285750">
              <a:buFont typeface="Arial"/>
              <a:buChar char="•"/>
            </a:pPr>
            <a:r>
              <a:rPr lang="en-US" altLang="en-US" dirty="0">
                <a:solidFill>
                  <a:srgbClr val="DC0081"/>
                </a:solidFill>
              </a:rPr>
              <a:t>X is an independent variable (age)</a:t>
            </a:r>
          </a:p>
          <a:p>
            <a:pPr marL="285750" indent="-285750">
              <a:buFont typeface="Arial"/>
              <a:buChar char="•"/>
            </a:pPr>
            <a:r>
              <a:rPr lang="en-US" altLang="en-US" dirty="0">
                <a:solidFill>
                  <a:srgbClr val="DC0081"/>
                </a:solidFill>
              </a:rPr>
              <a:t>Column of 1’s is the ‘offset’ term </a:t>
            </a:r>
          </a:p>
          <a:p>
            <a:pPr marL="285750" indent="-285750">
              <a:buFont typeface="Arial"/>
              <a:buChar char="•"/>
            </a:pPr>
            <a:r>
              <a:rPr lang="en-US" altLang="en-US" dirty="0">
                <a:solidFill>
                  <a:srgbClr val="DC0081"/>
                </a:solidFill>
              </a:rPr>
              <a:t>(to multiply by </a:t>
            </a:r>
            <a:r>
              <a:rPr lang="en-US" altLang="en-US" i="1" dirty="0">
                <a:solidFill>
                  <a:srgbClr val="DC0081"/>
                </a:solidFill>
              </a:rPr>
              <a:t>b</a:t>
            </a:r>
            <a:r>
              <a:rPr lang="en-US" altLang="en-US" dirty="0">
                <a:solidFill>
                  <a:srgbClr val="DC0081"/>
                </a:solidFill>
              </a:rPr>
              <a:t>)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6591300" y="1295400"/>
            <a:ext cx="3503613" cy="2438400"/>
            <a:chOff x="495300" y="1143000"/>
            <a:chExt cx="4265613" cy="2971800"/>
          </a:xfrm>
        </p:grpSpPr>
        <p:sp>
          <p:nvSpPr>
            <p:cNvPr id="82" name="Line 36"/>
            <p:cNvSpPr>
              <a:spLocks noChangeShapeType="1"/>
            </p:cNvSpPr>
            <p:nvPr/>
          </p:nvSpPr>
          <p:spPr bwMode="auto">
            <a:xfrm>
              <a:off x="723900" y="1828800"/>
              <a:ext cx="2971800" cy="228600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37"/>
            <p:cNvSpPr>
              <a:spLocks noChangeShapeType="1"/>
            </p:cNvSpPr>
            <p:nvPr/>
          </p:nvSpPr>
          <p:spPr bwMode="auto">
            <a:xfrm flipV="1">
              <a:off x="1257300" y="1752600"/>
              <a:ext cx="1676400" cy="4572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AutoShape 38"/>
            <p:cNvSpPr>
              <a:spLocks noChangeArrowheads="1"/>
            </p:cNvSpPr>
            <p:nvPr/>
          </p:nvSpPr>
          <p:spPr bwMode="auto">
            <a:xfrm rot="-134468" flipH="1" flipV="1">
              <a:off x="2247900" y="2895600"/>
              <a:ext cx="457200" cy="38100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Text Box 39"/>
            <p:cNvSpPr txBox="1">
              <a:spLocks noChangeArrowheads="1"/>
            </p:cNvSpPr>
            <p:nvPr/>
          </p:nvSpPr>
          <p:spPr bwMode="auto">
            <a:xfrm>
              <a:off x="2552700" y="1295400"/>
              <a:ext cx="191770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Intercept: </a:t>
              </a:r>
              <a:r>
                <a:rPr lang="en-US" sz="2400" i="1" dirty="0">
                  <a:solidFill>
                    <a:srgbClr val="18579B"/>
                  </a:solidFill>
                  <a:latin typeface="+mn-lt"/>
                  <a:ea typeface="ＭＳ Ｐゴシック" charset="0"/>
                </a:rPr>
                <a:t>b</a:t>
              </a:r>
            </a:p>
          </p:txBody>
        </p:sp>
        <p:sp>
          <p:nvSpPr>
            <p:cNvPr id="86" name="Text Box 40"/>
            <p:cNvSpPr txBox="1">
              <a:spLocks noChangeArrowheads="1"/>
            </p:cNvSpPr>
            <p:nvPr/>
          </p:nvSpPr>
          <p:spPr bwMode="auto">
            <a:xfrm>
              <a:off x="3238500" y="2133600"/>
              <a:ext cx="15224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Slope: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m</a:t>
              </a:r>
            </a:p>
          </p:txBody>
        </p:sp>
        <p:sp>
          <p:nvSpPr>
            <p:cNvPr id="87" name="Text Box 41"/>
            <p:cNvSpPr txBox="1">
              <a:spLocks noChangeArrowheads="1"/>
            </p:cNvSpPr>
            <p:nvPr/>
          </p:nvSpPr>
          <p:spPr bwMode="auto">
            <a:xfrm>
              <a:off x="495300" y="1143000"/>
              <a:ext cx="16240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88" name="Text Box 42"/>
            <p:cNvSpPr txBox="1">
              <a:spLocks noChangeArrowheads="1"/>
            </p:cNvSpPr>
            <p:nvPr/>
          </p:nvSpPr>
          <p:spPr bwMode="auto">
            <a:xfrm>
              <a:off x="4000500" y="3505200"/>
              <a:ext cx="73025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93" name="Line 43"/>
            <p:cNvSpPr>
              <a:spLocks noChangeShapeType="1"/>
            </p:cNvSpPr>
            <p:nvPr/>
          </p:nvSpPr>
          <p:spPr bwMode="auto">
            <a:xfrm>
              <a:off x="1181100" y="1828800"/>
              <a:ext cx="0" cy="213360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44"/>
            <p:cNvSpPr>
              <a:spLocks noChangeShapeType="1"/>
            </p:cNvSpPr>
            <p:nvPr/>
          </p:nvSpPr>
          <p:spPr bwMode="auto">
            <a:xfrm>
              <a:off x="876300" y="3733800"/>
              <a:ext cx="3048000" cy="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Oval 45"/>
            <p:cNvSpPr>
              <a:spLocks noChangeArrowheads="1"/>
            </p:cNvSpPr>
            <p:nvPr/>
          </p:nvSpPr>
          <p:spPr bwMode="auto">
            <a:xfrm>
              <a:off x="1562100" y="2209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" name="Oval 46"/>
            <p:cNvSpPr>
              <a:spLocks noChangeArrowheads="1"/>
            </p:cNvSpPr>
            <p:nvPr/>
          </p:nvSpPr>
          <p:spPr bwMode="auto">
            <a:xfrm>
              <a:off x="2628900" y="3429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7" name="Line 47"/>
            <p:cNvSpPr>
              <a:spLocks noChangeShapeType="1"/>
            </p:cNvSpPr>
            <p:nvPr/>
          </p:nvSpPr>
          <p:spPr bwMode="auto">
            <a:xfrm flipV="1">
              <a:off x="2705100" y="2590800"/>
              <a:ext cx="914400" cy="3048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48"/>
            <p:cNvSpPr>
              <a:spLocks noChangeArrowheads="1"/>
            </p:cNvSpPr>
            <p:nvPr/>
          </p:nvSpPr>
          <p:spPr bwMode="auto">
            <a:xfrm>
              <a:off x="3086100" y="2971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9" name="Oval 49"/>
            <p:cNvSpPr>
              <a:spLocks noChangeArrowheads="1"/>
            </p:cNvSpPr>
            <p:nvPr/>
          </p:nvSpPr>
          <p:spPr bwMode="auto">
            <a:xfrm>
              <a:off x="1943100" y="31242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" name="Oval 50"/>
            <p:cNvSpPr>
              <a:spLocks noChangeArrowheads="1"/>
            </p:cNvSpPr>
            <p:nvPr/>
          </p:nvSpPr>
          <p:spPr bwMode="auto">
            <a:xfrm>
              <a:off x="2095500" y="25146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1" name="Oval 51"/>
            <p:cNvSpPr>
              <a:spLocks noChangeArrowheads="1"/>
            </p:cNvSpPr>
            <p:nvPr/>
          </p:nvSpPr>
          <p:spPr bwMode="auto">
            <a:xfrm>
              <a:off x="1333500" y="2667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" name="Line 53"/>
            <p:cNvSpPr>
              <a:spLocks noChangeShapeType="1"/>
            </p:cNvSpPr>
            <p:nvPr/>
          </p:nvSpPr>
          <p:spPr bwMode="auto">
            <a:xfrm flipV="1">
              <a:off x="1409700" y="236220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54"/>
            <p:cNvSpPr>
              <a:spLocks noChangeShapeType="1"/>
            </p:cNvSpPr>
            <p:nvPr/>
          </p:nvSpPr>
          <p:spPr bwMode="auto">
            <a:xfrm flipV="1">
              <a:off x="2019300" y="283845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55"/>
            <p:cNvSpPr>
              <a:spLocks noChangeShapeType="1"/>
            </p:cNvSpPr>
            <p:nvPr/>
          </p:nvSpPr>
          <p:spPr bwMode="auto">
            <a:xfrm flipV="1">
              <a:off x="2171700" y="2566988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56"/>
            <p:cNvSpPr>
              <a:spLocks noChangeShapeType="1"/>
            </p:cNvSpPr>
            <p:nvPr/>
          </p:nvSpPr>
          <p:spPr bwMode="auto">
            <a:xfrm flipV="1">
              <a:off x="3162300" y="3048000"/>
              <a:ext cx="0" cy="685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57"/>
            <p:cNvSpPr>
              <a:spLocks noChangeShapeType="1"/>
            </p:cNvSpPr>
            <p:nvPr/>
          </p:nvSpPr>
          <p:spPr bwMode="auto">
            <a:xfrm flipV="1">
              <a:off x="1638300" y="2257425"/>
              <a:ext cx="0" cy="304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58"/>
            <p:cNvSpPr>
              <a:spLocks noChangeShapeType="1"/>
            </p:cNvSpPr>
            <p:nvPr/>
          </p:nvSpPr>
          <p:spPr bwMode="auto">
            <a:xfrm flipV="1">
              <a:off x="2705100" y="3352800"/>
              <a:ext cx="0" cy="149225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8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959933"/>
              </p:ext>
            </p:extLst>
          </p:nvPr>
        </p:nvGraphicFramePr>
        <p:xfrm>
          <a:off x="342900" y="1371600"/>
          <a:ext cx="2819400" cy="1990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60500" imgH="1155700" progId="Equation.3">
                  <p:embed/>
                </p:oleObj>
              </mc:Choice>
              <mc:Fallback>
                <p:oleObj name="Equation" r:id="rId3" imgW="1460500" imgH="1155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" y="1371600"/>
                        <a:ext cx="2819400" cy="1990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Rectangle 111"/>
          <p:cNvSpPr/>
          <p:nvPr/>
        </p:nvSpPr>
        <p:spPr>
          <a:xfrm>
            <a:off x="266700" y="3657600"/>
            <a:ext cx="4183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System of Linear Equations</a:t>
            </a:r>
          </a:p>
        </p:txBody>
      </p:sp>
      <p:sp>
        <p:nvSpPr>
          <p:cNvPr id="113" name="Text Box 58"/>
          <p:cNvSpPr txBox="1">
            <a:spLocks noChangeArrowheads="1"/>
          </p:cNvSpPr>
          <p:nvPr/>
        </p:nvSpPr>
        <p:spPr bwMode="auto">
          <a:xfrm>
            <a:off x="266700" y="914400"/>
            <a:ext cx="3032125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262626"/>
                </a:solidFill>
                <a:latin typeface="Times New Roman"/>
                <a:ea typeface="ＭＳ Ｐゴシック" charset="0"/>
                <a:cs typeface="Times New Roman"/>
              </a:rPr>
              <a:t>Matrix Formulation</a:t>
            </a:r>
          </a:p>
        </p:txBody>
      </p:sp>
      <p:graphicFrame>
        <p:nvGraphicFramePr>
          <p:cNvPr id="115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951629"/>
              </p:ext>
            </p:extLst>
          </p:nvPr>
        </p:nvGraphicFramePr>
        <p:xfrm>
          <a:off x="571500" y="4267200"/>
          <a:ext cx="257175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2200" imgH="901700" progId="Equation.3">
                  <p:embed/>
                </p:oleObj>
              </mc:Choice>
              <mc:Fallback>
                <p:oleObj name="Equation" r:id="rId5" imgW="1092200" imgH="901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1500" y="4267200"/>
                        <a:ext cx="2571750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609649"/>
              </p:ext>
            </p:extLst>
          </p:nvPr>
        </p:nvGraphicFramePr>
        <p:xfrm>
          <a:off x="6286500" y="4800600"/>
          <a:ext cx="15843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73100" imgH="203200" progId="Equation.3">
                  <p:embed/>
                </p:oleObj>
              </mc:Choice>
              <mc:Fallback>
                <p:oleObj name="Equation" r:id="rId7" imgW="673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86500" y="4800600"/>
                        <a:ext cx="1584325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152900" y="5334000"/>
            <a:ext cx="1877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Design matrix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8267700" y="5334000"/>
            <a:ext cx="1533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Noise term</a:t>
            </a:r>
          </a:p>
        </p:txBody>
      </p:sp>
      <p:sp>
        <p:nvSpPr>
          <p:cNvPr id="4" name="Rectangle 3"/>
          <p:cNvSpPr/>
          <p:nvPr/>
        </p:nvSpPr>
        <p:spPr>
          <a:xfrm>
            <a:off x="4229100" y="4724400"/>
            <a:ext cx="129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Outcome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295900" y="49530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3"/>
          </p:cNvCxnSpPr>
          <p:nvPr/>
        </p:nvCxnSpPr>
        <p:spPr>
          <a:xfrm flipV="1">
            <a:off x="6030337" y="5105400"/>
            <a:ext cx="941963" cy="428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277100" y="51816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7" idx="1"/>
          </p:cNvCxnSpPr>
          <p:nvPr/>
        </p:nvCxnSpPr>
        <p:spPr>
          <a:xfrm flipH="1" flipV="1">
            <a:off x="7734300" y="5105400"/>
            <a:ext cx="533400" cy="428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9" grpId="0"/>
      <p:bldP spid="2868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107951"/>
            <a:ext cx="9048750" cy="654050"/>
          </a:xfrm>
        </p:spPr>
        <p:txBody>
          <a:bodyPr/>
          <a:lstStyle/>
          <a:p>
            <a:r>
              <a:rPr lang="en-US" sz="4000" dirty="0"/>
              <a:t>Testing Our Hypothesis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66700" y="1444625"/>
            <a:ext cx="9783763" cy="4206875"/>
          </a:xfrm>
        </p:spPr>
        <p:txBody>
          <a:bodyPr rtlCol="0">
            <a:normAutofit/>
          </a:bodyPr>
          <a:lstStyle/>
          <a:p>
            <a:pPr marL="182880" indent="-182880" fontAlgn="auto">
              <a:defRPr/>
            </a:pPr>
            <a:r>
              <a:rPr lang="en-US" sz="2000" dirty="0"/>
              <a:t> We test for </a:t>
            </a:r>
            <a:r>
              <a:rPr lang="en-US" sz="2000" b="1" i="1" dirty="0"/>
              <a:t> </a:t>
            </a:r>
            <a:r>
              <a:rPr lang="en-US" sz="2000" b="1" dirty="0"/>
              <a:t>significance</a:t>
            </a:r>
            <a:r>
              <a:rPr lang="en-US" sz="2000" dirty="0"/>
              <a:t> and the </a:t>
            </a:r>
            <a:r>
              <a:rPr lang="en-US" sz="2000" b="1" dirty="0"/>
              <a:t>direction</a:t>
            </a:r>
            <a:r>
              <a:rPr lang="en-US" sz="2000" b="1" i="1" dirty="0"/>
              <a:t> </a:t>
            </a:r>
            <a:r>
              <a:rPr lang="en-US" sz="2000" dirty="0"/>
              <a:t>of the effect</a:t>
            </a:r>
          </a:p>
          <a:p>
            <a:pPr marL="519430" lvl="1" indent="-182880" fontAlgn="auto">
              <a:defRPr/>
            </a:pPr>
            <a:r>
              <a:rPr lang="en-US" sz="1800" dirty="0"/>
              <a:t>We do this with a </a:t>
            </a:r>
            <a:r>
              <a:rPr lang="en-US" sz="1800" b="1" u="sng" dirty="0"/>
              <a:t>contrast matrix C</a:t>
            </a:r>
            <a:r>
              <a:rPr lang="en-US" sz="1800" dirty="0"/>
              <a:t> that isolates our parameter of interest</a:t>
            </a:r>
          </a:p>
          <a:p>
            <a:pPr marL="519430" lvl="1" indent="-182880" fontAlgn="auto">
              <a:defRPr/>
            </a:pPr>
            <a:r>
              <a:rPr lang="en-US" sz="1800" dirty="0"/>
              <a:t>With C and β we compute 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</a:t>
            </a:r>
            <a:r>
              <a:rPr lang="en-US" sz="1800" b="1" dirty="0"/>
              <a:t>,</a:t>
            </a:r>
            <a:r>
              <a:rPr lang="en-US" sz="1800" dirty="0"/>
              <a:t> which tells us the </a:t>
            </a:r>
            <a:r>
              <a:rPr lang="en-US" sz="1800" i="1" dirty="0"/>
              <a:t>direction of our effect</a:t>
            </a:r>
          </a:p>
          <a:p>
            <a:pPr marL="802005" lvl="2" indent="-182880" fontAlgn="auto">
              <a:defRPr/>
            </a:pPr>
            <a:r>
              <a:rPr lang="en-US" sz="1600" dirty="0"/>
              <a:t>If g is negative, then the direction of our effect (slope) is also negative </a:t>
            </a:r>
          </a:p>
          <a:p>
            <a:pPr marL="182880" indent="-182880" fontAlgn="auto">
              <a:defRPr/>
            </a:pPr>
            <a:r>
              <a:rPr lang="en-US" sz="2000" dirty="0"/>
              <a:t>In our example, our hypothesis is about the slope </a:t>
            </a:r>
            <a:r>
              <a:rPr lang="en-US" sz="2000" i="1" dirty="0"/>
              <a:t>m</a:t>
            </a:r>
            <a:r>
              <a:rPr lang="en-US" sz="20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519430" lvl="1" indent="-182880" fontAlgn="auto">
              <a:defRPr/>
            </a:pPr>
            <a:r>
              <a:rPr lang="en-US" sz="1800" dirty="0"/>
              <a:t>Our contrast matrix will be  </a:t>
            </a:r>
            <a:r>
              <a:rPr lang="en-US" sz="1800" b="1" dirty="0"/>
              <a:t>[0   1]</a:t>
            </a:r>
            <a:endParaRPr lang="en-US" sz="1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644138"/>
              </p:ext>
            </p:extLst>
          </p:nvPr>
        </p:nvGraphicFramePr>
        <p:xfrm>
          <a:off x="6057900" y="4267200"/>
          <a:ext cx="3903369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1155700" progId="Equation.3">
                  <p:embed/>
                </p:oleObj>
              </mc:Choice>
              <mc:Fallback>
                <p:oleObj name="Equation" r:id="rId3" imgW="2057400" imgH="1155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57900" y="4267200"/>
                        <a:ext cx="3903369" cy="195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945494"/>
              </p:ext>
            </p:extLst>
          </p:nvPr>
        </p:nvGraphicFramePr>
        <p:xfrm>
          <a:off x="800100" y="4246563"/>
          <a:ext cx="44958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63700" imgH="685800" progId="Equation.3">
                  <p:embed/>
                </p:oleObj>
              </mc:Choice>
              <mc:Fallback>
                <p:oleObj name="Equation" r:id="rId5" imgW="16637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0100" y="4246563"/>
                        <a:ext cx="4495800" cy="165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28700" y="5867400"/>
            <a:ext cx="178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Contrast matrix</a:t>
            </a:r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V="1">
            <a:off x="1922409" y="5562600"/>
            <a:ext cx="20691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619500" y="5715000"/>
            <a:ext cx="315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β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2933700" y="5562600"/>
            <a:ext cx="685800" cy="352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Frame 35"/>
          <p:cNvSpPr/>
          <p:nvPr/>
        </p:nvSpPr>
        <p:spPr>
          <a:xfrm>
            <a:off x="800100" y="5105400"/>
            <a:ext cx="609600" cy="533400"/>
          </a:xfrm>
          <a:prstGeom prst="frame">
            <a:avLst>
              <a:gd name="adj1" fmla="val 560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Frame 37"/>
          <p:cNvSpPr/>
          <p:nvPr/>
        </p:nvSpPr>
        <p:spPr>
          <a:xfrm>
            <a:off x="800100" y="4267200"/>
            <a:ext cx="1371600" cy="533400"/>
          </a:xfrm>
          <a:prstGeom prst="frame">
            <a:avLst>
              <a:gd name="adj1" fmla="val 560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198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107951"/>
            <a:ext cx="9048750" cy="730250"/>
          </a:xfrm>
        </p:spPr>
        <p:txBody>
          <a:bodyPr/>
          <a:lstStyle/>
          <a:p>
            <a:r>
              <a:rPr lang="en-US" sz="4000" dirty="0"/>
              <a:t>Putting it all together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7538" y="1454150"/>
            <a:ext cx="9296400" cy="3727450"/>
          </a:xfrm>
        </p:spPr>
        <p:txBody>
          <a:bodyPr rtlCol="0">
            <a:normAutofit fontScale="77500" lnSpcReduction="20000"/>
          </a:bodyPr>
          <a:lstStyle/>
          <a:p>
            <a:pPr marL="457200" indent="-457200" fontAlgn="auto">
              <a:buFont typeface="+mj-lt"/>
              <a:buAutoNum type="arabicPeriod"/>
              <a:defRPr/>
            </a:pPr>
            <a:endParaRPr lang="en-US" sz="3000" dirty="0"/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sz="3000" dirty="0"/>
              <a:t>We measure y (</a:t>
            </a:r>
            <a:r>
              <a:rPr lang="en-US" sz="3000" dirty="0" err="1"/>
              <a:t>eg</a:t>
            </a:r>
            <a:r>
              <a:rPr lang="en-US" sz="3000" dirty="0"/>
              <a:t>, thicknesses)</a:t>
            </a: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sz="3000" dirty="0"/>
              <a:t>We used our empirical data to form a </a:t>
            </a:r>
            <a:r>
              <a:rPr lang="en-US" sz="3000" b="1" dirty="0"/>
              <a:t>design matrix:  X</a:t>
            </a: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sz="3000" dirty="0"/>
              <a:t>We fit </a:t>
            </a:r>
            <a:r>
              <a:rPr lang="en-US" sz="3000" b="1" dirty="0"/>
              <a:t>regression coefficients (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3000" b="1" dirty="0"/>
              <a:t> and 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3000" b="1" dirty="0"/>
              <a:t>) </a:t>
            </a:r>
            <a:r>
              <a:rPr lang="en-US" sz="3000" dirty="0"/>
              <a:t>to our </a:t>
            </a:r>
            <a:r>
              <a:rPr lang="en-US" sz="3000" dirty="0" err="1"/>
              <a:t>X,y</a:t>
            </a:r>
            <a:r>
              <a:rPr lang="en-US" sz="3000" dirty="0"/>
              <a:t> data</a:t>
            </a: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sz="3000" dirty="0"/>
              <a:t>We created a </a:t>
            </a:r>
            <a:r>
              <a:rPr lang="en-US" sz="3000" b="1" dirty="0"/>
              <a:t>contrast matrix: C</a:t>
            </a:r>
            <a:r>
              <a:rPr lang="en-US" sz="3000" dirty="0"/>
              <a:t> to test our hypothesis for: </a:t>
            </a:r>
          </a:p>
          <a:p>
            <a:pPr marL="685800" lvl="1" indent="-457200" fontAlgn="auto">
              <a:buFont typeface="+mj-lt"/>
              <a:buAutoNum type="arabicPeriod"/>
              <a:defRPr/>
            </a:pPr>
            <a:r>
              <a:rPr lang="en-US" sz="3000" dirty="0"/>
              <a:t>Direction of effect:    </a:t>
            </a:r>
            <a:r>
              <a:rPr lang="en-US" sz="3000" b="1" dirty="0"/>
              <a:t>g = C*</a:t>
            </a:r>
            <a:r>
              <a:rPr lang="el-GR" sz="3000" b="1" dirty="0"/>
              <a:t>β</a:t>
            </a:r>
            <a:endParaRPr lang="en-US" sz="3000" b="1" dirty="0"/>
          </a:p>
          <a:p>
            <a:pPr marL="685800" lvl="1" indent="-457200" fontAlgn="auto">
              <a:buFont typeface="+mj-lt"/>
              <a:buAutoNum type="arabicPeriod"/>
              <a:defRPr/>
            </a:pPr>
            <a:r>
              <a:rPr lang="en-US" sz="3000" dirty="0"/>
              <a:t>Significance of effect:   </a:t>
            </a:r>
            <a:r>
              <a:rPr lang="en-US" sz="3000" b="1" dirty="0"/>
              <a:t>t-test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9846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0"/>
            <a:ext cx="8743950" cy="8382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Surface-based Measures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1828800"/>
            <a:ext cx="9067800" cy="37338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Morphometric (e.g., thickness, area, volume)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Functional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PET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MEG/EEG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Diffusion (?) sampled just under the surface</a:t>
            </a:r>
          </a:p>
        </p:txBody>
      </p:sp>
      <p:grpSp>
        <p:nvGrpSpPr>
          <p:cNvPr id="10244" name="Group 10"/>
          <p:cNvGrpSpPr>
            <a:grpSpLocks/>
          </p:cNvGrpSpPr>
          <p:nvPr/>
        </p:nvGrpSpPr>
        <p:grpSpPr bwMode="auto">
          <a:xfrm>
            <a:off x="4991100" y="2438400"/>
            <a:ext cx="4733925" cy="1843088"/>
            <a:chOff x="2760" y="2832"/>
            <a:chExt cx="2982" cy="1161"/>
          </a:xfrm>
        </p:grpSpPr>
        <p:grpSp>
          <p:nvGrpSpPr>
            <p:cNvPr id="10245" name="Group 4"/>
            <p:cNvGrpSpPr>
              <a:grpSpLocks/>
            </p:cNvGrpSpPr>
            <p:nvPr/>
          </p:nvGrpSpPr>
          <p:grpSpPr bwMode="auto">
            <a:xfrm>
              <a:off x="2760" y="2928"/>
              <a:ext cx="1422" cy="864"/>
              <a:chOff x="2304" y="576"/>
              <a:chExt cx="2016" cy="1247"/>
            </a:xfrm>
          </p:grpSpPr>
          <p:pic>
            <p:nvPicPr>
              <p:cNvPr id="10249" name="Picture 5" descr="pialsur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576"/>
                <a:ext cx="2016" cy="1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0" name="Rectangle 6"/>
              <p:cNvSpPr>
                <a:spLocks noChangeArrowheads="1"/>
              </p:cNvSpPr>
              <p:nvPr/>
            </p:nvSpPr>
            <p:spPr bwMode="auto">
              <a:xfrm>
                <a:off x="3984" y="1391"/>
                <a:ext cx="288" cy="289"/>
              </a:xfrm>
              <a:prstGeom prst="rect">
                <a:avLst/>
              </a:prstGeom>
              <a:noFill/>
              <a:ln w="3810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pic>
          <p:nvPicPr>
            <p:cNvPr id="10246" name="Picture 7" descr="meshsur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" y="2832"/>
              <a:ext cx="1302" cy="1161"/>
            </a:xfrm>
            <a:prstGeom prst="rect">
              <a:avLst/>
            </a:prstGeom>
            <a:noFill/>
            <a:ln w="28575">
              <a:solidFill>
                <a:srgbClr val="CBA033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7" name="Line 8"/>
            <p:cNvSpPr>
              <a:spLocks noChangeShapeType="1"/>
            </p:cNvSpPr>
            <p:nvPr/>
          </p:nvSpPr>
          <p:spPr bwMode="auto">
            <a:xfrm flipV="1">
              <a:off x="4152" y="2832"/>
              <a:ext cx="288" cy="672"/>
            </a:xfrm>
            <a:prstGeom prst="line">
              <a:avLst/>
            </a:prstGeom>
            <a:noFill/>
            <a:ln w="28575">
              <a:solidFill>
                <a:srgbClr val="CBA0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9"/>
            <p:cNvSpPr>
              <a:spLocks noChangeShapeType="1"/>
            </p:cNvSpPr>
            <p:nvPr/>
          </p:nvSpPr>
          <p:spPr bwMode="auto">
            <a:xfrm>
              <a:off x="4152" y="3696"/>
              <a:ext cx="288" cy="288"/>
            </a:xfrm>
            <a:prstGeom prst="line">
              <a:avLst/>
            </a:prstGeom>
            <a:noFill/>
            <a:ln w="28575">
              <a:solidFill>
                <a:srgbClr val="CBA0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4086789" y="33909"/>
            <a:ext cx="1919747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Outline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71500" y="1066800"/>
            <a:ext cx="9296400" cy="50141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 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Motivation</a:t>
            </a:r>
            <a:endParaRPr lang="en-US" sz="4000" dirty="0">
              <a:solidFill>
                <a:schemeClr val="bg1">
                  <a:lumMod val="75000"/>
                </a:schemeClr>
              </a:solidFill>
              <a:latin typeface="Times New Roman" charset="0"/>
              <a:ea typeface="ＭＳ Ｐゴシック" charset="0"/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 GLM: General Linear Model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Theory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Hypothesis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GLM with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FreeSurfer</a:t>
            </a:r>
            <a:endParaRPr lang="en-US" sz="4000" dirty="0">
              <a:solidFill>
                <a:schemeClr val="bg1">
                  <a:lumMod val="75000"/>
                </a:schemeClr>
              </a:solidFill>
              <a:latin typeface="+mn-lt"/>
              <a:ea typeface="ＭＳ Ｐゴシック" charset="0"/>
            </a:endParaRP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Modeling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Command-line Stream</a:t>
            </a:r>
          </a:p>
          <a:p>
            <a:pPr marL="1028700" lvl="1" indent="-571500">
              <a:buFont typeface="Arial"/>
              <a:buChar char="•"/>
              <a:defRPr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468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GLM Theory</a:t>
            </a:r>
          </a:p>
        </p:txBody>
      </p:sp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647700" y="3657600"/>
            <a:ext cx="2129750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404040"/>
                </a:solidFill>
                <a:latin typeface="+mn-lt"/>
                <a:ea typeface="ＭＳ Ｐゴシック" charset="0"/>
              </a:rPr>
              <a:t>Thickness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IQ, Height, Weight,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etc.</a:t>
            </a:r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4076700" y="5486400"/>
            <a:ext cx="309212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Independent Variable</a:t>
            </a:r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1638300" y="1143000"/>
            <a:ext cx="742950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i="1" dirty="0">
                <a:solidFill>
                  <a:srgbClr val="262626"/>
                </a:solidFill>
                <a:latin typeface="+mn-lt"/>
                <a:ea typeface="ＭＳ Ｐゴシック" charset="0"/>
              </a:rPr>
              <a:t>Is Thickness correlated with Age?</a:t>
            </a:r>
          </a:p>
        </p:txBody>
      </p:sp>
      <p:sp>
        <p:nvSpPr>
          <p:cNvPr id="263174" name="Text Box 6"/>
          <p:cNvSpPr txBox="1">
            <a:spLocks noChangeArrowheads="1"/>
          </p:cNvSpPr>
          <p:nvPr/>
        </p:nvSpPr>
        <p:spPr bwMode="auto">
          <a:xfrm>
            <a:off x="647700" y="2286000"/>
            <a:ext cx="2185988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Dependent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Variable,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Measurement</a:t>
            </a:r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3009900" y="2362200"/>
            <a:ext cx="4267200" cy="2968625"/>
            <a:chOff x="1560" y="1536"/>
            <a:chExt cx="2160" cy="1553"/>
          </a:xfrm>
        </p:grpSpPr>
        <p:sp>
          <p:nvSpPr>
            <p:cNvPr id="14351" name="Line 8"/>
            <p:cNvSpPr>
              <a:spLocks noChangeShapeType="1"/>
            </p:cNvSpPr>
            <p:nvPr/>
          </p:nvSpPr>
          <p:spPr bwMode="auto">
            <a:xfrm>
              <a:off x="1992" y="1536"/>
              <a:ext cx="0" cy="1344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Line 9"/>
            <p:cNvSpPr>
              <a:spLocks noChangeShapeType="1"/>
            </p:cNvSpPr>
            <p:nvPr/>
          </p:nvSpPr>
          <p:spPr bwMode="auto">
            <a:xfrm>
              <a:off x="1800" y="2736"/>
              <a:ext cx="1920" cy="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Line 10"/>
            <p:cNvSpPr>
              <a:spLocks noChangeShapeType="1"/>
            </p:cNvSpPr>
            <p:nvPr/>
          </p:nvSpPr>
          <p:spPr bwMode="auto">
            <a:xfrm>
              <a:off x="2280" y="1824"/>
              <a:ext cx="0" cy="1036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11"/>
            <p:cNvSpPr>
              <a:spLocks noChangeShapeType="1"/>
            </p:cNvSpPr>
            <p:nvPr/>
          </p:nvSpPr>
          <p:spPr bwMode="auto">
            <a:xfrm>
              <a:off x="1896" y="2469"/>
              <a:ext cx="1344" cy="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12"/>
            <p:cNvSpPr>
              <a:spLocks noChangeShapeType="1"/>
            </p:cNvSpPr>
            <p:nvPr/>
          </p:nvSpPr>
          <p:spPr bwMode="auto">
            <a:xfrm>
              <a:off x="1896" y="1968"/>
              <a:ext cx="528" cy="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13"/>
            <p:cNvSpPr>
              <a:spLocks noChangeShapeType="1"/>
            </p:cNvSpPr>
            <p:nvPr/>
          </p:nvSpPr>
          <p:spPr bwMode="auto">
            <a:xfrm>
              <a:off x="2952" y="2304"/>
              <a:ext cx="0" cy="576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182" name="Text Box 14"/>
            <p:cNvSpPr txBox="1">
              <a:spLocks noChangeArrowheads="1"/>
            </p:cNvSpPr>
            <p:nvPr/>
          </p:nvSpPr>
          <p:spPr bwMode="auto">
            <a:xfrm>
              <a:off x="2136" y="2880"/>
              <a:ext cx="239" cy="2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x1</a:t>
              </a:r>
            </a:p>
          </p:txBody>
        </p:sp>
        <p:sp>
          <p:nvSpPr>
            <p:cNvPr id="263183" name="Text Box 15"/>
            <p:cNvSpPr txBox="1">
              <a:spLocks noChangeArrowheads="1"/>
            </p:cNvSpPr>
            <p:nvPr/>
          </p:nvSpPr>
          <p:spPr bwMode="auto">
            <a:xfrm>
              <a:off x="2808" y="2880"/>
              <a:ext cx="240" cy="2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x2</a:t>
              </a:r>
            </a:p>
          </p:txBody>
        </p:sp>
        <p:sp>
          <p:nvSpPr>
            <p:cNvPr id="263184" name="Text Box 16"/>
            <p:cNvSpPr txBox="1">
              <a:spLocks noChangeArrowheads="1"/>
            </p:cNvSpPr>
            <p:nvPr/>
          </p:nvSpPr>
          <p:spPr bwMode="auto">
            <a:xfrm>
              <a:off x="1560" y="2352"/>
              <a:ext cx="241" cy="20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y2</a:t>
              </a:r>
            </a:p>
          </p:txBody>
        </p:sp>
        <p:sp>
          <p:nvSpPr>
            <p:cNvPr id="263185" name="Text Box 17"/>
            <p:cNvSpPr txBox="1">
              <a:spLocks noChangeArrowheads="1"/>
            </p:cNvSpPr>
            <p:nvPr/>
          </p:nvSpPr>
          <p:spPr bwMode="auto">
            <a:xfrm>
              <a:off x="1560" y="1824"/>
              <a:ext cx="241" cy="20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y1</a:t>
              </a:r>
            </a:p>
          </p:txBody>
        </p:sp>
        <p:sp>
          <p:nvSpPr>
            <p:cNvPr id="14361" name="Oval 18"/>
            <p:cNvSpPr>
              <a:spLocks noChangeArrowheads="1"/>
            </p:cNvSpPr>
            <p:nvPr/>
          </p:nvSpPr>
          <p:spPr bwMode="auto">
            <a:xfrm>
              <a:off x="2232" y="1920"/>
              <a:ext cx="96" cy="96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2" name="Oval 19"/>
            <p:cNvSpPr>
              <a:spLocks noChangeArrowheads="1"/>
            </p:cNvSpPr>
            <p:nvPr/>
          </p:nvSpPr>
          <p:spPr bwMode="auto">
            <a:xfrm>
              <a:off x="2904" y="2421"/>
              <a:ext cx="96" cy="96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3188" name="Text Box 20"/>
          <p:cNvSpPr txBox="1">
            <a:spLocks noChangeArrowheads="1"/>
          </p:cNvSpPr>
          <p:nvPr/>
        </p:nvSpPr>
        <p:spPr bwMode="auto">
          <a:xfrm>
            <a:off x="5280025" y="2452688"/>
            <a:ext cx="133985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Subject 1</a:t>
            </a:r>
          </a:p>
        </p:txBody>
      </p:sp>
      <p:sp>
        <p:nvSpPr>
          <p:cNvPr id="263189" name="Text Box 21"/>
          <p:cNvSpPr txBox="1">
            <a:spLocks noChangeArrowheads="1"/>
          </p:cNvSpPr>
          <p:nvPr/>
        </p:nvSpPr>
        <p:spPr bwMode="auto">
          <a:xfrm>
            <a:off x="6210300" y="3124200"/>
            <a:ext cx="133985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Subject 2</a:t>
            </a:r>
          </a:p>
        </p:txBody>
      </p:sp>
      <p:sp>
        <p:nvSpPr>
          <p:cNvPr id="14346" name="Line 22"/>
          <p:cNvSpPr>
            <a:spLocks noChangeShapeType="1"/>
          </p:cNvSpPr>
          <p:nvPr/>
        </p:nvSpPr>
        <p:spPr bwMode="auto">
          <a:xfrm flipH="1">
            <a:off x="4686300" y="2743200"/>
            <a:ext cx="609600" cy="304800"/>
          </a:xfrm>
          <a:prstGeom prst="line">
            <a:avLst/>
          </a:prstGeom>
          <a:noFill/>
          <a:ln w="38100">
            <a:solidFill>
              <a:srgbClr val="59595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23"/>
          <p:cNvSpPr>
            <a:spLocks noChangeShapeType="1"/>
          </p:cNvSpPr>
          <p:nvPr/>
        </p:nvSpPr>
        <p:spPr bwMode="auto">
          <a:xfrm flipH="1">
            <a:off x="5905500" y="3505200"/>
            <a:ext cx="533400" cy="457200"/>
          </a:xfrm>
          <a:prstGeom prst="line">
            <a:avLst/>
          </a:prstGeom>
          <a:noFill/>
          <a:ln w="38100">
            <a:solidFill>
              <a:srgbClr val="59595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Rectangle 24"/>
          <p:cNvSpPr>
            <a:spLocks noChangeArrowheads="1"/>
          </p:cNvSpPr>
          <p:nvPr/>
        </p:nvSpPr>
        <p:spPr bwMode="auto">
          <a:xfrm>
            <a:off x="3314700" y="1905000"/>
            <a:ext cx="138430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262626"/>
                </a:solidFill>
                <a:latin typeface="+mn-lt"/>
                <a:ea typeface="ＭＳ Ｐゴシック" charset="0"/>
              </a:rPr>
              <a:t>Thickness</a:t>
            </a:r>
          </a:p>
        </p:txBody>
      </p:sp>
      <p:sp>
        <p:nvSpPr>
          <p:cNvPr id="263193" name="Rectangle 25"/>
          <p:cNvSpPr>
            <a:spLocks noChangeArrowheads="1"/>
          </p:cNvSpPr>
          <p:nvPr/>
        </p:nvSpPr>
        <p:spPr bwMode="auto">
          <a:xfrm>
            <a:off x="7353300" y="4419600"/>
            <a:ext cx="62865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262626"/>
                </a:solidFill>
                <a:latin typeface="+mn-lt"/>
                <a:ea typeface="ＭＳ Ｐゴシック" charset="0"/>
              </a:rPr>
              <a:t>Age</a:t>
            </a:r>
          </a:p>
        </p:txBody>
      </p:sp>
      <p:sp>
        <p:nvSpPr>
          <p:cNvPr id="14350" name="Text Box 26"/>
          <p:cNvSpPr txBox="1">
            <a:spLocks noChangeArrowheads="1"/>
          </p:cNvSpPr>
          <p:nvPr/>
        </p:nvSpPr>
        <p:spPr bwMode="auto">
          <a:xfrm>
            <a:off x="8267700" y="3276600"/>
            <a:ext cx="1524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262626"/>
                </a:solidFill>
                <a:latin typeface="News Gothic MT" charset="0"/>
              </a:rPr>
              <a:t>Of course, you would</a:t>
            </a:r>
            <a:endParaRPr lang="en-US" altLang="ja-JP" sz="1800">
              <a:solidFill>
                <a:srgbClr val="262626"/>
              </a:solidFill>
              <a:latin typeface="News Gothic MT" charset="0"/>
            </a:endParaRPr>
          </a:p>
          <a:p>
            <a:r>
              <a:rPr lang="en-US" altLang="en-US" sz="1800">
                <a:solidFill>
                  <a:srgbClr val="262626"/>
                </a:solidFill>
                <a:latin typeface="News Gothic MT" charset="0"/>
              </a:rPr>
              <a:t>need more then two</a:t>
            </a:r>
          </a:p>
          <a:p>
            <a:r>
              <a:rPr lang="en-US" altLang="en-US" sz="1800">
                <a:solidFill>
                  <a:srgbClr val="262626"/>
                </a:solidFill>
                <a:latin typeface="News Gothic MT" charset="0"/>
              </a:rPr>
              <a:t>subjects …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41142</TotalTime>
  <Pages>21</Pages>
  <Words>3745</Words>
  <Application>Microsoft Office PowerPoint</Application>
  <PresentationFormat>35mm Slides</PresentationFormat>
  <Paragraphs>706</Paragraphs>
  <Slides>62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</vt:lpstr>
      <vt:lpstr>Corbel</vt:lpstr>
      <vt:lpstr>News Gothic MT</vt:lpstr>
      <vt:lpstr>Symbol</vt:lpstr>
      <vt:lpstr>Times New Roman</vt:lpstr>
      <vt:lpstr>Wingdings</vt:lpstr>
      <vt:lpstr>Wingdings 2</vt:lpstr>
      <vt:lpstr>Breeze</vt:lpstr>
      <vt:lpstr>Equation</vt:lpstr>
      <vt:lpstr>Surface-based Group Analysis in FreeSurfer </vt:lpstr>
      <vt:lpstr>PowerPoint Presentation</vt:lpstr>
      <vt:lpstr>PowerPoint Presentation</vt:lpstr>
      <vt:lpstr>PowerPoint Presentation</vt:lpstr>
      <vt:lpstr> </vt:lpstr>
      <vt:lpstr> </vt:lpstr>
      <vt:lpstr>Surface-based Measures</vt:lpstr>
      <vt:lpstr>PowerPoint Presentation</vt:lpstr>
      <vt:lpstr>GLM Theory</vt:lpstr>
      <vt:lpstr>PowerPoint Presentation</vt:lpstr>
      <vt:lpstr>PowerPoint Presentation</vt:lpstr>
      <vt:lpstr>PowerPoint Presentation</vt:lpstr>
      <vt:lpstr>More than two data points: Errors</vt:lpstr>
      <vt:lpstr>PowerPoint Presentation</vt:lpstr>
      <vt:lpstr>Forming a Hypothesis</vt:lpstr>
      <vt:lpstr>p-values</vt:lpstr>
      <vt:lpstr>Testing our Hypothesis</vt:lpstr>
      <vt:lpstr>Summarizing</vt:lpstr>
      <vt:lpstr>Aging Study with Two Groups</vt:lpstr>
      <vt:lpstr>Two Groups: Design Matrix</vt:lpstr>
      <vt:lpstr>Two Groups: Contrasts</vt:lpstr>
      <vt:lpstr>Two Groups : Contrasts</vt:lpstr>
      <vt:lpstr>Two Groups : Contrasts</vt:lpstr>
      <vt:lpstr>PowerPoint Presentation</vt:lpstr>
      <vt:lpstr>Processing Stages</vt:lpstr>
      <vt:lpstr>Specifying Subjects</vt:lpstr>
      <vt:lpstr>FreeSurfer Directory Tree</vt:lpstr>
      <vt:lpstr>Example: Thickness Study</vt:lpstr>
      <vt:lpstr>Design and Contrast Matrices</vt:lpstr>
      <vt:lpstr>FreeSurfer Group Descriptor (FSGD) File</vt:lpstr>
      <vt:lpstr>FSGD Format</vt:lpstr>
      <vt:lpstr>FSGDF  X (Automatic)</vt:lpstr>
      <vt:lpstr>Contrasts – You create</vt:lpstr>
      <vt:lpstr>Normalizing Covariates</vt:lpstr>
      <vt:lpstr>Automatic Normalization of Covariates</vt:lpstr>
      <vt:lpstr>Another FSGD Example</vt:lpstr>
      <vt:lpstr>Another Example: Interaction Contrast</vt:lpstr>
      <vt:lpstr>FSGD Examples</vt:lpstr>
      <vt:lpstr>Factors, Levels, Groups</vt:lpstr>
      <vt:lpstr>Factors, Levels, Groups, Classes</vt:lpstr>
      <vt:lpstr>PowerPoint Presentation</vt:lpstr>
      <vt:lpstr>Command-line stream: Processing Stages</vt:lpstr>
      <vt:lpstr>Command-line stream: Assemble Data</vt:lpstr>
      <vt:lpstr>PowerPoint Presentation</vt:lpstr>
      <vt:lpstr>Command-line stream: Processing Stages</vt:lpstr>
      <vt:lpstr>PowerPoint Presentation</vt:lpstr>
      <vt:lpstr>mri_glmfit</vt:lpstr>
      <vt:lpstr>PowerPoint Presentation</vt:lpstr>
      <vt:lpstr>mri_glmfit</vt:lpstr>
      <vt:lpstr>mri_glmfit</vt:lpstr>
      <vt:lpstr>mri_glmfit</vt:lpstr>
      <vt:lpstr>PowerPoint Presentation</vt:lpstr>
      <vt:lpstr>Command-line stream: Processing Stages</vt:lpstr>
      <vt:lpstr>Command-line stream: Processing Stages</vt:lpstr>
      <vt:lpstr> </vt:lpstr>
      <vt:lpstr>PowerPoint Presentation</vt:lpstr>
      <vt:lpstr>PowerPoint Presentation</vt:lpstr>
      <vt:lpstr>PowerPoint Presentation</vt:lpstr>
      <vt:lpstr>More than two data points: Errors</vt:lpstr>
      <vt:lpstr>GLM: summarizing</vt:lpstr>
      <vt:lpstr>Testing Our Hypothesis</vt:lpstr>
      <vt:lpstr>Putting it all together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Differential Responses in fMRI Through Linear Simulation</dc:title>
  <dc:creator>marc burock</dc:creator>
  <cp:lastModifiedBy>Doug G</cp:lastModifiedBy>
  <cp:revision>1209</cp:revision>
  <cp:lastPrinted>2012-04-25T21:32:24Z</cp:lastPrinted>
  <dcterms:created xsi:type="dcterms:W3CDTF">1998-04-13T23:11:17Z</dcterms:created>
  <dcterms:modified xsi:type="dcterms:W3CDTF">2022-09-15T04:02:38Z</dcterms:modified>
</cp:coreProperties>
</file>