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63" r:id="rId7"/>
    <p:sldId id="262" r:id="rId8"/>
    <p:sldId id="289" r:id="rId9"/>
    <p:sldId id="288" r:id="rId10"/>
    <p:sldId id="290" r:id="rId11"/>
    <p:sldId id="264" r:id="rId12"/>
    <p:sldId id="265" r:id="rId13"/>
    <p:sldId id="258" r:id="rId14"/>
    <p:sldId id="259" r:id="rId15"/>
    <p:sldId id="260" r:id="rId16"/>
    <p:sldId id="261" r:id="rId17"/>
    <p:sldId id="266" r:id="rId18"/>
    <p:sldId id="268" r:id="rId19"/>
    <p:sldId id="269" r:id="rId20"/>
    <p:sldId id="270" r:id="rId21"/>
    <p:sldId id="271" r:id="rId22"/>
    <p:sldId id="284" r:id="rId23"/>
    <p:sldId id="286" r:id="rId24"/>
    <p:sldId id="287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garty, Morgan" initials="F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/>
    <p:restoredTop sz="92177" autoAdjust="0"/>
  </p:normalViewPr>
  <p:slideViewPr>
    <p:cSldViewPr>
      <p:cViewPr varScale="1">
        <p:scale>
          <a:sx n="117" d="100"/>
          <a:sy n="117" d="100"/>
        </p:scale>
        <p:origin x="166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E70BC-C818-477E-97C3-939B3D02ECF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F2BC88-5E32-4C4C-9A09-4EAA252257D5}">
      <dgm:prSet/>
      <dgm:spPr/>
      <dgm:t>
        <a:bodyPr/>
        <a:lstStyle/>
        <a:p>
          <a:r>
            <a:rPr lang="en-US"/>
            <a:t>recon</a:t>
          </a:r>
        </a:p>
      </dgm:t>
    </dgm:pt>
    <dgm:pt modelId="{A16C1DC9-9CE6-44B5-A639-7995C06E5814}" type="parTrans" cxnId="{34E5D77D-E5CB-40DB-80DC-525473D4BAA0}">
      <dgm:prSet/>
      <dgm:spPr/>
      <dgm:t>
        <a:bodyPr/>
        <a:lstStyle/>
        <a:p>
          <a:endParaRPr lang="en-US"/>
        </a:p>
      </dgm:t>
    </dgm:pt>
    <dgm:pt modelId="{480EFCAA-4821-4E37-BBC7-EDD15A8A7DE0}" type="sibTrans" cxnId="{34E5D77D-E5CB-40DB-80DC-525473D4BAA0}">
      <dgm:prSet/>
      <dgm:spPr/>
      <dgm:t>
        <a:bodyPr/>
        <a:lstStyle/>
        <a:p>
          <a:endParaRPr lang="en-US"/>
        </a:p>
      </dgm:t>
    </dgm:pt>
    <dgm:pt modelId="{DFAA93AB-B81C-4733-A51F-CF2640CA8068}">
      <dgm:prSet/>
      <dgm:spPr/>
      <dgm:t>
        <a:bodyPr/>
        <a:lstStyle/>
        <a:p>
          <a:r>
            <a:rPr lang="en-US"/>
            <a:t>volume</a:t>
          </a:r>
        </a:p>
      </dgm:t>
    </dgm:pt>
    <dgm:pt modelId="{C9E765F3-FFF3-42BF-99F4-5800060739E0}" type="parTrans" cxnId="{82D3F375-FFCE-47AB-B669-D2F43ED1E598}">
      <dgm:prSet/>
      <dgm:spPr/>
      <dgm:t>
        <a:bodyPr/>
        <a:lstStyle/>
        <a:p>
          <a:endParaRPr lang="en-US"/>
        </a:p>
      </dgm:t>
    </dgm:pt>
    <dgm:pt modelId="{22E08607-D5A9-4465-9BA1-B66B0781EB6D}" type="sibTrans" cxnId="{82D3F375-FFCE-47AB-B669-D2F43ED1E598}">
      <dgm:prSet/>
      <dgm:spPr/>
      <dgm:t>
        <a:bodyPr/>
        <a:lstStyle/>
        <a:p>
          <a:endParaRPr lang="en-US"/>
        </a:p>
      </dgm:t>
    </dgm:pt>
    <dgm:pt modelId="{BBA8BCB3-77CB-4011-A3F0-F6F274D2A569}">
      <dgm:prSet/>
      <dgm:spPr/>
      <dgm:t>
        <a:bodyPr/>
        <a:lstStyle/>
        <a:p>
          <a:r>
            <a:rPr lang="en-US"/>
            <a:t>voxel</a:t>
          </a:r>
        </a:p>
      </dgm:t>
    </dgm:pt>
    <dgm:pt modelId="{D78359CA-A18B-4CD1-BF59-9137A385D406}" type="parTrans" cxnId="{E69249FE-3B7B-4FC7-A671-071CE4CE473F}">
      <dgm:prSet/>
      <dgm:spPr/>
      <dgm:t>
        <a:bodyPr/>
        <a:lstStyle/>
        <a:p>
          <a:endParaRPr lang="en-US"/>
        </a:p>
      </dgm:t>
    </dgm:pt>
    <dgm:pt modelId="{FE81D524-D165-47F3-AC2C-4EEBAFB03C8B}" type="sibTrans" cxnId="{E69249FE-3B7B-4FC7-A671-071CE4CE473F}">
      <dgm:prSet/>
      <dgm:spPr/>
      <dgm:t>
        <a:bodyPr/>
        <a:lstStyle/>
        <a:p>
          <a:endParaRPr lang="en-US"/>
        </a:p>
      </dgm:t>
    </dgm:pt>
    <dgm:pt modelId="{F1575428-E61F-43C0-830C-4712008F6625}">
      <dgm:prSet/>
      <dgm:spPr/>
      <dgm:t>
        <a:bodyPr/>
        <a:lstStyle/>
        <a:p>
          <a:r>
            <a:rPr lang="en-US"/>
            <a:t>surface</a:t>
          </a:r>
        </a:p>
      </dgm:t>
    </dgm:pt>
    <dgm:pt modelId="{85D62380-45CB-4221-8E0B-5E7F0BB93EC7}" type="parTrans" cxnId="{0E24AE0A-FA2F-4001-A3BA-F456B4774E2C}">
      <dgm:prSet/>
      <dgm:spPr/>
      <dgm:t>
        <a:bodyPr/>
        <a:lstStyle/>
        <a:p>
          <a:endParaRPr lang="en-US"/>
        </a:p>
      </dgm:t>
    </dgm:pt>
    <dgm:pt modelId="{96122316-E8AF-4E1A-B336-2B162CF41CC7}" type="sibTrans" cxnId="{0E24AE0A-FA2F-4001-A3BA-F456B4774E2C}">
      <dgm:prSet/>
      <dgm:spPr/>
      <dgm:t>
        <a:bodyPr/>
        <a:lstStyle/>
        <a:p>
          <a:endParaRPr lang="en-US"/>
        </a:p>
      </dgm:t>
    </dgm:pt>
    <dgm:pt modelId="{D82D9C83-B1E9-4DF7-A3B7-83E91B7CE930}">
      <dgm:prSet/>
      <dgm:spPr/>
      <dgm:t>
        <a:bodyPr/>
        <a:lstStyle/>
        <a:p>
          <a:r>
            <a:rPr lang="en-US"/>
            <a:t>vertex</a:t>
          </a:r>
        </a:p>
      </dgm:t>
    </dgm:pt>
    <dgm:pt modelId="{1007AB7D-8A57-4555-8E7B-4CC149DB45DA}" type="parTrans" cxnId="{B4A318AB-4B48-4928-B887-E0C3E2667F4E}">
      <dgm:prSet/>
      <dgm:spPr/>
      <dgm:t>
        <a:bodyPr/>
        <a:lstStyle/>
        <a:p>
          <a:endParaRPr lang="en-US"/>
        </a:p>
      </dgm:t>
    </dgm:pt>
    <dgm:pt modelId="{4F4D3DE6-8064-4CFB-B28C-1F33C9C4AFCF}" type="sibTrans" cxnId="{B4A318AB-4B48-4928-B887-E0C3E2667F4E}">
      <dgm:prSet/>
      <dgm:spPr/>
      <dgm:t>
        <a:bodyPr/>
        <a:lstStyle/>
        <a:p>
          <a:endParaRPr lang="en-US"/>
        </a:p>
      </dgm:t>
    </dgm:pt>
    <dgm:pt modelId="{D9416FA1-A54F-4D63-9DCF-EAE7E131A2B7}">
      <dgm:prSet/>
      <dgm:spPr/>
      <dgm:t>
        <a:bodyPr/>
        <a:lstStyle/>
        <a:p>
          <a:r>
            <a:rPr lang="en-US"/>
            <a:t>cortical, subcortical</a:t>
          </a:r>
        </a:p>
      </dgm:t>
    </dgm:pt>
    <dgm:pt modelId="{666AAA7A-B663-480C-8861-115DE568AB85}" type="parTrans" cxnId="{EFF1B5E5-B9BF-4E3F-B3EC-DBFB907AD974}">
      <dgm:prSet/>
      <dgm:spPr/>
      <dgm:t>
        <a:bodyPr/>
        <a:lstStyle/>
        <a:p>
          <a:endParaRPr lang="en-US"/>
        </a:p>
      </dgm:t>
    </dgm:pt>
    <dgm:pt modelId="{DD27F3F9-8BC7-4F6F-AC5C-0A51F68E6C37}" type="sibTrans" cxnId="{EFF1B5E5-B9BF-4E3F-B3EC-DBFB907AD974}">
      <dgm:prSet/>
      <dgm:spPr/>
      <dgm:t>
        <a:bodyPr/>
        <a:lstStyle/>
        <a:p>
          <a:endParaRPr lang="en-US"/>
        </a:p>
      </dgm:t>
    </dgm:pt>
    <dgm:pt modelId="{F3807553-E46E-4C37-A76C-21C4DC3AE54A}">
      <dgm:prSet/>
      <dgm:spPr/>
      <dgm:t>
        <a:bodyPr/>
        <a:lstStyle/>
        <a:p>
          <a:r>
            <a:rPr lang="en-US"/>
            <a:t>parcellation/segmentation</a:t>
          </a:r>
        </a:p>
      </dgm:t>
    </dgm:pt>
    <dgm:pt modelId="{0F52B932-422D-4EB8-B9E0-77E4E7C152FF}" type="parTrans" cxnId="{5594CCA0-F7C4-4AAD-8F74-EB95F3ED8142}">
      <dgm:prSet/>
      <dgm:spPr/>
      <dgm:t>
        <a:bodyPr/>
        <a:lstStyle/>
        <a:p>
          <a:endParaRPr lang="en-US"/>
        </a:p>
      </dgm:t>
    </dgm:pt>
    <dgm:pt modelId="{9D4AC568-BF0D-40B3-98C1-C6E0D4E07BCA}" type="sibTrans" cxnId="{5594CCA0-F7C4-4AAD-8F74-EB95F3ED8142}">
      <dgm:prSet/>
      <dgm:spPr/>
      <dgm:t>
        <a:bodyPr/>
        <a:lstStyle/>
        <a:p>
          <a:endParaRPr lang="en-US"/>
        </a:p>
      </dgm:t>
    </dgm:pt>
    <dgm:pt modelId="{8CE50AD8-9D27-487A-9098-FD412F4F79B0}">
      <dgm:prSet/>
      <dgm:spPr/>
      <dgm:t>
        <a:bodyPr/>
        <a:lstStyle/>
        <a:p>
          <a:r>
            <a:rPr lang="en-US"/>
            <a:t>registration, morph, deform, transforms (computing vs. resampling)</a:t>
          </a:r>
        </a:p>
      </dgm:t>
    </dgm:pt>
    <dgm:pt modelId="{5F0E5F69-7894-4400-995E-C38E4F4105E9}" type="parTrans" cxnId="{28078935-DCA6-4D3F-A544-AE89FB2BD2E5}">
      <dgm:prSet/>
      <dgm:spPr/>
      <dgm:t>
        <a:bodyPr/>
        <a:lstStyle/>
        <a:p>
          <a:endParaRPr lang="en-US"/>
        </a:p>
      </dgm:t>
    </dgm:pt>
    <dgm:pt modelId="{1FD7C4E0-BCC0-4AFD-ACCD-BD44422CFC53}" type="sibTrans" cxnId="{28078935-DCA6-4D3F-A544-AE89FB2BD2E5}">
      <dgm:prSet/>
      <dgm:spPr/>
      <dgm:t>
        <a:bodyPr/>
        <a:lstStyle/>
        <a:p>
          <a:endParaRPr lang="en-US"/>
        </a:p>
      </dgm:t>
    </dgm:pt>
    <dgm:pt modelId="{6E8B1F31-781A-D742-B421-7F8522EFACF2}" type="pres">
      <dgm:prSet presAssocID="{CADE70BC-C818-477E-97C3-939B3D02ECFB}" presName="vert0" presStyleCnt="0">
        <dgm:presLayoutVars>
          <dgm:dir/>
          <dgm:animOne val="branch"/>
          <dgm:animLvl val="lvl"/>
        </dgm:presLayoutVars>
      </dgm:prSet>
      <dgm:spPr/>
    </dgm:pt>
    <dgm:pt modelId="{510AA4E6-4C47-F14A-A327-C6F495CAA86C}" type="pres">
      <dgm:prSet presAssocID="{6EF2BC88-5E32-4C4C-9A09-4EAA252257D5}" presName="thickLine" presStyleLbl="alignNode1" presStyleIdx="0" presStyleCnt="8"/>
      <dgm:spPr/>
    </dgm:pt>
    <dgm:pt modelId="{FE5DE9C2-1A55-FE47-B8C9-4A0B0031A805}" type="pres">
      <dgm:prSet presAssocID="{6EF2BC88-5E32-4C4C-9A09-4EAA252257D5}" presName="horz1" presStyleCnt="0"/>
      <dgm:spPr/>
    </dgm:pt>
    <dgm:pt modelId="{2D008D49-BAEB-CC49-B83E-1460DF708BED}" type="pres">
      <dgm:prSet presAssocID="{6EF2BC88-5E32-4C4C-9A09-4EAA252257D5}" presName="tx1" presStyleLbl="revTx" presStyleIdx="0" presStyleCnt="8"/>
      <dgm:spPr/>
    </dgm:pt>
    <dgm:pt modelId="{56F802F7-987F-5B43-AC07-F329C91A046D}" type="pres">
      <dgm:prSet presAssocID="{6EF2BC88-5E32-4C4C-9A09-4EAA252257D5}" presName="vert1" presStyleCnt="0"/>
      <dgm:spPr/>
    </dgm:pt>
    <dgm:pt modelId="{90E32E35-4F9E-7B47-8507-E4EBDF8F6E91}" type="pres">
      <dgm:prSet presAssocID="{DFAA93AB-B81C-4733-A51F-CF2640CA8068}" presName="thickLine" presStyleLbl="alignNode1" presStyleIdx="1" presStyleCnt="8"/>
      <dgm:spPr/>
    </dgm:pt>
    <dgm:pt modelId="{5145C968-3D43-4C4E-8169-AB45EE15F584}" type="pres">
      <dgm:prSet presAssocID="{DFAA93AB-B81C-4733-A51F-CF2640CA8068}" presName="horz1" presStyleCnt="0"/>
      <dgm:spPr/>
    </dgm:pt>
    <dgm:pt modelId="{ED8D9932-001A-C549-9C04-4DFCD89FBE72}" type="pres">
      <dgm:prSet presAssocID="{DFAA93AB-B81C-4733-A51F-CF2640CA8068}" presName="tx1" presStyleLbl="revTx" presStyleIdx="1" presStyleCnt="8"/>
      <dgm:spPr/>
    </dgm:pt>
    <dgm:pt modelId="{5B50456E-62BA-3847-BE3B-B994981B1CEF}" type="pres">
      <dgm:prSet presAssocID="{DFAA93AB-B81C-4733-A51F-CF2640CA8068}" presName="vert1" presStyleCnt="0"/>
      <dgm:spPr/>
    </dgm:pt>
    <dgm:pt modelId="{ADFD4B13-824E-1947-80C1-E78F47863F86}" type="pres">
      <dgm:prSet presAssocID="{BBA8BCB3-77CB-4011-A3F0-F6F274D2A569}" presName="thickLine" presStyleLbl="alignNode1" presStyleIdx="2" presStyleCnt="8"/>
      <dgm:spPr/>
    </dgm:pt>
    <dgm:pt modelId="{CA07A41B-8A6F-1047-87DE-56717D4187F5}" type="pres">
      <dgm:prSet presAssocID="{BBA8BCB3-77CB-4011-A3F0-F6F274D2A569}" presName="horz1" presStyleCnt="0"/>
      <dgm:spPr/>
    </dgm:pt>
    <dgm:pt modelId="{ECEC494C-64A0-9A46-8CAB-E444690AAB32}" type="pres">
      <dgm:prSet presAssocID="{BBA8BCB3-77CB-4011-A3F0-F6F274D2A569}" presName="tx1" presStyleLbl="revTx" presStyleIdx="2" presStyleCnt="8"/>
      <dgm:spPr/>
    </dgm:pt>
    <dgm:pt modelId="{4B0071B5-2B36-9643-85CF-91EA06B601F5}" type="pres">
      <dgm:prSet presAssocID="{BBA8BCB3-77CB-4011-A3F0-F6F274D2A569}" presName="vert1" presStyleCnt="0"/>
      <dgm:spPr/>
    </dgm:pt>
    <dgm:pt modelId="{6411D051-4C24-9E43-8AF8-483EE075A1E6}" type="pres">
      <dgm:prSet presAssocID="{F1575428-E61F-43C0-830C-4712008F6625}" presName="thickLine" presStyleLbl="alignNode1" presStyleIdx="3" presStyleCnt="8"/>
      <dgm:spPr/>
    </dgm:pt>
    <dgm:pt modelId="{B69A8FA7-2E35-4C47-8B6F-A570D81B3C7C}" type="pres">
      <dgm:prSet presAssocID="{F1575428-E61F-43C0-830C-4712008F6625}" presName="horz1" presStyleCnt="0"/>
      <dgm:spPr/>
    </dgm:pt>
    <dgm:pt modelId="{8BCA16B6-8115-D84B-A27B-DF4BEB8E359E}" type="pres">
      <dgm:prSet presAssocID="{F1575428-E61F-43C0-830C-4712008F6625}" presName="tx1" presStyleLbl="revTx" presStyleIdx="3" presStyleCnt="8"/>
      <dgm:spPr/>
    </dgm:pt>
    <dgm:pt modelId="{A99D0711-EE97-014E-8CDE-B7FA30B1D139}" type="pres">
      <dgm:prSet presAssocID="{F1575428-E61F-43C0-830C-4712008F6625}" presName="vert1" presStyleCnt="0"/>
      <dgm:spPr/>
    </dgm:pt>
    <dgm:pt modelId="{B91AA8DC-02CD-194F-95D3-5E6883110321}" type="pres">
      <dgm:prSet presAssocID="{D82D9C83-B1E9-4DF7-A3B7-83E91B7CE930}" presName="thickLine" presStyleLbl="alignNode1" presStyleIdx="4" presStyleCnt="8"/>
      <dgm:spPr/>
    </dgm:pt>
    <dgm:pt modelId="{AC4BCAE2-02D6-A646-BEDA-C45521445C10}" type="pres">
      <dgm:prSet presAssocID="{D82D9C83-B1E9-4DF7-A3B7-83E91B7CE930}" presName="horz1" presStyleCnt="0"/>
      <dgm:spPr/>
    </dgm:pt>
    <dgm:pt modelId="{62B2625C-2B4A-3041-8D82-C8AF9A6C81BD}" type="pres">
      <dgm:prSet presAssocID="{D82D9C83-B1E9-4DF7-A3B7-83E91B7CE930}" presName="tx1" presStyleLbl="revTx" presStyleIdx="4" presStyleCnt="8"/>
      <dgm:spPr/>
    </dgm:pt>
    <dgm:pt modelId="{042B68AA-3C8F-F645-89DD-A45DA3AA720C}" type="pres">
      <dgm:prSet presAssocID="{D82D9C83-B1E9-4DF7-A3B7-83E91B7CE930}" presName="vert1" presStyleCnt="0"/>
      <dgm:spPr/>
    </dgm:pt>
    <dgm:pt modelId="{9F9BC3FB-225A-374B-A8AA-D8A06047F8BE}" type="pres">
      <dgm:prSet presAssocID="{D9416FA1-A54F-4D63-9DCF-EAE7E131A2B7}" presName="thickLine" presStyleLbl="alignNode1" presStyleIdx="5" presStyleCnt="8"/>
      <dgm:spPr/>
    </dgm:pt>
    <dgm:pt modelId="{388230EC-980A-CF4D-B7D7-0A518581D1F0}" type="pres">
      <dgm:prSet presAssocID="{D9416FA1-A54F-4D63-9DCF-EAE7E131A2B7}" presName="horz1" presStyleCnt="0"/>
      <dgm:spPr/>
    </dgm:pt>
    <dgm:pt modelId="{F2621580-120A-2341-8E7C-F39B0121F02A}" type="pres">
      <dgm:prSet presAssocID="{D9416FA1-A54F-4D63-9DCF-EAE7E131A2B7}" presName="tx1" presStyleLbl="revTx" presStyleIdx="5" presStyleCnt="8"/>
      <dgm:spPr/>
    </dgm:pt>
    <dgm:pt modelId="{38EA2DFD-E37B-9640-B90E-D929336A840F}" type="pres">
      <dgm:prSet presAssocID="{D9416FA1-A54F-4D63-9DCF-EAE7E131A2B7}" presName="vert1" presStyleCnt="0"/>
      <dgm:spPr/>
    </dgm:pt>
    <dgm:pt modelId="{9F7E2C08-2178-6F41-B3F5-93499BC50AE9}" type="pres">
      <dgm:prSet presAssocID="{F3807553-E46E-4C37-A76C-21C4DC3AE54A}" presName="thickLine" presStyleLbl="alignNode1" presStyleIdx="6" presStyleCnt="8"/>
      <dgm:spPr/>
    </dgm:pt>
    <dgm:pt modelId="{CB0E32E8-0618-284D-BE51-29C97DE1BAA6}" type="pres">
      <dgm:prSet presAssocID="{F3807553-E46E-4C37-A76C-21C4DC3AE54A}" presName="horz1" presStyleCnt="0"/>
      <dgm:spPr/>
    </dgm:pt>
    <dgm:pt modelId="{DF121ABC-5B85-3144-8559-0BECE97AB686}" type="pres">
      <dgm:prSet presAssocID="{F3807553-E46E-4C37-A76C-21C4DC3AE54A}" presName="tx1" presStyleLbl="revTx" presStyleIdx="6" presStyleCnt="8"/>
      <dgm:spPr/>
    </dgm:pt>
    <dgm:pt modelId="{E325B3C6-6767-8646-8EA8-FFF0F57E4B46}" type="pres">
      <dgm:prSet presAssocID="{F3807553-E46E-4C37-A76C-21C4DC3AE54A}" presName="vert1" presStyleCnt="0"/>
      <dgm:spPr/>
    </dgm:pt>
    <dgm:pt modelId="{DDBFAFC7-85BA-5B49-8CA5-CD2C47FA145E}" type="pres">
      <dgm:prSet presAssocID="{8CE50AD8-9D27-487A-9098-FD412F4F79B0}" presName="thickLine" presStyleLbl="alignNode1" presStyleIdx="7" presStyleCnt="8"/>
      <dgm:spPr/>
    </dgm:pt>
    <dgm:pt modelId="{61D2B479-6A03-DE48-9EFC-3CC6CBE2515F}" type="pres">
      <dgm:prSet presAssocID="{8CE50AD8-9D27-487A-9098-FD412F4F79B0}" presName="horz1" presStyleCnt="0"/>
      <dgm:spPr/>
    </dgm:pt>
    <dgm:pt modelId="{8D602F30-1409-D842-95E7-10F7FE73C752}" type="pres">
      <dgm:prSet presAssocID="{8CE50AD8-9D27-487A-9098-FD412F4F79B0}" presName="tx1" presStyleLbl="revTx" presStyleIdx="7" presStyleCnt="8"/>
      <dgm:spPr/>
    </dgm:pt>
    <dgm:pt modelId="{25CE62CE-6E89-B045-8CE1-443D8BDFF621}" type="pres">
      <dgm:prSet presAssocID="{8CE50AD8-9D27-487A-9098-FD412F4F79B0}" presName="vert1" presStyleCnt="0"/>
      <dgm:spPr/>
    </dgm:pt>
  </dgm:ptLst>
  <dgm:cxnLst>
    <dgm:cxn modelId="{0E24AE0A-FA2F-4001-A3BA-F456B4774E2C}" srcId="{CADE70BC-C818-477E-97C3-939B3D02ECFB}" destId="{F1575428-E61F-43C0-830C-4712008F6625}" srcOrd="3" destOrd="0" parTransId="{85D62380-45CB-4221-8E0B-5E7F0BB93EC7}" sibTransId="{96122316-E8AF-4E1A-B336-2B162CF41CC7}"/>
    <dgm:cxn modelId="{C6EE1F12-8BE0-D945-9899-6295A8F01B16}" type="presOf" srcId="{6EF2BC88-5E32-4C4C-9A09-4EAA252257D5}" destId="{2D008D49-BAEB-CC49-B83E-1460DF708BED}" srcOrd="0" destOrd="0" presId="urn:microsoft.com/office/officeart/2008/layout/LinedList"/>
    <dgm:cxn modelId="{4993662C-A33F-9249-897B-52D278A0BC9A}" type="presOf" srcId="{D9416FA1-A54F-4D63-9DCF-EAE7E131A2B7}" destId="{F2621580-120A-2341-8E7C-F39B0121F02A}" srcOrd="0" destOrd="0" presId="urn:microsoft.com/office/officeart/2008/layout/LinedList"/>
    <dgm:cxn modelId="{28078935-DCA6-4D3F-A544-AE89FB2BD2E5}" srcId="{CADE70BC-C818-477E-97C3-939B3D02ECFB}" destId="{8CE50AD8-9D27-487A-9098-FD412F4F79B0}" srcOrd="7" destOrd="0" parTransId="{5F0E5F69-7894-4400-995E-C38E4F4105E9}" sibTransId="{1FD7C4E0-BCC0-4AFD-ACCD-BD44422CFC53}"/>
    <dgm:cxn modelId="{A4348944-5FA4-1A4A-BDDC-F873C7949556}" type="presOf" srcId="{BBA8BCB3-77CB-4011-A3F0-F6F274D2A569}" destId="{ECEC494C-64A0-9A46-8CAB-E444690AAB32}" srcOrd="0" destOrd="0" presId="urn:microsoft.com/office/officeart/2008/layout/LinedList"/>
    <dgm:cxn modelId="{47F54047-A578-2E4D-ACC1-988551F3E271}" type="presOf" srcId="{F3807553-E46E-4C37-A76C-21C4DC3AE54A}" destId="{DF121ABC-5B85-3144-8559-0BECE97AB686}" srcOrd="0" destOrd="0" presId="urn:microsoft.com/office/officeart/2008/layout/LinedList"/>
    <dgm:cxn modelId="{82D3F375-FFCE-47AB-B669-D2F43ED1E598}" srcId="{CADE70BC-C818-477E-97C3-939B3D02ECFB}" destId="{DFAA93AB-B81C-4733-A51F-CF2640CA8068}" srcOrd="1" destOrd="0" parTransId="{C9E765F3-FFF3-42BF-99F4-5800060739E0}" sibTransId="{22E08607-D5A9-4465-9BA1-B66B0781EB6D}"/>
    <dgm:cxn modelId="{34E5D77D-E5CB-40DB-80DC-525473D4BAA0}" srcId="{CADE70BC-C818-477E-97C3-939B3D02ECFB}" destId="{6EF2BC88-5E32-4C4C-9A09-4EAA252257D5}" srcOrd="0" destOrd="0" parTransId="{A16C1DC9-9CE6-44B5-A639-7995C06E5814}" sibTransId="{480EFCAA-4821-4E37-BBC7-EDD15A8A7DE0}"/>
    <dgm:cxn modelId="{8642F19E-FD62-064C-81A1-D2BB7F8FAF5F}" type="presOf" srcId="{D82D9C83-B1E9-4DF7-A3B7-83E91B7CE930}" destId="{62B2625C-2B4A-3041-8D82-C8AF9A6C81BD}" srcOrd="0" destOrd="0" presId="urn:microsoft.com/office/officeart/2008/layout/LinedList"/>
    <dgm:cxn modelId="{5594CCA0-F7C4-4AAD-8F74-EB95F3ED8142}" srcId="{CADE70BC-C818-477E-97C3-939B3D02ECFB}" destId="{F3807553-E46E-4C37-A76C-21C4DC3AE54A}" srcOrd="6" destOrd="0" parTransId="{0F52B932-422D-4EB8-B9E0-77E4E7C152FF}" sibTransId="{9D4AC568-BF0D-40B3-98C1-C6E0D4E07BCA}"/>
    <dgm:cxn modelId="{B4A318AB-4B48-4928-B887-E0C3E2667F4E}" srcId="{CADE70BC-C818-477E-97C3-939B3D02ECFB}" destId="{D82D9C83-B1E9-4DF7-A3B7-83E91B7CE930}" srcOrd="4" destOrd="0" parTransId="{1007AB7D-8A57-4555-8E7B-4CC149DB45DA}" sibTransId="{4F4D3DE6-8064-4CFB-B28C-1F33C9C4AFCF}"/>
    <dgm:cxn modelId="{E0E440B1-6002-9C41-BDB4-2A26AE590568}" type="presOf" srcId="{8CE50AD8-9D27-487A-9098-FD412F4F79B0}" destId="{8D602F30-1409-D842-95E7-10F7FE73C752}" srcOrd="0" destOrd="0" presId="urn:microsoft.com/office/officeart/2008/layout/LinedList"/>
    <dgm:cxn modelId="{32BC04BE-7260-EE4E-B977-F5AD9D7EC052}" type="presOf" srcId="{CADE70BC-C818-477E-97C3-939B3D02ECFB}" destId="{6E8B1F31-781A-D742-B421-7F8522EFACF2}" srcOrd="0" destOrd="0" presId="urn:microsoft.com/office/officeart/2008/layout/LinedList"/>
    <dgm:cxn modelId="{94A526DE-D9F6-C240-B342-E0C826B0719C}" type="presOf" srcId="{F1575428-E61F-43C0-830C-4712008F6625}" destId="{8BCA16B6-8115-D84B-A27B-DF4BEB8E359E}" srcOrd="0" destOrd="0" presId="urn:microsoft.com/office/officeart/2008/layout/LinedList"/>
    <dgm:cxn modelId="{EFF1B5E5-B9BF-4E3F-B3EC-DBFB907AD974}" srcId="{CADE70BC-C818-477E-97C3-939B3D02ECFB}" destId="{D9416FA1-A54F-4D63-9DCF-EAE7E131A2B7}" srcOrd="5" destOrd="0" parTransId="{666AAA7A-B663-480C-8861-115DE568AB85}" sibTransId="{DD27F3F9-8BC7-4F6F-AC5C-0A51F68E6C37}"/>
    <dgm:cxn modelId="{02E0E3F8-C472-C242-9392-0B5D4DB8E804}" type="presOf" srcId="{DFAA93AB-B81C-4733-A51F-CF2640CA8068}" destId="{ED8D9932-001A-C549-9C04-4DFCD89FBE72}" srcOrd="0" destOrd="0" presId="urn:microsoft.com/office/officeart/2008/layout/LinedList"/>
    <dgm:cxn modelId="{E69249FE-3B7B-4FC7-A671-071CE4CE473F}" srcId="{CADE70BC-C818-477E-97C3-939B3D02ECFB}" destId="{BBA8BCB3-77CB-4011-A3F0-F6F274D2A569}" srcOrd="2" destOrd="0" parTransId="{D78359CA-A18B-4CD1-BF59-9137A385D406}" sibTransId="{FE81D524-D165-47F3-AC2C-4EEBAFB03C8B}"/>
    <dgm:cxn modelId="{29EF1C48-BBC9-404D-844A-95E26E7FCC6D}" type="presParOf" srcId="{6E8B1F31-781A-D742-B421-7F8522EFACF2}" destId="{510AA4E6-4C47-F14A-A327-C6F495CAA86C}" srcOrd="0" destOrd="0" presId="urn:microsoft.com/office/officeart/2008/layout/LinedList"/>
    <dgm:cxn modelId="{519BBACA-8BAF-0947-AD64-B42691851881}" type="presParOf" srcId="{6E8B1F31-781A-D742-B421-7F8522EFACF2}" destId="{FE5DE9C2-1A55-FE47-B8C9-4A0B0031A805}" srcOrd="1" destOrd="0" presId="urn:microsoft.com/office/officeart/2008/layout/LinedList"/>
    <dgm:cxn modelId="{E1FDAFD1-74FA-0C4D-84B1-49C44F016E5B}" type="presParOf" srcId="{FE5DE9C2-1A55-FE47-B8C9-4A0B0031A805}" destId="{2D008D49-BAEB-CC49-B83E-1460DF708BED}" srcOrd="0" destOrd="0" presId="urn:microsoft.com/office/officeart/2008/layout/LinedList"/>
    <dgm:cxn modelId="{30EE0AF7-8B7A-C14E-BD74-C4AB2940BF59}" type="presParOf" srcId="{FE5DE9C2-1A55-FE47-B8C9-4A0B0031A805}" destId="{56F802F7-987F-5B43-AC07-F329C91A046D}" srcOrd="1" destOrd="0" presId="urn:microsoft.com/office/officeart/2008/layout/LinedList"/>
    <dgm:cxn modelId="{5C9C7E9F-A5DE-094F-B6C4-7AA35F2360B1}" type="presParOf" srcId="{6E8B1F31-781A-D742-B421-7F8522EFACF2}" destId="{90E32E35-4F9E-7B47-8507-E4EBDF8F6E91}" srcOrd="2" destOrd="0" presId="urn:microsoft.com/office/officeart/2008/layout/LinedList"/>
    <dgm:cxn modelId="{25EA7C42-388E-754D-B11E-B36B2A79A803}" type="presParOf" srcId="{6E8B1F31-781A-D742-B421-7F8522EFACF2}" destId="{5145C968-3D43-4C4E-8169-AB45EE15F584}" srcOrd="3" destOrd="0" presId="urn:microsoft.com/office/officeart/2008/layout/LinedList"/>
    <dgm:cxn modelId="{3101E5EC-39D2-AB49-8429-183CC65F5270}" type="presParOf" srcId="{5145C968-3D43-4C4E-8169-AB45EE15F584}" destId="{ED8D9932-001A-C549-9C04-4DFCD89FBE72}" srcOrd="0" destOrd="0" presId="urn:microsoft.com/office/officeart/2008/layout/LinedList"/>
    <dgm:cxn modelId="{4CA362DE-D068-5B4B-AF3C-D5894D057F37}" type="presParOf" srcId="{5145C968-3D43-4C4E-8169-AB45EE15F584}" destId="{5B50456E-62BA-3847-BE3B-B994981B1CEF}" srcOrd="1" destOrd="0" presId="urn:microsoft.com/office/officeart/2008/layout/LinedList"/>
    <dgm:cxn modelId="{D50DCCF3-1E74-9241-A627-905270AC1C32}" type="presParOf" srcId="{6E8B1F31-781A-D742-B421-7F8522EFACF2}" destId="{ADFD4B13-824E-1947-80C1-E78F47863F86}" srcOrd="4" destOrd="0" presId="urn:microsoft.com/office/officeart/2008/layout/LinedList"/>
    <dgm:cxn modelId="{BADC1C3B-FCB7-AC48-994D-88E18BCDF19A}" type="presParOf" srcId="{6E8B1F31-781A-D742-B421-7F8522EFACF2}" destId="{CA07A41B-8A6F-1047-87DE-56717D4187F5}" srcOrd="5" destOrd="0" presId="urn:microsoft.com/office/officeart/2008/layout/LinedList"/>
    <dgm:cxn modelId="{9C27AA56-F424-6240-AE0C-197E0D171684}" type="presParOf" srcId="{CA07A41B-8A6F-1047-87DE-56717D4187F5}" destId="{ECEC494C-64A0-9A46-8CAB-E444690AAB32}" srcOrd="0" destOrd="0" presId="urn:microsoft.com/office/officeart/2008/layout/LinedList"/>
    <dgm:cxn modelId="{E8492B7B-DC2F-634F-B759-40BFB4312783}" type="presParOf" srcId="{CA07A41B-8A6F-1047-87DE-56717D4187F5}" destId="{4B0071B5-2B36-9643-85CF-91EA06B601F5}" srcOrd="1" destOrd="0" presId="urn:microsoft.com/office/officeart/2008/layout/LinedList"/>
    <dgm:cxn modelId="{B0E5CCBD-E2ED-0145-B36D-6BA87A470C9A}" type="presParOf" srcId="{6E8B1F31-781A-D742-B421-7F8522EFACF2}" destId="{6411D051-4C24-9E43-8AF8-483EE075A1E6}" srcOrd="6" destOrd="0" presId="urn:microsoft.com/office/officeart/2008/layout/LinedList"/>
    <dgm:cxn modelId="{41EC14CE-D0EE-9B4F-B6E4-FE74CE682F4E}" type="presParOf" srcId="{6E8B1F31-781A-D742-B421-7F8522EFACF2}" destId="{B69A8FA7-2E35-4C47-8B6F-A570D81B3C7C}" srcOrd="7" destOrd="0" presId="urn:microsoft.com/office/officeart/2008/layout/LinedList"/>
    <dgm:cxn modelId="{DCB4157D-FD40-D941-ABD8-63490B53ACE3}" type="presParOf" srcId="{B69A8FA7-2E35-4C47-8B6F-A570D81B3C7C}" destId="{8BCA16B6-8115-D84B-A27B-DF4BEB8E359E}" srcOrd="0" destOrd="0" presId="urn:microsoft.com/office/officeart/2008/layout/LinedList"/>
    <dgm:cxn modelId="{582D2977-0F69-FB40-9BBF-E69DD7B3C650}" type="presParOf" srcId="{B69A8FA7-2E35-4C47-8B6F-A570D81B3C7C}" destId="{A99D0711-EE97-014E-8CDE-B7FA30B1D139}" srcOrd="1" destOrd="0" presId="urn:microsoft.com/office/officeart/2008/layout/LinedList"/>
    <dgm:cxn modelId="{AE905B9C-7ECF-294F-BB01-C404CC4C1B3E}" type="presParOf" srcId="{6E8B1F31-781A-D742-B421-7F8522EFACF2}" destId="{B91AA8DC-02CD-194F-95D3-5E6883110321}" srcOrd="8" destOrd="0" presId="urn:microsoft.com/office/officeart/2008/layout/LinedList"/>
    <dgm:cxn modelId="{D25F6AE1-7816-2F46-9D9F-BDA6AB91AA3E}" type="presParOf" srcId="{6E8B1F31-781A-D742-B421-7F8522EFACF2}" destId="{AC4BCAE2-02D6-A646-BEDA-C45521445C10}" srcOrd="9" destOrd="0" presId="urn:microsoft.com/office/officeart/2008/layout/LinedList"/>
    <dgm:cxn modelId="{4875C89D-F330-4944-B160-35B96E6018D0}" type="presParOf" srcId="{AC4BCAE2-02D6-A646-BEDA-C45521445C10}" destId="{62B2625C-2B4A-3041-8D82-C8AF9A6C81BD}" srcOrd="0" destOrd="0" presId="urn:microsoft.com/office/officeart/2008/layout/LinedList"/>
    <dgm:cxn modelId="{1E07BD42-6176-674A-B6F1-2D2B7E77D8FF}" type="presParOf" srcId="{AC4BCAE2-02D6-A646-BEDA-C45521445C10}" destId="{042B68AA-3C8F-F645-89DD-A45DA3AA720C}" srcOrd="1" destOrd="0" presId="urn:microsoft.com/office/officeart/2008/layout/LinedList"/>
    <dgm:cxn modelId="{C30B7D8A-5514-E441-B098-0E2A2E46BB29}" type="presParOf" srcId="{6E8B1F31-781A-D742-B421-7F8522EFACF2}" destId="{9F9BC3FB-225A-374B-A8AA-D8A06047F8BE}" srcOrd="10" destOrd="0" presId="urn:microsoft.com/office/officeart/2008/layout/LinedList"/>
    <dgm:cxn modelId="{F08A3BB1-265E-0542-B596-85AD1D60EF6B}" type="presParOf" srcId="{6E8B1F31-781A-D742-B421-7F8522EFACF2}" destId="{388230EC-980A-CF4D-B7D7-0A518581D1F0}" srcOrd="11" destOrd="0" presId="urn:microsoft.com/office/officeart/2008/layout/LinedList"/>
    <dgm:cxn modelId="{8D1DC4CB-74A7-7A47-AD9A-B66A1125B910}" type="presParOf" srcId="{388230EC-980A-CF4D-B7D7-0A518581D1F0}" destId="{F2621580-120A-2341-8E7C-F39B0121F02A}" srcOrd="0" destOrd="0" presId="urn:microsoft.com/office/officeart/2008/layout/LinedList"/>
    <dgm:cxn modelId="{EC1AC03C-2F0F-B74B-801C-E011E539F390}" type="presParOf" srcId="{388230EC-980A-CF4D-B7D7-0A518581D1F0}" destId="{38EA2DFD-E37B-9640-B90E-D929336A840F}" srcOrd="1" destOrd="0" presId="urn:microsoft.com/office/officeart/2008/layout/LinedList"/>
    <dgm:cxn modelId="{CD4C11F9-2B0D-4241-8596-3FF0557028C2}" type="presParOf" srcId="{6E8B1F31-781A-D742-B421-7F8522EFACF2}" destId="{9F7E2C08-2178-6F41-B3F5-93499BC50AE9}" srcOrd="12" destOrd="0" presId="urn:microsoft.com/office/officeart/2008/layout/LinedList"/>
    <dgm:cxn modelId="{D37C0B44-7296-E348-BA60-37F86FDD7E9B}" type="presParOf" srcId="{6E8B1F31-781A-D742-B421-7F8522EFACF2}" destId="{CB0E32E8-0618-284D-BE51-29C97DE1BAA6}" srcOrd="13" destOrd="0" presId="urn:microsoft.com/office/officeart/2008/layout/LinedList"/>
    <dgm:cxn modelId="{2481DF1E-7150-B24D-BEC4-304CDDBF33C5}" type="presParOf" srcId="{CB0E32E8-0618-284D-BE51-29C97DE1BAA6}" destId="{DF121ABC-5B85-3144-8559-0BECE97AB686}" srcOrd="0" destOrd="0" presId="urn:microsoft.com/office/officeart/2008/layout/LinedList"/>
    <dgm:cxn modelId="{81805900-8FCA-E64D-892C-F7D7BE0238B1}" type="presParOf" srcId="{CB0E32E8-0618-284D-BE51-29C97DE1BAA6}" destId="{E325B3C6-6767-8646-8EA8-FFF0F57E4B46}" srcOrd="1" destOrd="0" presId="urn:microsoft.com/office/officeart/2008/layout/LinedList"/>
    <dgm:cxn modelId="{573C41EF-E8A3-BC44-826C-13A270081084}" type="presParOf" srcId="{6E8B1F31-781A-D742-B421-7F8522EFACF2}" destId="{DDBFAFC7-85BA-5B49-8CA5-CD2C47FA145E}" srcOrd="14" destOrd="0" presId="urn:microsoft.com/office/officeart/2008/layout/LinedList"/>
    <dgm:cxn modelId="{F212A46F-F488-C14D-8CBE-9C5ED1725C10}" type="presParOf" srcId="{6E8B1F31-781A-D742-B421-7F8522EFACF2}" destId="{61D2B479-6A03-DE48-9EFC-3CC6CBE2515F}" srcOrd="15" destOrd="0" presId="urn:microsoft.com/office/officeart/2008/layout/LinedList"/>
    <dgm:cxn modelId="{15B9373C-9B05-644E-AE9D-FED9F4D58DB5}" type="presParOf" srcId="{61D2B479-6A03-DE48-9EFC-3CC6CBE2515F}" destId="{8D602F30-1409-D842-95E7-10F7FE73C752}" srcOrd="0" destOrd="0" presId="urn:microsoft.com/office/officeart/2008/layout/LinedList"/>
    <dgm:cxn modelId="{6AA7E15A-EFDF-EF4E-84BD-2F3515FCC0E2}" type="presParOf" srcId="{61D2B479-6A03-DE48-9EFC-3CC6CBE2515F}" destId="{25CE62CE-6E89-B045-8CE1-443D8BDFF6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04F96-870B-4E2F-B86B-71AD4E7C94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AB31BC-93ED-4F2D-91D4-86FF2BB8B6D6}">
      <dgm:prSet/>
      <dgm:spPr/>
      <dgm:t>
        <a:bodyPr/>
        <a:lstStyle/>
        <a:p>
          <a:r>
            <a:rPr lang="en-US"/>
            <a:t>recon</a:t>
          </a:r>
        </a:p>
      </dgm:t>
    </dgm:pt>
    <dgm:pt modelId="{0807B2C7-FB8E-42F1-B831-CBC87C0E0E96}" type="parTrans" cxnId="{5AA3421D-1561-4889-94CA-BE89B5EAAA8D}">
      <dgm:prSet/>
      <dgm:spPr/>
      <dgm:t>
        <a:bodyPr/>
        <a:lstStyle/>
        <a:p>
          <a:endParaRPr lang="en-US"/>
        </a:p>
      </dgm:t>
    </dgm:pt>
    <dgm:pt modelId="{71AD2F6B-112D-48FA-9E84-4DFCF090657C}" type="sibTrans" cxnId="{5AA3421D-1561-4889-94CA-BE89B5EAAA8D}">
      <dgm:prSet/>
      <dgm:spPr/>
      <dgm:t>
        <a:bodyPr/>
        <a:lstStyle/>
        <a:p>
          <a:endParaRPr lang="en-US"/>
        </a:p>
      </dgm:t>
    </dgm:pt>
    <dgm:pt modelId="{4E55488C-E891-44CB-B92D-3DA48C4E9EA3}">
      <dgm:prSet/>
      <dgm:spPr/>
      <dgm:t>
        <a:bodyPr/>
        <a:lstStyle/>
        <a:p>
          <a:r>
            <a:rPr lang="en-US"/>
            <a:t>volume</a:t>
          </a:r>
        </a:p>
      </dgm:t>
    </dgm:pt>
    <dgm:pt modelId="{A06AD65F-DFDD-485B-92EE-410475982194}" type="parTrans" cxnId="{A5296B60-4452-4768-BC52-629D9161DEF9}">
      <dgm:prSet/>
      <dgm:spPr/>
      <dgm:t>
        <a:bodyPr/>
        <a:lstStyle/>
        <a:p>
          <a:endParaRPr lang="en-US"/>
        </a:p>
      </dgm:t>
    </dgm:pt>
    <dgm:pt modelId="{F36286E8-96B4-4EEF-8B17-AE97BA7D9F59}" type="sibTrans" cxnId="{A5296B60-4452-4768-BC52-629D9161DEF9}">
      <dgm:prSet/>
      <dgm:spPr/>
      <dgm:t>
        <a:bodyPr/>
        <a:lstStyle/>
        <a:p>
          <a:endParaRPr lang="en-US"/>
        </a:p>
      </dgm:t>
    </dgm:pt>
    <dgm:pt modelId="{22D9D11C-91B9-4052-A59C-A7DBAA22B9B7}">
      <dgm:prSet/>
      <dgm:spPr/>
      <dgm:t>
        <a:bodyPr/>
        <a:lstStyle/>
        <a:p>
          <a:r>
            <a:rPr lang="en-US"/>
            <a:t>voxel </a:t>
          </a:r>
        </a:p>
      </dgm:t>
    </dgm:pt>
    <dgm:pt modelId="{129DE1F2-7DA5-4C11-A2E8-9FDA98DB110D}" type="parTrans" cxnId="{38C8CABF-4FDA-456D-9BA1-C2D71B0133CC}">
      <dgm:prSet/>
      <dgm:spPr/>
      <dgm:t>
        <a:bodyPr/>
        <a:lstStyle/>
        <a:p>
          <a:endParaRPr lang="en-US"/>
        </a:p>
      </dgm:t>
    </dgm:pt>
    <dgm:pt modelId="{CE0348D5-DAB6-47CD-981F-DD89DAB4A3AD}" type="sibTrans" cxnId="{38C8CABF-4FDA-456D-9BA1-C2D71B0133CC}">
      <dgm:prSet/>
      <dgm:spPr/>
      <dgm:t>
        <a:bodyPr/>
        <a:lstStyle/>
        <a:p>
          <a:endParaRPr lang="en-US"/>
        </a:p>
      </dgm:t>
    </dgm:pt>
    <dgm:pt modelId="{6F80AA8D-A675-4530-91F1-5D0D312C93C6}">
      <dgm:prSet/>
      <dgm:spPr/>
      <dgm:t>
        <a:bodyPr/>
        <a:lstStyle/>
        <a:p>
          <a:r>
            <a:rPr lang="en-US"/>
            <a:t>surface</a:t>
          </a:r>
        </a:p>
      </dgm:t>
    </dgm:pt>
    <dgm:pt modelId="{45A8C2AA-165B-49B8-A5EF-F6726E897FFD}" type="parTrans" cxnId="{B8D96082-C7D8-426E-B77E-BECB2CE9CC86}">
      <dgm:prSet/>
      <dgm:spPr/>
      <dgm:t>
        <a:bodyPr/>
        <a:lstStyle/>
        <a:p>
          <a:endParaRPr lang="en-US"/>
        </a:p>
      </dgm:t>
    </dgm:pt>
    <dgm:pt modelId="{F8D8749E-C7E7-4771-BF3C-1C8C8B424995}" type="sibTrans" cxnId="{B8D96082-C7D8-426E-B77E-BECB2CE9CC86}">
      <dgm:prSet/>
      <dgm:spPr/>
      <dgm:t>
        <a:bodyPr/>
        <a:lstStyle/>
        <a:p>
          <a:endParaRPr lang="en-US"/>
        </a:p>
      </dgm:t>
    </dgm:pt>
    <dgm:pt modelId="{46B1AE9F-ADFC-4EA2-BA62-468753AB0BA7}">
      <dgm:prSet/>
      <dgm:spPr/>
      <dgm:t>
        <a:bodyPr/>
        <a:lstStyle/>
        <a:p>
          <a:r>
            <a:rPr lang="en-US"/>
            <a:t>vertex</a:t>
          </a:r>
        </a:p>
      </dgm:t>
    </dgm:pt>
    <dgm:pt modelId="{77FC1E6C-8BD1-4FA1-9E4E-7F41D7CA5F3B}" type="parTrans" cxnId="{9C695C53-139F-40DD-BC91-28F9FFA9C340}">
      <dgm:prSet/>
      <dgm:spPr/>
      <dgm:t>
        <a:bodyPr/>
        <a:lstStyle/>
        <a:p>
          <a:endParaRPr lang="en-US"/>
        </a:p>
      </dgm:t>
    </dgm:pt>
    <dgm:pt modelId="{37B7AD16-7C9F-4E37-855B-4BE0B7E1BFDF}" type="sibTrans" cxnId="{9C695C53-139F-40DD-BC91-28F9FFA9C340}">
      <dgm:prSet/>
      <dgm:spPr/>
      <dgm:t>
        <a:bodyPr/>
        <a:lstStyle/>
        <a:p>
          <a:endParaRPr lang="en-US"/>
        </a:p>
      </dgm:t>
    </dgm:pt>
    <dgm:pt modelId="{666AD64E-E618-4C84-802B-9ED829DE1685}">
      <dgm:prSet/>
      <dgm:spPr/>
      <dgm:t>
        <a:bodyPr/>
        <a:lstStyle/>
        <a:p>
          <a:r>
            <a:rPr lang="en-US"/>
            <a:t>cortical, subcortical</a:t>
          </a:r>
        </a:p>
      </dgm:t>
    </dgm:pt>
    <dgm:pt modelId="{65FB22C3-F308-43F5-B84E-B4ECE22B8719}" type="parTrans" cxnId="{EF2261F2-546E-408B-85E1-910A34BFA008}">
      <dgm:prSet/>
      <dgm:spPr/>
      <dgm:t>
        <a:bodyPr/>
        <a:lstStyle/>
        <a:p>
          <a:endParaRPr lang="en-US"/>
        </a:p>
      </dgm:t>
    </dgm:pt>
    <dgm:pt modelId="{894D4409-1805-47EA-8B35-A76F4B43753E}" type="sibTrans" cxnId="{EF2261F2-546E-408B-85E1-910A34BFA008}">
      <dgm:prSet/>
      <dgm:spPr/>
      <dgm:t>
        <a:bodyPr/>
        <a:lstStyle/>
        <a:p>
          <a:endParaRPr lang="en-US"/>
        </a:p>
      </dgm:t>
    </dgm:pt>
    <dgm:pt modelId="{D7A0E8E2-ACB4-4D82-B852-068B36134C5C}">
      <dgm:prSet/>
      <dgm:spPr/>
      <dgm:t>
        <a:bodyPr/>
        <a:lstStyle/>
        <a:p>
          <a:r>
            <a:rPr lang="en-US"/>
            <a:t>parcellation/segmentation</a:t>
          </a:r>
        </a:p>
      </dgm:t>
    </dgm:pt>
    <dgm:pt modelId="{BEF735FD-90E4-48F7-A2E3-B4A09B369549}" type="parTrans" cxnId="{479CDCF7-2850-4A96-A52F-5011BCAF5FE5}">
      <dgm:prSet/>
      <dgm:spPr/>
      <dgm:t>
        <a:bodyPr/>
        <a:lstStyle/>
        <a:p>
          <a:endParaRPr lang="en-US"/>
        </a:p>
      </dgm:t>
    </dgm:pt>
    <dgm:pt modelId="{60EFA935-613B-4884-8AF3-E8BA3D5B5049}" type="sibTrans" cxnId="{479CDCF7-2850-4A96-A52F-5011BCAF5FE5}">
      <dgm:prSet/>
      <dgm:spPr/>
      <dgm:t>
        <a:bodyPr/>
        <a:lstStyle/>
        <a:p>
          <a:endParaRPr lang="en-US"/>
        </a:p>
      </dgm:t>
    </dgm:pt>
    <dgm:pt modelId="{5ACC8D40-0D14-4502-9E37-D6751B6B3AD9}">
      <dgm:prSet/>
      <dgm:spPr/>
      <dgm:t>
        <a:bodyPr/>
        <a:lstStyle/>
        <a:p>
          <a:r>
            <a:rPr lang="en-US" b="1"/>
            <a:t>registration, morph, deform, transforms (computing vs. resampling)</a:t>
          </a:r>
          <a:endParaRPr lang="en-US"/>
        </a:p>
      </dgm:t>
    </dgm:pt>
    <dgm:pt modelId="{D7005A5A-9428-4EA4-816C-597135B06654}" type="parTrans" cxnId="{6B966777-030D-40D6-BC1B-C8385D1A8D69}">
      <dgm:prSet/>
      <dgm:spPr/>
      <dgm:t>
        <a:bodyPr/>
        <a:lstStyle/>
        <a:p>
          <a:endParaRPr lang="en-US"/>
        </a:p>
      </dgm:t>
    </dgm:pt>
    <dgm:pt modelId="{7B42E7FE-96D6-4370-B64D-864BD9511389}" type="sibTrans" cxnId="{6B966777-030D-40D6-BC1B-C8385D1A8D69}">
      <dgm:prSet/>
      <dgm:spPr/>
      <dgm:t>
        <a:bodyPr/>
        <a:lstStyle/>
        <a:p>
          <a:endParaRPr lang="en-US"/>
        </a:p>
      </dgm:t>
    </dgm:pt>
    <dgm:pt modelId="{55333EDD-DF2B-094E-9732-E84ECB1377BC}" type="pres">
      <dgm:prSet presAssocID="{8D004F96-870B-4E2F-B86B-71AD4E7C9412}" presName="vert0" presStyleCnt="0">
        <dgm:presLayoutVars>
          <dgm:dir/>
          <dgm:animOne val="branch"/>
          <dgm:animLvl val="lvl"/>
        </dgm:presLayoutVars>
      </dgm:prSet>
      <dgm:spPr/>
    </dgm:pt>
    <dgm:pt modelId="{76384D6B-BEE9-3144-9009-962659BF1CE3}" type="pres">
      <dgm:prSet presAssocID="{A9AB31BC-93ED-4F2D-91D4-86FF2BB8B6D6}" presName="thickLine" presStyleLbl="alignNode1" presStyleIdx="0" presStyleCnt="8"/>
      <dgm:spPr/>
    </dgm:pt>
    <dgm:pt modelId="{ECF3DC4C-1468-A848-B95C-6C794AC4F4F8}" type="pres">
      <dgm:prSet presAssocID="{A9AB31BC-93ED-4F2D-91D4-86FF2BB8B6D6}" presName="horz1" presStyleCnt="0"/>
      <dgm:spPr/>
    </dgm:pt>
    <dgm:pt modelId="{0CAB7BCB-3FED-B249-9AA0-C544EB3AFACC}" type="pres">
      <dgm:prSet presAssocID="{A9AB31BC-93ED-4F2D-91D4-86FF2BB8B6D6}" presName="tx1" presStyleLbl="revTx" presStyleIdx="0" presStyleCnt="8"/>
      <dgm:spPr/>
    </dgm:pt>
    <dgm:pt modelId="{F83D4279-2A68-0B4B-84A6-5E21F7DD3B07}" type="pres">
      <dgm:prSet presAssocID="{A9AB31BC-93ED-4F2D-91D4-86FF2BB8B6D6}" presName="vert1" presStyleCnt="0"/>
      <dgm:spPr/>
    </dgm:pt>
    <dgm:pt modelId="{36BBDE45-F718-CA4D-A625-325F3012BD59}" type="pres">
      <dgm:prSet presAssocID="{4E55488C-E891-44CB-B92D-3DA48C4E9EA3}" presName="thickLine" presStyleLbl="alignNode1" presStyleIdx="1" presStyleCnt="8"/>
      <dgm:spPr/>
    </dgm:pt>
    <dgm:pt modelId="{9DC79A94-6931-2F4C-96E8-5489E9AEBFE8}" type="pres">
      <dgm:prSet presAssocID="{4E55488C-E891-44CB-B92D-3DA48C4E9EA3}" presName="horz1" presStyleCnt="0"/>
      <dgm:spPr/>
    </dgm:pt>
    <dgm:pt modelId="{98C2C537-685C-E64B-B3EF-1C2285795D97}" type="pres">
      <dgm:prSet presAssocID="{4E55488C-E891-44CB-B92D-3DA48C4E9EA3}" presName="tx1" presStyleLbl="revTx" presStyleIdx="1" presStyleCnt="8"/>
      <dgm:spPr/>
    </dgm:pt>
    <dgm:pt modelId="{73401974-82B9-9048-ABBD-ED2D0B4413B4}" type="pres">
      <dgm:prSet presAssocID="{4E55488C-E891-44CB-B92D-3DA48C4E9EA3}" presName="vert1" presStyleCnt="0"/>
      <dgm:spPr/>
    </dgm:pt>
    <dgm:pt modelId="{D07A92A7-F33C-9047-AC97-AFF7CC855A2E}" type="pres">
      <dgm:prSet presAssocID="{22D9D11C-91B9-4052-A59C-A7DBAA22B9B7}" presName="thickLine" presStyleLbl="alignNode1" presStyleIdx="2" presStyleCnt="8"/>
      <dgm:spPr/>
    </dgm:pt>
    <dgm:pt modelId="{944739F8-9D8B-5F41-A14E-AD0A2D2245BD}" type="pres">
      <dgm:prSet presAssocID="{22D9D11C-91B9-4052-A59C-A7DBAA22B9B7}" presName="horz1" presStyleCnt="0"/>
      <dgm:spPr/>
    </dgm:pt>
    <dgm:pt modelId="{7CCE6457-327C-4C4A-8534-4D5B567E189D}" type="pres">
      <dgm:prSet presAssocID="{22D9D11C-91B9-4052-A59C-A7DBAA22B9B7}" presName="tx1" presStyleLbl="revTx" presStyleIdx="2" presStyleCnt="8"/>
      <dgm:spPr/>
    </dgm:pt>
    <dgm:pt modelId="{C6B6017D-D853-A440-A3A6-AA4B338479CE}" type="pres">
      <dgm:prSet presAssocID="{22D9D11C-91B9-4052-A59C-A7DBAA22B9B7}" presName="vert1" presStyleCnt="0"/>
      <dgm:spPr/>
    </dgm:pt>
    <dgm:pt modelId="{998DAF90-46B5-0E4C-82AA-07C408DE76A0}" type="pres">
      <dgm:prSet presAssocID="{6F80AA8D-A675-4530-91F1-5D0D312C93C6}" presName="thickLine" presStyleLbl="alignNode1" presStyleIdx="3" presStyleCnt="8"/>
      <dgm:spPr/>
    </dgm:pt>
    <dgm:pt modelId="{1FFA455F-2913-D448-A420-40DEC3091C0B}" type="pres">
      <dgm:prSet presAssocID="{6F80AA8D-A675-4530-91F1-5D0D312C93C6}" presName="horz1" presStyleCnt="0"/>
      <dgm:spPr/>
    </dgm:pt>
    <dgm:pt modelId="{9689C1D1-289B-764E-8154-D36C670A5339}" type="pres">
      <dgm:prSet presAssocID="{6F80AA8D-A675-4530-91F1-5D0D312C93C6}" presName="tx1" presStyleLbl="revTx" presStyleIdx="3" presStyleCnt="8"/>
      <dgm:spPr/>
    </dgm:pt>
    <dgm:pt modelId="{1B8D395D-EF3B-2D46-B703-1E7C2DD6D55B}" type="pres">
      <dgm:prSet presAssocID="{6F80AA8D-A675-4530-91F1-5D0D312C93C6}" presName="vert1" presStyleCnt="0"/>
      <dgm:spPr/>
    </dgm:pt>
    <dgm:pt modelId="{8F714727-5820-E445-9B39-17266B06E2D7}" type="pres">
      <dgm:prSet presAssocID="{46B1AE9F-ADFC-4EA2-BA62-468753AB0BA7}" presName="thickLine" presStyleLbl="alignNode1" presStyleIdx="4" presStyleCnt="8"/>
      <dgm:spPr/>
    </dgm:pt>
    <dgm:pt modelId="{2320BE47-3B30-2347-BB61-983DD57D4489}" type="pres">
      <dgm:prSet presAssocID="{46B1AE9F-ADFC-4EA2-BA62-468753AB0BA7}" presName="horz1" presStyleCnt="0"/>
      <dgm:spPr/>
    </dgm:pt>
    <dgm:pt modelId="{CA5AF9A7-AA09-CB43-BED3-5624931CB78C}" type="pres">
      <dgm:prSet presAssocID="{46B1AE9F-ADFC-4EA2-BA62-468753AB0BA7}" presName="tx1" presStyleLbl="revTx" presStyleIdx="4" presStyleCnt="8"/>
      <dgm:spPr/>
    </dgm:pt>
    <dgm:pt modelId="{FDC7E212-4C55-A54A-B9A9-2D8CBB50BA5C}" type="pres">
      <dgm:prSet presAssocID="{46B1AE9F-ADFC-4EA2-BA62-468753AB0BA7}" presName="vert1" presStyleCnt="0"/>
      <dgm:spPr/>
    </dgm:pt>
    <dgm:pt modelId="{AB2044BC-ADA7-6046-9DE5-07B6A0ADA8DD}" type="pres">
      <dgm:prSet presAssocID="{666AD64E-E618-4C84-802B-9ED829DE1685}" presName="thickLine" presStyleLbl="alignNode1" presStyleIdx="5" presStyleCnt="8"/>
      <dgm:spPr/>
    </dgm:pt>
    <dgm:pt modelId="{FD2B51CE-CD39-4A49-A6A0-97E9887AACE8}" type="pres">
      <dgm:prSet presAssocID="{666AD64E-E618-4C84-802B-9ED829DE1685}" presName="horz1" presStyleCnt="0"/>
      <dgm:spPr/>
    </dgm:pt>
    <dgm:pt modelId="{E1094355-E514-A144-BA94-79904B04A694}" type="pres">
      <dgm:prSet presAssocID="{666AD64E-E618-4C84-802B-9ED829DE1685}" presName="tx1" presStyleLbl="revTx" presStyleIdx="5" presStyleCnt="8"/>
      <dgm:spPr/>
    </dgm:pt>
    <dgm:pt modelId="{2FEF747E-2795-324D-ADEE-173A1A555E5E}" type="pres">
      <dgm:prSet presAssocID="{666AD64E-E618-4C84-802B-9ED829DE1685}" presName="vert1" presStyleCnt="0"/>
      <dgm:spPr/>
    </dgm:pt>
    <dgm:pt modelId="{E0619B78-2AC9-8944-B6CE-D92AAEB26887}" type="pres">
      <dgm:prSet presAssocID="{D7A0E8E2-ACB4-4D82-B852-068B36134C5C}" presName="thickLine" presStyleLbl="alignNode1" presStyleIdx="6" presStyleCnt="8"/>
      <dgm:spPr/>
    </dgm:pt>
    <dgm:pt modelId="{029A4640-6117-2D42-8E70-AC9CA681A323}" type="pres">
      <dgm:prSet presAssocID="{D7A0E8E2-ACB4-4D82-B852-068B36134C5C}" presName="horz1" presStyleCnt="0"/>
      <dgm:spPr/>
    </dgm:pt>
    <dgm:pt modelId="{39991322-5D86-DF40-B70A-AC1B2E8F724F}" type="pres">
      <dgm:prSet presAssocID="{D7A0E8E2-ACB4-4D82-B852-068B36134C5C}" presName="tx1" presStyleLbl="revTx" presStyleIdx="6" presStyleCnt="8"/>
      <dgm:spPr/>
    </dgm:pt>
    <dgm:pt modelId="{3BB49166-D7A8-4A4A-B943-73A0031D007A}" type="pres">
      <dgm:prSet presAssocID="{D7A0E8E2-ACB4-4D82-B852-068B36134C5C}" presName="vert1" presStyleCnt="0"/>
      <dgm:spPr/>
    </dgm:pt>
    <dgm:pt modelId="{966E2A90-E5D8-F042-A777-4E59C69F564B}" type="pres">
      <dgm:prSet presAssocID="{5ACC8D40-0D14-4502-9E37-D6751B6B3AD9}" presName="thickLine" presStyleLbl="alignNode1" presStyleIdx="7" presStyleCnt="8"/>
      <dgm:spPr/>
    </dgm:pt>
    <dgm:pt modelId="{F9415237-E447-CA48-9455-99849703359F}" type="pres">
      <dgm:prSet presAssocID="{5ACC8D40-0D14-4502-9E37-D6751B6B3AD9}" presName="horz1" presStyleCnt="0"/>
      <dgm:spPr/>
    </dgm:pt>
    <dgm:pt modelId="{0DDAEEE9-7420-A24F-949C-804504EC2372}" type="pres">
      <dgm:prSet presAssocID="{5ACC8D40-0D14-4502-9E37-D6751B6B3AD9}" presName="tx1" presStyleLbl="revTx" presStyleIdx="7" presStyleCnt="8"/>
      <dgm:spPr/>
    </dgm:pt>
    <dgm:pt modelId="{9CD3ED9B-D7BF-4841-A3A0-A1316106A7E5}" type="pres">
      <dgm:prSet presAssocID="{5ACC8D40-0D14-4502-9E37-D6751B6B3AD9}" presName="vert1" presStyleCnt="0"/>
      <dgm:spPr/>
    </dgm:pt>
  </dgm:ptLst>
  <dgm:cxnLst>
    <dgm:cxn modelId="{5AA3421D-1561-4889-94CA-BE89B5EAAA8D}" srcId="{8D004F96-870B-4E2F-B86B-71AD4E7C9412}" destId="{A9AB31BC-93ED-4F2D-91D4-86FF2BB8B6D6}" srcOrd="0" destOrd="0" parTransId="{0807B2C7-FB8E-42F1-B831-CBC87C0E0E96}" sibTransId="{71AD2F6B-112D-48FA-9E84-4DFCF090657C}"/>
    <dgm:cxn modelId="{64198D1F-B994-5E4B-AC8B-34FBD7BDAB5B}" type="presOf" srcId="{666AD64E-E618-4C84-802B-9ED829DE1685}" destId="{E1094355-E514-A144-BA94-79904B04A694}" srcOrd="0" destOrd="0" presId="urn:microsoft.com/office/officeart/2008/layout/LinedList"/>
    <dgm:cxn modelId="{CFC0A42B-1F26-C648-BD90-E6233FEF0C07}" type="presOf" srcId="{6F80AA8D-A675-4530-91F1-5D0D312C93C6}" destId="{9689C1D1-289B-764E-8154-D36C670A5339}" srcOrd="0" destOrd="0" presId="urn:microsoft.com/office/officeart/2008/layout/LinedList"/>
    <dgm:cxn modelId="{7B663A38-1C8D-0740-89FE-F80099FC7A78}" type="presOf" srcId="{22D9D11C-91B9-4052-A59C-A7DBAA22B9B7}" destId="{7CCE6457-327C-4C4A-8534-4D5B567E189D}" srcOrd="0" destOrd="0" presId="urn:microsoft.com/office/officeart/2008/layout/LinedList"/>
    <dgm:cxn modelId="{9C695C53-139F-40DD-BC91-28F9FFA9C340}" srcId="{8D004F96-870B-4E2F-B86B-71AD4E7C9412}" destId="{46B1AE9F-ADFC-4EA2-BA62-468753AB0BA7}" srcOrd="4" destOrd="0" parTransId="{77FC1E6C-8BD1-4FA1-9E4E-7F41D7CA5F3B}" sibTransId="{37B7AD16-7C9F-4E37-855B-4BE0B7E1BFDF}"/>
    <dgm:cxn modelId="{A5296B60-4452-4768-BC52-629D9161DEF9}" srcId="{8D004F96-870B-4E2F-B86B-71AD4E7C9412}" destId="{4E55488C-E891-44CB-B92D-3DA48C4E9EA3}" srcOrd="1" destOrd="0" parTransId="{A06AD65F-DFDD-485B-92EE-410475982194}" sibTransId="{F36286E8-96B4-4EEF-8B17-AE97BA7D9F59}"/>
    <dgm:cxn modelId="{769A2764-0CB6-2F4D-8B41-D42D387AE6D4}" type="presOf" srcId="{8D004F96-870B-4E2F-B86B-71AD4E7C9412}" destId="{55333EDD-DF2B-094E-9732-E84ECB1377BC}" srcOrd="0" destOrd="0" presId="urn:microsoft.com/office/officeart/2008/layout/LinedList"/>
    <dgm:cxn modelId="{6B966777-030D-40D6-BC1B-C8385D1A8D69}" srcId="{8D004F96-870B-4E2F-B86B-71AD4E7C9412}" destId="{5ACC8D40-0D14-4502-9E37-D6751B6B3AD9}" srcOrd="7" destOrd="0" parTransId="{D7005A5A-9428-4EA4-816C-597135B06654}" sibTransId="{7B42E7FE-96D6-4370-B64D-864BD9511389}"/>
    <dgm:cxn modelId="{B8D96082-C7D8-426E-B77E-BECB2CE9CC86}" srcId="{8D004F96-870B-4E2F-B86B-71AD4E7C9412}" destId="{6F80AA8D-A675-4530-91F1-5D0D312C93C6}" srcOrd="3" destOrd="0" parTransId="{45A8C2AA-165B-49B8-A5EF-F6726E897FFD}" sibTransId="{F8D8749E-C7E7-4771-BF3C-1C8C8B424995}"/>
    <dgm:cxn modelId="{9E163390-2AD0-E34A-9716-8273EC8AA3F3}" type="presOf" srcId="{5ACC8D40-0D14-4502-9E37-D6751B6B3AD9}" destId="{0DDAEEE9-7420-A24F-949C-804504EC2372}" srcOrd="0" destOrd="0" presId="urn:microsoft.com/office/officeart/2008/layout/LinedList"/>
    <dgm:cxn modelId="{38ABE8B3-5A50-4D46-8719-435B8C4EB882}" type="presOf" srcId="{4E55488C-E891-44CB-B92D-3DA48C4E9EA3}" destId="{98C2C537-685C-E64B-B3EF-1C2285795D97}" srcOrd="0" destOrd="0" presId="urn:microsoft.com/office/officeart/2008/layout/LinedList"/>
    <dgm:cxn modelId="{38C8CABF-4FDA-456D-9BA1-C2D71B0133CC}" srcId="{8D004F96-870B-4E2F-B86B-71AD4E7C9412}" destId="{22D9D11C-91B9-4052-A59C-A7DBAA22B9B7}" srcOrd="2" destOrd="0" parTransId="{129DE1F2-7DA5-4C11-A2E8-9FDA98DB110D}" sibTransId="{CE0348D5-DAB6-47CD-981F-DD89DAB4A3AD}"/>
    <dgm:cxn modelId="{E068A2E1-C3FF-644E-B3E7-3E1F9E3AE758}" type="presOf" srcId="{46B1AE9F-ADFC-4EA2-BA62-468753AB0BA7}" destId="{CA5AF9A7-AA09-CB43-BED3-5624931CB78C}" srcOrd="0" destOrd="0" presId="urn:microsoft.com/office/officeart/2008/layout/LinedList"/>
    <dgm:cxn modelId="{6364F0F1-7B71-424B-8F88-9F93B372C82D}" type="presOf" srcId="{D7A0E8E2-ACB4-4D82-B852-068B36134C5C}" destId="{39991322-5D86-DF40-B70A-AC1B2E8F724F}" srcOrd="0" destOrd="0" presId="urn:microsoft.com/office/officeart/2008/layout/LinedList"/>
    <dgm:cxn modelId="{EF2261F2-546E-408B-85E1-910A34BFA008}" srcId="{8D004F96-870B-4E2F-B86B-71AD4E7C9412}" destId="{666AD64E-E618-4C84-802B-9ED829DE1685}" srcOrd="5" destOrd="0" parTransId="{65FB22C3-F308-43F5-B84E-B4ECE22B8719}" sibTransId="{894D4409-1805-47EA-8B35-A76F4B43753E}"/>
    <dgm:cxn modelId="{0BDA0CF6-4D9C-A947-8A30-E4906B3518D9}" type="presOf" srcId="{A9AB31BC-93ED-4F2D-91D4-86FF2BB8B6D6}" destId="{0CAB7BCB-3FED-B249-9AA0-C544EB3AFACC}" srcOrd="0" destOrd="0" presId="urn:microsoft.com/office/officeart/2008/layout/LinedList"/>
    <dgm:cxn modelId="{479CDCF7-2850-4A96-A52F-5011BCAF5FE5}" srcId="{8D004F96-870B-4E2F-B86B-71AD4E7C9412}" destId="{D7A0E8E2-ACB4-4D82-B852-068B36134C5C}" srcOrd="6" destOrd="0" parTransId="{BEF735FD-90E4-48F7-A2E3-B4A09B369549}" sibTransId="{60EFA935-613B-4884-8AF3-E8BA3D5B5049}"/>
    <dgm:cxn modelId="{AE2A72D1-1789-E140-AD6B-A58121373FEB}" type="presParOf" srcId="{55333EDD-DF2B-094E-9732-E84ECB1377BC}" destId="{76384D6B-BEE9-3144-9009-962659BF1CE3}" srcOrd="0" destOrd="0" presId="urn:microsoft.com/office/officeart/2008/layout/LinedList"/>
    <dgm:cxn modelId="{80D97615-167E-134C-ADA4-11309DF76C23}" type="presParOf" srcId="{55333EDD-DF2B-094E-9732-E84ECB1377BC}" destId="{ECF3DC4C-1468-A848-B95C-6C794AC4F4F8}" srcOrd="1" destOrd="0" presId="urn:microsoft.com/office/officeart/2008/layout/LinedList"/>
    <dgm:cxn modelId="{E182BB65-BABB-4043-B246-35CFDD8BB89C}" type="presParOf" srcId="{ECF3DC4C-1468-A848-B95C-6C794AC4F4F8}" destId="{0CAB7BCB-3FED-B249-9AA0-C544EB3AFACC}" srcOrd="0" destOrd="0" presId="urn:microsoft.com/office/officeart/2008/layout/LinedList"/>
    <dgm:cxn modelId="{59BCDD42-DD11-7B42-814E-71014842A980}" type="presParOf" srcId="{ECF3DC4C-1468-A848-B95C-6C794AC4F4F8}" destId="{F83D4279-2A68-0B4B-84A6-5E21F7DD3B07}" srcOrd="1" destOrd="0" presId="urn:microsoft.com/office/officeart/2008/layout/LinedList"/>
    <dgm:cxn modelId="{9575EC3F-15B6-D249-85CD-77CBEF55C4AA}" type="presParOf" srcId="{55333EDD-DF2B-094E-9732-E84ECB1377BC}" destId="{36BBDE45-F718-CA4D-A625-325F3012BD59}" srcOrd="2" destOrd="0" presId="urn:microsoft.com/office/officeart/2008/layout/LinedList"/>
    <dgm:cxn modelId="{A25BA9BE-C7D3-F74D-B7DF-C4D7BDB1C5A0}" type="presParOf" srcId="{55333EDD-DF2B-094E-9732-E84ECB1377BC}" destId="{9DC79A94-6931-2F4C-96E8-5489E9AEBFE8}" srcOrd="3" destOrd="0" presId="urn:microsoft.com/office/officeart/2008/layout/LinedList"/>
    <dgm:cxn modelId="{A9C6E418-0093-D44F-A813-D055A9596176}" type="presParOf" srcId="{9DC79A94-6931-2F4C-96E8-5489E9AEBFE8}" destId="{98C2C537-685C-E64B-B3EF-1C2285795D97}" srcOrd="0" destOrd="0" presId="urn:microsoft.com/office/officeart/2008/layout/LinedList"/>
    <dgm:cxn modelId="{E56989CD-B677-3240-B659-5465DA432A30}" type="presParOf" srcId="{9DC79A94-6931-2F4C-96E8-5489E9AEBFE8}" destId="{73401974-82B9-9048-ABBD-ED2D0B4413B4}" srcOrd="1" destOrd="0" presId="urn:microsoft.com/office/officeart/2008/layout/LinedList"/>
    <dgm:cxn modelId="{A46D4B47-D3EA-D943-9557-ED0DD0A78E7B}" type="presParOf" srcId="{55333EDD-DF2B-094E-9732-E84ECB1377BC}" destId="{D07A92A7-F33C-9047-AC97-AFF7CC855A2E}" srcOrd="4" destOrd="0" presId="urn:microsoft.com/office/officeart/2008/layout/LinedList"/>
    <dgm:cxn modelId="{D3CBD68E-3581-294C-9663-0D6DACE4EF20}" type="presParOf" srcId="{55333EDD-DF2B-094E-9732-E84ECB1377BC}" destId="{944739F8-9D8B-5F41-A14E-AD0A2D2245BD}" srcOrd="5" destOrd="0" presId="urn:microsoft.com/office/officeart/2008/layout/LinedList"/>
    <dgm:cxn modelId="{B6B3D127-39C7-224B-9384-2AB7D306BD8E}" type="presParOf" srcId="{944739F8-9D8B-5F41-A14E-AD0A2D2245BD}" destId="{7CCE6457-327C-4C4A-8534-4D5B567E189D}" srcOrd="0" destOrd="0" presId="urn:microsoft.com/office/officeart/2008/layout/LinedList"/>
    <dgm:cxn modelId="{B6742E00-97BC-ED4B-89AF-CCB38EAB8B55}" type="presParOf" srcId="{944739F8-9D8B-5F41-A14E-AD0A2D2245BD}" destId="{C6B6017D-D853-A440-A3A6-AA4B338479CE}" srcOrd="1" destOrd="0" presId="urn:microsoft.com/office/officeart/2008/layout/LinedList"/>
    <dgm:cxn modelId="{F71835A5-0DDE-8145-B8E0-A1CBFCD3ECE3}" type="presParOf" srcId="{55333EDD-DF2B-094E-9732-E84ECB1377BC}" destId="{998DAF90-46B5-0E4C-82AA-07C408DE76A0}" srcOrd="6" destOrd="0" presId="urn:microsoft.com/office/officeart/2008/layout/LinedList"/>
    <dgm:cxn modelId="{6AF5E349-9E64-184F-9BAE-0AD8AD6D991D}" type="presParOf" srcId="{55333EDD-DF2B-094E-9732-E84ECB1377BC}" destId="{1FFA455F-2913-D448-A420-40DEC3091C0B}" srcOrd="7" destOrd="0" presId="urn:microsoft.com/office/officeart/2008/layout/LinedList"/>
    <dgm:cxn modelId="{E7AB8144-F3EA-C14A-A48B-4B88178618CA}" type="presParOf" srcId="{1FFA455F-2913-D448-A420-40DEC3091C0B}" destId="{9689C1D1-289B-764E-8154-D36C670A5339}" srcOrd="0" destOrd="0" presId="urn:microsoft.com/office/officeart/2008/layout/LinedList"/>
    <dgm:cxn modelId="{7C662F22-1A30-2744-B4D3-73E75B155DAC}" type="presParOf" srcId="{1FFA455F-2913-D448-A420-40DEC3091C0B}" destId="{1B8D395D-EF3B-2D46-B703-1E7C2DD6D55B}" srcOrd="1" destOrd="0" presId="urn:microsoft.com/office/officeart/2008/layout/LinedList"/>
    <dgm:cxn modelId="{483E68DC-5A9C-9E45-8F42-97D810CDB5E5}" type="presParOf" srcId="{55333EDD-DF2B-094E-9732-E84ECB1377BC}" destId="{8F714727-5820-E445-9B39-17266B06E2D7}" srcOrd="8" destOrd="0" presId="urn:microsoft.com/office/officeart/2008/layout/LinedList"/>
    <dgm:cxn modelId="{BCAC9EFC-A9C6-224C-AE64-E00F526F2F1B}" type="presParOf" srcId="{55333EDD-DF2B-094E-9732-E84ECB1377BC}" destId="{2320BE47-3B30-2347-BB61-983DD57D4489}" srcOrd="9" destOrd="0" presId="urn:microsoft.com/office/officeart/2008/layout/LinedList"/>
    <dgm:cxn modelId="{BA571308-8856-914A-8EBE-6008103180C1}" type="presParOf" srcId="{2320BE47-3B30-2347-BB61-983DD57D4489}" destId="{CA5AF9A7-AA09-CB43-BED3-5624931CB78C}" srcOrd="0" destOrd="0" presId="urn:microsoft.com/office/officeart/2008/layout/LinedList"/>
    <dgm:cxn modelId="{44524DBA-F45B-FB4B-B544-32E15CE0549C}" type="presParOf" srcId="{2320BE47-3B30-2347-BB61-983DD57D4489}" destId="{FDC7E212-4C55-A54A-B9A9-2D8CBB50BA5C}" srcOrd="1" destOrd="0" presId="urn:microsoft.com/office/officeart/2008/layout/LinedList"/>
    <dgm:cxn modelId="{F23B4768-8E2D-D54D-BAC3-706A4058A1D1}" type="presParOf" srcId="{55333EDD-DF2B-094E-9732-E84ECB1377BC}" destId="{AB2044BC-ADA7-6046-9DE5-07B6A0ADA8DD}" srcOrd="10" destOrd="0" presId="urn:microsoft.com/office/officeart/2008/layout/LinedList"/>
    <dgm:cxn modelId="{2A5B6FD5-851D-2249-B9F2-E4544090D038}" type="presParOf" srcId="{55333EDD-DF2B-094E-9732-E84ECB1377BC}" destId="{FD2B51CE-CD39-4A49-A6A0-97E9887AACE8}" srcOrd="11" destOrd="0" presId="urn:microsoft.com/office/officeart/2008/layout/LinedList"/>
    <dgm:cxn modelId="{9FCAEE2D-C81C-B945-9532-DC291A3223FD}" type="presParOf" srcId="{FD2B51CE-CD39-4A49-A6A0-97E9887AACE8}" destId="{E1094355-E514-A144-BA94-79904B04A694}" srcOrd="0" destOrd="0" presId="urn:microsoft.com/office/officeart/2008/layout/LinedList"/>
    <dgm:cxn modelId="{E78414AE-A896-A94F-BD22-84A14119772A}" type="presParOf" srcId="{FD2B51CE-CD39-4A49-A6A0-97E9887AACE8}" destId="{2FEF747E-2795-324D-ADEE-173A1A555E5E}" srcOrd="1" destOrd="0" presId="urn:microsoft.com/office/officeart/2008/layout/LinedList"/>
    <dgm:cxn modelId="{1930ADD5-9294-4B44-BC44-1220F02A56EB}" type="presParOf" srcId="{55333EDD-DF2B-094E-9732-E84ECB1377BC}" destId="{E0619B78-2AC9-8944-B6CE-D92AAEB26887}" srcOrd="12" destOrd="0" presId="urn:microsoft.com/office/officeart/2008/layout/LinedList"/>
    <dgm:cxn modelId="{DCBC5B56-74B0-1F4F-A7DA-73E0DCCE46F7}" type="presParOf" srcId="{55333EDD-DF2B-094E-9732-E84ECB1377BC}" destId="{029A4640-6117-2D42-8E70-AC9CA681A323}" srcOrd="13" destOrd="0" presId="urn:microsoft.com/office/officeart/2008/layout/LinedList"/>
    <dgm:cxn modelId="{DABE1186-D4CB-7148-8CFD-FD13A9B20933}" type="presParOf" srcId="{029A4640-6117-2D42-8E70-AC9CA681A323}" destId="{39991322-5D86-DF40-B70A-AC1B2E8F724F}" srcOrd="0" destOrd="0" presId="urn:microsoft.com/office/officeart/2008/layout/LinedList"/>
    <dgm:cxn modelId="{F3AC4321-19B9-E544-A3E0-4D2557D5FF5F}" type="presParOf" srcId="{029A4640-6117-2D42-8E70-AC9CA681A323}" destId="{3BB49166-D7A8-4A4A-B943-73A0031D007A}" srcOrd="1" destOrd="0" presId="urn:microsoft.com/office/officeart/2008/layout/LinedList"/>
    <dgm:cxn modelId="{FFE568A2-ADAC-BB4D-9984-97B5395A6253}" type="presParOf" srcId="{55333EDD-DF2B-094E-9732-E84ECB1377BC}" destId="{966E2A90-E5D8-F042-A777-4E59C69F564B}" srcOrd="14" destOrd="0" presId="urn:microsoft.com/office/officeart/2008/layout/LinedList"/>
    <dgm:cxn modelId="{6045ED70-B612-714D-9C0F-55E9084F49EF}" type="presParOf" srcId="{55333EDD-DF2B-094E-9732-E84ECB1377BC}" destId="{F9415237-E447-CA48-9455-99849703359F}" srcOrd="15" destOrd="0" presId="urn:microsoft.com/office/officeart/2008/layout/LinedList"/>
    <dgm:cxn modelId="{DD2522C3-8FC1-5F4D-84AA-00BD8346E2E4}" type="presParOf" srcId="{F9415237-E447-CA48-9455-99849703359F}" destId="{0DDAEEE9-7420-A24F-949C-804504EC2372}" srcOrd="0" destOrd="0" presId="urn:microsoft.com/office/officeart/2008/layout/LinedList"/>
    <dgm:cxn modelId="{D876F8A6-E652-F54F-81DE-82F3B1737844}" type="presParOf" srcId="{F9415237-E447-CA48-9455-99849703359F}" destId="{9CD3ED9B-D7BF-4841-A3A0-A1316106A7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AA4E6-4C47-F14A-A327-C6F495CAA86C}">
      <dsp:nvSpPr>
        <dsp:cNvPr id="0" name=""/>
        <dsp:cNvSpPr/>
      </dsp:nvSpPr>
      <dsp:spPr>
        <a:xfrm>
          <a:off x="0" y="0"/>
          <a:ext cx="46977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008D49-BAEB-CC49-B83E-1460DF708BED}">
      <dsp:nvSpPr>
        <dsp:cNvPr id="0" name=""/>
        <dsp:cNvSpPr/>
      </dsp:nvSpPr>
      <dsp:spPr>
        <a:xfrm>
          <a:off x="0" y="0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recon</a:t>
          </a:r>
        </a:p>
      </dsp:txBody>
      <dsp:txXfrm>
        <a:off x="0" y="0"/>
        <a:ext cx="4697730" cy="688085"/>
      </dsp:txXfrm>
    </dsp:sp>
    <dsp:sp modelId="{90E32E35-4F9E-7B47-8507-E4EBDF8F6E91}">
      <dsp:nvSpPr>
        <dsp:cNvPr id="0" name=""/>
        <dsp:cNvSpPr/>
      </dsp:nvSpPr>
      <dsp:spPr>
        <a:xfrm>
          <a:off x="0" y="688085"/>
          <a:ext cx="46977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D9932-001A-C549-9C04-4DFCD89FBE72}">
      <dsp:nvSpPr>
        <dsp:cNvPr id="0" name=""/>
        <dsp:cNvSpPr/>
      </dsp:nvSpPr>
      <dsp:spPr>
        <a:xfrm>
          <a:off x="0" y="688085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volume</a:t>
          </a:r>
        </a:p>
      </dsp:txBody>
      <dsp:txXfrm>
        <a:off x="0" y="688085"/>
        <a:ext cx="4697730" cy="688085"/>
      </dsp:txXfrm>
    </dsp:sp>
    <dsp:sp modelId="{ADFD4B13-824E-1947-80C1-E78F47863F86}">
      <dsp:nvSpPr>
        <dsp:cNvPr id="0" name=""/>
        <dsp:cNvSpPr/>
      </dsp:nvSpPr>
      <dsp:spPr>
        <a:xfrm>
          <a:off x="0" y="1376171"/>
          <a:ext cx="46977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C494C-64A0-9A46-8CAB-E444690AAB32}">
      <dsp:nvSpPr>
        <dsp:cNvPr id="0" name=""/>
        <dsp:cNvSpPr/>
      </dsp:nvSpPr>
      <dsp:spPr>
        <a:xfrm>
          <a:off x="0" y="1376171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voxel</a:t>
          </a:r>
        </a:p>
      </dsp:txBody>
      <dsp:txXfrm>
        <a:off x="0" y="1376171"/>
        <a:ext cx="4697730" cy="688085"/>
      </dsp:txXfrm>
    </dsp:sp>
    <dsp:sp modelId="{6411D051-4C24-9E43-8AF8-483EE075A1E6}">
      <dsp:nvSpPr>
        <dsp:cNvPr id="0" name=""/>
        <dsp:cNvSpPr/>
      </dsp:nvSpPr>
      <dsp:spPr>
        <a:xfrm>
          <a:off x="0" y="2064257"/>
          <a:ext cx="46977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A16B6-8115-D84B-A27B-DF4BEB8E359E}">
      <dsp:nvSpPr>
        <dsp:cNvPr id="0" name=""/>
        <dsp:cNvSpPr/>
      </dsp:nvSpPr>
      <dsp:spPr>
        <a:xfrm>
          <a:off x="0" y="2064257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surface</a:t>
          </a:r>
        </a:p>
      </dsp:txBody>
      <dsp:txXfrm>
        <a:off x="0" y="2064257"/>
        <a:ext cx="4697730" cy="688085"/>
      </dsp:txXfrm>
    </dsp:sp>
    <dsp:sp modelId="{B91AA8DC-02CD-194F-95D3-5E6883110321}">
      <dsp:nvSpPr>
        <dsp:cNvPr id="0" name=""/>
        <dsp:cNvSpPr/>
      </dsp:nvSpPr>
      <dsp:spPr>
        <a:xfrm>
          <a:off x="0" y="2752343"/>
          <a:ext cx="469773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2625C-2B4A-3041-8D82-C8AF9A6C81BD}">
      <dsp:nvSpPr>
        <dsp:cNvPr id="0" name=""/>
        <dsp:cNvSpPr/>
      </dsp:nvSpPr>
      <dsp:spPr>
        <a:xfrm>
          <a:off x="0" y="2752343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vertex</a:t>
          </a:r>
        </a:p>
      </dsp:txBody>
      <dsp:txXfrm>
        <a:off x="0" y="2752343"/>
        <a:ext cx="4697730" cy="688085"/>
      </dsp:txXfrm>
    </dsp:sp>
    <dsp:sp modelId="{9F9BC3FB-225A-374B-A8AA-D8A06047F8BE}">
      <dsp:nvSpPr>
        <dsp:cNvPr id="0" name=""/>
        <dsp:cNvSpPr/>
      </dsp:nvSpPr>
      <dsp:spPr>
        <a:xfrm>
          <a:off x="0" y="3440430"/>
          <a:ext cx="46977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21580-120A-2341-8E7C-F39B0121F02A}">
      <dsp:nvSpPr>
        <dsp:cNvPr id="0" name=""/>
        <dsp:cNvSpPr/>
      </dsp:nvSpPr>
      <dsp:spPr>
        <a:xfrm>
          <a:off x="0" y="3440429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cortical, subcortical</a:t>
          </a:r>
        </a:p>
      </dsp:txBody>
      <dsp:txXfrm>
        <a:off x="0" y="3440429"/>
        <a:ext cx="4697730" cy="688085"/>
      </dsp:txXfrm>
    </dsp:sp>
    <dsp:sp modelId="{9F7E2C08-2178-6F41-B3F5-93499BC50AE9}">
      <dsp:nvSpPr>
        <dsp:cNvPr id="0" name=""/>
        <dsp:cNvSpPr/>
      </dsp:nvSpPr>
      <dsp:spPr>
        <a:xfrm>
          <a:off x="0" y="4128515"/>
          <a:ext cx="46977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21ABC-5B85-3144-8559-0BECE97AB686}">
      <dsp:nvSpPr>
        <dsp:cNvPr id="0" name=""/>
        <dsp:cNvSpPr/>
      </dsp:nvSpPr>
      <dsp:spPr>
        <a:xfrm>
          <a:off x="0" y="4128515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parcellation/segmentation</a:t>
          </a:r>
        </a:p>
      </dsp:txBody>
      <dsp:txXfrm>
        <a:off x="0" y="4128515"/>
        <a:ext cx="4697730" cy="688085"/>
      </dsp:txXfrm>
    </dsp:sp>
    <dsp:sp modelId="{DDBFAFC7-85BA-5B49-8CA5-CD2C47FA145E}">
      <dsp:nvSpPr>
        <dsp:cNvPr id="0" name=""/>
        <dsp:cNvSpPr/>
      </dsp:nvSpPr>
      <dsp:spPr>
        <a:xfrm>
          <a:off x="0" y="4816601"/>
          <a:ext cx="46977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02F30-1409-D842-95E7-10F7FE73C752}">
      <dsp:nvSpPr>
        <dsp:cNvPr id="0" name=""/>
        <dsp:cNvSpPr/>
      </dsp:nvSpPr>
      <dsp:spPr>
        <a:xfrm>
          <a:off x="0" y="4816601"/>
          <a:ext cx="4697730" cy="688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registration, morph, deform, transforms (computing vs. resampling)</a:t>
          </a:r>
        </a:p>
      </dsp:txBody>
      <dsp:txXfrm>
        <a:off x="0" y="4816601"/>
        <a:ext cx="4697730" cy="688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84D6B-BEE9-3144-9009-962659BF1CE3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B7BCB-3FED-B249-9AA0-C544EB3AFACC}">
      <dsp:nvSpPr>
        <dsp:cNvPr id="0" name=""/>
        <dsp:cNvSpPr/>
      </dsp:nvSpPr>
      <dsp:spPr>
        <a:xfrm>
          <a:off x="0" y="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recon</a:t>
          </a:r>
        </a:p>
      </dsp:txBody>
      <dsp:txXfrm>
        <a:off x="0" y="0"/>
        <a:ext cx="8229600" cy="628650"/>
      </dsp:txXfrm>
    </dsp:sp>
    <dsp:sp modelId="{36BBDE45-F718-CA4D-A625-325F3012BD59}">
      <dsp:nvSpPr>
        <dsp:cNvPr id="0" name=""/>
        <dsp:cNvSpPr/>
      </dsp:nvSpPr>
      <dsp:spPr>
        <a:xfrm>
          <a:off x="0" y="62865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2C537-685C-E64B-B3EF-1C2285795D97}">
      <dsp:nvSpPr>
        <dsp:cNvPr id="0" name=""/>
        <dsp:cNvSpPr/>
      </dsp:nvSpPr>
      <dsp:spPr>
        <a:xfrm>
          <a:off x="0" y="62865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volume</a:t>
          </a:r>
        </a:p>
      </dsp:txBody>
      <dsp:txXfrm>
        <a:off x="0" y="628650"/>
        <a:ext cx="8229600" cy="628650"/>
      </dsp:txXfrm>
    </dsp:sp>
    <dsp:sp modelId="{D07A92A7-F33C-9047-AC97-AFF7CC855A2E}">
      <dsp:nvSpPr>
        <dsp:cNvPr id="0" name=""/>
        <dsp:cNvSpPr/>
      </dsp:nvSpPr>
      <dsp:spPr>
        <a:xfrm>
          <a:off x="0" y="12573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E6457-327C-4C4A-8534-4D5B567E189D}">
      <dsp:nvSpPr>
        <dsp:cNvPr id="0" name=""/>
        <dsp:cNvSpPr/>
      </dsp:nvSpPr>
      <dsp:spPr>
        <a:xfrm>
          <a:off x="0" y="125730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voxel </a:t>
          </a:r>
        </a:p>
      </dsp:txBody>
      <dsp:txXfrm>
        <a:off x="0" y="1257300"/>
        <a:ext cx="8229600" cy="628650"/>
      </dsp:txXfrm>
    </dsp:sp>
    <dsp:sp modelId="{998DAF90-46B5-0E4C-82AA-07C408DE76A0}">
      <dsp:nvSpPr>
        <dsp:cNvPr id="0" name=""/>
        <dsp:cNvSpPr/>
      </dsp:nvSpPr>
      <dsp:spPr>
        <a:xfrm>
          <a:off x="0" y="188594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9C1D1-289B-764E-8154-D36C670A5339}">
      <dsp:nvSpPr>
        <dsp:cNvPr id="0" name=""/>
        <dsp:cNvSpPr/>
      </dsp:nvSpPr>
      <dsp:spPr>
        <a:xfrm>
          <a:off x="0" y="188595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surface</a:t>
          </a:r>
        </a:p>
      </dsp:txBody>
      <dsp:txXfrm>
        <a:off x="0" y="1885950"/>
        <a:ext cx="8229600" cy="628650"/>
      </dsp:txXfrm>
    </dsp:sp>
    <dsp:sp modelId="{8F714727-5820-E445-9B39-17266B06E2D7}">
      <dsp:nvSpPr>
        <dsp:cNvPr id="0" name=""/>
        <dsp:cNvSpPr/>
      </dsp:nvSpPr>
      <dsp:spPr>
        <a:xfrm>
          <a:off x="0" y="25146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AF9A7-AA09-CB43-BED3-5624931CB78C}">
      <dsp:nvSpPr>
        <dsp:cNvPr id="0" name=""/>
        <dsp:cNvSpPr/>
      </dsp:nvSpPr>
      <dsp:spPr>
        <a:xfrm>
          <a:off x="0" y="251460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vertex</a:t>
          </a:r>
        </a:p>
      </dsp:txBody>
      <dsp:txXfrm>
        <a:off x="0" y="2514600"/>
        <a:ext cx="8229600" cy="628650"/>
      </dsp:txXfrm>
    </dsp:sp>
    <dsp:sp modelId="{AB2044BC-ADA7-6046-9DE5-07B6A0ADA8DD}">
      <dsp:nvSpPr>
        <dsp:cNvPr id="0" name=""/>
        <dsp:cNvSpPr/>
      </dsp:nvSpPr>
      <dsp:spPr>
        <a:xfrm>
          <a:off x="0" y="314325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94355-E514-A144-BA94-79904B04A694}">
      <dsp:nvSpPr>
        <dsp:cNvPr id="0" name=""/>
        <dsp:cNvSpPr/>
      </dsp:nvSpPr>
      <dsp:spPr>
        <a:xfrm>
          <a:off x="0" y="314325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cortical, subcortical</a:t>
          </a:r>
        </a:p>
      </dsp:txBody>
      <dsp:txXfrm>
        <a:off x="0" y="3143250"/>
        <a:ext cx="8229600" cy="628650"/>
      </dsp:txXfrm>
    </dsp:sp>
    <dsp:sp modelId="{E0619B78-2AC9-8944-B6CE-D92AAEB26887}">
      <dsp:nvSpPr>
        <dsp:cNvPr id="0" name=""/>
        <dsp:cNvSpPr/>
      </dsp:nvSpPr>
      <dsp:spPr>
        <a:xfrm>
          <a:off x="0" y="377190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91322-5D86-DF40-B70A-AC1B2E8F724F}">
      <dsp:nvSpPr>
        <dsp:cNvPr id="0" name=""/>
        <dsp:cNvSpPr/>
      </dsp:nvSpPr>
      <dsp:spPr>
        <a:xfrm>
          <a:off x="0" y="377190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parcellation/segmentation</a:t>
          </a:r>
        </a:p>
      </dsp:txBody>
      <dsp:txXfrm>
        <a:off x="0" y="3771900"/>
        <a:ext cx="8229600" cy="628650"/>
      </dsp:txXfrm>
    </dsp:sp>
    <dsp:sp modelId="{966E2A90-E5D8-F042-A777-4E59C69F564B}">
      <dsp:nvSpPr>
        <dsp:cNvPr id="0" name=""/>
        <dsp:cNvSpPr/>
      </dsp:nvSpPr>
      <dsp:spPr>
        <a:xfrm>
          <a:off x="0" y="440055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AEEE9-7420-A24F-949C-804504EC2372}">
      <dsp:nvSpPr>
        <dsp:cNvPr id="0" name=""/>
        <dsp:cNvSpPr/>
      </dsp:nvSpPr>
      <dsp:spPr>
        <a:xfrm>
          <a:off x="0" y="4400550"/>
          <a:ext cx="8229600" cy="628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registration, morph, deform, transforms (computing vs. resampling)</a:t>
          </a:r>
          <a:endParaRPr lang="en-US" sz="2000" kern="1200"/>
        </a:p>
      </dsp:txBody>
      <dsp:txXfrm>
        <a:off x="0" y="4400550"/>
        <a:ext cx="8229600" cy="628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 PL UMing HK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08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 PL UMing HK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6858000" cy="9294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ADC8CFC-7653-B94C-AED2-18B76020E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04CC756-0911-F04B-8932-19B009B40D7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This talk is an introduction to some common terms in FreeSurfer to give you a solid foundation for the rest of the course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fld id="{E8939374-53F0-A44E-977F-443C77F60596}" type="slidenum">
              <a:rPr lang="en-US" altLang="en-US" sz="1200">
                <a:solidFill>
                  <a:srgbClr val="000000"/>
                </a:solidFill>
              </a:rPr>
              <a:pPr eaLnBrk="1">
                <a:buSzPct val="100000"/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427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0DAA3806-DEDC-E448-A6D4-4D54AA940A1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51B00EBB-1869-814A-88D0-BA1DBDFF7E59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got all this data, want to divide it up to have some meaningful info about this subject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So another function of FS is to generate surfaces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 is a cortical boundary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White surface-  between wm and gm (here the yellow line)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Pial surface- bewteen gm and pia/cerebral spinal fluid (here the red line)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colors not necessarily always red and yellow- can pick what colors you want them to be in Freeview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042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Surface = boundaries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Boundary between CSF and GM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Red line is boundary between CSF and GM—called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pial</a:t>
            </a:r>
            <a:r>
              <a:rPr lang="en-US" altLang="en-US" dirty="0">
                <a:latin typeface="Times New Roman" charset="0"/>
                <a:ea typeface="MS PGothic" charset="-128"/>
              </a:rPr>
              <a:t> surface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Yellow line is boundary between WM and GM—called the white surface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C875EDF-D46C-ED4E-A78F-808001A995E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D79D0913-AA68-2D4E-A42C-D5895C92CFC7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think of surfaces not only in terms of this 2D slice (picture on right) but also in terms of how they would look over the entire 3D structure of a brain 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If you stack up every slice’s surfaces, you get these 3D versions on the left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Top left image: what boundary over all the wm in brain looks like – the white surface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can see into sulci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Bottom left image: what boundary over all the gm in brain looks like – the pial surface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 probably more used to seeing this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2470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Surfaces are 3D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But have to remember image on the right is a zoomed in 2D slice of a brain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You take every slice of the brain and stack them up, you’ll have these images here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So the top is the white surface, you can see down into the sulci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And the bottom is the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pial</a:t>
            </a:r>
            <a:r>
              <a:rPr lang="en-US" altLang="en-US" dirty="0">
                <a:latin typeface="Times New Roman" charset="0"/>
                <a:ea typeface="MS PGothic" charset="-128"/>
              </a:rPr>
              <a:t> surface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DE912A-3A7F-AF42-BFAA-BC649B6B131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943F1345-C364-204E-8137-816FF1DB5DA4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 might look like just a solid line, but actually it is made up of many tiny points called vertices. (singular- vertex)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It is important to know that this is what makes up surfaces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b/c this is where we store all the information about the surface (and where we take measurements like thickness, curvature and others)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451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Each surface is made up of many tiny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These vertices make up the surfaces and where we store the measurements/information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A61218E-0C16-954E-AD09-B29AA388E0C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1B0C7E29-2312-3A4E-9E98-14D28546E8AB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This is how we represent the two classes of gm- cortical and subcortical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Surfaces are used to get measurements on cortical gm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Surfaces NOT used to get measurements on subcortical gm (putamen, hippo etc.) – for those we use segmentation color maps in the volume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So it’s ok that the surfaces get a little funky around the subcort structures (shown in the green ovals)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you don’t have to worry or try to fix anything because they’re not being used for the subcortical measurements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4758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Times New Roman" charset="0"/>
                <a:ea typeface="MS PGothic" charset="-128"/>
              </a:rPr>
              <a:t>A little anatomy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Times New Roman" charset="0"/>
                <a:ea typeface="MS PGothic" charset="-128"/>
              </a:rPr>
              <a:t>FS differentiates cortex/cortical ribbon (GM) and subcortical grey matter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6215A25B-F22A-4046-8C04-4197A228E22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1BB6D3C-A1EB-EA43-83F6-6D275A2B46F9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This is an example of two of the color maps FS produces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one for cortical ribbon 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other for subcortical structures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parcellation refers to division of cortical areas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segmentation refers to division of subcortical areas, sometimes also segmentation of wm and gm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885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EFF04465-7A89-EF40-A654-5CF50CAEE7E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A16407A0-2C36-2340-804A-C60B98C30700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1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We have covered all of the most common terms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The last section of terms that we didn’t go over (registration, transforms, etc.) will be covered by Doug tomorrow.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8090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CE7D75D-02EE-E441-B15F-AF45A25FE95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294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Registration = spatial alignment is a tool/algorithm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Need anytime you’re doing analysis/comparison 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Same individual: subject may be positioned differently in scanner or has anatomical differences, maybe some pathology so you need to register those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Different individuals: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5A903EDC-69BD-254E-8718-D2E7696110A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4D115ED6-4B7F-BD4C-874A-EB19DF0C2648}" type="slidenum">
              <a:rPr lang="en-US" altLang="en-US" sz="1200">
                <a:solidFill>
                  <a:srgbClr val="000000"/>
                </a:solidFill>
              </a:rPr>
              <a:pPr algn="r" eaLnBrk="1">
                <a:buSzPct val="100000"/>
              </a:pPr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4998" name="AutoShape 4"/>
          <p:cNvSpPr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custGeom>
            <a:avLst/>
            <a:gdLst>
              <a:gd name="T0" fmla="*/ 2971800 w 2971800"/>
              <a:gd name="T1" fmla="*/ 232569 h 465138"/>
              <a:gd name="T2" fmla="*/ 1485900 w 2971800"/>
              <a:gd name="T3" fmla="*/ 465138 h 465138"/>
              <a:gd name="T4" fmla="*/ 0 w 2971800"/>
              <a:gd name="T5" fmla="*/ 232569 h 465138"/>
              <a:gd name="T6" fmla="*/ 1485900 w 2971800"/>
              <a:gd name="T7" fmla="*/ 0 h 465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1800"/>
              <a:gd name="T13" fmla="*/ 0 h 465138"/>
              <a:gd name="T14" fmla="*/ 2971800 w 2971800"/>
              <a:gd name="T15" fmla="*/ 465138 h 46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1800" h="465138">
                <a:moveTo>
                  <a:pt x="0" y="0"/>
                </a:moveTo>
                <a:lnTo>
                  <a:pt x="8255" y="0"/>
                </a:lnTo>
                <a:lnTo>
                  <a:pt x="8255" y="1292"/>
                </a:lnTo>
                <a:lnTo>
                  <a:pt x="0" y="12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273B825A-25DE-3C43-9E58-4EB5F55EF3F6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algn="r" eaLnBrk="1">
                <a:buSzPct val="100000"/>
              </a:pPr>
              <a:t>18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499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>
                <a:latin typeface="Times New Roman" charset="0"/>
                <a:ea typeface="MS PGothic" charset="-128"/>
              </a:rPr>
              <a:t>Inter subject: two different subjects</a:t>
            </a:r>
          </a:p>
          <a:p>
            <a:r>
              <a:rPr lang="en-US" altLang="en-US" b="1" dirty="0">
                <a:latin typeface="Times New Roman" charset="0"/>
                <a:ea typeface="MS PGothic" charset="-128"/>
              </a:rPr>
              <a:t>Flirt: </a:t>
            </a:r>
            <a:r>
              <a:rPr lang="en-US" altLang="en-US" b="0" dirty="0">
                <a:latin typeface="Times New Roman" charset="0"/>
                <a:ea typeface="MS PGothic" charset="-128"/>
              </a:rPr>
              <a:t>tool to register</a:t>
            </a: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3 different solutions for registration</a:t>
            </a:r>
            <a:endParaRPr lang="en-US" altLang="en-US" b="1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6 DOF: rotation is the 3 axes and displacement along 3 axes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9 DOF: scaling parameters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12 DOF: add shearing component to your transformation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EEE4686-2009-C240-B3DE-89817E2F784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A57522DD-EECC-7C42-AEFA-A5399871D091}" type="slidenum">
              <a:rPr lang="en-US" altLang="en-US" sz="1200">
                <a:solidFill>
                  <a:srgbClr val="000000"/>
                </a:solidFill>
              </a:rPr>
              <a:pPr algn="r" eaLnBrk="1">
                <a:buSzPct val="100000"/>
              </a:pPr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5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7046" name="AutoShape 4"/>
          <p:cNvSpPr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custGeom>
            <a:avLst/>
            <a:gdLst>
              <a:gd name="T0" fmla="*/ 2971800 w 2971800"/>
              <a:gd name="T1" fmla="*/ 232569 h 465138"/>
              <a:gd name="T2" fmla="*/ 1485900 w 2971800"/>
              <a:gd name="T3" fmla="*/ 465138 h 465138"/>
              <a:gd name="T4" fmla="*/ 0 w 2971800"/>
              <a:gd name="T5" fmla="*/ 232569 h 465138"/>
              <a:gd name="T6" fmla="*/ 1485900 w 2971800"/>
              <a:gd name="T7" fmla="*/ 0 h 465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1800"/>
              <a:gd name="T13" fmla="*/ 0 h 465138"/>
              <a:gd name="T14" fmla="*/ 2971800 w 2971800"/>
              <a:gd name="T15" fmla="*/ 465138 h 46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1800" h="465138">
                <a:moveTo>
                  <a:pt x="0" y="0"/>
                </a:moveTo>
                <a:lnTo>
                  <a:pt x="8255" y="0"/>
                </a:lnTo>
                <a:lnTo>
                  <a:pt x="8255" y="1292"/>
                </a:lnTo>
                <a:lnTo>
                  <a:pt x="0" y="129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>
              <a:buSzPct val="100000"/>
            </a:pPr>
            <a:fld id="{4E3B5BB3-4851-734A-920B-9006729DF82E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algn="r" eaLnBrk="1">
                <a:buSzPct val="100000"/>
              </a:pPr>
              <a:t>19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87047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Subject not living in the same coordinate space as target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6 DOF: global alignment with rotation and displacement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9 DOF: scaling applied to the brain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12 DOF: shearing movement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Final solution: Target and 12 DOF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BC81034-9232-884D-8877-467E5B1A5D2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89093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186C355A-F59B-404E-B03F-68C6E9DCF50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3FEAB985-88D1-2A4C-AC9C-BB4621469DF1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2725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They might look like gibberish now, but hopefully by the end these terms will hold some meaning for you </a:t>
            </a:r>
          </a:p>
        </p:txBody>
      </p:sp>
      <p:sp>
        <p:nvSpPr>
          <p:cNvPr id="56326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9B714A7-75BB-9343-86AC-7095817DCF7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A44AC14D-4607-844D-84B1-BA25DE5EE0B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3189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>
                <a:latin typeface="Times New Roman" charset="0"/>
                <a:ea typeface="MS PGothic" charset="-128"/>
              </a:rPr>
              <a:t>Intra-subject: same subject</a:t>
            </a:r>
          </a:p>
          <a:p>
            <a:r>
              <a:rPr lang="en-US" altLang="en-US" b="1" dirty="0">
                <a:latin typeface="Times New Roman" charset="0"/>
                <a:ea typeface="MS PGothic" charset="-128"/>
              </a:rPr>
              <a:t>Multi-modal: different types of sequences/images as input images</a:t>
            </a:r>
          </a:p>
          <a:p>
            <a:endParaRPr lang="en-US" altLang="en-US" b="1" dirty="0">
              <a:latin typeface="Times New Roman" charset="0"/>
              <a:ea typeface="MS PGothic" charset="-128"/>
            </a:endParaRP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This demo: diffusion weighted images (FA scalar map) and structural T1.</a:t>
            </a:r>
          </a:p>
          <a:p>
            <a:r>
              <a:rPr lang="en-US" altLang="en-US" b="0" dirty="0">
                <a:latin typeface="Times New Roman" charset="0"/>
                <a:ea typeface="MS PGothic" charset="-128"/>
              </a:rPr>
              <a:t>Or subject could have moved or got the scans at different times.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32E53104-DCF6-2B43-9C24-ED07DF0A09D2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C7DEF7E1-2668-244F-BC6B-3E0DFC18418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7285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1D2DB0AE-A604-E74A-BF76-95D9D86139C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99333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Dr. Lilla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Zollei</a:t>
            </a:r>
            <a:r>
              <a:rPr lang="en-US" altLang="en-US" dirty="0">
                <a:latin typeface="Times New Roman" charset="0"/>
                <a:ea typeface="MS PGothic" charset="-128"/>
              </a:rPr>
              <a:t> developed CVS: a more complex non-linear registration mechanism, Combined Volumetric Surface-Based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Higher complexity registration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Morphs your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Gets higher accuracy of correspondence within your images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charset="0"/>
                <a:ea typeface="MS PGothic" charset="-128"/>
              </a:rPr>
              <a:t>Helpful when: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You need higher, much more local correspondence between your put data sets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Useful for mapping cortical/subcortical regions from one subject/atlas to the rest of the population your analyzing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EF1A7ED1-F673-D242-899C-72828B1B0AF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706438"/>
            <a:ext cx="4646613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685800" y="4414838"/>
            <a:ext cx="54864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01381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MS PGothic" charset="-128"/>
              </a:rPr>
              <a:t>2 input datasets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Rigid: what you just saw (6 DOF)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Affine/non-linear: more complex transformations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Objective functions: good to keep in mind that when we do auto-segmentation – it’s an optimization problem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 objective function is the value you’re trying to optimize that you need to minimize or maximize</a:t>
            </a:r>
          </a:p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Similarity functions: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real-valued function that quantifies the similarity between two objects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Useful to know what similarity functions are in order to make sure that the images you are comparing are best suited by this objective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Apply your registrations to other images (to ensure accuracy)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Also a choice between interpolation types: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difference: nearest neighbor (morph dataset – you wont introduce new labels into dataset) with tri-linear (more accurate model) transfers data into new space, introduces new intensity value (if voxel is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ona</a:t>
            </a:r>
            <a:r>
              <a:rPr lang="en-US" altLang="en-US" dirty="0">
                <a:latin typeface="Times New Roman" charset="0"/>
                <a:ea typeface="MS PGothic" charset="-128"/>
              </a:rPr>
              <a:t>. Boundary, wants to make a smoother transition)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Rule of thumb: when you have a segmentation, binary image, or mask – always use nearest neighbor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When grey-scaled images (FA, structural), use linear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7E1B7B6-3BFA-CC42-9469-89ACBD7E092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FF1B052-CA39-0440-B497-C9E2DDD509C6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Links on FS wiki main page to glossary and FAQ 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firefox opens to the schedule page. from there links to lecture slides and tutorials. follow along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----- Meeting Notes (2/26/15 12:32) -----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>
                <a:solidFill>
                  <a:srgbClr val="000000"/>
                </a:solidFill>
              </a:rPr>
              <a:t>demo</a:t>
            </a:r>
          </a:p>
        </p:txBody>
      </p:sp>
      <p:sp>
        <p:nvSpPr>
          <p:cNvPr id="10445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8976D6C9-7E37-104F-81E9-13337D99446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9D2C4430-61F5-4D49-A3E1-95D8B64B84DD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66566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>
                <a:latin typeface="Times New Roman" charset="0"/>
                <a:ea typeface="MS PGothic" charset="-128"/>
              </a:rPr>
              <a:t>Automatically labels GM, WM, subcortical structures in your brain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538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F7630A10-CE85-BC40-A958-370408AC410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CC36DD76-4AF0-C94E-BCB6-3A6C65C3B685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One of the most common terms you will hear is the word “recon”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Short for reconstruction, but that term refers to different things and we use it in several different ways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There are different types of reconstruction in MRI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In FreeSurfer we are referring to a cortical surface reconstruction, a surface model, not a k-space reconstruction (that will already be done, normally by the MRI scanner, to create the T1-weighted image you use as input to FreeSurfer)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Recon-all is how you process data in FreeSurfer. means recon everything- do all of the steps of the processing pipeline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Recon data=run through the processing stream and create a reconstruction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Finally, “check your recons” refers to the output of recon-all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6861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6282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90903BC3-4593-0E47-8898-D2314AE5CB25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A5FC91D4-FFBC-9F42-8E07-4C1ED768A3E6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1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5425"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</a:rPr>
              <a:t>Typical recon output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0662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D45B86FC-DB38-0A45-A10F-6471830D6DA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E91C7455-BE57-954D-BE8F-2411E94B472B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At many different points in the recon process, FS will generate files that look similar to MRI data -&gt; called volumes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When we say “volumes”, we are usually referring to MRI data or mgz files created by FreeSurfer instead of actual volume measurements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Each one can tell you something a little different, which we will explain in a later talk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72710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Several files that 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FreeSurfer</a:t>
            </a:r>
            <a:r>
              <a:rPr lang="en-US" altLang="en-US" dirty="0">
                <a:latin typeface="Times New Roman" charset="0"/>
                <a:ea typeface="MS PGothic" charset="-128"/>
              </a:rPr>
              <a:t> outputs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Look like MRI data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fld id="{71DA0274-7A6C-D841-995B-816B827655A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fld id="{DBEDED31-B4B4-0046-AD94-D95C74FC0C8A}" type="slidenum">
              <a:rPr lang="en-US" altLang="en-US" sz="1200">
                <a:solidFill>
                  <a:srgbClr val="000000"/>
                </a:solidFill>
              </a:rPr>
              <a:pPr eaLnBrk="1" hangingPunct="1">
                <a:buSzPct val="100000"/>
              </a:pPr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3" name="Text Box 3"/>
          <p:cNvSpPr txBox="1">
            <a:spLocks noChangeArrowheads="1"/>
          </p:cNvSpPr>
          <p:nvPr/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82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625475" indent="-168275"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68275" algn="l"/>
                <a:tab pos="625475" algn="l"/>
                <a:tab pos="1082675" algn="l"/>
                <a:tab pos="1539875" algn="l"/>
                <a:tab pos="1997075" algn="l"/>
                <a:tab pos="2454275" algn="l"/>
                <a:tab pos="2911475" algn="l"/>
                <a:tab pos="3368675" algn="l"/>
                <a:tab pos="3825875" algn="l"/>
                <a:tab pos="4283075" algn="l"/>
                <a:tab pos="4740275" algn="l"/>
                <a:tab pos="5197475" algn="l"/>
                <a:tab pos="5654675" algn="l"/>
                <a:tab pos="6111875" algn="l"/>
                <a:tab pos="6569075" algn="l"/>
                <a:tab pos="7026275" algn="l"/>
                <a:tab pos="7483475" algn="l"/>
                <a:tab pos="7940675" algn="l"/>
                <a:tab pos="8397875" algn="l"/>
                <a:tab pos="8855075" algn="l"/>
                <a:tab pos="9312275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If you zoom in on the MRI image on the left, you would see many little grey boxes (right)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tons of 2-D pixels make up this image, but with scan data we call them voxels (because they have a volume)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They have an area (as you see here in this slice), but each MRI slice also has a thickness (which you can’t see here), so it has volume too</a:t>
            </a:r>
          </a:p>
          <a:p>
            <a:pPr lvl="1"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Pixel is 2D, voxel is 3D</a:t>
            </a:r>
          </a:p>
          <a:p>
            <a:pPr eaLnBrk="1" hangingPunct="1">
              <a:buClr>
                <a:srgbClr val="000000"/>
              </a:buClr>
              <a:buSzPct val="100000"/>
              <a:buFont typeface="Symbol" charset="2"/>
              <a:buChar char=""/>
            </a:pPr>
            <a:r>
              <a:rPr lang="en-US" altLang="en-US" sz="2000">
                <a:solidFill>
                  <a:srgbClr val="000000"/>
                </a:solidFill>
              </a:rPr>
              <a:t>Typically our voxels are 1mm^3 in FreeSurfer</a:t>
            </a:r>
          </a:p>
          <a:p>
            <a:pPr eaLnBrk="1" hangingPunct="1">
              <a:buSzPct val="100000"/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8374" name="Notes Placeholder 1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MS PGothic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Basically a pixel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MRI images made up of all of these voxels, that’s how we get our measurements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The square has volume, has a value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charset="0"/>
                <a:ea typeface="MS PGothic" charset="-128"/>
              </a:rPr>
              <a:t>We can add up all of the voxels of the brain and know its volume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879A4-6CC4-CF41-B8BC-B4262B88F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36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2CDC6-AF27-0A46-BD22-99991956D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41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3973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3973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5430-BA08-4543-B2A8-5404A473C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9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455B-F51B-754A-8BB1-0861266F9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5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F6121-3204-504A-913D-325B47B74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755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CD80-7A48-0F46-8E87-20966A3D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83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534DF-5CCF-6841-85DB-E9FF48CB8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06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E9DE-7237-664D-BE55-D2520AAB6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46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CED-0DE6-2F43-A370-50B7BC0514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3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7206-871B-0C45-9555-79EA1B6EE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31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2FC8-0108-C34E-B7A2-CD03DF662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5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6AD53-06E9-F24B-AA01-24437B3654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5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B0836-82E7-3849-86BB-94437240C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90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B072-D97D-C54E-BBA5-496951902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9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9CBE-3833-C445-A6D0-5DDF55BD1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68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8D6A2-7A5F-6348-878F-2D022A6E1E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126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AA32-F19B-9349-AADF-366B91459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006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1E98-8B5A-E84A-B74B-623DB0D30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81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89D54-FA51-2846-B0E0-C8BA6F434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222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A25F-3992-0E43-9225-908AF85A9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945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113E2-2633-CB49-823A-E1A035AAA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454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E31F-8883-B743-96FE-493E5F83D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2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5AC0-5A24-A548-AE84-6F8CDB6D3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5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B53C9-67A8-FD42-83AD-60674A93B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564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6079D-132C-CB46-B8AC-ACB8D240C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550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A821-080A-A84E-97A9-2243FA966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E33EA-E21C-D142-AAC0-66F71B4B42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835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303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303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FB9CD-1A8D-B643-AA85-776F9CF8B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48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67216-00BE-444B-B2A5-FD53DAFE2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44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D944F-23CD-2242-8B67-07ADAE507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688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5D189-9FEC-0A4A-A3FB-8D2D3B828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777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0696-CE03-AB4E-AD48-8C55B12B9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00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7D10-CD28-254B-84E7-51C0C7085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17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F0B25-5920-D94A-9E1C-B3B140321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793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87B4-3456-BA46-A764-0E9EB714F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7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A12D8-0CB3-8D43-8BE7-C5D8AD41E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4707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47059-4CF9-004B-ADD5-F357AFD86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184E-5432-B649-9C66-9D25A088C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961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F886-094E-674B-B405-A2FB68B33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625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5FD9-4886-D24D-BEF2-7B5D992E9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39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A88E-6A80-094D-B15E-0301C6A9B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20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93A2C-F78B-164F-A9A6-41F7D2D1B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95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E5B0-F978-E74D-869C-B377F4563A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60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E897-BAAC-5442-961D-E759A01AC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45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BC836-0FA5-244E-98F3-62EDCE3FA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2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982160-9AE9-E34F-94FB-18F605617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B861793-8E2F-EE4E-9C0E-DEC5CFB81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46B667-766D-CC4C-B01E-5ADD6CE6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buSzPct val="100000"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AD2622-7253-B34A-A594-C5CB6AE36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891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Book Antiqua" panose="02040602050305030304" pitchFamily="18" charset="0"/>
          <a:ea typeface="MS PGothic" panose="020B0600070205080204" pitchFamily="34" charset="-128"/>
          <a:cs typeface="AR PL UMing HK" charset="0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Book Antiqua" panose="02040602050305030304" pitchFamily="18" charset="0"/>
          <a:ea typeface="AR PL UMing HK" charset="0"/>
          <a:cs typeface="AR PL UMing HK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svg"/><Relationship Id="rId9" Type="http://schemas.microsoft.com/office/2007/relationships/diagramDrawing" Target="../diagrams/drawing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rfer.nmr.mgh.harvard.edu/fswiki/FsTutorial/Glossar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mail-archive.com/freesurfer@nmr.mgh.harvard.edu/" TargetMode="External"/><Relationship Id="rId4" Type="http://schemas.openxmlformats.org/officeDocument/2006/relationships/hyperlink" Target="https://surfer.nmr.mgh.harvard.edu/fswiki/UserContributions/FA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53254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257" name="Freeform: Shape 53256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59" name="Freeform: Shape 53258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1" name="Freeform: Shape 53260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3" name="Rectangle 53262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5" name="Freeform: Shape 53264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67" name="Rectangle 53266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69" name="Freeform: Shape 53268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71" name="Freeform: Shape 53270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2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1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Intro to FreeSurfer Jargon</a:t>
            </a:r>
          </a:p>
        </p:txBody>
      </p:sp>
      <p:sp>
        <p:nvSpPr>
          <p:cNvPr id="53273" name="Freeform: Shape 53272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275" name="Rectangle 53274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dirty="0">
                <a:solidFill>
                  <a:srgbClr val="FFFFFF"/>
                </a:solidFill>
                <a:ea typeface="MS PGothic" charset="-128"/>
              </a:rPr>
              <a:t>Voxel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2743200"/>
            <a:ext cx="3724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4038600" y="1828800"/>
            <a:ext cx="609600" cy="22860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0" name="AutoShape 5"/>
          <p:cNvSpPr>
            <a:spLocks noChangeArrowheads="1"/>
          </p:cNvSpPr>
          <p:nvPr/>
        </p:nvSpPr>
        <p:spPr bwMode="auto">
          <a:xfrm>
            <a:off x="2971800" y="1524000"/>
            <a:ext cx="1295400" cy="517525"/>
          </a:xfrm>
          <a:custGeom>
            <a:avLst/>
            <a:gdLst>
              <a:gd name="T0" fmla="*/ 1295400 w 1295400"/>
              <a:gd name="T1" fmla="*/ 258763 h 517525"/>
              <a:gd name="T2" fmla="*/ 647700 w 1295400"/>
              <a:gd name="T3" fmla="*/ 517525 h 517525"/>
              <a:gd name="T4" fmla="*/ 0 w 1295400"/>
              <a:gd name="T5" fmla="*/ 258763 h 517525"/>
              <a:gd name="T6" fmla="*/ 647700 w 12954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95400"/>
              <a:gd name="T13" fmla="*/ 0 h 517525"/>
              <a:gd name="T14" fmla="*/ 1295400 w 12954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517525">
                <a:moveTo>
                  <a:pt x="0" y="0"/>
                </a:moveTo>
                <a:lnTo>
                  <a:pt x="3598" y="0"/>
                </a:lnTo>
                <a:lnTo>
                  <a:pt x="3598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voxel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57200" y="1874837"/>
            <a:ext cx="1524000" cy="521766"/>
          </a:xfrm>
          <a:custGeom>
            <a:avLst/>
            <a:gdLst>
              <a:gd name="T0" fmla="*/ 1295400 w 1295400"/>
              <a:gd name="T1" fmla="*/ 258763 h 517525"/>
              <a:gd name="T2" fmla="*/ 647700 w 1295400"/>
              <a:gd name="T3" fmla="*/ 517525 h 517525"/>
              <a:gd name="T4" fmla="*/ 0 w 1295400"/>
              <a:gd name="T5" fmla="*/ 258763 h 517525"/>
              <a:gd name="T6" fmla="*/ 647700 w 12954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95400"/>
              <a:gd name="T13" fmla="*/ 0 h 517525"/>
              <a:gd name="T14" fmla="*/ 1295400 w 12954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517525">
                <a:moveTo>
                  <a:pt x="0" y="0"/>
                </a:moveTo>
                <a:lnTo>
                  <a:pt x="3598" y="0"/>
                </a:lnTo>
                <a:lnTo>
                  <a:pt x="3598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volume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1066800" y="2396603"/>
            <a:ext cx="304800" cy="194197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dirty="0">
                <a:solidFill>
                  <a:srgbClr val="FFFFFF"/>
                </a:solidFill>
                <a:ea typeface="MS PGothic" charset="-128"/>
              </a:rPr>
              <a:t>Surface</a:t>
            </a: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: White &amp; Pial</a:t>
            </a:r>
            <a:endParaRPr lang="en-US" altLang="en-US" b="1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743200"/>
            <a:ext cx="3724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Line 4"/>
          <p:cNvSpPr>
            <a:spLocks noChangeShapeType="1"/>
          </p:cNvSpPr>
          <p:nvPr/>
        </p:nvSpPr>
        <p:spPr bwMode="auto">
          <a:xfrm flipV="1">
            <a:off x="4572000" y="4797425"/>
            <a:ext cx="304800" cy="6159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 flipV="1">
            <a:off x="4267200" y="4873625"/>
            <a:ext cx="228600" cy="539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AutoShape 6"/>
          <p:cNvSpPr>
            <a:spLocks noChangeArrowheads="1"/>
          </p:cNvSpPr>
          <p:nvPr/>
        </p:nvSpPr>
        <p:spPr bwMode="auto">
          <a:xfrm>
            <a:off x="3886200" y="5334000"/>
            <a:ext cx="1524000" cy="517525"/>
          </a:xfrm>
          <a:custGeom>
            <a:avLst/>
            <a:gdLst>
              <a:gd name="T0" fmla="*/ 1524000 w 1524000"/>
              <a:gd name="T1" fmla="*/ 258763 h 517525"/>
              <a:gd name="T2" fmla="*/ 762000 w 1524000"/>
              <a:gd name="T3" fmla="*/ 517525 h 517525"/>
              <a:gd name="T4" fmla="*/ 0 w 1524000"/>
              <a:gd name="T5" fmla="*/ 258763 h 517525"/>
              <a:gd name="T6" fmla="*/ 762000 w 15240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24000"/>
              <a:gd name="T13" fmla="*/ 0 h 517525"/>
              <a:gd name="T14" fmla="*/ 1524000 w 15240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000" h="517525">
                <a:moveTo>
                  <a:pt x="0" y="0"/>
                </a:moveTo>
                <a:lnTo>
                  <a:pt x="4233" y="0"/>
                </a:lnTo>
                <a:lnTo>
                  <a:pt x="4233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 dirty="0">
                <a:solidFill>
                  <a:schemeClr val="tx1"/>
                </a:solidFill>
                <a:latin typeface="Book Antiqua" charset="0"/>
              </a:rPr>
              <a:t>surface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dirty="0">
                <a:solidFill>
                  <a:srgbClr val="FFFFFF"/>
                </a:solidFill>
                <a:ea typeface="MS PGothic" charset="-128"/>
              </a:rPr>
              <a:t>Surface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038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038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73221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Line 5"/>
          <p:cNvSpPr>
            <a:spLocks noChangeShapeType="1"/>
          </p:cNvSpPr>
          <p:nvPr/>
        </p:nvSpPr>
        <p:spPr bwMode="auto">
          <a:xfrm flipV="1">
            <a:off x="5257800" y="4568825"/>
            <a:ext cx="304800" cy="6159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Line 6"/>
          <p:cNvSpPr>
            <a:spLocks noChangeShapeType="1"/>
          </p:cNvSpPr>
          <p:nvPr/>
        </p:nvSpPr>
        <p:spPr bwMode="auto">
          <a:xfrm flipV="1">
            <a:off x="4953000" y="4645025"/>
            <a:ext cx="228600" cy="539750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" name="AutoShape 7"/>
          <p:cNvSpPr>
            <a:spLocks noChangeArrowheads="1"/>
          </p:cNvSpPr>
          <p:nvPr/>
        </p:nvSpPr>
        <p:spPr bwMode="auto">
          <a:xfrm>
            <a:off x="4572000" y="5105400"/>
            <a:ext cx="1524000" cy="517525"/>
          </a:xfrm>
          <a:custGeom>
            <a:avLst/>
            <a:gdLst>
              <a:gd name="T0" fmla="*/ 1524000 w 1524000"/>
              <a:gd name="T1" fmla="*/ 258763 h 517525"/>
              <a:gd name="T2" fmla="*/ 762000 w 1524000"/>
              <a:gd name="T3" fmla="*/ 517525 h 517525"/>
              <a:gd name="T4" fmla="*/ 0 w 1524000"/>
              <a:gd name="T5" fmla="*/ 258763 h 517525"/>
              <a:gd name="T6" fmla="*/ 762000 w 1524000"/>
              <a:gd name="T7" fmla="*/ 0 h 5175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524000"/>
              <a:gd name="T13" fmla="*/ 0 h 517525"/>
              <a:gd name="T14" fmla="*/ 1524000 w 1524000"/>
              <a:gd name="T15" fmla="*/ 517525 h 5175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4000" h="517525">
                <a:moveTo>
                  <a:pt x="0" y="0"/>
                </a:moveTo>
                <a:lnTo>
                  <a:pt x="4233" y="0"/>
                </a:lnTo>
                <a:lnTo>
                  <a:pt x="4233" y="1437"/>
                </a:lnTo>
                <a:lnTo>
                  <a:pt x="0" y="14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surface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504" name="Rectangle 63503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509" name="Group 63505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906051" y="2150362"/>
            <a:ext cx="5860051" cy="1559357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63511" name="Rectangle 63506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08" name="Rectangle 63507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510" name="Rectangle 63509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hoto, knot, man&#10;&#10;Description automatically generated">
            <a:extLst>
              <a:ext uri="{FF2B5EF4-FFF2-40B4-BE49-F238E27FC236}">
                <a16:creationId xmlns:a16="http://schemas.microsoft.com/office/drawing/2014/main" id="{4944AC24-0F4D-0F42-9260-25618026A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6" r="1" b="1"/>
          <a:stretch/>
        </p:blipFill>
        <p:spPr>
          <a:xfrm>
            <a:off x="628650" y="704765"/>
            <a:ext cx="7971282" cy="54400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dirty="0">
                <a:solidFill>
                  <a:srgbClr val="FFFFFF"/>
                </a:solidFill>
                <a:ea typeface="MS PGothic" charset="-128"/>
              </a:rPr>
              <a:t>Cortical vs. Subcortical GM</a:t>
            </a:r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24113"/>
            <a:ext cx="20288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528888"/>
            <a:ext cx="2787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AutoShape 5"/>
          <p:cNvSpPr>
            <a:spLocks noChangeArrowheads="1"/>
          </p:cNvSpPr>
          <p:nvPr/>
        </p:nvSpPr>
        <p:spPr bwMode="auto">
          <a:xfrm rot="-1320000">
            <a:off x="3979863" y="3481388"/>
            <a:ext cx="762000" cy="1447800"/>
          </a:xfrm>
          <a:custGeom>
            <a:avLst/>
            <a:gdLst>
              <a:gd name="T0" fmla="*/ 762000 w 762000"/>
              <a:gd name="T1" fmla="*/ 723900 h 1447800"/>
              <a:gd name="T2" fmla="*/ 381000 w 762000"/>
              <a:gd name="T3" fmla="*/ 1447800 h 1447800"/>
              <a:gd name="T4" fmla="*/ 0 w 762000"/>
              <a:gd name="T5" fmla="*/ 723900 h 1447800"/>
              <a:gd name="T6" fmla="*/ 381000 w 762000"/>
              <a:gd name="T7" fmla="*/ 0 h 1447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2000"/>
              <a:gd name="T13" fmla="*/ 0 h 1447800"/>
              <a:gd name="T14" fmla="*/ 762000 w 762000"/>
              <a:gd name="T15" fmla="*/ 1447800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1447800">
                <a:moveTo>
                  <a:pt x="0" y="2011"/>
                </a:moveTo>
                <a:lnTo>
                  <a:pt x="1059" y="2011"/>
                </a:lnTo>
                <a:lnTo>
                  <a:pt x="180" y="90"/>
                </a:lnTo>
                <a:lnTo>
                  <a:pt x="1059" y="2011"/>
                </a:lnTo>
                <a:lnTo>
                  <a:pt x="270" y="90"/>
                </a:lnTo>
                <a:lnTo>
                  <a:pt x="0" y="2011"/>
                </a:lnTo>
                <a:close/>
              </a:path>
            </a:pathLst>
          </a:custGeom>
          <a:noFill/>
          <a:ln w="38160" cap="flat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5" name="AutoShape 6"/>
          <p:cNvSpPr>
            <a:spLocks noChangeArrowheads="1"/>
          </p:cNvSpPr>
          <p:nvPr/>
        </p:nvSpPr>
        <p:spPr bwMode="auto">
          <a:xfrm>
            <a:off x="7165975" y="3519488"/>
            <a:ext cx="1447800" cy="685800"/>
          </a:xfrm>
          <a:custGeom>
            <a:avLst/>
            <a:gdLst>
              <a:gd name="T0" fmla="*/ 1447800 w 1447800"/>
              <a:gd name="T1" fmla="*/ 342900 h 685800"/>
              <a:gd name="T2" fmla="*/ 723900 w 1447800"/>
              <a:gd name="T3" fmla="*/ 685800 h 685800"/>
              <a:gd name="T4" fmla="*/ 0 w 1447800"/>
              <a:gd name="T5" fmla="*/ 342900 h 685800"/>
              <a:gd name="T6" fmla="*/ 723900 w 1447800"/>
              <a:gd name="T7" fmla="*/ 0 h 685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447800"/>
              <a:gd name="T13" fmla="*/ 0 h 685800"/>
              <a:gd name="T14" fmla="*/ 1447800 w 1447800"/>
              <a:gd name="T15" fmla="*/ 685800 h 685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800" h="685800">
                <a:moveTo>
                  <a:pt x="0" y="953"/>
                </a:moveTo>
                <a:lnTo>
                  <a:pt x="2011" y="953"/>
                </a:lnTo>
                <a:lnTo>
                  <a:pt x="180" y="90"/>
                </a:lnTo>
                <a:lnTo>
                  <a:pt x="2011" y="953"/>
                </a:lnTo>
                <a:lnTo>
                  <a:pt x="270" y="90"/>
                </a:lnTo>
                <a:lnTo>
                  <a:pt x="0" y="953"/>
                </a:lnTo>
                <a:close/>
              </a:path>
            </a:pathLst>
          </a:custGeom>
          <a:noFill/>
          <a:ln w="38160" cap="flat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AutoShape 7"/>
          <p:cNvSpPr>
            <a:spLocks noChangeArrowheads="1"/>
          </p:cNvSpPr>
          <p:nvPr/>
        </p:nvSpPr>
        <p:spPr bwMode="auto">
          <a:xfrm>
            <a:off x="4162425" y="5272088"/>
            <a:ext cx="1143000" cy="365125"/>
          </a:xfrm>
          <a:custGeom>
            <a:avLst/>
            <a:gdLst>
              <a:gd name="T0" fmla="*/ 1143000 w 1143000"/>
              <a:gd name="T1" fmla="*/ 182563 h 365125"/>
              <a:gd name="T2" fmla="*/ 571500 w 1143000"/>
              <a:gd name="T3" fmla="*/ 365125 h 365125"/>
              <a:gd name="T4" fmla="*/ 0 w 1143000"/>
              <a:gd name="T5" fmla="*/ 182563 h 365125"/>
              <a:gd name="T6" fmla="*/ 571500 w 11430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43000"/>
              <a:gd name="T13" fmla="*/ 0 h 365125"/>
              <a:gd name="T14" fmla="*/ 1143000 w 11430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3000" h="365125">
                <a:moveTo>
                  <a:pt x="0" y="0"/>
                </a:moveTo>
                <a:lnTo>
                  <a:pt x="3175" y="0"/>
                </a:lnTo>
                <a:lnTo>
                  <a:pt x="3175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9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Book Antiqua" charset="0"/>
              </a:rPr>
              <a:t>coronal</a:t>
            </a:r>
          </a:p>
        </p:txBody>
      </p:sp>
      <p:sp>
        <p:nvSpPr>
          <p:cNvPr id="73737" name="AutoShape 8"/>
          <p:cNvSpPr>
            <a:spLocks noChangeArrowheads="1"/>
          </p:cNvSpPr>
          <p:nvPr/>
        </p:nvSpPr>
        <p:spPr bwMode="auto">
          <a:xfrm>
            <a:off x="7210425" y="4891088"/>
            <a:ext cx="990600" cy="639762"/>
          </a:xfrm>
          <a:custGeom>
            <a:avLst/>
            <a:gdLst>
              <a:gd name="T0" fmla="*/ 990600 w 990600"/>
              <a:gd name="T1" fmla="*/ 319881 h 639762"/>
              <a:gd name="T2" fmla="*/ 495300 w 990600"/>
              <a:gd name="T3" fmla="*/ 639762 h 639762"/>
              <a:gd name="T4" fmla="*/ 0 w 990600"/>
              <a:gd name="T5" fmla="*/ 319881 h 639762"/>
              <a:gd name="T6" fmla="*/ 495300 w 990600"/>
              <a:gd name="T7" fmla="*/ 0 h 6397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90600"/>
              <a:gd name="T13" fmla="*/ 0 h 639762"/>
              <a:gd name="T14" fmla="*/ 990600 w 990600"/>
              <a:gd name="T15" fmla="*/ 639762 h 6397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0600" h="639762">
                <a:moveTo>
                  <a:pt x="0" y="0"/>
                </a:moveTo>
                <a:lnTo>
                  <a:pt x="2752" y="0"/>
                </a:lnTo>
                <a:lnTo>
                  <a:pt x="2752" y="1774"/>
                </a:lnTo>
                <a:lnTo>
                  <a:pt x="0" y="17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900"/>
              </a:spcBef>
              <a:buSzPct val="100000"/>
            </a:pPr>
            <a:r>
              <a:rPr lang="en-US" altLang="en-US">
                <a:solidFill>
                  <a:srgbClr val="000000"/>
                </a:solidFill>
                <a:latin typeface="Book Antiqua" charset="0"/>
              </a:rPr>
              <a:t>sagittal</a:t>
            </a:r>
          </a:p>
        </p:txBody>
      </p:sp>
      <p:sp>
        <p:nvSpPr>
          <p:cNvPr id="73738" name="AutoShape 9"/>
          <p:cNvSpPr>
            <a:spLocks noChangeArrowheads="1"/>
          </p:cNvSpPr>
          <p:nvPr/>
        </p:nvSpPr>
        <p:spPr bwMode="auto">
          <a:xfrm>
            <a:off x="4800600" y="1600200"/>
            <a:ext cx="2590800" cy="942975"/>
          </a:xfrm>
          <a:custGeom>
            <a:avLst/>
            <a:gdLst>
              <a:gd name="T0" fmla="*/ 2590800 w 2590800"/>
              <a:gd name="T1" fmla="*/ 471488 h 942975"/>
              <a:gd name="T2" fmla="*/ 1295400 w 2590800"/>
              <a:gd name="T3" fmla="*/ 942975 h 942975"/>
              <a:gd name="T4" fmla="*/ 0 w 2590800"/>
              <a:gd name="T5" fmla="*/ 471488 h 942975"/>
              <a:gd name="T6" fmla="*/ 1295400 w 25908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590800"/>
              <a:gd name="T13" fmla="*/ 0 h 942975"/>
              <a:gd name="T14" fmla="*/ 2590800 w 25908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0800" h="942975">
                <a:moveTo>
                  <a:pt x="0" y="0"/>
                </a:moveTo>
                <a:lnTo>
                  <a:pt x="7197" y="0"/>
                </a:lnTo>
                <a:lnTo>
                  <a:pt x="719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subcortical gm</a:t>
            </a:r>
          </a:p>
        </p:txBody>
      </p:sp>
      <p:pic>
        <p:nvPicPr>
          <p:cNvPr id="7373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2590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AutoShape 11"/>
          <p:cNvSpPr>
            <a:spLocks noChangeArrowheads="1"/>
          </p:cNvSpPr>
          <p:nvPr/>
        </p:nvSpPr>
        <p:spPr bwMode="auto">
          <a:xfrm>
            <a:off x="381000" y="1600200"/>
            <a:ext cx="2133600" cy="942975"/>
          </a:xfrm>
          <a:custGeom>
            <a:avLst/>
            <a:gdLst>
              <a:gd name="T0" fmla="*/ 2133600 w 2133600"/>
              <a:gd name="T1" fmla="*/ 471488 h 942975"/>
              <a:gd name="T2" fmla="*/ 1066800 w 2133600"/>
              <a:gd name="T3" fmla="*/ 942975 h 942975"/>
              <a:gd name="T4" fmla="*/ 0 w 2133600"/>
              <a:gd name="T5" fmla="*/ 471488 h 942975"/>
              <a:gd name="T6" fmla="*/ 1066800 w 21336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3600"/>
              <a:gd name="T13" fmla="*/ 0 h 942975"/>
              <a:gd name="T14" fmla="*/ 2133600 w 21336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600" h="942975">
                <a:moveTo>
                  <a:pt x="0" y="0"/>
                </a:moveTo>
                <a:lnTo>
                  <a:pt x="5927" y="0"/>
                </a:lnTo>
                <a:lnTo>
                  <a:pt x="592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cortical gm</a:t>
            </a:r>
          </a:p>
        </p:txBody>
      </p:sp>
      <p:sp>
        <p:nvSpPr>
          <p:cNvPr id="73741" name="Line 12"/>
          <p:cNvSpPr>
            <a:spLocks noChangeShapeType="1"/>
          </p:cNvSpPr>
          <p:nvPr/>
        </p:nvSpPr>
        <p:spPr bwMode="auto">
          <a:xfrm flipH="1">
            <a:off x="2206625" y="37338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3"/>
          <p:cNvSpPr>
            <a:spLocks noChangeShapeType="1"/>
          </p:cNvSpPr>
          <p:nvPr/>
        </p:nvSpPr>
        <p:spPr bwMode="auto">
          <a:xfrm flipH="1">
            <a:off x="1978025" y="32004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4"/>
          <p:cNvSpPr>
            <a:spLocks noChangeShapeType="1"/>
          </p:cNvSpPr>
          <p:nvPr/>
        </p:nvSpPr>
        <p:spPr bwMode="auto">
          <a:xfrm flipH="1">
            <a:off x="2359025" y="4648200"/>
            <a:ext cx="3111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5"/>
          <p:cNvSpPr>
            <a:spLocks noChangeShapeType="1"/>
          </p:cNvSpPr>
          <p:nvPr/>
        </p:nvSpPr>
        <p:spPr bwMode="auto">
          <a:xfrm flipH="1">
            <a:off x="1673225" y="2590800"/>
            <a:ext cx="387350" cy="228600"/>
          </a:xfrm>
          <a:prstGeom prst="line">
            <a:avLst/>
          </a:prstGeom>
          <a:noFill/>
          <a:ln w="2844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6"/>
          <p:cNvSpPr>
            <a:spLocks noChangeShapeType="1"/>
          </p:cNvSpPr>
          <p:nvPr/>
        </p:nvSpPr>
        <p:spPr bwMode="auto">
          <a:xfrm>
            <a:off x="3276600" y="1600200"/>
            <a:ext cx="1588" cy="5029200"/>
          </a:xfrm>
          <a:prstGeom prst="line">
            <a:avLst/>
          </a:prstGeom>
          <a:noFill/>
          <a:ln w="190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Parcellation vs. Segmentation</a:t>
            </a:r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77828" name="AutoShape 3"/>
          <p:cNvSpPr>
            <a:spLocks noChangeArrowheads="1"/>
          </p:cNvSpPr>
          <p:nvPr/>
        </p:nvSpPr>
        <p:spPr bwMode="auto">
          <a:xfrm>
            <a:off x="4724400" y="1600200"/>
            <a:ext cx="4419600" cy="942975"/>
          </a:xfrm>
          <a:custGeom>
            <a:avLst/>
            <a:gdLst>
              <a:gd name="T0" fmla="*/ 4419600 w 4419600"/>
              <a:gd name="T1" fmla="*/ 471488 h 942975"/>
              <a:gd name="T2" fmla="*/ 2209800 w 4419600"/>
              <a:gd name="T3" fmla="*/ 942975 h 942975"/>
              <a:gd name="T4" fmla="*/ 0 w 4419600"/>
              <a:gd name="T5" fmla="*/ 471488 h 942975"/>
              <a:gd name="T6" fmla="*/ 2209800 w 44196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419600"/>
              <a:gd name="T13" fmla="*/ 0 h 942975"/>
              <a:gd name="T14" fmla="*/ 4419600 w 44196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19600" h="942975">
                <a:moveTo>
                  <a:pt x="0" y="0"/>
                </a:moveTo>
                <a:lnTo>
                  <a:pt x="12277" y="0"/>
                </a:lnTo>
                <a:lnTo>
                  <a:pt x="12277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(subcortical) segmentation</a:t>
            </a:r>
          </a:p>
        </p:txBody>
      </p:sp>
      <p:sp>
        <p:nvSpPr>
          <p:cNvPr id="77829" name="AutoShape 4"/>
          <p:cNvSpPr>
            <a:spLocks noChangeArrowheads="1"/>
          </p:cNvSpPr>
          <p:nvPr/>
        </p:nvSpPr>
        <p:spPr bwMode="auto">
          <a:xfrm>
            <a:off x="228600" y="1600200"/>
            <a:ext cx="3810000" cy="942975"/>
          </a:xfrm>
          <a:custGeom>
            <a:avLst/>
            <a:gdLst>
              <a:gd name="T0" fmla="*/ 3810000 w 3810000"/>
              <a:gd name="T1" fmla="*/ 471488 h 942975"/>
              <a:gd name="T2" fmla="*/ 1905000 w 3810000"/>
              <a:gd name="T3" fmla="*/ 942975 h 942975"/>
              <a:gd name="T4" fmla="*/ 0 w 3810000"/>
              <a:gd name="T5" fmla="*/ 471488 h 942975"/>
              <a:gd name="T6" fmla="*/ 1905000 w 3810000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810000"/>
              <a:gd name="T13" fmla="*/ 0 h 942975"/>
              <a:gd name="T14" fmla="*/ 3810000 w 3810000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0000" h="942975">
                <a:moveTo>
                  <a:pt x="0" y="0"/>
                </a:moveTo>
                <a:lnTo>
                  <a:pt x="10583" y="0"/>
                </a:lnTo>
                <a:lnTo>
                  <a:pt x="10583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spcBef>
                <a:spcPts val="1400"/>
              </a:spcBef>
              <a:buSzPct val="100000"/>
            </a:pPr>
            <a:r>
              <a:rPr lang="en-US" altLang="en-US" sz="2800">
                <a:solidFill>
                  <a:srgbClr val="000000"/>
                </a:solidFill>
                <a:latin typeface="Book Antiqua" charset="0"/>
              </a:rPr>
              <a:t>(cortical) parcellation</a:t>
            </a:r>
          </a:p>
        </p:txBody>
      </p:sp>
      <p:pic>
        <p:nvPicPr>
          <p:cNvPr id="778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4602163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Line 6"/>
          <p:cNvSpPr>
            <a:spLocks noChangeShapeType="1"/>
          </p:cNvSpPr>
          <p:nvPr/>
        </p:nvSpPr>
        <p:spPr bwMode="auto">
          <a:xfrm>
            <a:off x="1676400" y="2133600"/>
            <a:ext cx="1219200" cy="7620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Line 7"/>
          <p:cNvSpPr>
            <a:spLocks noChangeShapeType="1"/>
          </p:cNvSpPr>
          <p:nvPr/>
        </p:nvSpPr>
        <p:spPr bwMode="auto">
          <a:xfrm>
            <a:off x="914400" y="4419600"/>
            <a:ext cx="1219200" cy="7620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 flipH="1">
            <a:off x="5254625" y="3581400"/>
            <a:ext cx="920750" cy="8382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4" name="Line 9"/>
          <p:cNvSpPr>
            <a:spLocks noChangeShapeType="1"/>
          </p:cNvSpPr>
          <p:nvPr/>
        </p:nvSpPr>
        <p:spPr bwMode="auto">
          <a:xfrm flipH="1">
            <a:off x="5102225" y="4191000"/>
            <a:ext cx="920750" cy="838200"/>
          </a:xfrm>
          <a:prstGeom prst="line">
            <a:avLst/>
          </a:prstGeom>
          <a:noFill/>
          <a:ln w="1908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Intro to FreeSurfer Jargon</a:t>
            </a: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19E447CF-2905-6541-A058-667677E05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600200"/>
            <a:ext cx="381000" cy="457200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47EB061C-B9B5-0A47-BD2A-7712C5B74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4" y="2171700"/>
            <a:ext cx="367145" cy="45720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C3284D9-2322-8B47-B770-DC456C936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345" y="2796166"/>
            <a:ext cx="381000" cy="4572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88A97B76-8F0A-0341-BDCF-312B8895E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3435928"/>
            <a:ext cx="367145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2E757A81-C850-E24F-A9F1-425498426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128656"/>
            <a:ext cx="353290" cy="45720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6E05FF62-EEEA-AF4E-A01E-C57F6C4F5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4" y="4700156"/>
            <a:ext cx="367145" cy="457200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BBFD6493-8930-9648-B3AC-FD4A3BEB3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1055" y="5257800"/>
            <a:ext cx="353290" cy="457200"/>
          </a:xfrm>
          <a:prstGeom prst="rect">
            <a:avLst/>
          </a:prstGeom>
        </p:spPr>
      </p:pic>
      <p:graphicFrame>
        <p:nvGraphicFramePr>
          <p:cNvPr id="79877" name="Text Box 2">
            <a:extLst>
              <a:ext uri="{FF2B5EF4-FFF2-40B4-BE49-F238E27FC236}">
                <a16:creationId xmlns:a16="http://schemas.microsoft.com/office/drawing/2014/main" id="{7AF3E6BB-0541-8763-6633-BD4D35929EE6}"/>
              </a:ext>
            </a:extLst>
          </p:cNvPr>
          <p:cNvGraphicFramePr/>
          <p:nvPr/>
        </p:nvGraphicFramePr>
        <p:xfrm>
          <a:off x="928255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400" b="1">
                <a:solidFill>
                  <a:srgbClr val="FFFFFF"/>
                </a:solidFill>
                <a:latin typeface="Book Antiqua" charset="0"/>
              </a:rPr>
              <a:t>Registration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UMing HK" charset="0"/>
                <a:cs typeface="AR PL UMing HK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Goal: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	to find a common coordinate system for the input data sets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00000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Examples: </a:t>
            </a:r>
          </a:p>
          <a:p>
            <a:pPr marL="341313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comparing different MRI images of the same individual (longitudinal scans, diffusion vs functional scans)</a:t>
            </a:r>
          </a:p>
          <a:p>
            <a:pPr marL="341313" eaLnBrk="1" hangingPunct="1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Symbol" panose="05050102010706020507" pitchFamily="18" charset="2"/>
              <a:buChar char=""/>
              <a:defRPr/>
            </a:pPr>
            <a:r>
              <a:rPr lang="en-US" altLang="en-US" sz="3000">
                <a:solidFill>
                  <a:srgbClr val="FFFFFF"/>
                </a:solidFill>
                <a:latin typeface="Book Antiqua" panose="02040602050305030304" pitchFamily="18" charset="0"/>
              </a:rPr>
              <a:t>comparing MRI images of different individuals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1"/>
          <p:cNvSpPr>
            <a:spLocks noChangeArrowheads="1"/>
          </p:cNvSpPr>
          <p:nvPr/>
        </p:nvSpPr>
        <p:spPr bwMode="auto">
          <a:xfrm>
            <a:off x="457200" y="6356350"/>
            <a:ext cx="2133600" cy="365125"/>
          </a:xfrm>
          <a:custGeom>
            <a:avLst/>
            <a:gdLst>
              <a:gd name="T0" fmla="*/ 2133600 w 2133600"/>
              <a:gd name="T1" fmla="*/ 182563 h 365125"/>
              <a:gd name="T2" fmla="*/ 1066800 w 2133600"/>
              <a:gd name="T3" fmla="*/ 365125 h 365125"/>
              <a:gd name="T4" fmla="*/ 0 w 2133600"/>
              <a:gd name="T5" fmla="*/ 182563 h 365125"/>
              <a:gd name="T6" fmla="*/ 1066800 w 21336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33600"/>
              <a:gd name="T13" fmla="*/ 0 h 365125"/>
              <a:gd name="T14" fmla="*/ 2133600 w 21336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3600" h="365125">
                <a:moveTo>
                  <a:pt x="0" y="0"/>
                </a:moveTo>
                <a:lnTo>
                  <a:pt x="5927" y="0"/>
                </a:lnTo>
                <a:lnTo>
                  <a:pt x="59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endParaRPr lang="en-US"/>
          </a:p>
        </p:txBody>
      </p:sp>
      <p:sp>
        <p:nvSpPr>
          <p:cNvPr id="83971" name="AutoShape 13"/>
          <p:cNvSpPr>
            <a:spLocks noChangeArrowheads="1"/>
          </p:cNvSpPr>
          <p:nvPr/>
        </p:nvSpPr>
        <p:spPr bwMode="auto">
          <a:xfrm>
            <a:off x="306388" y="3141663"/>
            <a:ext cx="762000" cy="363537"/>
          </a:xfrm>
          <a:custGeom>
            <a:avLst/>
            <a:gdLst>
              <a:gd name="T0" fmla="*/ 762000 w 762000"/>
              <a:gd name="T1" fmla="*/ 181769 h 363538"/>
              <a:gd name="T2" fmla="*/ 381000 w 762000"/>
              <a:gd name="T3" fmla="*/ 363528 h 363538"/>
              <a:gd name="T4" fmla="*/ 0 w 762000"/>
              <a:gd name="T5" fmla="*/ 181769 h 363538"/>
              <a:gd name="T6" fmla="*/ 381000 w 762000"/>
              <a:gd name="T7" fmla="*/ 0 h 3635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62000"/>
              <a:gd name="T13" fmla="*/ 0 h 363538"/>
              <a:gd name="T14" fmla="*/ 762000 w 762000"/>
              <a:gd name="T15" fmla="*/ 363538 h 3635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363538">
                <a:moveTo>
                  <a:pt x="0" y="0"/>
                </a:moveTo>
                <a:lnTo>
                  <a:pt x="2125" y="0"/>
                </a:lnTo>
                <a:lnTo>
                  <a:pt x="2125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target</a:t>
            </a:r>
          </a:p>
        </p:txBody>
      </p:sp>
      <p:sp>
        <p:nvSpPr>
          <p:cNvPr id="83972" name="Text Box 14"/>
          <p:cNvSpPr txBox="1">
            <a:spLocks noChangeArrowheads="1"/>
          </p:cNvSpPr>
          <p:nvPr/>
        </p:nvSpPr>
        <p:spPr bwMode="auto">
          <a:xfrm>
            <a:off x="45561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Inter-subject, uni-modal example</a:t>
            </a:r>
          </a:p>
        </p:txBody>
      </p:sp>
      <p:grpSp>
        <p:nvGrpSpPr>
          <p:cNvPr id="83973" name="Group 2"/>
          <p:cNvGrpSpPr>
            <a:grpSpLocks/>
          </p:cNvGrpSpPr>
          <p:nvPr/>
        </p:nvGrpSpPr>
        <p:grpSpPr bwMode="auto">
          <a:xfrm>
            <a:off x="685800" y="914400"/>
            <a:ext cx="8275638" cy="5794375"/>
            <a:chOff x="685799" y="914399"/>
            <a:chExt cx="8276345" cy="5794377"/>
          </a:xfrm>
        </p:grpSpPr>
        <p:sp>
          <p:nvSpPr>
            <p:cNvPr id="83974" name="AutoShape 4"/>
            <p:cNvSpPr>
              <a:spLocks noChangeArrowheads="1"/>
            </p:cNvSpPr>
            <p:nvPr/>
          </p:nvSpPr>
          <p:spPr bwMode="auto">
            <a:xfrm>
              <a:off x="990599" y="6345239"/>
              <a:ext cx="1296988" cy="363537"/>
            </a:xfrm>
            <a:custGeom>
              <a:avLst/>
              <a:gdLst>
                <a:gd name="T0" fmla="*/ 1296988 w 1296988"/>
                <a:gd name="T1" fmla="*/ 181769 h 363538"/>
                <a:gd name="T2" fmla="*/ 648494 w 1296988"/>
                <a:gd name="T3" fmla="*/ 363528 h 363538"/>
                <a:gd name="T4" fmla="*/ 0 w 1296988"/>
                <a:gd name="T5" fmla="*/ 181769 h 363538"/>
                <a:gd name="T6" fmla="*/ 648494 w 1296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296988"/>
                <a:gd name="T13" fmla="*/ 0 h 363538"/>
                <a:gd name="T14" fmla="*/ 1296988 w 1296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988" h="363538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  <p:sp>
          <p:nvSpPr>
            <p:cNvPr id="83975" name="AutoShape 7"/>
            <p:cNvSpPr>
              <a:spLocks noChangeArrowheads="1"/>
            </p:cNvSpPr>
            <p:nvPr/>
          </p:nvSpPr>
          <p:spPr bwMode="auto">
            <a:xfrm>
              <a:off x="5335588" y="3141663"/>
              <a:ext cx="901700" cy="363537"/>
            </a:xfrm>
            <a:custGeom>
              <a:avLst/>
              <a:gdLst>
                <a:gd name="T0" fmla="*/ 901700 w 901700"/>
                <a:gd name="T1" fmla="*/ 181769 h 363538"/>
                <a:gd name="T2" fmla="*/ 450850 w 901700"/>
                <a:gd name="T3" fmla="*/ 363528 h 363538"/>
                <a:gd name="T4" fmla="*/ 0 w 901700"/>
                <a:gd name="T5" fmla="*/ 181769 h 363538"/>
                <a:gd name="T6" fmla="*/ 450850 w 901700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901700"/>
                <a:gd name="T13" fmla="*/ 0 h 363538"/>
                <a:gd name="T14" fmla="*/ 901700 w 901700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1700" h="363538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  <p:sp>
          <p:nvSpPr>
            <p:cNvPr id="83976" name="AutoShape 11"/>
            <p:cNvSpPr>
              <a:spLocks noChangeArrowheads="1"/>
            </p:cNvSpPr>
            <p:nvPr/>
          </p:nvSpPr>
          <p:spPr bwMode="auto">
            <a:xfrm>
              <a:off x="3854449" y="6345239"/>
              <a:ext cx="1296988" cy="363537"/>
            </a:xfrm>
            <a:custGeom>
              <a:avLst/>
              <a:gdLst>
                <a:gd name="T0" fmla="*/ 1296988 w 1296988"/>
                <a:gd name="T1" fmla="*/ 181769 h 363538"/>
                <a:gd name="T2" fmla="*/ 648494 w 1296988"/>
                <a:gd name="T3" fmla="*/ 363528 h 363538"/>
                <a:gd name="T4" fmla="*/ 0 w 1296988"/>
                <a:gd name="T5" fmla="*/ 181769 h 363538"/>
                <a:gd name="T6" fmla="*/ 648494 w 1296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296988"/>
                <a:gd name="T13" fmla="*/ 0 h 363538"/>
                <a:gd name="T14" fmla="*/ 1296988 w 1296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988" h="363538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  <p:grpSp>
          <p:nvGrpSpPr>
            <p:cNvPr id="83977" name="Group 1"/>
            <p:cNvGrpSpPr>
              <a:grpSpLocks/>
            </p:cNvGrpSpPr>
            <p:nvPr/>
          </p:nvGrpSpPr>
          <p:grpSpPr bwMode="auto">
            <a:xfrm>
              <a:off x="685799" y="914399"/>
              <a:ext cx="8276345" cy="5273202"/>
              <a:chOff x="685799" y="914399"/>
              <a:chExt cx="8276345" cy="5273202"/>
            </a:xfrm>
          </p:grpSpPr>
          <p:pic>
            <p:nvPicPr>
              <p:cNvPr id="83979" name="Picture 3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1" t="16312" r="34621" b="22069"/>
              <a:stretch>
                <a:fillRect/>
              </a:stretch>
            </p:blipFill>
            <p:spPr bwMode="auto">
              <a:xfrm>
                <a:off x="685799" y="3733801"/>
                <a:ext cx="2368194" cy="2453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596" t="26666" r="38760" b="20425"/>
              <a:stretch>
                <a:fillRect/>
              </a:stretch>
            </p:blipFill>
            <p:spPr bwMode="auto">
              <a:xfrm>
                <a:off x="6019800" y="990599"/>
                <a:ext cx="2154298" cy="2106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1" name="Picture 1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364" t="18179" r="32999" b="20203"/>
              <a:stretch>
                <a:fillRect/>
              </a:stretch>
            </p:blipFill>
            <p:spPr bwMode="auto">
              <a:xfrm>
                <a:off x="3581399" y="3733800"/>
                <a:ext cx="2605028" cy="2453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2" name="Picture 1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3" t="19899" r="34087" b="24042"/>
              <a:stretch>
                <a:fillRect/>
              </a:stretch>
            </p:blipFill>
            <p:spPr bwMode="auto">
              <a:xfrm>
                <a:off x="914399" y="914399"/>
                <a:ext cx="2466868" cy="2209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983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441" t="18234" r="33516" b="21567"/>
              <a:stretch>
                <a:fillRect/>
              </a:stretch>
            </p:blipFill>
            <p:spPr bwMode="auto">
              <a:xfrm>
                <a:off x="6477000" y="3733800"/>
                <a:ext cx="2485144" cy="2397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3978" name="AutoShape 17"/>
            <p:cNvSpPr>
              <a:spLocks noChangeArrowheads="1"/>
            </p:cNvSpPr>
            <p:nvPr/>
          </p:nvSpPr>
          <p:spPr bwMode="auto">
            <a:xfrm>
              <a:off x="6781800" y="6345239"/>
              <a:ext cx="1423988" cy="363537"/>
            </a:xfrm>
            <a:custGeom>
              <a:avLst/>
              <a:gdLst>
                <a:gd name="T0" fmla="*/ 1423988 w 1423988"/>
                <a:gd name="T1" fmla="*/ 181769 h 363538"/>
                <a:gd name="T2" fmla="*/ 711994 w 1423988"/>
                <a:gd name="T3" fmla="*/ 363528 h 363538"/>
                <a:gd name="T4" fmla="*/ 0 w 1423988"/>
                <a:gd name="T5" fmla="*/ 181769 h 363538"/>
                <a:gd name="T6" fmla="*/ 711994 w 1423988"/>
                <a:gd name="T7" fmla="*/ 0 h 3635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423988"/>
                <a:gd name="T13" fmla="*/ 0 h 363538"/>
                <a:gd name="T14" fmla="*/ 1423988 w 1423988"/>
                <a:gd name="T15" fmla="*/ 363538 h 3635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3988" h="363538">
                  <a:moveTo>
                    <a:pt x="0" y="0"/>
                  </a:moveTo>
                  <a:lnTo>
                    <a:pt x="3963" y="0"/>
                  </a:lnTo>
                  <a:lnTo>
                    <a:pt x="3963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22530" name="Group 2"/>
          <p:cNvGrpSpPr>
            <a:grpSpLocks noChangeAspect="1"/>
          </p:cNvGrpSpPr>
          <p:nvPr/>
        </p:nvGrpSpPr>
        <p:grpSpPr bwMode="auto">
          <a:xfrm>
            <a:off x="2590800" y="1646238"/>
            <a:ext cx="4002088" cy="3197225"/>
            <a:chOff x="1872" y="1250"/>
            <a:chExt cx="3511" cy="2013"/>
          </a:xfrm>
        </p:grpSpPr>
        <p:pic>
          <p:nvPicPr>
            <p:cNvPr id="86032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351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3" name="AutoShape 4"/>
            <p:cNvSpPr>
              <a:spLocks noChangeArrowheads="1"/>
            </p:cNvSpPr>
            <p:nvPr/>
          </p:nvSpPr>
          <p:spPr bwMode="auto">
            <a:xfrm>
              <a:off x="1876" y="3034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2587625" y="1646238"/>
            <a:ext cx="4008438" cy="3182937"/>
            <a:chOff x="1876" y="1250"/>
            <a:chExt cx="2525" cy="2005"/>
          </a:xfrm>
        </p:grpSpPr>
        <p:pic>
          <p:nvPicPr>
            <p:cNvPr id="86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80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31" name="AutoShape 7"/>
            <p:cNvSpPr>
              <a:spLocks noChangeArrowheads="1"/>
            </p:cNvSpPr>
            <p:nvPr/>
          </p:nvSpPr>
          <p:spPr bwMode="auto">
            <a:xfrm>
              <a:off x="1876" y="3026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22536" name="Group 8"/>
          <p:cNvGrpSpPr>
            <a:grpSpLocks/>
          </p:cNvGrpSpPr>
          <p:nvPr/>
        </p:nvGrpSpPr>
        <p:grpSpPr bwMode="auto">
          <a:xfrm>
            <a:off x="2587625" y="1646238"/>
            <a:ext cx="4002088" cy="3182937"/>
            <a:chOff x="1872" y="1250"/>
            <a:chExt cx="2521" cy="2005"/>
          </a:xfrm>
        </p:grpSpPr>
        <p:pic>
          <p:nvPicPr>
            <p:cNvPr id="8602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9" name="AutoShape 10"/>
            <p:cNvSpPr>
              <a:spLocks noChangeArrowheads="1"/>
            </p:cNvSpPr>
            <p:nvPr/>
          </p:nvSpPr>
          <p:spPr bwMode="auto">
            <a:xfrm>
              <a:off x="1878" y="3026"/>
              <a:ext cx="897" cy="229"/>
            </a:xfrm>
            <a:custGeom>
              <a:avLst/>
              <a:gdLst>
                <a:gd name="T0" fmla="*/ 897 w 897"/>
                <a:gd name="T1" fmla="*/ 115 h 229"/>
                <a:gd name="T2" fmla="*/ 449 w 897"/>
                <a:gd name="T3" fmla="*/ 229 h 229"/>
                <a:gd name="T4" fmla="*/ 0 w 897"/>
                <a:gd name="T5" fmla="*/ 115 h 229"/>
                <a:gd name="T6" fmla="*/ 449 w 89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97"/>
                <a:gd name="T13" fmla="*/ 0 h 229"/>
                <a:gd name="T14" fmla="*/ 897 w 89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97" h="229">
                  <a:moveTo>
                    <a:pt x="0" y="0"/>
                  </a:moveTo>
                  <a:lnTo>
                    <a:pt x="3963" y="0"/>
                  </a:lnTo>
                  <a:lnTo>
                    <a:pt x="3963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  <p:grpSp>
        <p:nvGrpSpPr>
          <p:cNvPr id="22539" name="Group 11"/>
          <p:cNvGrpSpPr>
            <a:grpSpLocks noChangeAspect="1"/>
          </p:cNvGrpSpPr>
          <p:nvPr/>
        </p:nvGrpSpPr>
        <p:grpSpPr bwMode="auto">
          <a:xfrm>
            <a:off x="2587625" y="1646238"/>
            <a:ext cx="4040188" cy="3173412"/>
            <a:chOff x="1848" y="1250"/>
            <a:chExt cx="2550" cy="2003"/>
          </a:xfrm>
        </p:grpSpPr>
        <p:pic>
          <p:nvPicPr>
            <p:cNvPr id="86026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6" cy="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7" name="AutoShape 13"/>
            <p:cNvSpPr>
              <a:spLocks noChangeArrowheads="1"/>
            </p:cNvSpPr>
            <p:nvPr/>
          </p:nvSpPr>
          <p:spPr bwMode="auto">
            <a:xfrm>
              <a:off x="1848" y="3024"/>
              <a:ext cx="568" cy="229"/>
            </a:xfrm>
            <a:custGeom>
              <a:avLst/>
              <a:gdLst>
                <a:gd name="T0" fmla="*/ 568 w 568"/>
                <a:gd name="T1" fmla="*/ 115 h 229"/>
                <a:gd name="T2" fmla="*/ 284 w 568"/>
                <a:gd name="T3" fmla="*/ 229 h 229"/>
                <a:gd name="T4" fmla="*/ 0 w 568"/>
                <a:gd name="T5" fmla="*/ 115 h 229"/>
                <a:gd name="T6" fmla="*/ 284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07" y="0"/>
                  </a:lnTo>
                  <a:lnTo>
                    <a:pt x="2507" y="1012"/>
                  </a:lnTo>
                  <a:lnTo>
                    <a:pt x="0" y="101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22542" name="Group 14"/>
          <p:cNvGrpSpPr>
            <a:grpSpLocks/>
          </p:cNvGrpSpPr>
          <p:nvPr/>
        </p:nvGrpSpPr>
        <p:grpSpPr bwMode="auto">
          <a:xfrm>
            <a:off x="2587625" y="1646238"/>
            <a:ext cx="4002088" cy="3128962"/>
            <a:chOff x="1872" y="1250"/>
            <a:chExt cx="2521" cy="1971"/>
          </a:xfrm>
        </p:grpSpPr>
        <p:pic>
          <p:nvPicPr>
            <p:cNvPr id="86024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1872" y="1250"/>
              <a:ext cx="2521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5" name="AutoShape 16"/>
            <p:cNvSpPr>
              <a:spLocks noChangeArrowheads="1"/>
            </p:cNvSpPr>
            <p:nvPr/>
          </p:nvSpPr>
          <p:spPr bwMode="auto">
            <a:xfrm>
              <a:off x="1873" y="2978"/>
              <a:ext cx="480" cy="229"/>
            </a:xfrm>
            <a:custGeom>
              <a:avLst/>
              <a:gdLst>
                <a:gd name="T0" fmla="*/ 480 w 480"/>
                <a:gd name="T1" fmla="*/ 115 h 229"/>
                <a:gd name="T2" fmla="*/ 240 w 480"/>
                <a:gd name="T3" fmla="*/ 229 h 229"/>
                <a:gd name="T4" fmla="*/ 0 w 480"/>
                <a:gd name="T5" fmla="*/ 115 h 229"/>
                <a:gd name="T6" fmla="*/ 240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314" name="Rectangle 55311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557189"/>
            <a:ext cx="2530602" cy="556789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 eaLnBrk="1" hangingPunct="1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800" b="1" kern="1200">
                <a:latin typeface="+mj-lt"/>
                <a:ea typeface="+mj-ea"/>
                <a:cs typeface="+mj-cs"/>
              </a:rPr>
              <a:t>Intro to FreeSurfer Jargon</a:t>
            </a:r>
          </a:p>
        </p:txBody>
      </p:sp>
      <p:graphicFrame>
        <p:nvGraphicFramePr>
          <p:cNvPr id="55301" name="Text Box 2">
            <a:extLst>
              <a:ext uri="{FF2B5EF4-FFF2-40B4-BE49-F238E27FC236}">
                <a16:creationId xmlns:a16="http://schemas.microsoft.com/office/drawing/2014/main" id="{99E906F6-5174-9081-A165-5CBE417CC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987465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3784853" y="1984375"/>
            <a:chExt cx="3835147" cy="3612001"/>
          </a:xfrm>
        </p:grpSpPr>
        <p:pic>
          <p:nvPicPr>
            <p:cNvPr id="8808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3784853" y="1984375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81" name="AutoShape 4"/>
            <p:cNvSpPr>
              <a:spLocks noChangeArrowheads="1"/>
            </p:cNvSpPr>
            <p:nvPr/>
          </p:nvSpPr>
          <p:spPr bwMode="auto">
            <a:xfrm>
              <a:off x="3810000" y="5199062"/>
              <a:ext cx="762000" cy="363538"/>
            </a:xfrm>
            <a:custGeom>
              <a:avLst/>
              <a:gdLst>
                <a:gd name="T0" fmla="*/ 2147483646 w 480"/>
                <a:gd name="T1" fmla="*/ 2147483646 h 229"/>
                <a:gd name="T2" fmla="*/ 2147483646 w 480"/>
                <a:gd name="T3" fmla="*/ 2147483646 h 229"/>
                <a:gd name="T4" fmla="*/ 0 w 480"/>
                <a:gd name="T5" fmla="*/ 2147483646 h 229"/>
                <a:gd name="T6" fmla="*/ 2147483646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6934200" y="3953449"/>
            <a:chExt cx="3835147" cy="3612001"/>
          </a:xfrm>
        </p:grpSpPr>
        <p:pic>
          <p:nvPicPr>
            <p:cNvPr id="88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6934200" y="3953449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9" name="AutoShape 7"/>
            <p:cNvSpPr>
              <a:spLocks noChangeArrowheads="1"/>
            </p:cNvSpPr>
            <p:nvPr/>
          </p:nvSpPr>
          <p:spPr bwMode="auto">
            <a:xfrm>
              <a:off x="6946900" y="7162800"/>
              <a:ext cx="901700" cy="363538"/>
            </a:xfrm>
            <a:custGeom>
              <a:avLst/>
              <a:gdLst>
                <a:gd name="T0" fmla="*/ 2147483646 w 568"/>
                <a:gd name="T1" fmla="*/ 2147483646 h 229"/>
                <a:gd name="T2" fmla="*/ 2147483646 w 568"/>
                <a:gd name="T3" fmla="*/ 2147483646 h 229"/>
                <a:gd name="T4" fmla="*/ 0 w 568"/>
                <a:gd name="T5" fmla="*/ 2147483646 h 229"/>
                <a:gd name="T6" fmla="*/ 2147483646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7061453" y="1581150"/>
            <a:chExt cx="3835147" cy="3612001"/>
          </a:xfrm>
        </p:grpSpPr>
        <p:pic>
          <p:nvPicPr>
            <p:cNvPr id="88076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7061453" y="1581150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7" name="AutoShape 10"/>
            <p:cNvSpPr>
              <a:spLocks noChangeArrowheads="1"/>
            </p:cNvSpPr>
            <p:nvPr/>
          </p:nvSpPr>
          <p:spPr bwMode="auto">
            <a:xfrm>
              <a:off x="7086600" y="4800600"/>
              <a:ext cx="1310272" cy="367878"/>
            </a:xfrm>
            <a:custGeom>
              <a:avLst/>
              <a:gdLst>
                <a:gd name="T0" fmla="*/ 2147483646 w 673"/>
                <a:gd name="T1" fmla="*/ 2147483646 h 229"/>
                <a:gd name="T2" fmla="*/ 2147483646 w 673"/>
                <a:gd name="T3" fmla="*/ 2147483646 h 229"/>
                <a:gd name="T4" fmla="*/ 0 w 673"/>
                <a:gd name="T5" fmla="*/ 2147483646 h 229"/>
                <a:gd name="T6" fmla="*/ 2147483646 w 673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73"/>
                <a:gd name="T13" fmla="*/ 0 h 229"/>
                <a:gd name="T14" fmla="*/ 673 w 673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229">
                  <a:moveTo>
                    <a:pt x="0" y="0"/>
                  </a:moveTo>
                  <a:lnTo>
                    <a:pt x="2972" y="0"/>
                  </a:lnTo>
                  <a:lnTo>
                    <a:pt x="2972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-271462" y="2375452"/>
            <a:chExt cx="3835147" cy="3612001"/>
          </a:xfrm>
        </p:grpSpPr>
        <p:pic>
          <p:nvPicPr>
            <p:cNvPr id="8807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-271462" y="2375452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5" name="AutoShape 13"/>
            <p:cNvSpPr>
              <a:spLocks noChangeArrowheads="1"/>
            </p:cNvSpPr>
            <p:nvPr/>
          </p:nvSpPr>
          <p:spPr bwMode="auto">
            <a:xfrm>
              <a:off x="-242888" y="5575300"/>
              <a:ext cx="1309688" cy="368300"/>
            </a:xfrm>
            <a:custGeom>
              <a:avLst/>
              <a:gdLst>
                <a:gd name="T0" fmla="*/ 2147483646 w 673"/>
                <a:gd name="T1" fmla="*/ 2147483646 h 229"/>
                <a:gd name="T2" fmla="*/ 2147483646 w 673"/>
                <a:gd name="T3" fmla="*/ 2147483646 h 229"/>
                <a:gd name="T4" fmla="*/ 0 w 673"/>
                <a:gd name="T5" fmla="*/ 2147483646 h 229"/>
                <a:gd name="T6" fmla="*/ 2147483646 w 673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73"/>
                <a:gd name="T13" fmla="*/ 0 h 229"/>
                <a:gd name="T14" fmla="*/ 673 w 673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3" h="229">
                  <a:moveTo>
                    <a:pt x="0" y="0"/>
                  </a:moveTo>
                  <a:lnTo>
                    <a:pt x="2972" y="0"/>
                  </a:lnTo>
                  <a:lnTo>
                    <a:pt x="2972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87625" y="1646238"/>
            <a:ext cx="3835400" cy="3611562"/>
            <a:chOff x="-1066800" y="1219200"/>
            <a:chExt cx="3835147" cy="3612001"/>
          </a:xfrm>
        </p:grpSpPr>
        <p:pic>
          <p:nvPicPr>
            <p:cNvPr id="8807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5353" r="23395"/>
            <a:stretch>
              <a:fillRect/>
            </a:stretch>
          </p:blipFill>
          <p:spPr bwMode="auto">
            <a:xfrm>
              <a:off x="-1066800" y="1219200"/>
              <a:ext cx="3835147" cy="361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3" name="TextBox 1"/>
            <p:cNvSpPr txBox="1">
              <a:spLocks noChangeArrowheads="1"/>
            </p:cNvSpPr>
            <p:nvPr/>
          </p:nvSpPr>
          <p:spPr bwMode="auto">
            <a:xfrm>
              <a:off x="-1066800" y="4431268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Linear registration: 6, 9, 12 DOF</a:t>
            </a:r>
          </a:p>
        </p:txBody>
      </p:sp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9" name="AutoShape 4"/>
            <p:cNvSpPr>
              <a:spLocks noChangeArrowheads="1"/>
            </p:cNvSpPr>
            <p:nvPr/>
          </p:nvSpPr>
          <p:spPr bwMode="auto">
            <a:xfrm>
              <a:off x="1963" y="3458"/>
              <a:ext cx="480" cy="229"/>
            </a:xfrm>
            <a:custGeom>
              <a:avLst/>
              <a:gdLst>
                <a:gd name="T0" fmla="*/ 480 w 480"/>
                <a:gd name="T1" fmla="*/ 115 h 229"/>
                <a:gd name="T2" fmla="*/ 240 w 480"/>
                <a:gd name="T3" fmla="*/ 229 h 229"/>
                <a:gd name="T4" fmla="*/ 0 w 480"/>
                <a:gd name="T5" fmla="*/ 115 h 229"/>
                <a:gd name="T6" fmla="*/ 240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</p:grp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7" name="AutoShape 7"/>
            <p:cNvSpPr>
              <a:spLocks noChangeArrowheads="1"/>
            </p:cNvSpPr>
            <p:nvPr/>
          </p:nvSpPr>
          <p:spPr bwMode="auto">
            <a:xfrm>
              <a:off x="1945" y="3513"/>
              <a:ext cx="568" cy="229"/>
            </a:xfrm>
            <a:custGeom>
              <a:avLst/>
              <a:gdLst>
                <a:gd name="T0" fmla="*/ 568 w 568"/>
                <a:gd name="T1" fmla="*/ 115 h 229"/>
                <a:gd name="T2" fmla="*/ 284 w 568"/>
                <a:gd name="T3" fmla="*/ 229 h 229"/>
                <a:gd name="T4" fmla="*/ 0 w 568"/>
                <a:gd name="T5" fmla="*/ 115 h 229"/>
                <a:gd name="T6" fmla="*/ 284 w 568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568"/>
                <a:gd name="T13" fmla="*/ 0 h 229"/>
                <a:gd name="T14" fmla="*/ 568 w 568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229">
                  <a:moveTo>
                    <a:pt x="0" y="0"/>
                  </a:moveTo>
                  <a:lnTo>
                    <a:pt x="2511" y="0"/>
                  </a:lnTo>
                  <a:lnTo>
                    <a:pt x="25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subject</a:t>
              </a:r>
            </a:p>
          </p:txBody>
        </p:sp>
      </p:grp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4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5" name="AutoShape 10"/>
            <p:cNvSpPr>
              <a:spLocks noChangeArrowheads="1"/>
            </p:cNvSpPr>
            <p:nvPr/>
          </p:nvSpPr>
          <p:spPr bwMode="auto">
            <a:xfrm>
              <a:off x="1962" y="3435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6 DOF</a:t>
              </a:r>
            </a:p>
          </p:txBody>
        </p:sp>
      </p:grp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2971800" y="1984375"/>
            <a:ext cx="4738688" cy="3957638"/>
            <a:chOff x="1872" y="1250"/>
            <a:chExt cx="2985" cy="2493"/>
          </a:xfrm>
        </p:grpSpPr>
        <p:pic>
          <p:nvPicPr>
            <p:cNvPr id="90122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1872" y="1250"/>
              <a:ext cx="2985" cy="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3" name="AutoShape 13"/>
            <p:cNvSpPr>
              <a:spLocks noChangeArrowheads="1"/>
            </p:cNvSpPr>
            <p:nvPr/>
          </p:nvSpPr>
          <p:spPr bwMode="auto">
            <a:xfrm>
              <a:off x="1962" y="3435"/>
              <a:ext cx="817" cy="229"/>
            </a:xfrm>
            <a:custGeom>
              <a:avLst/>
              <a:gdLst>
                <a:gd name="T0" fmla="*/ 817 w 817"/>
                <a:gd name="T1" fmla="*/ 115 h 229"/>
                <a:gd name="T2" fmla="*/ 409 w 817"/>
                <a:gd name="T3" fmla="*/ 229 h 229"/>
                <a:gd name="T4" fmla="*/ 0 w 817"/>
                <a:gd name="T5" fmla="*/ 115 h 229"/>
                <a:gd name="T6" fmla="*/ 409 w 817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817"/>
                <a:gd name="T13" fmla="*/ 0 h 229"/>
                <a:gd name="T14" fmla="*/ 817 w 817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7" h="229">
                  <a:moveTo>
                    <a:pt x="0" y="0"/>
                  </a:moveTo>
                  <a:lnTo>
                    <a:pt x="3611" y="0"/>
                  </a:lnTo>
                  <a:lnTo>
                    <a:pt x="3611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Flirt 9 DOF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971800" y="1984375"/>
            <a:ext cx="4738688" cy="3956050"/>
            <a:chOff x="5715000" y="2362200"/>
            <a:chExt cx="4738688" cy="3956050"/>
          </a:xfrm>
        </p:grpSpPr>
        <p:pic>
          <p:nvPicPr>
            <p:cNvPr id="90120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2" t="6694" r="21977" b="8031"/>
            <a:stretch>
              <a:fillRect/>
            </a:stretch>
          </p:blipFill>
          <p:spPr bwMode="auto">
            <a:xfrm>
              <a:off x="5715000" y="2362200"/>
              <a:ext cx="4738688" cy="395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1" name="TextBox 1"/>
            <p:cNvSpPr txBox="1">
              <a:spLocks noChangeArrowheads="1"/>
            </p:cNvSpPr>
            <p:nvPr/>
          </p:nvSpPr>
          <p:spPr bwMode="auto">
            <a:xfrm>
              <a:off x="5715000" y="5943600"/>
              <a:ext cx="1441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FFFF"/>
                  </a:solidFill>
                </a:rPr>
                <a:t>Flirt 12 DOF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304800" y="76200"/>
            <a:ext cx="84582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Intra-subject, multi-modal example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17404"/>
          <a:stretch>
            <a:fillRect/>
          </a:stretch>
        </p:blipFill>
        <p:spPr bwMode="auto">
          <a:xfrm>
            <a:off x="92075" y="1398588"/>
            <a:ext cx="30321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24170"/>
          <a:stretch>
            <a:fillRect/>
          </a:stretch>
        </p:blipFill>
        <p:spPr bwMode="auto">
          <a:xfrm>
            <a:off x="2895600" y="1398588"/>
            <a:ext cx="30321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5146" r="22685" b="17404"/>
          <a:stretch>
            <a:fillRect/>
          </a:stretch>
        </p:blipFill>
        <p:spPr bwMode="auto">
          <a:xfrm>
            <a:off x="2900363" y="4114800"/>
            <a:ext cx="303212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6694" r="22685" b="20786"/>
          <a:stretch>
            <a:fillRect/>
          </a:stretch>
        </p:blipFill>
        <p:spPr bwMode="auto">
          <a:xfrm>
            <a:off x="5962650" y="1398588"/>
            <a:ext cx="3032125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5" t="16838" r="22685" b="17404"/>
          <a:stretch>
            <a:fillRect/>
          </a:stretch>
        </p:blipFill>
        <p:spPr bwMode="auto">
          <a:xfrm>
            <a:off x="5962650" y="4191000"/>
            <a:ext cx="30321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8" name="AutoShape 7"/>
          <p:cNvSpPr>
            <a:spLocks noChangeArrowheads="1"/>
          </p:cNvSpPr>
          <p:nvPr/>
        </p:nvSpPr>
        <p:spPr bwMode="auto">
          <a:xfrm>
            <a:off x="4652963" y="36576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before spatial alignment</a:t>
            </a:r>
          </a:p>
        </p:txBody>
      </p:sp>
      <p:sp>
        <p:nvSpPr>
          <p:cNvPr id="92169" name="AutoShape 8"/>
          <p:cNvSpPr>
            <a:spLocks noChangeArrowheads="1"/>
          </p:cNvSpPr>
          <p:nvPr/>
        </p:nvSpPr>
        <p:spPr bwMode="auto">
          <a:xfrm>
            <a:off x="4727575" y="6335713"/>
            <a:ext cx="2411413" cy="365125"/>
          </a:xfrm>
          <a:custGeom>
            <a:avLst/>
            <a:gdLst>
              <a:gd name="T0" fmla="*/ 2411413 w 2411413"/>
              <a:gd name="T1" fmla="*/ 182563 h 365125"/>
              <a:gd name="T2" fmla="*/ 1205707 w 2411413"/>
              <a:gd name="T3" fmla="*/ 365125 h 365125"/>
              <a:gd name="T4" fmla="*/ 0 w 2411413"/>
              <a:gd name="T5" fmla="*/ 182563 h 365125"/>
              <a:gd name="T6" fmla="*/ 1205707 w 2411413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3"/>
              <a:gd name="T13" fmla="*/ 0 h 365125"/>
              <a:gd name="T14" fmla="*/ 2411413 w 2411413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3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0" r="22685" b="8774"/>
          <a:stretch>
            <a:fillRect/>
          </a:stretch>
        </p:blipFill>
        <p:spPr bwMode="auto">
          <a:xfrm>
            <a:off x="0" y="573088"/>
            <a:ext cx="320992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oup 1"/>
          <p:cNvGrpSpPr>
            <a:grpSpLocks/>
          </p:cNvGrpSpPr>
          <p:nvPr/>
        </p:nvGrpSpPr>
        <p:grpSpPr bwMode="auto">
          <a:xfrm>
            <a:off x="2895600" y="569913"/>
            <a:ext cx="6261100" cy="5870575"/>
            <a:chOff x="2895600" y="569780"/>
            <a:chExt cx="6260382" cy="5870840"/>
          </a:xfrm>
        </p:grpSpPr>
        <p:pic>
          <p:nvPicPr>
            <p:cNvPr id="94214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5943600" y="365760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2895600" y="365760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6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2967037" y="56978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0" r="19850" b="1337"/>
            <a:stretch>
              <a:fillRect/>
            </a:stretch>
          </p:blipFill>
          <p:spPr bwMode="auto">
            <a:xfrm>
              <a:off x="5943600" y="569780"/>
              <a:ext cx="3212382" cy="278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4212" name="AutoShape 6"/>
          <p:cNvSpPr>
            <a:spLocks noChangeArrowheads="1"/>
          </p:cNvSpPr>
          <p:nvPr/>
        </p:nvSpPr>
        <p:spPr bwMode="auto">
          <a:xfrm>
            <a:off x="320675" y="32004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2F2F2"/>
                </a:solidFill>
              </a:rPr>
              <a:t>before spatial alignment</a:t>
            </a:r>
          </a:p>
        </p:txBody>
      </p:sp>
      <p:sp>
        <p:nvSpPr>
          <p:cNvPr id="94213" name="AutoShape 7"/>
          <p:cNvSpPr>
            <a:spLocks noChangeArrowheads="1"/>
          </p:cNvSpPr>
          <p:nvPr/>
        </p:nvSpPr>
        <p:spPr bwMode="auto">
          <a:xfrm>
            <a:off x="395288" y="5878513"/>
            <a:ext cx="2411412" cy="365125"/>
          </a:xfrm>
          <a:custGeom>
            <a:avLst/>
            <a:gdLst>
              <a:gd name="T0" fmla="*/ 2411412 w 2411412"/>
              <a:gd name="T1" fmla="*/ 182563 h 365125"/>
              <a:gd name="T2" fmla="*/ 1205706 w 2411412"/>
              <a:gd name="T3" fmla="*/ 365125 h 365125"/>
              <a:gd name="T4" fmla="*/ 0 w 2411412"/>
              <a:gd name="T5" fmla="*/ 182563 h 365125"/>
              <a:gd name="T6" fmla="*/ 1205706 w 2411412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2"/>
              <a:gd name="T13" fmla="*/ 0 h 365125"/>
              <a:gd name="T14" fmla="*/ 2411412 w 2411412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2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4015" r="17012" b="10710"/>
          <a:stretch>
            <a:fillRect/>
          </a:stretch>
        </p:blipFill>
        <p:spPr bwMode="auto">
          <a:xfrm>
            <a:off x="5751513" y="685800"/>
            <a:ext cx="3392487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1986" r="17012" b="10710"/>
          <a:stretch>
            <a:fillRect/>
          </a:stretch>
        </p:blipFill>
        <p:spPr bwMode="auto">
          <a:xfrm>
            <a:off x="2441575" y="3886200"/>
            <a:ext cx="3390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4015" r="17012" b="10710"/>
          <a:stretch>
            <a:fillRect/>
          </a:stretch>
        </p:blipFill>
        <p:spPr bwMode="auto">
          <a:xfrm>
            <a:off x="2438400" y="685800"/>
            <a:ext cx="33924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4015" r="22685" b="10710"/>
          <a:stretch>
            <a:fillRect/>
          </a:stretch>
        </p:blipFill>
        <p:spPr bwMode="auto">
          <a:xfrm>
            <a:off x="0" y="685800"/>
            <a:ext cx="24701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11986" r="17012" b="10710"/>
          <a:stretch>
            <a:fillRect/>
          </a:stretch>
        </p:blipFill>
        <p:spPr bwMode="auto">
          <a:xfrm>
            <a:off x="5751513" y="3886200"/>
            <a:ext cx="3392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AutoShape 6"/>
          <p:cNvSpPr>
            <a:spLocks noChangeArrowheads="1"/>
          </p:cNvSpPr>
          <p:nvPr/>
        </p:nvSpPr>
        <p:spPr bwMode="auto">
          <a:xfrm>
            <a:off x="4652963" y="3505200"/>
            <a:ext cx="2600325" cy="365125"/>
          </a:xfrm>
          <a:custGeom>
            <a:avLst/>
            <a:gdLst>
              <a:gd name="T0" fmla="*/ 2600325 w 2600325"/>
              <a:gd name="T1" fmla="*/ 182563 h 365125"/>
              <a:gd name="T2" fmla="*/ 1300163 w 2600325"/>
              <a:gd name="T3" fmla="*/ 365125 h 365125"/>
              <a:gd name="T4" fmla="*/ 0 w 2600325"/>
              <a:gd name="T5" fmla="*/ 182563 h 365125"/>
              <a:gd name="T6" fmla="*/ 1300163 w 2600325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600325"/>
              <a:gd name="T13" fmla="*/ 0 h 365125"/>
              <a:gd name="T14" fmla="*/ 2600325 w 2600325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00325" h="365125">
                <a:moveTo>
                  <a:pt x="0" y="0"/>
                </a:moveTo>
                <a:lnTo>
                  <a:pt x="7227" y="0"/>
                </a:lnTo>
                <a:lnTo>
                  <a:pt x="7227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before spatial alignment</a:t>
            </a:r>
          </a:p>
        </p:txBody>
      </p:sp>
      <p:sp>
        <p:nvSpPr>
          <p:cNvPr id="96264" name="AutoShape 7"/>
          <p:cNvSpPr>
            <a:spLocks noChangeArrowheads="1"/>
          </p:cNvSpPr>
          <p:nvPr/>
        </p:nvSpPr>
        <p:spPr bwMode="auto">
          <a:xfrm>
            <a:off x="4727575" y="6183313"/>
            <a:ext cx="2411413" cy="365125"/>
          </a:xfrm>
          <a:custGeom>
            <a:avLst/>
            <a:gdLst>
              <a:gd name="T0" fmla="*/ 2411413 w 2411413"/>
              <a:gd name="T1" fmla="*/ 182563 h 365125"/>
              <a:gd name="T2" fmla="*/ 1205707 w 2411413"/>
              <a:gd name="T3" fmla="*/ 365125 h 365125"/>
              <a:gd name="T4" fmla="*/ 0 w 2411413"/>
              <a:gd name="T5" fmla="*/ 182563 h 365125"/>
              <a:gd name="T6" fmla="*/ 1205707 w 2411413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411413"/>
              <a:gd name="T13" fmla="*/ 0 h 365125"/>
              <a:gd name="T14" fmla="*/ 2411413 w 2411413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1413" h="365125">
                <a:moveTo>
                  <a:pt x="0" y="0"/>
                </a:moveTo>
                <a:lnTo>
                  <a:pt x="6702" y="0"/>
                </a:lnTo>
                <a:lnTo>
                  <a:pt x="6702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>
              <a:buSzPct val="100000"/>
            </a:pPr>
            <a:r>
              <a:rPr lang="en-US" altLang="en-US">
                <a:solidFill>
                  <a:srgbClr val="FFFFFF"/>
                </a:solidFill>
              </a:rPr>
              <a:t>after spatial alignment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000" b="1">
                <a:solidFill>
                  <a:srgbClr val="FFFFFF"/>
                </a:solidFill>
                <a:latin typeface="Book Antiqua" charset="0"/>
              </a:rPr>
              <a:t>Inter-subject non-linear example</a:t>
            </a:r>
          </a:p>
        </p:txBody>
      </p:sp>
      <p:grpSp>
        <p:nvGrpSpPr>
          <p:cNvPr id="98307" name="Group 1"/>
          <p:cNvGrpSpPr>
            <a:grpSpLocks/>
          </p:cNvGrpSpPr>
          <p:nvPr/>
        </p:nvGrpSpPr>
        <p:grpSpPr bwMode="auto">
          <a:xfrm>
            <a:off x="0" y="2590800"/>
            <a:ext cx="9144000" cy="3581400"/>
            <a:chOff x="0" y="2590800"/>
            <a:chExt cx="9144000" cy="3581400"/>
          </a:xfrm>
        </p:grpSpPr>
        <p:pic>
          <p:nvPicPr>
            <p:cNvPr id="9830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0" y="2592388"/>
              <a:ext cx="4585501" cy="357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0" name="AutoShape 4"/>
            <p:cNvSpPr>
              <a:spLocks noChangeArrowheads="1"/>
            </p:cNvSpPr>
            <p:nvPr/>
          </p:nvSpPr>
          <p:spPr bwMode="auto">
            <a:xfrm>
              <a:off x="1438276" y="5791200"/>
              <a:ext cx="762000" cy="363538"/>
            </a:xfrm>
            <a:custGeom>
              <a:avLst/>
              <a:gdLst>
                <a:gd name="T0" fmla="*/ 2147483646 w 480"/>
                <a:gd name="T1" fmla="*/ 2147483646 h 229"/>
                <a:gd name="T2" fmla="*/ 2147483646 w 480"/>
                <a:gd name="T3" fmla="*/ 2147483646 h 229"/>
                <a:gd name="T4" fmla="*/ 0 w 480"/>
                <a:gd name="T5" fmla="*/ 2147483646 h 229"/>
                <a:gd name="T6" fmla="*/ 2147483646 w 480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480"/>
                <a:gd name="T13" fmla="*/ 0 h 229"/>
                <a:gd name="T14" fmla="*/ 480 w 480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29">
                  <a:moveTo>
                    <a:pt x="0" y="0"/>
                  </a:moveTo>
                  <a:lnTo>
                    <a:pt x="2125" y="0"/>
                  </a:lnTo>
                  <a:lnTo>
                    <a:pt x="2125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target</a:t>
              </a:r>
            </a:p>
          </p:txBody>
        </p:sp>
        <p:pic>
          <p:nvPicPr>
            <p:cNvPr id="98311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95" t="10710" r="23395" b="10710"/>
            <a:stretch>
              <a:fillRect/>
            </a:stretch>
          </p:blipFill>
          <p:spPr bwMode="auto">
            <a:xfrm>
              <a:off x="4557713" y="2590800"/>
              <a:ext cx="4586287" cy="355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2" name="AutoShape 7"/>
            <p:cNvSpPr>
              <a:spLocks noChangeArrowheads="1"/>
            </p:cNvSpPr>
            <p:nvPr/>
          </p:nvSpPr>
          <p:spPr bwMode="auto">
            <a:xfrm>
              <a:off x="5935663" y="5791200"/>
              <a:ext cx="1041400" cy="363538"/>
            </a:xfrm>
            <a:custGeom>
              <a:avLst/>
              <a:gdLst>
                <a:gd name="T0" fmla="*/ 2147483646 w 656"/>
                <a:gd name="T1" fmla="*/ 2147483646 h 229"/>
                <a:gd name="T2" fmla="*/ 2147483646 w 656"/>
                <a:gd name="T3" fmla="*/ 2147483646 h 229"/>
                <a:gd name="T4" fmla="*/ 0 w 656"/>
                <a:gd name="T5" fmla="*/ 2147483646 h 229"/>
                <a:gd name="T6" fmla="*/ 2147483646 w 656"/>
                <a:gd name="T7" fmla="*/ 0 h 22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656"/>
                <a:gd name="T13" fmla="*/ 0 h 229"/>
                <a:gd name="T14" fmla="*/ 656 w 656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6" h="229">
                  <a:moveTo>
                    <a:pt x="0" y="0"/>
                  </a:moveTo>
                  <a:lnTo>
                    <a:pt x="2900" y="0"/>
                  </a:lnTo>
                  <a:lnTo>
                    <a:pt x="2900" y="1014"/>
                  </a:lnTo>
                  <a:lnTo>
                    <a:pt x="0" y="101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charset="0"/>
                  <a:ea typeface="MS PGothic" charset="-128"/>
                </a:defRPr>
              </a:lvl9pPr>
            </a:lstStyle>
            <a:p>
              <a:pPr eaLnBrk="1">
                <a:buSzPct val="100000"/>
              </a:pPr>
              <a:r>
                <a:rPr lang="en-US" altLang="en-US">
                  <a:solidFill>
                    <a:srgbClr val="FFFFFF"/>
                  </a:solidFill>
                </a:rPr>
                <a:t>CVS reg</a:t>
              </a:r>
            </a:p>
          </p:txBody>
        </p:sp>
      </p:grpSp>
      <p:pic>
        <p:nvPicPr>
          <p:cNvPr id="28680" name="Picture 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10710" r="23395" b="10710"/>
          <a:stretch>
            <a:fillRect/>
          </a:stretch>
        </p:blipFill>
        <p:spPr bwMode="auto">
          <a:xfrm>
            <a:off x="2286000" y="1447800"/>
            <a:ext cx="4586288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4400" b="1">
                <a:solidFill>
                  <a:srgbClr val="FFFFFF"/>
                </a:solidFill>
                <a:latin typeface="Book Antiqua" charset="0"/>
              </a:rPr>
              <a:t>Some registration vocabulary</a:t>
            </a:r>
          </a:p>
        </p:txBody>
      </p: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3972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 marL="741363" indent="-282575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Input datasets: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Fixed / template / target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Moving / subject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Transformation models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rigid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affine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nonlinear 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Objective / similarity functions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SzPct val="100000"/>
            </a:pPr>
            <a:endParaRPr lang="en-US" altLang="en-US" sz="2200" dirty="0">
              <a:solidFill>
                <a:srgbClr val="FFFFFF"/>
              </a:solidFill>
              <a:latin typeface="Book Antiqua" charset="0"/>
            </a:endParaRP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Applying the results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deform, morph, resample, transform</a:t>
            </a:r>
          </a:p>
          <a:p>
            <a:pPr eaLnBrk="1" hangingPunct="1">
              <a:lnSpc>
                <a:spcPct val="80000"/>
              </a:lnSpc>
              <a:spcBef>
                <a:spcPts val="438"/>
              </a:spcBef>
              <a:buClr>
                <a:srgbClr val="FFFFFF"/>
              </a:buClr>
              <a:buSzPct val="100000"/>
              <a:buFont typeface="Symbol" charset="2"/>
              <a:buChar char=""/>
            </a:pPr>
            <a:r>
              <a:rPr lang="en-US" altLang="en-US" sz="2200" dirty="0">
                <a:solidFill>
                  <a:srgbClr val="FFFFFF"/>
                </a:solidFill>
                <a:latin typeface="Book Antiqua" charset="0"/>
              </a:rPr>
              <a:t>Interpolation types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(tri)linear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Symbol" charset="2"/>
              <a:buChar char=""/>
            </a:pPr>
            <a:r>
              <a:rPr lang="en-US" altLang="en-US" sz="2000" dirty="0">
                <a:solidFill>
                  <a:srgbClr val="FFFFFF"/>
                </a:solidFill>
                <a:latin typeface="Book Antiqua" charset="0"/>
              </a:rPr>
              <a:t>nearest neighbor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FreeSurfer Questions</a:t>
            </a: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650"/>
              </a:spcBef>
              <a:buSzPct val="100000"/>
            </a:pPr>
            <a:endParaRPr lang="en-US" altLang="en-US" sz="3200">
              <a:latin typeface="Book Antiqua" charset="0"/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endParaRPr lang="en-US" altLang="en-US" sz="3200">
              <a:latin typeface="Book Antiqua" charset="0"/>
            </a:endParaRP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>
                <a:latin typeface="Book Antiqua" charset="0"/>
              </a:rPr>
              <a:t>Search for terms and answers </a:t>
            </a: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>
                <a:latin typeface="Book Antiqua" charset="0"/>
              </a:rPr>
              <a:t>to all your questions in the </a:t>
            </a:r>
            <a:r>
              <a:rPr lang="en-US" altLang="en-US" sz="3200" u="sng">
                <a:solidFill>
                  <a:srgbClr val="92D050"/>
                </a:solidFill>
                <a:latin typeface="Book Antiqua" charset="0"/>
                <a:hlinkClick r:id="rId3"/>
              </a:rPr>
              <a:t>Glossary</a:t>
            </a:r>
            <a:r>
              <a:rPr lang="en-US" altLang="en-US" sz="3200">
                <a:solidFill>
                  <a:srgbClr val="000000"/>
                </a:solidFill>
                <a:latin typeface="Book Antiqua" charset="0"/>
              </a:rPr>
              <a:t>, </a:t>
            </a:r>
            <a:r>
              <a:rPr lang="en-US" altLang="en-US" sz="3200" u="sng">
                <a:solidFill>
                  <a:srgbClr val="CCCCFF"/>
                </a:solidFill>
                <a:latin typeface="Book Antiqua" charset="0"/>
                <a:hlinkClick r:id="rId4"/>
              </a:rPr>
              <a:t>FAQ</a:t>
            </a:r>
            <a:r>
              <a:rPr lang="en-US" altLang="en-US" sz="3200">
                <a:solidFill>
                  <a:srgbClr val="000000"/>
                </a:solidFill>
                <a:latin typeface="Book Antiqua" charset="0"/>
              </a:rPr>
              <a:t>, or</a:t>
            </a:r>
          </a:p>
          <a:p>
            <a:pPr algn="ctr" eaLnBrk="1" hangingPunct="1">
              <a:spcBef>
                <a:spcPts val="650"/>
              </a:spcBef>
              <a:buSzPct val="100000"/>
            </a:pPr>
            <a:r>
              <a:rPr lang="en-US" altLang="en-US" sz="3200" u="sng">
                <a:solidFill>
                  <a:srgbClr val="CCCCFF"/>
                </a:solidFill>
                <a:latin typeface="Book Antiqua" charset="0"/>
                <a:hlinkClick r:id="rId5"/>
              </a:rPr>
              <a:t>FreeSurfer Mailing List Archives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8" name="Rectangle 6759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00" name="Right Triangle 6759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602" name="Rectangle 6760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06825" y="1188637"/>
            <a:ext cx="2241175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Recon</a:t>
            </a:r>
          </a:p>
        </p:txBody>
      </p:sp>
      <p:cxnSp>
        <p:nvCxnSpPr>
          <p:cNvPr id="67604" name="Straight Connector 6760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41444" y="1648870"/>
            <a:ext cx="4516755" cy="35602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en-US" altLang="ja-JP" sz="2100" b="1" i="1" dirty="0">
                <a:solidFill>
                  <a:schemeClr val="tx1"/>
                </a:solidFill>
                <a:latin typeface="+mn-lt"/>
                <a:ea typeface="+mn-ea"/>
              </a:rPr>
              <a:t>recon</a:t>
            </a:r>
            <a:r>
              <a:rPr lang="en-US" altLang="ja-JP" sz="2100" b="1" dirty="0">
                <a:solidFill>
                  <a:schemeClr val="tx1"/>
                </a:solidFill>
                <a:latin typeface="+mn-lt"/>
                <a:ea typeface="+mn-ea"/>
              </a:rPr>
              <a:t> your data</a:t>
            </a: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endParaRPr lang="en-US" altLang="ja-JP" sz="21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	…short for </a:t>
            </a:r>
            <a:r>
              <a:rPr lang="en-US" altLang="en-US" sz="2100" b="1" i="1" dirty="0">
                <a:solidFill>
                  <a:schemeClr val="tx1"/>
                </a:solidFill>
                <a:latin typeface="+mn-lt"/>
                <a:ea typeface="+mn-ea"/>
              </a:rPr>
              <a:t>reconstruct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b="1" i="1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>
                <a:solidFill>
                  <a:srgbClr val="FFFFFF"/>
                </a:solidFill>
                <a:ea typeface="MS PGothic" charset="-128"/>
              </a:rPr>
              <a:t>What FreeSurfer Does…</a:t>
            </a:r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 hangingPunct="1">
              <a:spcBef>
                <a:spcPts val="725"/>
              </a:spcBef>
              <a:buSzPct val="100000"/>
            </a:pPr>
            <a:r>
              <a:rPr lang="en-US" altLang="en-US" sz="3200" dirty="0">
                <a:solidFill>
                  <a:srgbClr val="000000"/>
                </a:solidFill>
                <a:latin typeface="Book Antiqua" charset="0"/>
              </a:rPr>
              <a:t>   </a:t>
            </a:r>
            <a:r>
              <a:rPr lang="en-US" altLang="en-US" sz="3600" dirty="0">
                <a:solidFill>
                  <a:srgbClr val="000000"/>
                </a:solidFill>
                <a:latin typeface="Book Antiqua" charset="0"/>
              </a:rPr>
              <a:t>Reconstructs models of the brain boundaries from MRI data.</a:t>
            </a: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  <a:p>
            <a:pPr eaLnBrk="1" hangingPunct="1">
              <a:spcBef>
                <a:spcPts val="650"/>
              </a:spcBef>
              <a:buSzPct val="100000"/>
            </a:pPr>
            <a:endParaRPr lang="en-US" altLang="en-US" sz="3200" dirty="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00375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10120" r="13918"/>
          <a:stretch>
            <a:fillRect/>
          </a:stretch>
        </p:blipFill>
        <p:spPr bwMode="auto">
          <a:xfrm>
            <a:off x="1447800" y="3000375"/>
            <a:ext cx="204004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AutoShape 5"/>
          <p:cNvSpPr>
            <a:spLocks noChangeArrowheads="1"/>
          </p:cNvSpPr>
          <p:nvPr/>
        </p:nvSpPr>
        <p:spPr bwMode="auto">
          <a:xfrm>
            <a:off x="304800" y="5591175"/>
            <a:ext cx="4114800" cy="1187450"/>
          </a:xfrm>
          <a:custGeom>
            <a:avLst/>
            <a:gdLst>
              <a:gd name="T0" fmla="*/ 4114800 w 4114800"/>
              <a:gd name="T1" fmla="*/ 593725 h 1187450"/>
              <a:gd name="T2" fmla="*/ 2057400 w 4114800"/>
              <a:gd name="T3" fmla="*/ 1187450 h 1187450"/>
              <a:gd name="T4" fmla="*/ 0 w 4114800"/>
              <a:gd name="T5" fmla="*/ 593725 h 1187450"/>
              <a:gd name="T6" fmla="*/ 2057400 w 4114800"/>
              <a:gd name="T7" fmla="*/ 0 h 1187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14800"/>
              <a:gd name="T13" fmla="*/ 0 h 1187450"/>
              <a:gd name="T14" fmla="*/ 4114800 w 4114800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187450">
                <a:moveTo>
                  <a:pt x="0" y="0"/>
                </a:moveTo>
                <a:lnTo>
                  <a:pt x="11430" y="0"/>
                </a:lnTo>
                <a:lnTo>
                  <a:pt x="11430" y="3300"/>
                </a:lnTo>
                <a:lnTo>
                  <a:pt x="0" y="3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Input: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T1-weighted (MPRAGE)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1mm</a:t>
            </a:r>
            <a:r>
              <a:rPr lang="en-US" altLang="en-US" baseline="30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 resolution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(.dcm)</a:t>
            </a:r>
          </a:p>
        </p:txBody>
      </p:sp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3810000" y="4143375"/>
            <a:ext cx="990600" cy="1588"/>
          </a:xfrm>
          <a:prstGeom prst="line">
            <a:avLst/>
          </a:prstGeom>
          <a:noFill/>
          <a:ln w="7632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AutoShape 7"/>
          <p:cNvSpPr>
            <a:spLocks noChangeArrowheads="1"/>
          </p:cNvSpPr>
          <p:nvPr/>
        </p:nvSpPr>
        <p:spPr bwMode="auto">
          <a:xfrm>
            <a:off x="4572000" y="5591175"/>
            <a:ext cx="4114800" cy="1187450"/>
          </a:xfrm>
          <a:custGeom>
            <a:avLst/>
            <a:gdLst>
              <a:gd name="T0" fmla="*/ 4114800 w 4114800"/>
              <a:gd name="T1" fmla="*/ 593725 h 1187450"/>
              <a:gd name="T2" fmla="*/ 2057400 w 4114800"/>
              <a:gd name="T3" fmla="*/ 1187450 h 1187450"/>
              <a:gd name="T4" fmla="*/ 0 w 4114800"/>
              <a:gd name="T5" fmla="*/ 593725 h 1187450"/>
              <a:gd name="T6" fmla="*/ 2057400 w 4114800"/>
              <a:gd name="T7" fmla="*/ 0 h 11874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114800"/>
              <a:gd name="T13" fmla="*/ 0 h 1187450"/>
              <a:gd name="T14" fmla="*/ 4114800 w 4114800"/>
              <a:gd name="T15" fmla="*/ 1187450 h 11874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187450">
                <a:moveTo>
                  <a:pt x="0" y="0"/>
                </a:moveTo>
                <a:lnTo>
                  <a:pt x="11430" y="0"/>
                </a:lnTo>
                <a:lnTo>
                  <a:pt x="11430" y="3300"/>
                </a:lnTo>
                <a:lnTo>
                  <a:pt x="0" y="3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Output: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Segmented &amp; parcellated conformed volume</a:t>
            </a:r>
          </a:p>
          <a:p>
            <a:pPr algn="ctr" eaLnBrk="1">
              <a:buSzPct val="100000"/>
            </a:pPr>
            <a:r>
              <a:rPr lang="en-US" altLang="en-US">
                <a:solidFill>
                  <a:srgbClr val="000000"/>
                </a:solidFill>
              </a:rPr>
              <a:t>(.mgz)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1" name="Rectangle 6759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3" name="Right Triangle 6759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595" name="Rectangle 6759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06825" y="1188637"/>
            <a:ext cx="2241175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Recon</a:t>
            </a:r>
          </a:p>
        </p:txBody>
      </p:sp>
      <p:cxnSp>
        <p:nvCxnSpPr>
          <p:cNvPr id="67597" name="Straight Connector 6759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41445" y="1648870"/>
            <a:ext cx="3527136" cy="35602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2100" dirty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en-US" altLang="ja-JP" sz="2100" i="1" dirty="0">
                <a:solidFill>
                  <a:schemeClr val="tx1"/>
                </a:solidFill>
                <a:latin typeface="+mn-lt"/>
                <a:ea typeface="+mn-ea"/>
              </a:rPr>
              <a:t>recon</a:t>
            </a:r>
            <a:r>
              <a:rPr lang="en-US" altLang="ja-JP" sz="2100" dirty="0">
                <a:solidFill>
                  <a:schemeClr val="tx1"/>
                </a:solidFill>
                <a:latin typeface="+mn-lt"/>
                <a:ea typeface="+mn-ea"/>
              </a:rPr>
              <a:t> your data</a:t>
            </a:r>
            <a:r>
              <a:rPr lang="en-US" altLang="en-US" sz="2100" dirty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endParaRPr lang="en-US" altLang="ja-JP" sz="21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2100" dirty="0">
                <a:solidFill>
                  <a:schemeClr val="tx1"/>
                </a:solidFill>
                <a:latin typeface="+mn-lt"/>
                <a:ea typeface="+mn-ea"/>
              </a:rPr>
              <a:t>	…short for </a:t>
            </a:r>
            <a:r>
              <a:rPr lang="en-US" altLang="en-US" sz="2100" i="1" dirty="0">
                <a:solidFill>
                  <a:schemeClr val="tx1"/>
                </a:solidFill>
                <a:latin typeface="+mn-lt"/>
                <a:ea typeface="+mn-ea"/>
              </a:rPr>
              <a:t>reconstruct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i="1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2100" b="1" i="1" dirty="0">
                <a:solidFill>
                  <a:schemeClr val="tx1"/>
                </a:solidFill>
                <a:latin typeface="+mn-lt"/>
                <a:ea typeface="+mn-ea"/>
              </a:rPr>
              <a:t>“recon-all”: </a:t>
            </a: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the command line to begin </a:t>
            </a:r>
            <a:r>
              <a:rPr lang="en-US" altLang="en-US" sz="2100" b="1" dirty="0" err="1">
                <a:solidFill>
                  <a:schemeClr val="tx1"/>
                </a:solidFill>
                <a:latin typeface="+mn-lt"/>
                <a:ea typeface="+mn-ea"/>
              </a:rPr>
              <a:t>FreeSurfer’s</a:t>
            </a: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sz="2100" b="1" i="1" dirty="0">
                <a:solidFill>
                  <a:schemeClr val="tx1"/>
                </a:solidFill>
                <a:latin typeface="+mn-lt"/>
                <a:ea typeface="+mn-ea"/>
              </a:rPr>
              <a:t>reconstruction</a:t>
            </a:r>
            <a:r>
              <a:rPr lang="en-US" altLang="en-US" sz="2100" b="1" dirty="0">
                <a:solidFill>
                  <a:schemeClr val="tx1"/>
                </a:solidFill>
                <a:latin typeface="+mn-lt"/>
                <a:ea typeface="+mn-ea"/>
              </a:rPr>
              <a:t> processing stream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21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5105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A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building, clock, photo, room&#10;&#10;Description automatically generated">
            <a:extLst>
              <a:ext uri="{FF2B5EF4-FFF2-40B4-BE49-F238E27FC236}">
                <a16:creationId xmlns:a16="http://schemas.microsoft.com/office/drawing/2014/main" id="{2D1D482B-D0E8-1A48-B85B-7D70F96C3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"/>
          <a:stretch/>
        </p:blipFill>
        <p:spPr>
          <a:xfrm>
            <a:off x="482600" y="789636"/>
            <a:ext cx="8178799" cy="52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3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1" name="Rectangle 6759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3" name="Right Triangle 6759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595" name="Rectangle 6759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06825" y="1188637"/>
            <a:ext cx="2241175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Recon</a:t>
            </a:r>
          </a:p>
        </p:txBody>
      </p:sp>
      <p:cxnSp>
        <p:nvCxnSpPr>
          <p:cNvPr id="67597" name="Straight Connector 6759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41445" y="1648870"/>
            <a:ext cx="3527136" cy="35602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en-US" altLang="ja-JP" sz="1900" i="1" dirty="0">
                <a:solidFill>
                  <a:schemeClr val="tx1"/>
                </a:solidFill>
                <a:latin typeface="+mn-lt"/>
                <a:ea typeface="+mn-ea"/>
              </a:rPr>
              <a:t>recon</a:t>
            </a:r>
            <a:r>
              <a:rPr lang="en-US" altLang="ja-JP" sz="1900" dirty="0">
                <a:solidFill>
                  <a:schemeClr val="tx1"/>
                </a:solidFill>
                <a:latin typeface="+mn-lt"/>
                <a:ea typeface="+mn-ea"/>
              </a:rPr>
              <a:t> your data</a:t>
            </a: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endParaRPr lang="en-US" altLang="ja-JP" sz="19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	…short for </a:t>
            </a:r>
            <a:r>
              <a:rPr lang="en-US" altLang="en-US" sz="1900" i="1" dirty="0">
                <a:solidFill>
                  <a:schemeClr val="tx1"/>
                </a:solidFill>
                <a:latin typeface="+mn-lt"/>
                <a:ea typeface="+mn-ea"/>
              </a:rPr>
              <a:t>reconstruct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900" i="1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1900" i="1" dirty="0">
                <a:solidFill>
                  <a:schemeClr val="tx1"/>
                </a:solidFill>
                <a:latin typeface="+mn-lt"/>
                <a:ea typeface="+mn-ea"/>
              </a:rPr>
              <a:t>“recon-all”: </a:t>
            </a: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the command line to begin </a:t>
            </a:r>
            <a:r>
              <a:rPr lang="en-US" altLang="en-US" sz="1900" dirty="0" err="1">
                <a:solidFill>
                  <a:schemeClr val="tx1"/>
                </a:solidFill>
                <a:latin typeface="+mn-lt"/>
                <a:ea typeface="+mn-ea"/>
              </a:rPr>
              <a:t>FreeSurfer’s</a:t>
            </a: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altLang="en-US" sz="1900" i="1" dirty="0">
                <a:solidFill>
                  <a:schemeClr val="tx1"/>
                </a:solidFill>
                <a:latin typeface="+mn-lt"/>
                <a:ea typeface="+mn-ea"/>
              </a:rPr>
              <a:t>reconstruction</a:t>
            </a:r>
            <a:r>
              <a:rPr lang="en-US" altLang="en-US" sz="1900" dirty="0">
                <a:solidFill>
                  <a:schemeClr val="tx1"/>
                </a:solidFill>
                <a:latin typeface="+mn-lt"/>
                <a:ea typeface="+mn-ea"/>
              </a:rPr>
              <a:t> processing stream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900" i="1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114300" indent="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</a:pPr>
            <a:r>
              <a:rPr lang="en-US" altLang="en-US" sz="1900" b="1" i="1" dirty="0">
                <a:solidFill>
                  <a:schemeClr val="tx1"/>
                </a:solidFill>
                <a:latin typeface="+mn-lt"/>
                <a:ea typeface="+mn-ea"/>
              </a:rPr>
              <a:t>“check your recons”: </a:t>
            </a:r>
            <a:r>
              <a:rPr lang="en-US" altLang="en-US" sz="1900" b="1" dirty="0">
                <a:solidFill>
                  <a:schemeClr val="tx1"/>
                </a:solidFill>
                <a:latin typeface="+mn-lt"/>
                <a:ea typeface="+mn-ea"/>
              </a:rPr>
              <a:t>referring to the output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9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900" dirty="0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650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9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5570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640" name="Rectangle 6963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42" name="Freeform: Shape 6964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8496" y="323519"/>
            <a:ext cx="3242924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644" name="Right Triangle 6964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646" name="Rectangle 6964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21969" y="806364"/>
            <a:ext cx="2515977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Recon</a:t>
            </a:r>
          </a:p>
        </p:txBody>
      </p:sp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418" y="1318502"/>
            <a:ext cx="4203477" cy="420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46075"/>
            <a:ext cx="77724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b="1">
                <a:solidFill>
                  <a:srgbClr val="FFFFFF"/>
                </a:solidFill>
                <a:ea typeface="MS PGothic" charset="-128"/>
              </a:rPr>
              <a:t>Volumes</a:t>
            </a:r>
          </a:p>
        </p:txBody>
      </p:sp>
      <p:sp>
        <p:nvSpPr>
          <p:cNvPr id="71683" name="AutoShape 2"/>
          <p:cNvSpPr>
            <a:spLocks noChangeArrowheads="1"/>
          </p:cNvSpPr>
          <p:nvPr/>
        </p:nvSpPr>
        <p:spPr bwMode="auto">
          <a:xfrm>
            <a:off x="9144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orig.mgz</a:t>
            </a:r>
          </a:p>
        </p:txBody>
      </p:sp>
      <p:pic>
        <p:nvPicPr>
          <p:cNvPr id="716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14497" r="15573" b="2498"/>
          <a:stretch>
            <a:fillRect/>
          </a:stretch>
        </p:blipFill>
        <p:spPr bwMode="auto">
          <a:xfrm>
            <a:off x="685800" y="1752600"/>
            <a:ext cx="152783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6493" r="19728" b="4498"/>
          <a:stretch>
            <a:fillRect/>
          </a:stretch>
        </p:blipFill>
        <p:spPr bwMode="auto">
          <a:xfrm>
            <a:off x="3810618" y="1752600"/>
            <a:ext cx="1479051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13495" r="15573" b="1495"/>
          <a:stretch>
            <a:fillRect/>
          </a:stretch>
        </p:blipFill>
        <p:spPr bwMode="auto">
          <a:xfrm>
            <a:off x="2251954" y="1747463"/>
            <a:ext cx="152034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16493" r="20764" b="2498"/>
          <a:stretch>
            <a:fillRect/>
          </a:stretch>
        </p:blipFill>
        <p:spPr bwMode="auto">
          <a:xfrm>
            <a:off x="5327991" y="1748198"/>
            <a:ext cx="1358336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19495" r="19728" b="3496"/>
          <a:stretch>
            <a:fillRect/>
          </a:stretch>
        </p:blipFill>
        <p:spPr bwMode="auto">
          <a:xfrm>
            <a:off x="6724650" y="1752600"/>
            <a:ext cx="1453767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AutoShape 8"/>
          <p:cNvSpPr>
            <a:spLocks noChangeArrowheads="1"/>
          </p:cNvSpPr>
          <p:nvPr/>
        </p:nvSpPr>
        <p:spPr bwMode="auto">
          <a:xfrm>
            <a:off x="25146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T1.mgz</a:t>
            </a:r>
          </a:p>
        </p:txBody>
      </p:sp>
      <p:sp>
        <p:nvSpPr>
          <p:cNvPr id="71690" name="AutoShape 9"/>
          <p:cNvSpPr>
            <a:spLocks noChangeArrowheads="1"/>
          </p:cNvSpPr>
          <p:nvPr/>
        </p:nvSpPr>
        <p:spPr bwMode="auto">
          <a:xfrm>
            <a:off x="37719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brainmask.mgz</a:t>
            </a:r>
          </a:p>
        </p:txBody>
      </p:sp>
      <p:sp>
        <p:nvSpPr>
          <p:cNvPr id="71691" name="AutoShape 10"/>
          <p:cNvSpPr>
            <a:spLocks noChangeArrowheads="1"/>
          </p:cNvSpPr>
          <p:nvPr/>
        </p:nvSpPr>
        <p:spPr bwMode="auto">
          <a:xfrm>
            <a:off x="5562600" y="3762375"/>
            <a:ext cx="1066800" cy="457200"/>
          </a:xfrm>
          <a:custGeom>
            <a:avLst/>
            <a:gdLst>
              <a:gd name="T0" fmla="*/ 1066800 w 1066800"/>
              <a:gd name="T1" fmla="*/ 228600 h 457200"/>
              <a:gd name="T2" fmla="*/ 533400 w 1066800"/>
              <a:gd name="T3" fmla="*/ 457200 h 457200"/>
              <a:gd name="T4" fmla="*/ 0 w 1066800"/>
              <a:gd name="T5" fmla="*/ 228600 h 457200"/>
              <a:gd name="T6" fmla="*/ 533400 w 1066800"/>
              <a:gd name="T7" fmla="*/ 0 h 457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066800"/>
              <a:gd name="T13" fmla="*/ 0 h 457200"/>
              <a:gd name="T14" fmla="*/ 1066800 w 10668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66800" h="457200">
                <a:moveTo>
                  <a:pt x="0" y="0"/>
                </a:moveTo>
                <a:lnTo>
                  <a:pt x="2963" y="0"/>
                </a:lnTo>
                <a:lnTo>
                  <a:pt x="2963" y="1270"/>
                </a:ln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wm.mgz</a:t>
            </a:r>
          </a:p>
        </p:txBody>
      </p:sp>
      <p:sp>
        <p:nvSpPr>
          <p:cNvPr id="71692" name="AutoShape 11"/>
          <p:cNvSpPr>
            <a:spLocks noChangeArrowheads="1"/>
          </p:cNvSpPr>
          <p:nvPr/>
        </p:nvSpPr>
        <p:spPr bwMode="auto">
          <a:xfrm>
            <a:off x="6591300" y="3771900"/>
            <a:ext cx="1981200" cy="838200"/>
          </a:xfrm>
          <a:custGeom>
            <a:avLst/>
            <a:gdLst>
              <a:gd name="T0" fmla="*/ 1981200 w 1981200"/>
              <a:gd name="T1" fmla="*/ 419100 h 838200"/>
              <a:gd name="T2" fmla="*/ 990600 w 1981200"/>
              <a:gd name="T3" fmla="*/ 838200 h 838200"/>
              <a:gd name="T4" fmla="*/ 0 w 1981200"/>
              <a:gd name="T5" fmla="*/ 419100 h 838200"/>
              <a:gd name="T6" fmla="*/ 990600 w 1981200"/>
              <a:gd name="T7" fmla="*/ 0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81200"/>
              <a:gd name="T13" fmla="*/ 0 h 838200"/>
              <a:gd name="T14" fmla="*/ 1981200 w 1981200"/>
              <a:gd name="T15" fmla="*/ 838200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1200" h="838200">
                <a:moveTo>
                  <a:pt x="0" y="0"/>
                </a:moveTo>
                <a:lnTo>
                  <a:pt x="5503" y="0"/>
                </a:lnTo>
                <a:lnTo>
                  <a:pt x="5503" y="2328"/>
                </a:lnTo>
                <a:lnTo>
                  <a:pt x="0" y="23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     filled.mgz</a:t>
            </a:r>
          </a:p>
          <a:p>
            <a:pPr eaLnBrk="1" hangingPunct="1">
              <a:buSzPct val="100000"/>
            </a:pPr>
            <a:r>
              <a:rPr lang="en-US" altLang="en-US" sz="2000">
                <a:solidFill>
                  <a:srgbClr val="000000"/>
                </a:solidFill>
                <a:latin typeface="Times New Roman" charset="0"/>
              </a:rPr>
              <a:t>(Subcortical Mass)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Book Antiqua"/>
        <a:ea typeface="AR PL UMing HK"/>
        <a:cs typeface="AR PL UMing HK"/>
      </a:majorFont>
      <a:minorFont>
        <a:latin typeface="Book Antiqua"/>
        <a:ea typeface="AR PL UMing HK"/>
        <a:cs typeface="AR PL UMing H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1687</TotalTime>
  <Words>2129</Words>
  <Application>Microsoft Macintosh PowerPoint</Application>
  <PresentationFormat>On-screen Show (4:3)</PresentationFormat>
  <Paragraphs>310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Symbol</vt:lpstr>
      <vt:lpstr>Times New Roman</vt:lpstr>
      <vt:lpstr>Office Theme</vt:lpstr>
      <vt:lpstr>1_Office Theme</vt:lpstr>
      <vt:lpstr>2_Office Theme</vt:lpstr>
      <vt:lpstr>3_Office Theme</vt:lpstr>
      <vt:lpstr>Intro to FreeSurfer Jargon</vt:lpstr>
      <vt:lpstr>Intro to FreeSurfer Jargon</vt:lpstr>
      <vt:lpstr>Recon</vt:lpstr>
      <vt:lpstr>What FreeSurfer Does…</vt:lpstr>
      <vt:lpstr>Recon</vt:lpstr>
      <vt:lpstr>PowerPoint Presentation</vt:lpstr>
      <vt:lpstr>Recon</vt:lpstr>
      <vt:lpstr>Recon</vt:lpstr>
      <vt:lpstr>Volumes</vt:lpstr>
      <vt:lpstr>Voxel</vt:lpstr>
      <vt:lpstr>Surface: White &amp; Pial</vt:lpstr>
      <vt:lpstr>Surface</vt:lpstr>
      <vt:lpstr>PowerPoint Presentation</vt:lpstr>
      <vt:lpstr>Cortical vs. Subcortical GM</vt:lpstr>
      <vt:lpstr>Parcellation vs. Segmentation</vt:lpstr>
      <vt:lpstr>Intro to FreeSurfer Jargon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FreeSurfer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Unix Tutorial for FreeSurfer Users</dc:title>
  <dc:subject/>
  <dc:creator>Allison</dc:creator>
  <cp:keywords/>
  <dc:description/>
  <cp:lastModifiedBy>Player, Allison A. Stevens</cp:lastModifiedBy>
  <cp:revision>497</cp:revision>
  <cp:lastPrinted>2016-03-28T18:51:14Z</cp:lastPrinted>
  <dcterms:created xsi:type="dcterms:W3CDTF">2009-01-19T19:54:38Z</dcterms:created>
  <dcterms:modified xsi:type="dcterms:W3CDTF">2022-09-14T02:50:33Z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MGH - NMR Center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17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25</vt:i4>
  </property>
</Properties>
</file>