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60" r:id="rId10"/>
    <p:sldMasterId id="2147483661" r:id="rId11"/>
    <p:sldMasterId id="2147483662" r:id="rId12"/>
    <p:sldMasterId id="2147486282" r:id="rId13"/>
  </p:sldMasterIdLst>
  <p:notesMasterIdLst>
    <p:notesMasterId r:id="rId134"/>
  </p:notesMasterIdLst>
  <p:handoutMasterIdLst>
    <p:handoutMasterId r:id="rId135"/>
  </p:handoutMasterIdLst>
  <p:sldIdLst>
    <p:sldId id="349" r:id="rId14"/>
    <p:sldId id="257" r:id="rId15"/>
    <p:sldId id="258" r:id="rId16"/>
    <p:sldId id="448" r:id="rId17"/>
    <p:sldId id="259" r:id="rId18"/>
    <p:sldId id="449" r:id="rId19"/>
    <p:sldId id="445" r:id="rId20"/>
    <p:sldId id="441" r:id="rId21"/>
    <p:sldId id="385" r:id="rId22"/>
    <p:sldId id="279" r:id="rId23"/>
    <p:sldId id="440" r:id="rId24"/>
    <p:sldId id="285" r:id="rId25"/>
    <p:sldId id="269" r:id="rId26"/>
    <p:sldId id="268" r:id="rId27"/>
    <p:sldId id="442" r:id="rId28"/>
    <p:sldId id="386" r:id="rId29"/>
    <p:sldId id="407" r:id="rId30"/>
    <p:sldId id="412" r:id="rId31"/>
    <p:sldId id="454" r:id="rId32"/>
    <p:sldId id="455" r:id="rId33"/>
    <p:sldId id="456" r:id="rId34"/>
    <p:sldId id="446" r:id="rId35"/>
    <p:sldId id="414" r:id="rId36"/>
    <p:sldId id="433" r:id="rId37"/>
    <p:sldId id="443" r:id="rId38"/>
    <p:sldId id="434" r:id="rId39"/>
    <p:sldId id="435" r:id="rId40"/>
    <p:sldId id="413" r:id="rId41"/>
    <p:sldId id="275" r:id="rId42"/>
    <p:sldId id="276" r:id="rId43"/>
    <p:sldId id="277" r:id="rId44"/>
    <p:sldId id="444" r:id="rId45"/>
    <p:sldId id="399" r:id="rId46"/>
    <p:sldId id="297" r:id="rId47"/>
    <p:sldId id="450" r:id="rId48"/>
    <p:sldId id="447" r:id="rId49"/>
    <p:sldId id="436" r:id="rId50"/>
    <p:sldId id="437" r:id="rId51"/>
    <p:sldId id="438" r:id="rId52"/>
    <p:sldId id="451" r:id="rId53"/>
    <p:sldId id="452" r:id="rId54"/>
    <p:sldId id="453" r:id="rId55"/>
    <p:sldId id="375" r:id="rId56"/>
    <p:sldId id="360" r:id="rId57"/>
    <p:sldId id="357" r:id="rId58"/>
    <p:sldId id="439" r:id="rId59"/>
    <p:sldId id="457" r:id="rId60"/>
    <p:sldId id="458" r:id="rId61"/>
    <p:sldId id="459" r:id="rId62"/>
    <p:sldId id="359" r:id="rId63"/>
    <p:sldId id="263" r:id="rId64"/>
    <p:sldId id="377" r:id="rId65"/>
    <p:sldId id="378" r:id="rId66"/>
    <p:sldId id="280" r:id="rId67"/>
    <p:sldId id="281" r:id="rId68"/>
    <p:sldId id="282" r:id="rId69"/>
    <p:sldId id="288" r:id="rId70"/>
    <p:sldId id="289" r:id="rId71"/>
    <p:sldId id="379" r:id="rId72"/>
    <p:sldId id="353" r:id="rId73"/>
    <p:sldId id="354" r:id="rId74"/>
    <p:sldId id="355" r:id="rId75"/>
    <p:sldId id="356" r:id="rId76"/>
    <p:sldId id="380" r:id="rId77"/>
    <p:sldId id="293" r:id="rId78"/>
    <p:sldId id="381" r:id="rId79"/>
    <p:sldId id="295" r:id="rId80"/>
    <p:sldId id="296" r:id="rId81"/>
    <p:sldId id="298" r:id="rId82"/>
    <p:sldId id="384" r:id="rId83"/>
    <p:sldId id="300" r:id="rId84"/>
    <p:sldId id="260" r:id="rId85"/>
    <p:sldId id="261" r:id="rId86"/>
    <p:sldId id="301" r:id="rId87"/>
    <p:sldId id="302" r:id="rId88"/>
    <p:sldId id="303" r:id="rId89"/>
    <p:sldId id="304" r:id="rId90"/>
    <p:sldId id="305" r:id="rId91"/>
    <p:sldId id="306" r:id="rId92"/>
    <p:sldId id="307" r:id="rId93"/>
    <p:sldId id="308" r:id="rId94"/>
    <p:sldId id="309" r:id="rId95"/>
    <p:sldId id="310" r:id="rId96"/>
    <p:sldId id="311" r:id="rId97"/>
    <p:sldId id="312" r:id="rId98"/>
    <p:sldId id="313" r:id="rId99"/>
    <p:sldId id="314" r:id="rId100"/>
    <p:sldId id="315" r:id="rId101"/>
    <p:sldId id="316" r:id="rId102"/>
    <p:sldId id="317" r:id="rId103"/>
    <p:sldId id="318" r:id="rId104"/>
    <p:sldId id="319" r:id="rId105"/>
    <p:sldId id="320" r:id="rId106"/>
    <p:sldId id="321" r:id="rId107"/>
    <p:sldId id="322" r:id="rId108"/>
    <p:sldId id="323" r:id="rId109"/>
    <p:sldId id="324" r:id="rId110"/>
    <p:sldId id="325" r:id="rId111"/>
    <p:sldId id="326" r:id="rId112"/>
    <p:sldId id="327" r:id="rId113"/>
    <p:sldId id="328" r:id="rId114"/>
    <p:sldId id="329" r:id="rId115"/>
    <p:sldId id="330" r:id="rId116"/>
    <p:sldId id="331" r:id="rId117"/>
    <p:sldId id="332" r:id="rId118"/>
    <p:sldId id="333" r:id="rId119"/>
    <p:sldId id="334" r:id="rId120"/>
    <p:sldId id="335" r:id="rId121"/>
    <p:sldId id="336" r:id="rId122"/>
    <p:sldId id="337" r:id="rId123"/>
    <p:sldId id="338" r:id="rId124"/>
    <p:sldId id="339" r:id="rId125"/>
    <p:sldId id="340" r:id="rId126"/>
    <p:sldId id="341" r:id="rId127"/>
    <p:sldId id="342" r:id="rId128"/>
    <p:sldId id="343" r:id="rId129"/>
    <p:sldId id="344" r:id="rId130"/>
    <p:sldId id="345" r:id="rId131"/>
    <p:sldId id="347" r:id="rId132"/>
    <p:sldId id="348" r:id="rId133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E9260-6040-4CB6-A423-CD64A93FB9A7}" v="22" dt="2026-06-01T20:16:08.0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>
      <p:cViewPr varScale="1">
        <p:scale>
          <a:sx n="176" d="100"/>
          <a:sy n="176" d="100"/>
        </p:scale>
        <p:origin x="312" y="17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5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63" Type="http://schemas.openxmlformats.org/officeDocument/2006/relationships/slide" Target="slides/slide50.xml"/><Relationship Id="rId84" Type="http://schemas.openxmlformats.org/officeDocument/2006/relationships/slide" Target="slides/slide71.xml"/><Relationship Id="rId138" Type="http://schemas.openxmlformats.org/officeDocument/2006/relationships/theme" Target="theme/theme1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28" Type="http://schemas.openxmlformats.org/officeDocument/2006/relationships/slide" Target="slides/slide11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18" Type="http://schemas.openxmlformats.org/officeDocument/2006/relationships/slide" Target="slides/slide105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24" Type="http://schemas.openxmlformats.org/officeDocument/2006/relationships/slide" Target="slides/slide111.xml"/><Relationship Id="rId129" Type="http://schemas.openxmlformats.org/officeDocument/2006/relationships/slide" Target="slides/slide116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4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130" Type="http://schemas.openxmlformats.org/officeDocument/2006/relationships/slide" Target="slides/slide117.xml"/><Relationship Id="rId135" Type="http://schemas.openxmlformats.org/officeDocument/2006/relationships/handoutMaster" Target="handoutMasters/handoutMaster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slide" Target="slides/slide112.xml"/><Relationship Id="rId141" Type="http://schemas.microsoft.com/office/2015/10/relationships/revisionInfo" Target="revisionInfo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slide" Target="slides/slide118.xml"/><Relationship Id="rId136" Type="http://schemas.openxmlformats.org/officeDocument/2006/relationships/presProps" Target="presProps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slide" Target="slides/slide11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137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32" Type="http://schemas.openxmlformats.org/officeDocument/2006/relationships/slide" Target="slides/slide119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openxmlformats.org/officeDocument/2006/relationships/slide" Target="slides/slide11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3.xml"/><Relationship Id="rId47" Type="http://schemas.openxmlformats.org/officeDocument/2006/relationships/slide" Target="slides/slide34.xml"/><Relationship Id="rId68" Type="http://schemas.openxmlformats.org/officeDocument/2006/relationships/slide" Target="slides/slide55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33" Type="http://schemas.openxmlformats.org/officeDocument/2006/relationships/slide" Target="slides/slide120.xml"/><Relationship Id="rId1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 G" userId="09f2be278dfc7d93" providerId="LiveId" clId="{1805F986-1A4F-4273-9626-664710F75176}"/>
    <pc:docChg chg="undo custSel addSld delSld modSld sldOrd modMainMaster">
      <pc:chgData name="Doug G" userId="09f2be278dfc7d93" providerId="LiveId" clId="{1805F986-1A4F-4273-9626-664710F75176}" dt="2026-06-01T20:16:08.033" v="1672"/>
      <pc:docMkLst>
        <pc:docMk/>
      </pc:docMkLst>
      <pc:sldChg chg="add del setBg">
        <pc:chgData name="Doug G" userId="09f2be278dfc7d93" providerId="LiveId" clId="{1805F986-1A4F-4273-9626-664710F75176}" dt="2026-06-01T19:56:24.607" v="1563"/>
        <pc:sldMkLst>
          <pc:docMk/>
          <pc:sldMk cId="0" sldId="257"/>
        </pc:sldMkLst>
      </pc:sldChg>
      <pc:sldChg chg="addSp delSp modSp add del mod setBg">
        <pc:chgData name="Doug G" userId="09f2be278dfc7d93" providerId="LiveId" clId="{1805F986-1A4F-4273-9626-664710F75176}" dt="2026-06-01T19:57:27.847" v="1567" actId="1076"/>
        <pc:sldMkLst>
          <pc:docMk/>
          <pc:sldMk cId="0" sldId="258"/>
        </pc:sldMkLst>
        <pc:picChg chg="del">
          <ac:chgData name="Doug G" userId="09f2be278dfc7d93" providerId="LiveId" clId="{1805F986-1A4F-4273-9626-664710F75176}" dt="2026-06-01T19:57:19.669" v="1564" actId="478"/>
          <ac:picMkLst>
            <pc:docMk/>
            <pc:sldMk cId="0" sldId="258"/>
            <ac:picMk id="3" creationId="{82352AE1-DC35-BB26-5D61-8C9AB5B32E88}"/>
          </ac:picMkLst>
        </pc:picChg>
        <pc:picChg chg="add mod">
          <ac:chgData name="Doug G" userId="09f2be278dfc7d93" providerId="LiveId" clId="{1805F986-1A4F-4273-9626-664710F75176}" dt="2026-06-01T19:57:27.847" v="1567" actId="1076"/>
          <ac:picMkLst>
            <pc:docMk/>
            <pc:sldMk cId="0" sldId="258"/>
            <ac:picMk id="4" creationId="{54976061-B1E6-74C5-ED93-4609701AFFFC}"/>
          </ac:picMkLst>
        </pc:picChg>
      </pc:sldChg>
      <pc:sldChg chg="addSp delSp modSp add del mod setBg">
        <pc:chgData name="Doug G" userId="09f2be278dfc7d93" providerId="LiveId" clId="{1805F986-1A4F-4273-9626-664710F75176}" dt="2026-06-01T19:58:36.779" v="1577" actId="14100"/>
        <pc:sldMkLst>
          <pc:docMk/>
          <pc:sldMk cId="0" sldId="259"/>
        </pc:sldMkLst>
        <pc:spChg chg="mod">
          <ac:chgData name="Doug G" userId="09f2be278dfc7d93" providerId="LiveId" clId="{1805F986-1A4F-4273-9626-664710F75176}" dt="2026-06-01T19:58:36.779" v="1577" actId="14100"/>
          <ac:spMkLst>
            <pc:docMk/>
            <pc:sldMk cId="0" sldId="259"/>
            <ac:spMk id="30723" creationId="{FFCEC451-48B8-17C9-9BFA-DFBCDF2F0A07}"/>
          </ac:spMkLst>
        </pc:spChg>
        <pc:picChg chg="del">
          <ac:chgData name="Doug G" userId="09f2be278dfc7d93" providerId="LiveId" clId="{1805F986-1A4F-4273-9626-664710F75176}" dt="2026-06-01T19:58:05.749" v="1572" actId="478"/>
          <ac:picMkLst>
            <pc:docMk/>
            <pc:sldMk cId="0" sldId="259"/>
            <ac:picMk id="2" creationId="{4B118AA9-55FB-7683-3F62-4C6F6F99EB8D}"/>
          </ac:picMkLst>
        </pc:picChg>
        <pc:picChg chg="add mod">
          <ac:chgData name="Doug G" userId="09f2be278dfc7d93" providerId="LiveId" clId="{1805F986-1A4F-4273-9626-664710F75176}" dt="2026-06-01T19:58:30.622" v="1576" actId="14100"/>
          <ac:picMkLst>
            <pc:docMk/>
            <pc:sldMk cId="0" sldId="259"/>
            <ac:picMk id="3" creationId="{B0B8D8EB-E9A8-F962-E4AD-024855457C59}"/>
          </ac:picMkLst>
        </pc:picChg>
      </pc:sldChg>
      <pc:sldChg chg="add del setBg">
        <pc:chgData name="Doug G" userId="09f2be278dfc7d93" providerId="LiveId" clId="{1805F986-1A4F-4273-9626-664710F75176}" dt="2026-06-01T19:58:46.626" v="1578" actId="47"/>
        <pc:sldMkLst>
          <pc:docMk/>
          <pc:sldMk cId="0" sldId="262"/>
        </pc:sldMkLst>
      </pc:sldChg>
      <pc:sldChg chg="del">
        <pc:chgData name="Doug G" userId="09f2be278dfc7d93" providerId="LiveId" clId="{1805F986-1A4F-4273-9626-664710F75176}" dt="2026-06-01T20:04:54.113" v="1585" actId="47"/>
        <pc:sldMkLst>
          <pc:docMk/>
          <pc:sldMk cId="0" sldId="274"/>
        </pc:sldMkLst>
      </pc:sldChg>
      <pc:sldChg chg="add del setBg">
        <pc:chgData name="Doug G" userId="09f2be278dfc7d93" providerId="LiveId" clId="{1805F986-1A4F-4273-9626-664710F75176}" dt="2026-06-01T20:15:26.449" v="1597" actId="47"/>
        <pc:sldMkLst>
          <pc:docMk/>
          <pc:sldMk cId="3972461187" sldId="274"/>
        </pc:sldMkLst>
      </pc:sldChg>
      <pc:sldChg chg="del">
        <pc:chgData name="Doug G" userId="09f2be278dfc7d93" providerId="LiveId" clId="{1805F986-1A4F-4273-9626-664710F75176}" dt="2026-06-01T20:04:54.113" v="1585" actId="47"/>
        <pc:sldMkLst>
          <pc:docMk/>
          <pc:sldMk cId="0" sldId="275"/>
        </pc:sldMkLst>
      </pc:sldChg>
      <pc:sldChg chg="addSp modSp add mod setBg">
        <pc:chgData name="Doug G" userId="09f2be278dfc7d93" providerId="LiveId" clId="{1805F986-1A4F-4273-9626-664710F75176}" dt="2026-06-01T20:15:57.812" v="1670" actId="20577"/>
        <pc:sldMkLst>
          <pc:docMk/>
          <pc:sldMk cId="2496308475" sldId="275"/>
        </pc:sldMkLst>
        <pc:spChg chg="mod">
          <ac:chgData name="Doug G" userId="09f2be278dfc7d93" providerId="LiveId" clId="{1805F986-1A4F-4273-9626-664710F75176}" dt="2026-06-01T20:15:57.812" v="1670" actId="20577"/>
          <ac:spMkLst>
            <pc:docMk/>
            <pc:sldMk cId="2496308475" sldId="275"/>
            <ac:spMk id="87042" creationId="{FBA05A0D-0E5B-51A6-0441-274949419216}"/>
          </ac:spMkLst>
        </pc:spChg>
        <pc:picChg chg="add mod">
          <ac:chgData name="Doug G" userId="09f2be278dfc7d93" providerId="LiveId" clId="{1805F986-1A4F-4273-9626-664710F75176}" dt="2026-06-01T20:15:02.527" v="1596"/>
          <ac:picMkLst>
            <pc:docMk/>
            <pc:sldMk cId="2496308475" sldId="275"/>
            <ac:picMk id="2" creationId="{999918FF-B716-82FB-DCBC-A4B764AB93F2}"/>
          </ac:picMkLst>
        </pc:picChg>
      </pc:sldChg>
      <pc:sldChg chg="del">
        <pc:chgData name="Doug G" userId="09f2be278dfc7d93" providerId="LiveId" clId="{1805F986-1A4F-4273-9626-664710F75176}" dt="2026-06-01T20:04:54.113" v="1585" actId="47"/>
        <pc:sldMkLst>
          <pc:docMk/>
          <pc:sldMk cId="0" sldId="276"/>
        </pc:sldMkLst>
      </pc:sldChg>
      <pc:sldChg chg="addSp delSp modSp add setBg">
        <pc:chgData name="Doug G" userId="09f2be278dfc7d93" providerId="LiveId" clId="{1805F986-1A4F-4273-9626-664710F75176}" dt="2026-06-01T20:16:08.033" v="1672"/>
        <pc:sldMkLst>
          <pc:docMk/>
          <pc:sldMk cId="2640184809" sldId="276"/>
        </pc:sldMkLst>
        <pc:spChg chg="add mod">
          <ac:chgData name="Doug G" userId="09f2be278dfc7d93" providerId="LiveId" clId="{1805F986-1A4F-4273-9626-664710F75176}" dt="2026-06-01T20:16:08.033" v="1672"/>
          <ac:spMkLst>
            <pc:docMk/>
            <pc:sldMk cId="2640184809" sldId="276"/>
            <ac:spMk id="3" creationId="{EBAC16C6-04FE-7AF6-3F23-4100EA4BDD35}"/>
          </ac:spMkLst>
        </pc:spChg>
        <pc:spChg chg="del">
          <ac:chgData name="Doug G" userId="09f2be278dfc7d93" providerId="LiveId" clId="{1805F986-1A4F-4273-9626-664710F75176}" dt="2026-06-01T20:16:07.060" v="1671" actId="478"/>
          <ac:spMkLst>
            <pc:docMk/>
            <pc:sldMk cId="2640184809" sldId="276"/>
            <ac:spMk id="89091" creationId="{B1C99CA9-A0A2-3B94-8605-00F4218D5438}"/>
          </ac:spMkLst>
        </pc:spChg>
        <pc:picChg chg="add mod">
          <ac:chgData name="Doug G" userId="09f2be278dfc7d93" providerId="LiveId" clId="{1805F986-1A4F-4273-9626-664710F75176}" dt="2026-06-01T20:14:54.598" v="1595" actId="1076"/>
          <ac:picMkLst>
            <pc:docMk/>
            <pc:sldMk cId="2640184809" sldId="276"/>
            <ac:picMk id="2" creationId="{FC7509FD-5083-C684-767E-5C7FABA9BD21}"/>
          </ac:picMkLst>
        </pc:picChg>
      </pc:sldChg>
      <pc:sldChg chg="del">
        <pc:chgData name="Doug G" userId="09f2be278dfc7d93" providerId="LiveId" clId="{1805F986-1A4F-4273-9626-664710F75176}" dt="2026-06-01T20:04:54.113" v="1585" actId="47"/>
        <pc:sldMkLst>
          <pc:docMk/>
          <pc:sldMk cId="0" sldId="277"/>
        </pc:sldMkLst>
      </pc:sldChg>
      <pc:sldChg chg="add setBg">
        <pc:chgData name="Doug G" userId="09f2be278dfc7d93" providerId="LiveId" clId="{1805F986-1A4F-4273-9626-664710F75176}" dt="2026-06-01T20:04:59.319" v="1586"/>
        <pc:sldMkLst>
          <pc:docMk/>
          <pc:sldMk cId="3172079606" sldId="277"/>
        </pc:sldMkLst>
      </pc:sldChg>
      <pc:sldChg chg="addSp delSp modSp add del mod setBg">
        <pc:chgData name="Doug G" userId="09f2be278dfc7d93" providerId="LiveId" clId="{1805F986-1A4F-4273-9626-664710F75176}" dt="2026-06-01T19:57:52.128" v="1571" actId="1076"/>
        <pc:sldMkLst>
          <pc:docMk/>
          <pc:sldMk cId="1278938096" sldId="448"/>
        </pc:sldMkLst>
        <pc:picChg chg="del">
          <ac:chgData name="Doug G" userId="09f2be278dfc7d93" providerId="LiveId" clId="{1805F986-1A4F-4273-9626-664710F75176}" dt="2026-06-01T19:57:31.718" v="1568" actId="478"/>
          <ac:picMkLst>
            <pc:docMk/>
            <pc:sldMk cId="1278938096" sldId="448"/>
            <ac:picMk id="3" creationId="{A4D58618-51D2-3756-584E-F17E7109F0EF}"/>
          </ac:picMkLst>
        </pc:picChg>
        <pc:picChg chg="add mod">
          <ac:chgData name="Doug G" userId="09f2be278dfc7d93" providerId="LiveId" clId="{1805F986-1A4F-4273-9626-664710F75176}" dt="2026-06-01T19:57:52.128" v="1571" actId="1076"/>
          <ac:picMkLst>
            <pc:docMk/>
            <pc:sldMk cId="1278938096" sldId="448"/>
            <ac:picMk id="4" creationId="{0DD9DAB9-F906-C528-89DE-0061841C1FA8}"/>
          </ac:picMkLst>
        </pc:picChg>
      </pc:sldChg>
      <pc:sldChg chg="modSp add mod setBg">
        <pc:chgData name="Doug G" userId="09f2be278dfc7d93" providerId="LiveId" clId="{1805F986-1A4F-4273-9626-664710F75176}" dt="2026-06-01T19:59:42.745" v="1584" actId="1076"/>
        <pc:sldMkLst>
          <pc:docMk/>
          <pc:sldMk cId="0" sldId="449"/>
        </pc:sldMkLst>
        <pc:spChg chg="mod">
          <ac:chgData name="Doug G" userId="09f2be278dfc7d93" providerId="LiveId" clId="{1805F986-1A4F-4273-9626-664710F75176}" dt="2026-06-01T19:59:39.892" v="1583" actId="1076"/>
          <ac:spMkLst>
            <pc:docMk/>
            <pc:sldMk cId="0" sldId="449"/>
            <ac:spMk id="38915" creationId="{9593B0CD-AB59-2F09-F9D4-F346E9949C10}"/>
          </ac:spMkLst>
        </pc:spChg>
        <pc:spChg chg="mod">
          <ac:chgData name="Doug G" userId="09f2be278dfc7d93" providerId="LiveId" clId="{1805F986-1A4F-4273-9626-664710F75176}" dt="2026-06-01T19:59:42.745" v="1584" actId="1076"/>
          <ac:spMkLst>
            <pc:docMk/>
            <pc:sldMk cId="0" sldId="449"/>
            <ac:spMk id="38917" creationId="{718031E9-38CA-1283-FE79-55827C1410DC}"/>
          </ac:spMkLst>
        </pc:spChg>
        <pc:picChg chg="mod">
          <ac:chgData name="Doug G" userId="09f2be278dfc7d93" providerId="LiveId" clId="{1805F986-1A4F-4273-9626-664710F75176}" dt="2026-06-01T19:59:36.402" v="1581" actId="1076"/>
          <ac:picMkLst>
            <pc:docMk/>
            <pc:sldMk cId="0" sldId="449"/>
            <ac:picMk id="4" creationId="{806CB072-560C-5F0F-215B-4F0FCD44FAB9}"/>
          </ac:picMkLst>
        </pc:picChg>
      </pc:sldChg>
      <pc:sldChg chg="add setBg">
        <pc:chgData name="Doug G" userId="09f2be278dfc7d93" providerId="LiveId" clId="{1805F986-1A4F-4273-9626-664710F75176}" dt="2026-06-01T20:06:42.874" v="1587"/>
        <pc:sldMkLst>
          <pc:docMk/>
          <pc:sldMk cId="0" sldId="450"/>
        </pc:sldMkLst>
      </pc:sldChg>
      <pc:sldChg chg="add setBg">
        <pc:chgData name="Doug G" userId="09f2be278dfc7d93" providerId="LiveId" clId="{1805F986-1A4F-4273-9626-664710F75176}" dt="2026-06-01T20:07:32.099" v="1588"/>
        <pc:sldMkLst>
          <pc:docMk/>
          <pc:sldMk cId="0" sldId="451"/>
        </pc:sldMkLst>
      </pc:sldChg>
      <pc:sldChg chg="add setBg">
        <pc:chgData name="Doug G" userId="09f2be278dfc7d93" providerId="LiveId" clId="{1805F986-1A4F-4273-9626-664710F75176}" dt="2026-06-01T20:07:32.099" v="1588"/>
        <pc:sldMkLst>
          <pc:docMk/>
          <pc:sldMk cId="0" sldId="452"/>
        </pc:sldMkLst>
      </pc:sldChg>
      <pc:sldChg chg="add setBg">
        <pc:chgData name="Doug G" userId="09f2be278dfc7d93" providerId="LiveId" clId="{1805F986-1A4F-4273-9626-664710F75176}" dt="2026-06-01T20:07:47.174" v="1589"/>
        <pc:sldMkLst>
          <pc:docMk/>
          <pc:sldMk cId="0" sldId="453"/>
        </pc:sldMkLst>
      </pc:sldChg>
      <pc:sldChg chg="add setBg">
        <pc:chgData name="Doug G" userId="09f2be278dfc7d93" providerId="LiveId" clId="{1805F986-1A4F-4273-9626-664710F75176}" dt="2026-06-01T20:08:29.115" v="1590"/>
        <pc:sldMkLst>
          <pc:docMk/>
          <pc:sldMk cId="0" sldId="454"/>
        </pc:sldMkLst>
      </pc:sldChg>
      <pc:sldChg chg="add setBg">
        <pc:chgData name="Doug G" userId="09f2be278dfc7d93" providerId="LiveId" clId="{1805F986-1A4F-4273-9626-664710F75176}" dt="2026-06-01T20:08:29.115" v="1590"/>
        <pc:sldMkLst>
          <pc:docMk/>
          <pc:sldMk cId="0" sldId="455"/>
        </pc:sldMkLst>
      </pc:sldChg>
      <pc:sldChg chg="add setBg">
        <pc:chgData name="Doug G" userId="09f2be278dfc7d93" providerId="LiveId" clId="{1805F986-1A4F-4273-9626-664710F75176}" dt="2026-06-01T20:11:50.104" v="1591"/>
        <pc:sldMkLst>
          <pc:docMk/>
          <pc:sldMk cId="0" sldId="456"/>
        </pc:sldMkLst>
      </pc:sldChg>
      <pc:sldChg chg="add">
        <pc:chgData name="Doug G" userId="09f2be278dfc7d93" providerId="LiveId" clId="{1805F986-1A4F-4273-9626-664710F75176}" dt="2026-06-01T20:14:33.817" v="1592"/>
        <pc:sldMkLst>
          <pc:docMk/>
          <pc:sldMk cId="1777194610" sldId="457"/>
        </pc:sldMkLst>
      </pc:sldChg>
      <pc:sldChg chg="add">
        <pc:chgData name="Doug G" userId="09f2be278dfc7d93" providerId="LiveId" clId="{1805F986-1A4F-4273-9626-664710F75176}" dt="2026-06-01T20:14:33.817" v="1592"/>
        <pc:sldMkLst>
          <pc:docMk/>
          <pc:sldMk cId="1826175204" sldId="458"/>
        </pc:sldMkLst>
      </pc:sldChg>
      <pc:sldChg chg="add">
        <pc:chgData name="Doug G" userId="09f2be278dfc7d93" providerId="LiveId" clId="{1805F986-1A4F-4273-9626-664710F75176}" dt="2026-06-01T20:14:33.817" v="1592"/>
        <pc:sldMkLst>
          <pc:docMk/>
          <pc:sldMk cId="1971287058" sldId="45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415A82-0268-4E37-B177-1E9988C3B8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804BC-F054-4867-8952-886C84415C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">
            <a:extLst>
              <a:ext uri="{FF2B5EF4-FFF2-40B4-BE49-F238E27FC236}">
                <a16:creationId xmlns:a16="http://schemas.microsoft.com/office/drawing/2014/main" id="{56880A44-77EE-6440-6DD9-D7459E795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1" name="AutoShape 2">
            <a:extLst>
              <a:ext uri="{FF2B5EF4-FFF2-40B4-BE49-F238E27FC236}">
                <a16:creationId xmlns:a16="http://schemas.microsoft.com/office/drawing/2014/main" id="{F3A17D03-14AE-C4A2-C0E3-1F2692AAA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C268029-968D-215D-F733-DB9A27233C9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A9045668-3184-4199-B134-EE65F3A2D81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ADDB4B9E-7893-5F53-6894-686907D11D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B5E9411D-CC86-E1B8-7A75-25CA4A8E3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AEF94-BB49-C167-1F19-D7A5B1EFC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9964F-0F7E-8E57-58B6-9BD44295C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8A7D4-7AF1-30E3-8C4A-8B740B3C9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30E2D-77B3-87AC-BA47-34E40AE7F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4159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 Box 1">
            <a:extLst>
              <a:ext uri="{FF2B5EF4-FFF2-40B4-BE49-F238E27FC236}">
                <a16:creationId xmlns:a16="http://schemas.microsoft.com/office/drawing/2014/main" id="{F630D403-7C7A-4749-A668-87123D87F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8899" name="Text Box 2">
            <a:extLst>
              <a:ext uri="{FF2B5EF4-FFF2-40B4-BE49-F238E27FC236}">
                <a16:creationId xmlns:a16="http://schemas.microsoft.com/office/drawing/2014/main" id="{A8F347C5-72B1-94FB-E784-FDFAA232E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ext Box 1">
            <a:extLst>
              <a:ext uri="{FF2B5EF4-FFF2-40B4-BE49-F238E27FC236}">
                <a16:creationId xmlns:a16="http://schemas.microsoft.com/office/drawing/2014/main" id="{872C0BBC-4261-4C87-8289-2332A2E01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0947" name="Text Box 2">
            <a:extLst>
              <a:ext uri="{FF2B5EF4-FFF2-40B4-BE49-F238E27FC236}">
                <a16:creationId xmlns:a16="http://schemas.microsoft.com/office/drawing/2014/main" id="{1CD7F159-9B7B-3F50-C504-C23F864FC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 Box 1">
            <a:extLst>
              <a:ext uri="{FF2B5EF4-FFF2-40B4-BE49-F238E27FC236}">
                <a16:creationId xmlns:a16="http://schemas.microsoft.com/office/drawing/2014/main" id="{23973054-4FEB-4D18-BBF1-290C32954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2995" name="Text Box 2">
            <a:extLst>
              <a:ext uri="{FF2B5EF4-FFF2-40B4-BE49-F238E27FC236}">
                <a16:creationId xmlns:a16="http://schemas.microsoft.com/office/drawing/2014/main" id="{4113F269-8990-B725-B823-19060124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ext Box 1">
            <a:extLst>
              <a:ext uri="{FF2B5EF4-FFF2-40B4-BE49-F238E27FC236}">
                <a16:creationId xmlns:a16="http://schemas.microsoft.com/office/drawing/2014/main" id="{EB3288E0-FC34-4632-A35D-806016D362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5043" name="Text Box 2">
            <a:extLst>
              <a:ext uri="{FF2B5EF4-FFF2-40B4-BE49-F238E27FC236}">
                <a16:creationId xmlns:a16="http://schemas.microsoft.com/office/drawing/2014/main" id="{1A01CCDD-A448-E95B-5583-D1101E090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ext Box 1">
            <a:extLst>
              <a:ext uri="{FF2B5EF4-FFF2-40B4-BE49-F238E27FC236}">
                <a16:creationId xmlns:a16="http://schemas.microsoft.com/office/drawing/2014/main" id="{578A08E2-6B8F-4F1D-B743-EC8F158AD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7091" name="Text Box 2">
            <a:extLst>
              <a:ext uri="{FF2B5EF4-FFF2-40B4-BE49-F238E27FC236}">
                <a16:creationId xmlns:a16="http://schemas.microsoft.com/office/drawing/2014/main" id="{B9D6DDDC-7737-448C-75AD-7B4B197F7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ext Box 1">
            <a:extLst>
              <a:ext uri="{FF2B5EF4-FFF2-40B4-BE49-F238E27FC236}">
                <a16:creationId xmlns:a16="http://schemas.microsoft.com/office/drawing/2014/main" id="{0690A0E1-E14E-45B0-AAFE-9CB63F70C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9139" name="Text Box 2">
            <a:extLst>
              <a:ext uri="{FF2B5EF4-FFF2-40B4-BE49-F238E27FC236}">
                <a16:creationId xmlns:a16="http://schemas.microsoft.com/office/drawing/2014/main" id="{0D834150-8E08-C4A7-0D54-194A55BDB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 Box 1">
            <a:extLst>
              <a:ext uri="{FF2B5EF4-FFF2-40B4-BE49-F238E27FC236}">
                <a16:creationId xmlns:a16="http://schemas.microsoft.com/office/drawing/2014/main" id="{ED0C7DDD-932B-4E39-90E8-A64A7EBFA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1187" name="Text Box 2">
            <a:extLst>
              <a:ext uri="{FF2B5EF4-FFF2-40B4-BE49-F238E27FC236}">
                <a16:creationId xmlns:a16="http://schemas.microsoft.com/office/drawing/2014/main" id="{88278E97-86F7-C837-1338-6D77C970A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ext Box 1">
            <a:extLst>
              <a:ext uri="{FF2B5EF4-FFF2-40B4-BE49-F238E27FC236}">
                <a16:creationId xmlns:a16="http://schemas.microsoft.com/office/drawing/2014/main" id="{89013238-475D-4C9F-A651-ED65530C3C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3235" name="Text Box 2">
            <a:extLst>
              <a:ext uri="{FF2B5EF4-FFF2-40B4-BE49-F238E27FC236}">
                <a16:creationId xmlns:a16="http://schemas.microsoft.com/office/drawing/2014/main" id="{6D625AC2-87CD-E513-915F-0C9E39EC2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1">
            <a:extLst>
              <a:ext uri="{FF2B5EF4-FFF2-40B4-BE49-F238E27FC236}">
                <a16:creationId xmlns:a16="http://schemas.microsoft.com/office/drawing/2014/main" id="{F76F74A8-6AA2-4858-886C-45D89BE5A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5283" name="Text Box 2">
            <a:extLst>
              <a:ext uri="{FF2B5EF4-FFF2-40B4-BE49-F238E27FC236}">
                <a16:creationId xmlns:a16="http://schemas.microsoft.com/office/drawing/2014/main" id="{83A02428-7DB6-F6BF-FBE2-73D0809C3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1275"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413"/>
              </a:spcBef>
              <a:buSzPct val="100000"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Can use the ex vivo Brodmann delineations to assess the accuracy of a coordinate system. Of course being better than Talairach isn’t the strongest statement in the world….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1">
            <a:extLst>
              <a:ext uri="{FF2B5EF4-FFF2-40B4-BE49-F238E27FC236}">
                <a16:creationId xmlns:a16="http://schemas.microsoft.com/office/drawing/2014/main" id="{032AE09E-AF88-44CE-8496-E44E6B426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7331" name="Text Box 2">
            <a:extLst>
              <a:ext uri="{FF2B5EF4-FFF2-40B4-BE49-F238E27FC236}">
                <a16:creationId xmlns:a16="http://schemas.microsoft.com/office/drawing/2014/main" id="{9B2688A6-A9ED-C382-75A4-D5AADD68B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1258888" y="719138"/>
            <a:ext cx="48006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9635" name="Text Box 2"/>
          <p:cNvSpPr>
            <a:spLocks noGrp="1" noChangeArrowheads="1"/>
          </p:cNvSpPr>
          <p:nvPr>
            <p:ph type="body"/>
          </p:nvPr>
        </p:nvSpPr>
        <p:spPr>
          <a:xfrm>
            <a:off x="976313" y="4560888"/>
            <a:ext cx="5362575" cy="43211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-Now that you have wm &amp; pial surfs…get cort meas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-calculates cort thick, distance between vertices on wm and gm.  blue dots are vertices (indicated by). dist from wm to gm, and gm to wm and takes average.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6" name="Text Box 3"/>
          <p:cNvSpPr txBox="1">
            <a:spLocks noChangeArrowheads="1"/>
          </p:cNvSpPr>
          <p:nvPr/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7417D7A-FEFB-4F8F-BD44-CC8D24655243}" type="slidenum">
              <a:rPr lang="en-US" altLang="en-US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90563"/>
            <a:ext cx="4559300" cy="34194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3"/>
            <a:ext cx="5027414" cy="411540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70827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BC052-9597-774B-83B3-166177F0AE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17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8936D-EE82-AC19-4D1D-CD7455C33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00DC89-483A-4B35-8A7E-7FB40B879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0EE9C4-BC8E-C8C2-1396-9B58DFEF0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BC849-8BB2-2D71-30C6-D4E6480A8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34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1">
            <a:extLst>
              <a:ext uri="{FF2B5EF4-FFF2-40B4-BE49-F238E27FC236}">
                <a16:creationId xmlns:a16="http://schemas.microsoft.com/office/drawing/2014/main" id="{FE99C282-A77C-4C16-B64B-23E40E40E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5C8B2299-3D77-1C16-BB70-FC08EA2B3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ext Box 1">
            <a:extLst>
              <a:ext uri="{FF2B5EF4-FFF2-40B4-BE49-F238E27FC236}">
                <a16:creationId xmlns:a16="http://schemas.microsoft.com/office/drawing/2014/main" id="{2EE44CA1-1B62-4BB5-87E5-68F4CAA52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8307" name="Text Box 2">
            <a:extLst>
              <a:ext uri="{FF2B5EF4-FFF2-40B4-BE49-F238E27FC236}">
                <a16:creationId xmlns:a16="http://schemas.microsoft.com/office/drawing/2014/main" id="{7660D266-20A3-456D-A229-25ACA6E7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1">
            <a:extLst>
              <a:ext uri="{FF2B5EF4-FFF2-40B4-BE49-F238E27FC236}">
                <a16:creationId xmlns:a16="http://schemas.microsoft.com/office/drawing/2014/main" id="{6A45E7B1-23AB-4646-891C-9AAC17AEA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0355" name="Text Box 2">
            <a:extLst>
              <a:ext uri="{FF2B5EF4-FFF2-40B4-BE49-F238E27FC236}">
                <a16:creationId xmlns:a16="http://schemas.microsoft.com/office/drawing/2014/main" id="{297589AC-C3F2-3438-41CC-E105AF80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ACF3C-0F9C-7AC1-A59B-1DF1C40E0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42AB6-A295-690F-1DF4-193C8DB20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E96880-24D8-D792-6569-BE4F4B5DE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02336-C582-EACC-4141-E595ADDD4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52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32F12-1882-D705-C951-F203C36C1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322B9B-28F9-C7C1-9C82-58ECFA2C4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3A547-6AA4-A429-E990-FA0BFF14C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BD34E-8CCA-FE39-3633-BE077629C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21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 Box 1">
            <a:extLst>
              <a:ext uri="{FF2B5EF4-FFF2-40B4-BE49-F238E27FC236}">
                <a16:creationId xmlns:a16="http://schemas.microsoft.com/office/drawing/2014/main" id="{AB9ACBA6-1ED9-4837-B34B-7565CF40BC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1" name="Text Box 2">
            <a:extLst>
              <a:ext uri="{FF2B5EF4-FFF2-40B4-BE49-F238E27FC236}">
                <a16:creationId xmlns:a16="http://schemas.microsoft.com/office/drawing/2014/main" id="{3A03C5A1-8455-95FC-A288-DAA88BC9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ヒラギノ明朝 ProN W3" pitchFamily="2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1">
            <a:extLst>
              <a:ext uri="{FF2B5EF4-FFF2-40B4-BE49-F238E27FC236}">
                <a16:creationId xmlns:a16="http://schemas.microsoft.com/office/drawing/2014/main" id="{A678796A-656E-7866-C139-51DE688453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3FE35EF9-4B0D-6FCE-6565-C0794D121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31076" name="Notes Placeholder 1">
            <a:extLst>
              <a:ext uri="{FF2B5EF4-FFF2-40B4-BE49-F238E27FC236}">
                <a16:creationId xmlns:a16="http://schemas.microsoft.com/office/drawing/2014/main" id="{EC04A9F9-6F7B-8CB6-ECB0-6B687D29C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1">
            <a:extLst>
              <a:ext uri="{FF2B5EF4-FFF2-40B4-BE49-F238E27FC236}">
                <a16:creationId xmlns:a16="http://schemas.microsoft.com/office/drawing/2014/main" id="{E5B6C23D-D937-76D1-5B78-FC306A7C54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3123" name="Text Box 2">
            <a:extLst>
              <a:ext uri="{FF2B5EF4-FFF2-40B4-BE49-F238E27FC236}">
                <a16:creationId xmlns:a16="http://schemas.microsoft.com/office/drawing/2014/main" id="{B64A59EE-3BBE-CEDC-E771-E9FA504C8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33124" name="Notes Placeholder 1">
            <a:extLst>
              <a:ext uri="{FF2B5EF4-FFF2-40B4-BE49-F238E27FC236}">
                <a16:creationId xmlns:a16="http://schemas.microsoft.com/office/drawing/2014/main" id="{6C1F480D-70C0-D75B-024D-91887D27D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">
            <a:extLst>
              <a:ext uri="{FF2B5EF4-FFF2-40B4-BE49-F238E27FC236}">
                <a16:creationId xmlns:a16="http://schemas.microsoft.com/office/drawing/2014/main" id="{E574C948-D8DD-8044-EBEF-52D2D5BDE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5171" name="Text Box 2">
            <a:extLst>
              <a:ext uri="{FF2B5EF4-FFF2-40B4-BE49-F238E27FC236}">
                <a16:creationId xmlns:a16="http://schemas.microsoft.com/office/drawing/2014/main" id="{A45260AC-EDD6-2296-3400-38D490055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35172" name="Notes Placeholder 1">
            <a:extLst>
              <a:ext uri="{FF2B5EF4-FFF2-40B4-BE49-F238E27FC236}">
                <a16:creationId xmlns:a16="http://schemas.microsoft.com/office/drawing/2014/main" id="{6C4DD944-8DFA-F35D-BA04-408C7E884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EB6707-B806-C7DB-E3E5-88D271C13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>
            <a:extLst>
              <a:ext uri="{FF2B5EF4-FFF2-40B4-BE49-F238E27FC236}">
                <a16:creationId xmlns:a16="http://schemas.microsoft.com/office/drawing/2014/main" id="{7D7A82E7-8EF7-C1E4-9994-3EF363BDB3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4180DD5A-3D52-FE90-A49E-85E6A5149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618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21041B-8FD6-FBB9-64A8-F1221D716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1">
            <a:extLst>
              <a:ext uri="{FF2B5EF4-FFF2-40B4-BE49-F238E27FC236}">
                <a16:creationId xmlns:a16="http://schemas.microsoft.com/office/drawing/2014/main" id="{FABD87AA-FC7C-FD12-0418-CD7F04D577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80133ECD-53F0-9B85-B0A7-ECCCE2A7A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427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6707B7-10B9-4DB0-D948-144AEEB1E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1">
            <a:extLst>
              <a:ext uri="{FF2B5EF4-FFF2-40B4-BE49-F238E27FC236}">
                <a16:creationId xmlns:a16="http://schemas.microsoft.com/office/drawing/2014/main" id="{A072CCE8-E80C-B07C-7268-ACEAA8EE9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92209513-F9C3-2390-1AA9-7A15E0FBE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432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88FE2-1BED-9F18-DFA6-8AB1B90EE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7B021-1169-092F-E8C2-2D885585F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006FE-1689-E17D-1D98-EC1928F4B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764B-637D-D705-BBD2-C2CF8557F4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27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>
            <a:extLst>
              <a:ext uri="{FF2B5EF4-FFF2-40B4-BE49-F238E27FC236}">
                <a16:creationId xmlns:a16="http://schemas.microsoft.com/office/drawing/2014/main" id="{2BBF4223-E600-4A52-8262-2C31D24D3F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D60574DA-E06E-D94B-9F60-313F7D6F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>
            <a:extLst>
              <a:ext uri="{FF2B5EF4-FFF2-40B4-BE49-F238E27FC236}">
                <a16:creationId xmlns:a16="http://schemas.microsoft.com/office/drawing/2014/main" id="{C4592FE4-042A-4F09-B04D-F7C0E01E8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6979" name="Text Box 2">
            <a:extLst>
              <a:ext uri="{FF2B5EF4-FFF2-40B4-BE49-F238E27FC236}">
                <a16:creationId xmlns:a16="http://schemas.microsoft.com/office/drawing/2014/main" id="{367A384C-CB28-348C-62DF-1235CF065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A41F3D83-F432-5CD9-6ED4-F3AB86B01E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0EA7EA49-4581-2D7B-E1A9-CEDC43B77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08548" name="Notes Placeholder 1">
            <a:extLst>
              <a:ext uri="{FF2B5EF4-FFF2-40B4-BE49-F238E27FC236}">
                <a16:creationId xmlns:a16="http://schemas.microsoft.com/office/drawing/2014/main" id="{E6F518ED-6792-07E6-3449-A54BF3DB3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1E6268B8-65EF-4D12-A310-B3CE1BA8CD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23355DB4-8F3B-7850-4698-88FFECC7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ヒラギノ明朝 ProN W3" pitchFamily="2" charset="-128"/>
              <a:cs typeface="+mn-cs"/>
            </a:endParaRPr>
          </a:p>
        </p:txBody>
      </p:sp>
      <p:sp>
        <p:nvSpPr>
          <p:cNvPr id="29700" name="Notes Placeholder 1">
            <a:extLst>
              <a:ext uri="{FF2B5EF4-FFF2-40B4-BE49-F238E27FC236}">
                <a16:creationId xmlns:a16="http://schemas.microsoft.com/office/drawing/2014/main" id="{DFA33C9E-7C52-8AA8-3F9B-F70A2180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-click on the links on the schedule page to access the slides to follow along &amp; to access the tutorials when it’s time to do those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055EFC8E-2F1D-9BE5-123D-55A0B71D9E6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4D88F88-1643-40FF-B35F-17B11AC0FD73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F35C592D-76A7-9B62-F79E-D094BF12F0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BC5E571F-B973-CF47-941A-E0D0D63D5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">
            <a:extLst>
              <a:ext uri="{FF2B5EF4-FFF2-40B4-BE49-F238E27FC236}">
                <a16:creationId xmlns:a16="http://schemas.microsoft.com/office/drawing/2014/main" id="{12E104EC-6981-38F9-5F9F-BF95610F0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D0BE8C04-F018-2786-1BE0-DCFA556B7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12644" name="Notes Placeholder 1">
            <a:extLst>
              <a:ext uri="{FF2B5EF4-FFF2-40B4-BE49-F238E27FC236}">
                <a16:creationId xmlns:a16="http://schemas.microsoft.com/office/drawing/2014/main" id="{C567CECD-4E06-8903-32C3-2E4CEB61E7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>
            <a:extLst>
              <a:ext uri="{FF2B5EF4-FFF2-40B4-BE49-F238E27FC236}">
                <a16:creationId xmlns:a16="http://schemas.microsoft.com/office/drawing/2014/main" id="{05228A99-A880-3C21-48A8-254CFBF9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F972A0B7-DE78-43CA-8198-927ADA51068F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5410" name="Text Box 2">
            <a:extLst>
              <a:ext uri="{FF2B5EF4-FFF2-40B4-BE49-F238E27FC236}">
                <a16:creationId xmlns:a16="http://schemas.microsoft.com/office/drawing/2014/main" id="{5EB297E0-3B0F-431D-98CF-6E68F7494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2404" name="Text Box 3">
            <a:extLst>
              <a:ext uri="{FF2B5EF4-FFF2-40B4-BE49-F238E27FC236}">
                <a16:creationId xmlns:a16="http://schemas.microsoft.com/office/drawing/2014/main" id="{F1E4248E-D955-0EA3-06EA-7B788BA09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E07AD365-7BBE-CC68-6DAA-10011DE1F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A1B127D7-CDB3-4D00-91A3-13F324643F3C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4" name="Text Box 2">
            <a:extLst>
              <a:ext uri="{FF2B5EF4-FFF2-40B4-BE49-F238E27FC236}">
                <a16:creationId xmlns:a16="http://schemas.microsoft.com/office/drawing/2014/main" id="{B7DE474F-E4EA-453F-A080-7B1B7AFE7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4452" name="Text Box 3">
            <a:extLst>
              <a:ext uri="{FF2B5EF4-FFF2-40B4-BE49-F238E27FC236}">
                <a16:creationId xmlns:a16="http://schemas.microsoft.com/office/drawing/2014/main" id="{6AD8989C-D7E6-309F-35C4-527FA208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1">
            <a:extLst>
              <a:ext uri="{FF2B5EF4-FFF2-40B4-BE49-F238E27FC236}">
                <a16:creationId xmlns:a16="http://schemas.microsoft.com/office/drawing/2014/main" id="{44B812E4-D22B-4720-8249-D8F0E1421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6739" name="Text Box 2">
            <a:extLst>
              <a:ext uri="{FF2B5EF4-FFF2-40B4-BE49-F238E27FC236}">
                <a16:creationId xmlns:a16="http://schemas.microsoft.com/office/drawing/2014/main" id="{9C9ADE9D-E401-3679-97DC-91B76050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5FCEF0BF-4241-282F-073A-A6E7DB33982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4517E1-8D58-4782-8D21-1258FE27B410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10EC2C08-EB00-08EA-8F68-1B2A13BCE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BADE0CE-AE06-83C6-3112-0E49C6BC6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583179FD-0F8A-110B-3D7F-6E939A74A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Text Box 2">
            <a:extLst>
              <a:ext uri="{FF2B5EF4-FFF2-40B4-BE49-F238E27FC236}">
                <a16:creationId xmlns:a16="http://schemas.microsoft.com/office/drawing/2014/main" id="{70B948EE-53FF-B7F9-6043-D98670FF8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1BF23-F53A-2AB1-DE23-88B7EEF32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A9456848-A8ED-635E-0543-7206CAD1EEA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4517E1-8D58-4782-8D21-1258FE27B410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7836FBAF-6294-199A-7013-9046DD9B22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2A418D18-7CC2-E18E-6467-48AE14AF6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75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47809-FAA6-ED6F-5A3C-D103853C9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1">
            <a:extLst>
              <a:ext uri="{FF2B5EF4-FFF2-40B4-BE49-F238E27FC236}">
                <a16:creationId xmlns:a16="http://schemas.microsoft.com/office/drawing/2014/main" id="{05BA99B4-D73C-ACBE-572E-F3E6F3E2C6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BBAE48CA-A02A-B22A-F851-8D0E343B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1545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9D8DB5-ADC0-DB37-5282-AC7F7DF13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>
            <a:extLst>
              <a:ext uri="{FF2B5EF4-FFF2-40B4-BE49-F238E27FC236}">
                <a16:creationId xmlns:a16="http://schemas.microsoft.com/office/drawing/2014/main" id="{354174F9-6C4B-ABE5-1700-993A91AA9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98AD71F1-00B6-06E6-5B3B-A23D4673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70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1E6268B8-65EF-4D12-A310-B3CE1BA8CD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23355DB4-8F3B-7850-4698-88FFECC7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ヒラギノ明朝 ProN W3" pitchFamily="2" charset="-128"/>
              <a:cs typeface="+mn-cs"/>
            </a:endParaRPr>
          </a:p>
        </p:txBody>
      </p:sp>
      <p:sp>
        <p:nvSpPr>
          <p:cNvPr id="29700" name="Notes Placeholder 1">
            <a:extLst>
              <a:ext uri="{FF2B5EF4-FFF2-40B4-BE49-F238E27FC236}">
                <a16:creationId xmlns:a16="http://schemas.microsoft.com/office/drawing/2014/main" id="{DFA33C9E-7C52-8AA8-3F9B-F70A2180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-click on the links on the schedule page to access the slides to follow along &amp; to access the tutorials when it’s time to do those</a:t>
            </a:r>
          </a:p>
        </p:txBody>
      </p:sp>
    </p:spTree>
    <p:extLst>
      <p:ext uri="{BB962C8B-B14F-4D97-AF65-F5344CB8AC3E}">
        <p14:creationId xmlns:p14="http://schemas.microsoft.com/office/powerpoint/2010/main" val="20747898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F4A7C6-A01D-8B72-30A3-300C328F6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1">
            <a:extLst>
              <a:ext uri="{FF2B5EF4-FFF2-40B4-BE49-F238E27FC236}">
                <a16:creationId xmlns:a16="http://schemas.microsoft.com/office/drawing/2014/main" id="{F40834F8-5F22-D7F8-0434-59E14395D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C7AB15AA-FE83-9A0F-A3B7-87B73F68C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3391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7DF4CD-B6C3-0C44-3D7B-1B1C4585A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FE50C77F-8C13-BAF0-7ABF-9DC58731BB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64B61620-378A-2FEF-4F99-7DD58DE02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5573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DEC29-6B7F-76E7-676A-8FC4987B0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1">
            <a:extLst>
              <a:ext uri="{FF2B5EF4-FFF2-40B4-BE49-F238E27FC236}">
                <a16:creationId xmlns:a16="http://schemas.microsoft.com/office/drawing/2014/main" id="{65A1AA9D-28DA-A522-8523-3671840E75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24E3CFF4-E749-0735-B5BC-19DFDACF4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0755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3971" name="Text Box 2">
            <a:extLst>
              <a:ext uri="{FF2B5EF4-FFF2-40B4-BE49-F238E27FC236}">
                <a16:creationId xmlns:a16="http://schemas.microsoft.com/office/drawing/2014/main" id="{2CE734DB-7AD3-0D6B-3823-3205123B6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4211" name="Text Box 2">
            <a:extLst>
              <a:ext uri="{FF2B5EF4-FFF2-40B4-BE49-F238E27FC236}">
                <a16:creationId xmlns:a16="http://schemas.microsoft.com/office/drawing/2014/main" id="{0C184F7D-5FEA-F162-523F-22C96C173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4212" name="Notes Placeholder 1">
            <a:extLst>
              <a:ext uri="{FF2B5EF4-FFF2-40B4-BE49-F238E27FC236}">
                <a16:creationId xmlns:a16="http://schemas.microsoft.com/office/drawing/2014/main" id="{8FB5745F-AF86-77B8-8AC6-4A967A5A3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1">
            <a:extLst>
              <a:ext uri="{FF2B5EF4-FFF2-40B4-BE49-F238E27FC236}">
                <a16:creationId xmlns:a16="http://schemas.microsoft.com/office/drawing/2014/main" id="{FE99C282-A77C-4C16-B64B-23E40E40E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5C8B2299-3D77-1C16-BB70-FC08EA2B3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ext Box 1">
            <a:extLst>
              <a:ext uri="{FF2B5EF4-FFF2-40B4-BE49-F238E27FC236}">
                <a16:creationId xmlns:a16="http://schemas.microsoft.com/office/drawing/2014/main" id="{2EE44CA1-1B62-4BB5-87E5-68F4CAA52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8307" name="Text Box 2">
            <a:extLst>
              <a:ext uri="{FF2B5EF4-FFF2-40B4-BE49-F238E27FC236}">
                <a16:creationId xmlns:a16="http://schemas.microsoft.com/office/drawing/2014/main" id="{7660D266-20A3-456D-A229-25ACA6E7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1">
            <a:extLst>
              <a:ext uri="{FF2B5EF4-FFF2-40B4-BE49-F238E27FC236}">
                <a16:creationId xmlns:a16="http://schemas.microsoft.com/office/drawing/2014/main" id="{6A45E7B1-23AB-4646-891C-9AAC17AEA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0355" name="Text Box 2">
            <a:extLst>
              <a:ext uri="{FF2B5EF4-FFF2-40B4-BE49-F238E27FC236}">
                <a16:creationId xmlns:a16="http://schemas.microsoft.com/office/drawing/2014/main" id="{297589AC-C3F2-3438-41CC-E105AF80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>
            <a:extLst>
              <a:ext uri="{FF2B5EF4-FFF2-40B4-BE49-F238E27FC236}">
                <a16:creationId xmlns:a16="http://schemas.microsoft.com/office/drawing/2014/main" id="{05228A99-A880-3C21-48A8-254CFBF9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F972A0B7-DE78-43CA-8198-927ADA51068F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57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5410" name="Text Box 2">
            <a:extLst>
              <a:ext uri="{FF2B5EF4-FFF2-40B4-BE49-F238E27FC236}">
                <a16:creationId xmlns:a16="http://schemas.microsoft.com/office/drawing/2014/main" id="{5EB297E0-3B0F-431D-98CF-6E68F7494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2404" name="Text Box 3">
            <a:extLst>
              <a:ext uri="{FF2B5EF4-FFF2-40B4-BE49-F238E27FC236}">
                <a16:creationId xmlns:a16="http://schemas.microsoft.com/office/drawing/2014/main" id="{F1E4248E-D955-0EA3-06EA-7B788BA09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E07AD365-7BBE-CC68-6DAA-10011DE1F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A1B127D7-CDB3-4D00-91A3-13F324643F3C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58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4" name="Text Box 2">
            <a:extLst>
              <a:ext uri="{FF2B5EF4-FFF2-40B4-BE49-F238E27FC236}">
                <a16:creationId xmlns:a16="http://schemas.microsoft.com/office/drawing/2014/main" id="{B7DE474F-E4EA-453F-A080-7B1B7AFE7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4452" name="Text Box 3">
            <a:extLst>
              <a:ext uri="{FF2B5EF4-FFF2-40B4-BE49-F238E27FC236}">
                <a16:creationId xmlns:a16="http://schemas.microsoft.com/office/drawing/2014/main" id="{6AD8989C-D7E6-309F-35C4-527FA208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 Box 1">
            <a:extLst>
              <a:ext uri="{FF2B5EF4-FFF2-40B4-BE49-F238E27FC236}">
                <a16:creationId xmlns:a16="http://schemas.microsoft.com/office/drawing/2014/main" id="{8F93A39B-B209-492E-A68E-61A980FDC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1747" name="Text Box 2">
            <a:extLst>
              <a:ext uri="{FF2B5EF4-FFF2-40B4-BE49-F238E27FC236}">
                <a16:creationId xmlns:a16="http://schemas.microsoft.com/office/drawing/2014/main" id="{E3069615-7177-91EE-77BB-45A6A6C6A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ヒラギノ明朝 ProN W3" pitchFamily="2" charset="-128"/>
              <a:cs typeface="+mn-cs"/>
            </a:endParaRPr>
          </a:p>
        </p:txBody>
      </p:sp>
      <p:sp>
        <p:nvSpPr>
          <p:cNvPr id="31748" name="Notes Placeholder 1">
            <a:extLst>
              <a:ext uri="{FF2B5EF4-FFF2-40B4-BE49-F238E27FC236}">
                <a16:creationId xmlns:a16="http://schemas.microsoft.com/office/drawing/2014/main" id="{CBBA414C-3FE4-86C7-8DC1-924CE11D5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-Our staff will be in the room during tutorials; raise your hand to get their attention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-We have many people with different background who will help. Whoever comes over first will either be able to answer your question(s), or will find someone who can.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6499" name="Text Box 2">
            <a:extLst>
              <a:ext uri="{FF2B5EF4-FFF2-40B4-BE49-F238E27FC236}">
                <a16:creationId xmlns:a16="http://schemas.microsoft.com/office/drawing/2014/main" id="{5E460E1E-5E9F-DCB3-EBB4-BE39555D7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C3DFAA55-86BE-815A-8CD0-AD0C2F3B7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38A0B98E-AFEF-D15E-AA98-7922D6FE1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1">
            <a:extLst>
              <a:ext uri="{FF2B5EF4-FFF2-40B4-BE49-F238E27FC236}">
                <a16:creationId xmlns:a16="http://schemas.microsoft.com/office/drawing/2014/main" id="{02E655D9-3A82-56CB-9376-7F2F1B268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0595" name="Text Box 2">
            <a:extLst>
              <a:ext uri="{FF2B5EF4-FFF2-40B4-BE49-F238E27FC236}">
                <a16:creationId xmlns:a16="http://schemas.microsoft.com/office/drawing/2014/main" id="{44114484-FC6B-8C5A-4F9C-DCD038FD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4691" name="Text Box 2">
            <a:extLst>
              <a:ext uri="{FF2B5EF4-FFF2-40B4-BE49-F238E27FC236}">
                <a16:creationId xmlns:a16="http://schemas.microsoft.com/office/drawing/2014/main" id="{E5F43B71-4BE7-5316-2610-95080EA87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1">
            <a:extLst>
              <a:ext uri="{FF2B5EF4-FFF2-40B4-BE49-F238E27FC236}">
                <a16:creationId xmlns:a16="http://schemas.microsoft.com/office/drawing/2014/main" id="{44B812E4-D22B-4720-8249-D8F0E1421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6739" name="Text Box 2">
            <a:extLst>
              <a:ext uri="{FF2B5EF4-FFF2-40B4-BE49-F238E27FC236}">
                <a16:creationId xmlns:a16="http://schemas.microsoft.com/office/drawing/2014/main" id="{9C9ADE9D-E401-3679-97DC-91B76050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8787" name="Text Box 2">
            <a:extLst>
              <a:ext uri="{FF2B5EF4-FFF2-40B4-BE49-F238E27FC236}">
                <a16:creationId xmlns:a16="http://schemas.microsoft.com/office/drawing/2014/main" id="{B6051E5F-EF86-E6F4-9525-C8ABAEB31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>
            <a:extLst>
              <a:ext uri="{FF2B5EF4-FFF2-40B4-BE49-F238E27FC236}">
                <a16:creationId xmlns:a16="http://schemas.microsoft.com/office/drawing/2014/main" id="{53F6187A-2D07-4BE2-A297-98AF616015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0835" name="Text Box 2">
            <a:extLst>
              <a:ext uri="{FF2B5EF4-FFF2-40B4-BE49-F238E27FC236}">
                <a16:creationId xmlns:a16="http://schemas.microsoft.com/office/drawing/2014/main" id="{FBB6B686-C4F9-4290-E2B5-25E5116C8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>
            <a:extLst>
              <a:ext uri="{FF2B5EF4-FFF2-40B4-BE49-F238E27FC236}">
                <a16:creationId xmlns:a16="http://schemas.microsoft.com/office/drawing/2014/main" id="{86153B71-519D-4F86-B04A-0850468FB5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2883" name="Text Box 2">
            <a:extLst>
              <a:ext uri="{FF2B5EF4-FFF2-40B4-BE49-F238E27FC236}">
                <a16:creationId xmlns:a16="http://schemas.microsoft.com/office/drawing/2014/main" id="{43966A4B-5E2C-4FDA-5AB2-C37743BEC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>
            <a:extLst>
              <a:ext uri="{FF2B5EF4-FFF2-40B4-BE49-F238E27FC236}">
                <a16:creationId xmlns:a16="http://schemas.microsoft.com/office/drawing/2014/main" id="{C4592FE4-042A-4F09-B04D-F7C0E01E8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6979" name="Text Box 2">
            <a:extLst>
              <a:ext uri="{FF2B5EF4-FFF2-40B4-BE49-F238E27FC236}">
                <a16:creationId xmlns:a16="http://schemas.microsoft.com/office/drawing/2014/main" id="{367A384C-CB28-348C-62DF-1235CF065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EFDACF47-F245-EC9E-D438-0B634DE090B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C9969C3-7FC9-4F71-9CAB-E6F02D09D8A0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9A3051B5-9365-03FC-A308-5F028BA05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FBFC91D3-7641-0FE6-67CE-D020896D4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1">
            <a:extLst>
              <a:ext uri="{FF2B5EF4-FFF2-40B4-BE49-F238E27FC236}">
                <a16:creationId xmlns:a16="http://schemas.microsoft.com/office/drawing/2014/main" id="{5FE275EE-E895-468E-8341-147ABEA9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7EA8648E-5D62-EFED-A8B3-8060292D1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>
            <a:extLst>
              <a:ext uri="{FF2B5EF4-FFF2-40B4-BE49-F238E27FC236}">
                <a16:creationId xmlns:a16="http://schemas.microsoft.com/office/drawing/2014/main" id="{00E999DF-1CCA-4F62-8739-9485A6C513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56F14F68-A92B-EADC-1298-236BE1B8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1">
            <a:extLst>
              <a:ext uri="{FF2B5EF4-FFF2-40B4-BE49-F238E27FC236}">
                <a16:creationId xmlns:a16="http://schemas.microsoft.com/office/drawing/2014/main" id="{CC755CBB-5A08-4E7B-A24C-854CE65BF8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6884F984-5E27-85E3-2868-826DC03E8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1">
            <a:extLst>
              <a:ext uri="{FF2B5EF4-FFF2-40B4-BE49-F238E27FC236}">
                <a16:creationId xmlns:a16="http://schemas.microsoft.com/office/drawing/2014/main" id="{5D21E91D-B990-456F-8981-5100BFA14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9969A7E8-7FC2-C082-8A22-290BEE14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>
            <a:extLst>
              <a:ext uri="{FF2B5EF4-FFF2-40B4-BE49-F238E27FC236}">
                <a16:creationId xmlns:a16="http://schemas.microsoft.com/office/drawing/2014/main" id="{D19A2D27-3A9A-4011-8FA9-203E975CE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3123" name="Text Box 2">
            <a:extLst>
              <a:ext uri="{FF2B5EF4-FFF2-40B4-BE49-F238E27FC236}">
                <a16:creationId xmlns:a16="http://schemas.microsoft.com/office/drawing/2014/main" id="{5130A568-8EE9-C63C-701C-4B9FD5D2E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-Bruce: creator, implements most new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-Doug: created &amp; only person that works on fMRI stream; person that mostly works on group analysis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-engineers: build &amp; test the code; decide when to release new versions; most likely to help with installation problems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-me: expertise in manual interventions for failed datasets; oversee exvivo projects that ultimately add to atlases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>
            <a:extLst>
              <a:ext uri="{FF2B5EF4-FFF2-40B4-BE49-F238E27FC236}">
                <a16:creationId xmlns:a16="http://schemas.microsoft.com/office/drawing/2014/main" id="{5EC78FEA-370F-498F-A983-913B6D703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5171" name="Text Box 2">
            <a:extLst>
              <a:ext uri="{FF2B5EF4-FFF2-40B4-BE49-F238E27FC236}">
                <a16:creationId xmlns:a16="http://schemas.microsoft.com/office/drawing/2014/main" id="{CFC01186-CDBC-1F67-F416-306673CEB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>
            <a:extLst>
              <a:ext uri="{FF2B5EF4-FFF2-40B4-BE49-F238E27FC236}">
                <a16:creationId xmlns:a16="http://schemas.microsoft.com/office/drawing/2014/main" id="{7C5EFB8E-567E-4425-A28E-D50762DB2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7219" name="Text Box 2">
            <a:extLst>
              <a:ext uri="{FF2B5EF4-FFF2-40B4-BE49-F238E27FC236}">
                <a16:creationId xmlns:a16="http://schemas.microsoft.com/office/drawing/2014/main" id="{9D6CF5BA-8F65-731B-2AD0-9249DC2A9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>
            <a:extLst>
              <a:ext uri="{FF2B5EF4-FFF2-40B4-BE49-F238E27FC236}">
                <a16:creationId xmlns:a16="http://schemas.microsoft.com/office/drawing/2014/main" id="{D47D34D3-0A18-4022-BF3F-C826B4999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9267" name="Text Box 2">
            <a:extLst>
              <a:ext uri="{FF2B5EF4-FFF2-40B4-BE49-F238E27FC236}">
                <a16:creationId xmlns:a16="http://schemas.microsoft.com/office/drawing/2014/main" id="{94820C09-DDCC-401E-6859-EEBC84AB4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>
            <a:extLst>
              <a:ext uri="{FF2B5EF4-FFF2-40B4-BE49-F238E27FC236}">
                <a16:creationId xmlns:a16="http://schemas.microsoft.com/office/drawing/2014/main" id="{5DCA85D0-11DC-46F6-8E31-D5728A7FCF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1315" name="Text Box 2">
            <a:extLst>
              <a:ext uri="{FF2B5EF4-FFF2-40B4-BE49-F238E27FC236}">
                <a16:creationId xmlns:a16="http://schemas.microsoft.com/office/drawing/2014/main" id="{335492F1-95DF-C6DB-82AA-B11F7B8D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 Box 1">
            <a:extLst>
              <a:ext uri="{FF2B5EF4-FFF2-40B4-BE49-F238E27FC236}">
                <a16:creationId xmlns:a16="http://schemas.microsoft.com/office/drawing/2014/main" id="{2F18F630-E1AC-4198-86E8-7C715167C1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3363" name="Text Box 2">
            <a:extLst>
              <a:ext uri="{FF2B5EF4-FFF2-40B4-BE49-F238E27FC236}">
                <a16:creationId xmlns:a16="http://schemas.microsoft.com/office/drawing/2014/main" id="{DDF5E090-1E23-127A-D103-E1CFC3F44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1">
            <a:extLst>
              <a:ext uri="{FF2B5EF4-FFF2-40B4-BE49-F238E27FC236}">
                <a16:creationId xmlns:a16="http://schemas.microsoft.com/office/drawing/2014/main" id="{92113594-EDF1-4EAC-A3B1-FB9F2F455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5411" name="Text Box 2">
            <a:extLst>
              <a:ext uri="{FF2B5EF4-FFF2-40B4-BE49-F238E27FC236}">
                <a16:creationId xmlns:a16="http://schemas.microsoft.com/office/drawing/2014/main" id="{1BE4ADBE-75D5-E7BD-19FE-05C65274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020AA-29F7-5D78-7DF7-13FE1E0B0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A4A04-FDED-F6BA-DF0D-E23FA7AFB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84C9EE-441F-3E57-7C77-17E2DFF9E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CF40-27E4-BF0D-D1AD-AAE4817D4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278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 Box 1">
            <a:extLst>
              <a:ext uri="{FF2B5EF4-FFF2-40B4-BE49-F238E27FC236}">
                <a16:creationId xmlns:a16="http://schemas.microsoft.com/office/drawing/2014/main" id="{D1BBD095-6740-4E20-9C17-766F8DBB91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7459" name="Text Box 2">
            <a:extLst>
              <a:ext uri="{FF2B5EF4-FFF2-40B4-BE49-F238E27FC236}">
                <a16:creationId xmlns:a16="http://schemas.microsoft.com/office/drawing/2014/main" id="{18EB8CE5-9B9C-3C5B-EEF5-B51E57496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1">
            <a:extLst>
              <a:ext uri="{FF2B5EF4-FFF2-40B4-BE49-F238E27FC236}">
                <a16:creationId xmlns:a16="http://schemas.microsoft.com/office/drawing/2014/main" id="{56D8FE06-D345-4090-832B-0846ADBEA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9507" name="Text Box 2">
            <a:extLst>
              <a:ext uri="{FF2B5EF4-FFF2-40B4-BE49-F238E27FC236}">
                <a16:creationId xmlns:a16="http://schemas.microsoft.com/office/drawing/2014/main" id="{9293A7F1-1423-A6F2-086F-350F15F9C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 Box 1">
            <a:extLst>
              <a:ext uri="{FF2B5EF4-FFF2-40B4-BE49-F238E27FC236}">
                <a16:creationId xmlns:a16="http://schemas.microsoft.com/office/drawing/2014/main" id="{9AB3D1CF-A57A-46F8-B512-856AF221B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1555" name="Text Box 2">
            <a:extLst>
              <a:ext uri="{FF2B5EF4-FFF2-40B4-BE49-F238E27FC236}">
                <a16:creationId xmlns:a16="http://schemas.microsoft.com/office/drawing/2014/main" id="{77150BD2-8824-5FE2-DE4A-A8C5173EF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1">
            <a:extLst>
              <a:ext uri="{FF2B5EF4-FFF2-40B4-BE49-F238E27FC236}">
                <a16:creationId xmlns:a16="http://schemas.microsoft.com/office/drawing/2014/main" id="{8F86BA47-7FC1-4B66-9289-D5A70F6FE0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3603" name="Text Box 2">
            <a:extLst>
              <a:ext uri="{FF2B5EF4-FFF2-40B4-BE49-F238E27FC236}">
                <a16:creationId xmlns:a16="http://schemas.microsoft.com/office/drawing/2014/main" id="{16866AAA-4A41-E8B4-459F-24F2049B9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>
            <a:extLst>
              <a:ext uri="{FF2B5EF4-FFF2-40B4-BE49-F238E27FC236}">
                <a16:creationId xmlns:a16="http://schemas.microsoft.com/office/drawing/2014/main" id="{C3D2A113-66EE-4A91-A143-E5EA3F5430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5651" name="Text Box 2">
            <a:extLst>
              <a:ext uri="{FF2B5EF4-FFF2-40B4-BE49-F238E27FC236}">
                <a16:creationId xmlns:a16="http://schemas.microsoft.com/office/drawing/2014/main" id="{8E512998-068C-6FF5-6C5A-D3C1FBD9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>
            <a:extLst>
              <a:ext uri="{FF2B5EF4-FFF2-40B4-BE49-F238E27FC236}">
                <a16:creationId xmlns:a16="http://schemas.microsoft.com/office/drawing/2014/main" id="{6D1F7254-94BF-4E8A-9056-70A9F7F84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7699" name="Text Box 2">
            <a:extLst>
              <a:ext uri="{FF2B5EF4-FFF2-40B4-BE49-F238E27FC236}">
                <a16:creationId xmlns:a16="http://schemas.microsoft.com/office/drawing/2014/main" id="{3C940AA9-1FB5-70CC-57BB-C5569A69B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ext Box 1">
            <a:extLst>
              <a:ext uri="{FF2B5EF4-FFF2-40B4-BE49-F238E27FC236}">
                <a16:creationId xmlns:a16="http://schemas.microsoft.com/office/drawing/2014/main" id="{68F8D04C-EB43-4298-94D2-253687142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9747" name="Text Box 2">
            <a:extLst>
              <a:ext uri="{FF2B5EF4-FFF2-40B4-BE49-F238E27FC236}">
                <a16:creationId xmlns:a16="http://schemas.microsoft.com/office/drawing/2014/main" id="{DADF049C-BBED-0B22-29F7-58C190D45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 Box 1">
            <a:extLst>
              <a:ext uri="{FF2B5EF4-FFF2-40B4-BE49-F238E27FC236}">
                <a16:creationId xmlns:a16="http://schemas.microsoft.com/office/drawing/2014/main" id="{385D30BB-1894-4F5E-9106-B701E0BCD5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1795" name="Text Box 2">
            <a:extLst>
              <a:ext uri="{FF2B5EF4-FFF2-40B4-BE49-F238E27FC236}">
                <a16:creationId xmlns:a16="http://schemas.microsoft.com/office/drawing/2014/main" id="{53970FE4-2B62-01C7-1676-68415F20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 Box 1">
            <a:extLst>
              <a:ext uri="{FF2B5EF4-FFF2-40B4-BE49-F238E27FC236}">
                <a16:creationId xmlns:a16="http://schemas.microsoft.com/office/drawing/2014/main" id="{0246D669-616C-4ED1-8A27-F450A4417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3843" name="Text Box 2">
            <a:extLst>
              <a:ext uri="{FF2B5EF4-FFF2-40B4-BE49-F238E27FC236}">
                <a16:creationId xmlns:a16="http://schemas.microsoft.com/office/drawing/2014/main" id="{0B546507-4CD5-7DAD-E359-8E5C91BFB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ext Box 1">
            <a:extLst>
              <a:ext uri="{FF2B5EF4-FFF2-40B4-BE49-F238E27FC236}">
                <a16:creationId xmlns:a16="http://schemas.microsoft.com/office/drawing/2014/main" id="{0FF6DBC2-444E-439F-9373-62A2B8FC7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5891" name="Text Box 2">
            <a:extLst>
              <a:ext uri="{FF2B5EF4-FFF2-40B4-BE49-F238E27FC236}">
                <a16:creationId xmlns:a16="http://schemas.microsoft.com/office/drawing/2014/main" id="{4C639041-3A69-A44F-0C2C-E8227C902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they have more than one slide, they should use this as the second, etc.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B7D9-8ABF-6C42-A79E-D94DE89E2B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7522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>
            <a:extLst>
              <a:ext uri="{FF2B5EF4-FFF2-40B4-BE49-F238E27FC236}">
                <a16:creationId xmlns:a16="http://schemas.microsoft.com/office/drawing/2014/main" id="{F4786F99-C01C-40F6-8435-F13E4E198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7939" name="Text Box 2">
            <a:extLst>
              <a:ext uri="{FF2B5EF4-FFF2-40B4-BE49-F238E27FC236}">
                <a16:creationId xmlns:a16="http://schemas.microsoft.com/office/drawing/2014/main" id="{7FC6629F-9508-9130-B3DA-D755184AF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ext Box 1">
            <a:extLst>
              <a:ext uri="{FF2B5EF4-FFF2-40B4-BE49-F238E27FC236}">
                <a16:creationId xmlns:a16="http://schemas.microsoft.com/office/drawing/2014/main" id="{A196EDE0-83AE-41C8-8992-1A70E998A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9987" name="Text Box 2">
            <a:extLst>
              <a:ext uri="{FF2B5EF4-FFF2-40B4-BE49-F238E27FC236}">
                <a16:creationId xmlns:a16="http://schemas.microsoft.com/office/drawing/2014/main" id="{C6626D49-65B3-E174-962F-8ACA2C52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ext Box 1">
            <a:extLst>
              <a:ext uri="{FF2B5EF4-FFF2-40B4-BE49-F238E27FC236}">
                <a16:creationId xmlns:a16="http://schemas.microsoft.com/office/drawing/2014/main" id="{1B4B02A2-55DC-4CEF-A82F-0ECED7BA46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2035" name="Text Box 2">
            <a:extLst>
              <a:ext uri="{FF2B5EF4-FFF2-40B4-BE49-F238E27FC236}">
                <a16:creationId xmlns:a16="http://schemas.microsoft.com/office/drawing/2014/main" id="{9C266639-E937-4F89-3467-F7C405B19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1">
            <a:extLst>
              <a:ext uri="{FF2B5EF4-FFF2-40B4-BE49-F238E27FC236}">
                <a16:creationId xmlns:a16="http://schemas.microsoft.com/office/drawing/2014/main" id="{91806B0B-68B9-4FFB-A666-2E9881177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4083" name="Text Box 2">
            <a:extLst>
              <a:ext uri="{FF2B5EF4-FFF2-40B4-BE49-F238E27FC236}">
                <a16:creationId xmlns:a16="http://schemas.microsoft.com/office/drawing/2014/main" id="{2DB008F4-D0C6-9146-70BA-E50A39699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ext Box 1">
            <a:extLst>
              <a:ext uri="{FF2B5EF4-FFF2-40B4-BE49-F238E27FC236}">
                <a16:creationId xmlns:a16="http://schemas.microsoft.com/office/drawing/2014/main" id="{B28D9E59-1907-417E-956A-B9FD0F9298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6131" name="Text Box 2">
            <a:extLst>
              <a:ext uri="{FF2B5EF4-FFF2-40B4-BE49-F238E27FC236}">
                <a16:creationId xmlns:a16="http://schemas.microsoft.com/office/drawing/2014/main" id="{E9022077-8D7A-A2CF-66E0-72DA93851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ext Box 1">
            <a:extLst>
              <a:ext uri="{FF2B5EF4-FFF2-40B4-BE49-F238E27FC236}">
                <a16:creationId xmlns:a16="http://schemas.microsoft.com/office/drawing/2014/main" id="{83E123C0-8576-4207-8846-482E07C8B3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8179" name="Text Box 2">
            <a:extLst>
              <a:ext uri="{FF2B5EF4-FFF2-40B4-BE49-F238E27FC236}">
                <a16:creationId xmlns:a16="http://schemas.microsoft.com/office/drawing/2014/main" id="{493D0665-0D52-AD24-61FC-C0CE736F3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ext Box 1">
            <a:extLst>
              <a:ext uri="{FF2B5EF4-FFF2-40B4-BE49-F238E27FC236}">
                <a16:creationId xmlns:a16="http://schemas.microsoft.com/office/drawing/2014/main" id="{5F26DD76-5932-4E59-909C-D299D1C538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0227" name="Text Box 2">
            <a:extLst>
              <a:ext uri="{FF2B5EF4-FFF2-40B4-BE49-F238E27FC236}">
                <a16:creationId xmlns:a16="http://schemas.microsoft.com/office/drawing/2014/main" id="{E9F1225E-71D4-8CFD-104F-1D706E3A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1">
            <a:extLst>
              <a:ext uri="{FF2B5EF4-FFF2-40B4-BE49-F238E27FC236}">
                <a16:creationId xmlns:a16="http://schemas.microsoft.com/office/drawing/2014/main" id="{9420FFEB-28B2-495F-A353-C1E682E5E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2275" name="Text Box 2">
            <a:extLst>
              <a:ext uri="{FF2B5EF4-FFF2-40B4-BE49-F238E27FC236}">
                <a16:creationId xmlns:a16="http://schemas.microsoft.com/office/drawing/2014/main" id="{49F6D84C-A579-75EA-63C6-0F8E77386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1">
            <a:extLst>
              <a:ext uri="{FF2B5EF4-FFF2-40B4-BE49-F238E27FC236}">
                <a16:creationId xmlns:a16="http://schemas.microsoft.com/office/drawing/2014/main" id="{2F569BD7-C11F-4381-91CF-0BBB1A0B5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4323" name="Text Box 2">
            <a:extLst>
              <a:ext uri="{FF2B5EF4-FFF2-40B4-BE49-F238E27FC236}">
                <a16:creationId xmlns:a16="http://schemas.microsoft.com/office/drawing/2014/main" id="{6AA04172-97AD-3648-2A7F-0BF8FFB6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1">
            <a:extLst>
              <a:ext uri="{FF2B5EF4-FFF2-40B4-BE49-F238E27FC236}">
                <a16:creationId xmlns:a16="http://schemas.microsoft.com/office/drawing/2014/main" id="{680A2733-9AE9-467B-B393-16A75F35D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6371" name="Text Box 2">
            <a:extLst>
              <a:ext uri="{FF2B5EF4-FFF2-40B4-BE49-F238E27FC236}">
                <a16:creationId xmlns:a16="http://schemas.microsoft.com/office/drawing/2014/main" id="{00660213-0299-6C31-6DD9-F9514F346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9AD1E6D-7B94-4E7A-A49D-E1FD48F957EA}" type="slidenum">
              <a:rPr lang="en-US" altLang="en-US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58888" y="719138"/>
            <a:ext cx="48006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300" name="Text Box 3"/>
          <p:cNvSpPr>
            <a:spLocks noGrp="1" noChangeArrowheads="1"/>
          </p:cNvSpPr>
          <p:nvPr>
            <p:ph type="body"/>
          </p:nvPr>
        </p:nvSpPr>
        <p:spPr>
          <a:xfrm>
            <a:off x="976313" y="4560888"/>
            <a:ext cx="5362575" cy="43211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-mesh allows FS to get various measurements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-all triangles meet at various points called vertices – measurements stored there (area = area of all triangles)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-XYZ - each vertex has a label (important for cross-subject reg)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 Once the xyz of  each corner of each triangle is known, then it is possible to characterize the  entire cortical surface in terms of area, distance, curvature, and thickness. 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Arial" panose="020B0604020202020204" pitchFamily="34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>
                <a:latin typeface="Arial" panose="020B0604020202020204" pitchFamily="34" charset="0"/>
              </a:rPr>
              <a:t>The cortical surface is represented by a finite element model using triangles to cover the cortical surface. The reconstruction is the (mostly automated) process of assigning an xyz to each corner of each triangle. 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1">
            <a:extLst>
              <a:ext uri="{FF2B5EF4-FFF2-40B4-BE49-F238E27FC236}">
                <a16:creationId xmlns:a16="http://schemas.microsoft.com/office/drawing/2014/main" id="{8927ADC3-5B3D-4247-AA67-F287625D08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8419" name="Text Box 2">
            <a:extLst>
              <a:ext uri="{FF2B5EF4-FFF2-40B4-BE49-F238E27FC236}">
                <a16:creationId xmlns:a16="http://schemas.microsoft.com/office/drawing/2014/main" id="{F55DD746-2A0F-8D53-BFA8-C0CC9200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ext Box 1">
            <a:extLst>
              <a:ext uri="{FF2B5EF4-FFF2-40B4-BE49-F238E27FC236}">
                <a16:creationId xmlns:a16="http://schemas.microsoft.com/office/drawing/2014/main" id="{E3BB3721-0BE3-40CD-A8AF-17AFCA6664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0467" name="Text Box 2">
            <a:extLst>
              <a:ext uri="{FF2B5EF4-FFF2-40B4-BE49-F238E27FC236}">
                <a16:creationId xmlns:a16="http://schemas.microsoft.com/office/drawing/2014/main" id="{FD94670B-AA47-8110-E842-759CF7C78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 Box 1">
            <a:extLst>
              <a:ext uri="{FF2B5EF4-FFF2-40B4-BE49-F238E27FC236}">
                <a16:creationId xmlns:a16="http://schemas.microsoft.com/office/drawing/2014/main" id="{A16B2205-523C-4CDD-9571-F83F0496C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2515" name="Text Box 2">
            <a:extLst>
              <a:ext uri="{FF2B5EF4-FFF2-40B4-BE49-F238E27FC236}">
                <a16:creationId xmlns:a16="http://schemas.microsoft.com/office/drawing/2014/main" id="{84DAD22C-8D87-380E-57E7-FCDD1067E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>
            <a:extLst>
              <a:ext uri="{FF2B5EF4-FFF2-40B4-BE49-F238E27FC236}">
                <a16:creationId xmlns:a16="http://schemas.microsoft.com/office/drawing/2014/main" id="{E2EAEAE1-AC2B-4122-9975-FCF2ED032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4563" name="Text Box 2">
            <a:extLst>
              <a:ext uri="{FF2B5EF4-FFF2-40B4-BE49-F238E27FC236}">
                <a16:creationId xmlns:a16="http://schemas.microsoft.com/office/drawing/2014/main" id="{CAE42726-8DEF-E077-4A91-164E7155E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ext Box 1">
            <a:extLst>
              <a:ext uri="{FF2B5EF4-FFF2-40B4-BE49-F238E27FC236}">
                <a16:creationId xmlns:a16="http://schemas.microsoft.com/office/drawing/2014/main" id="{5A2395AC-61AA-4925-B898-EF682BF7A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6611" name="Text Box 2">
            <a:extLst>
              <a:ext uri="{FF2B5EF4-FFF2-40B4-BE49-F238E27FC236}">
                <a16:creationId xmlns:a16="http://schemas.microsoft.com/office/drawing/2014/main" id="{5FCAC455-6849-1033-0B42-D3AF76F4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>
            <a:extLst>
              <a:ext uri="{FF2B5EF4-FFF2-40B4-BE49-F238E27FC236}">
                <a16:creationId xmlns:a16="http://schemas.microsoft.com/office/drawing/2014/main" id="{0E65D794-30ED-4755-B75D-CAF3D54C9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8659" name="Text Box 2">
            <a:extLst>
              <a:ext uri="{FF2B5EF4-FFF2-40B4-BE49-F238E27FC236}">
                <a16:creationId xmlns:a16="http://schemas.microsoft.com/office/drawing/2014/main" id="{4E9FDA79-45B2-44A2-8804-F846C17BE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ext Box 1">
            <a:extLst>
              <a:ext uri="{FF2B5EF4-FFF2-40B4-BE49-F238E27FC236}">
                <a16:creationId xmlns:a16="http://schemas.microsoft.com/office/drawing/2014/main" id="{D4E0A3F5-ABF6-4014-9439-CB580B8D9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0707" name="Text Box 2">
            <a:extLst>
              <a:ext uri="{FF2B5EF4-FFF2-40B4-BE49-F238E27FC236}">
                <a16:creationId xmlns:a16="http://schemas.microsoft.com/office/drawing/2014/main" id="{B05A4E50-71E6-F57E-CBD2-5FC51159F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ext Box 1">
            <a:extLst>
              <a:ext uri="{FF2B5EF4-FFF2-40B4-BE49-F238E27FC236}">
                <a16:creationId xmlns:a16="http://schemas.microsoft.com/office/drawing/2014/main" id="{C0C0DD86-8919-42D0-91A4-8EB690BAB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2755" name="Text Box 2">
            <a:extLst>
              <a:ext uri="{FF2B5EF4-FFF2-40B4-BE49-F238E27FC236}">
                <a16:creationId xmlns:a16="http://schemas.microsoft.com/office/drawing/2014/main" id="{D3976D47-0E39-1B50-F30E-6074F102C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1">
            <a:extLst>
              <a:ext uri="{FF2B5EF4-FFF2-40B4-BE49-F238E27FC236}">
                <a16:creationId xmlns:a16="http://schemas.microsoft.com/office/drawing/2014/main" id="{E3985CDD-CF5D-434A-8CF6-C84371104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4803" name="Text Box 2">
            <a:extLst>
              <a:ext uri="{FF2B5EF4-FFF2-40B4-BE49-F238E27FC236}">
                <a16:creationId xmlns:a16="http://schemas.microsoft.com/office/drawing/2014/main" id="{83A54212-FC14-C38F-44BB-D91B56DCC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ext Box 1">
            <a:extLst>
              <a:ext uri="{FF2B5EF4-FFF2-40B4-BE49-F238E27FC236}">
                <a16:creationId xmlns:a16="http://schemas.microsoft.com/office/drawing/2014/main" id="{CF3F3BBC-CC3B-4376-AFB1-CF260D7C00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6851" name="Text Box 2">
            <a:extLst>
              <a:ext uri="{FF2B5EF4-FFF2-40B4-BE49-F238E27FC236}">
                <a16:creationId xmlns:a16="http://schemas.microsoft.com/office/drawing/2014/main" id="{D9C52369-A103-A9FA-04EE-01413B71E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43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2DB66-102B-038E-A9B3-5D93FC67D1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31E3AA-7DE0-472B-AE0A-EC9E5F0372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0242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08256-A4C8-BC96-538F-87CE76C024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5F946-F2BA-4B67-888F-16AC9E26B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269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58D39A-AAAE-A6C4-0B51-6F28FB3878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03ACE-DDA6-4514-BEFD-073AD2BC7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2788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7334C6-0D65-4715-A038-8EB6F6ECC4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8E927-87D2-48FF-97DD-6F37336F26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0585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DF8EE3-0624-0136-22D6-9746AD6DA8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3C97C-A5A9-4AA3-8A2F-E17D0456B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552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58DE7C6-858C-ACE1-0874-4F295FE575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B1A56-2851-4201-968F-52BA8C8E7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307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8801976-23A0-ABA4-34DF-05F8DE68A5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1A43A-9699-47EF-B121-C412D91CC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0812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271BAD7-78E7-AB48-B8D9-648ECE1B318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D39624-6985-4BD0-A81A-2A9EFDA56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9872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351EB84-AE45-D2CC-4CDA-FF44555B9B4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759F7-D141-4ADE-B6D4-9559F33EE5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178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05B1BAD-B58B-FFC4-6E33-7F857339B3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13F4B-575D-453F-B7E9-79FAD94556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1347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82869C-AFE5-FC15-454C-33756637D7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A2169-DD11-4D9D-82FD-06C9D2E4D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51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4A96-B7EB-53D5-6941-0DBD8DB9EE1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7DFE9CE-1FB8-4F33-AAB5-245FD6580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1882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33C438-F8BE-FD18-4445-64E42F4DD1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2D81E-67ED-4116-8164-44799724B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8921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C7F051-5BCA-8457-CB51-4144972EC4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4043B-B762-4D78-A944-CBB2EDB71D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5214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81357-C162-4AB0-46B1-8CA7505AF8D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41CF5-6573-4FBA-B357-4DB99E52A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8981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0729F0-1E16-1DA8-597E-B378297035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13812-37C9-4830-8B8A-102298F3B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6587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60B60D-0BF7-3694-CAE4-045E8E89F99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CA36B-E9A6-45DA-B051-C2A974641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0192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24F56D-FBD6-202D-8117-64E8EA306B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9F12D-AC7C-4565-984F-DF584955C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3180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37BB532-2062-CF08-2C22-E1DCAAFA2A4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88F5E-DABB-42DB-9D96-307C9BC1C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795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398659-4CA9-78BC-6E36-57C8EF0208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64652-5BBA-4CD8-8363-E36CD4713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7164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62D65A5-3B01-D41D-96B0-325375B4D1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56B0E-3794-483A-A041-31A731F92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0812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39128E6-0B7D-E67A-CF5D-5BFAC7CFC14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43F82-C68E-4383-803F-B170CB7B3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56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699E83-4927-2C98-FDF8-60353070CA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39057-BCAD-44CD-9B13-EFB2D1C39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7297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9EF5F6-36C0-134E-7641-081D44BC2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49968-3A1C-4C6B-A341-1F23E1C454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9890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EFE831-07C7-2A78-6283-786B3F2BE7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1F2BF-688A-45D1-B06D-3CB842747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3973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302ED-1A0E-18A6-EBD6-37FE9927B44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33F7B-B6B6-4547-A44E-7B137EDBDC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912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6F54C-B56A-8EFE-14C6-8258A51C103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5E24F-8427-49DE-9D6A-EDEA53DE8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501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AAEE7-D770-B8C7-A005-BD849BB7C8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1FCCF-80CE-4C17-8C16-0116B239D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6859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4B80C4-AAD8-A74E-BADE-1A4F33443B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4AFFA-E321-42BA-8FF9-6ECA2AB5F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5750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4195C4B-A826-89D5-EF00-870B6C28EDA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A5D83-2C3C-4EE1-A639-EE571D1D4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5585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89C135-E36E-B72E-10C0-5676033DB03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70804-5476-44B0-BDE5-C2347EF1E3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5364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140CC1C-CB8D-8DB5-4FFA-AE7D30531E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0FECD-0AE3-4FC0-A109-8A4C0CF9E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8863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5FBB53-D490-32D7-F59A-7A433F22B7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32891-BADD-4827-99DA-34B700DDE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44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AD0CE3-587D-B746-C328-6638AC0C31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23E38-A7BF-4520-BE05-08A6C74291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1857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FAAA9B5-BA0C-68C8-B36E-779E87BDBF0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4D29B-B8E4-4B2F-9958-76A8B253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5100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9E816B-A892-50E8-0BE6-39D77016F08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71024-C273-4D32-BF79-DE6DB3831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1663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B5E6F-43C0-095A-E324-E1F613DAA27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25D6A-55E5-4421-892D-73D8232DFB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6999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91023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82155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8125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00429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27938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91398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64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B2AC5-ADB5-0EF9-311E-24F6351927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0B9FC-FF2F-4194-A609-60F489F43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44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19228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7787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68118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97081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981200"/>
            <a:ext cx="381846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981200"/>
            <a:ext cx="381846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240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7FC445-CB3E-6C27-200D-ED36000E46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0B957-ED93-4378-91BF-F9BA477E6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843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5E0B6B7-858B-D852-68A1-1EF9A15B0D0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369E5-5D93-43B8-9761-4DA40E7F2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640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B44914C-218E-C181-179F-E0233AEEED8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66134-798C-47CB-A70C-796763B89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816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DDF2C3B-0A3C-B07F-E3FD-5DE40A8C86F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47489-577B-4B1E-82DC-465FDF26B5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47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C21611-EF18-EB46-81FD-3063F00FCA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67A02-4E8B-4664-828F-BDEEAFF9D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07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434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A25432-8214-EFD2-08FA-BCF752717B1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B4A66-C6D8-42B5-A74F-3A78773BC8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751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8E19C9-8DE5-1B0C-CB4E-7745F5C646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A8910-A872-4416-AF00-A2F95329D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791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06952C-A904-F0AF-83E7-D91029CE898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0A3C6-1060-4479-B34C-00297580AD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841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CC2465-783A-131D-400E-D935DCE13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FABE6-B42D-4059-8032-B200FC1625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019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F1B85-A3CF-9561-58F0-929E3F3DEC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82E57-22BB-41BD-9E1C-BDF5592B2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317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EE6E0-4001-8945-7F8D-65F40D4131C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EEA6F-E0C5-445D-8D66-3D25D148F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674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8E55AB-D013-08E2-52C4-19E34B5C32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928F9-E18D-4BAB-AB45-7BBD51E38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110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0E1E74-6ADC-E825-75FB-F14C99E895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ACDA-F9A6-4462-903D-43BD94E51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67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5A81B5-8801-8360-7B41-B1268E9F4DA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2A029-159B-4CCD-ABD9-EB4DDA762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161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447A651-839B-452F-60D9-5B773D95D8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7EA27-EAEF-4E58-880B-83B583A00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61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7258A-4E6B-B184-2FD6-BF34E95349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78F4904-AD3C-4802-9CB4-E05BC2075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951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D1D68C-2316-DFA4-A697-70902D3D9C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34D61-C6B8-4D1D-AFA4-A3273FC85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895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F9FD231-C189-F246-1D25-05A9BA33451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EE947A-4483-4F15-9FED-9276FBF189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435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E90235-EFEA-0778-59B4-605EEC23256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A875B-B1D2-492C-BD68-F2BF9DAF1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548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95FD68-EDD9-E582-4F3F-18C6CCA63EB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19DC7-55BF-48FA-A5E4-AFE7AC246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96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5FCCD-6843-2FD8-D37C-8D4DF051C3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2AFA5-8EF1-4B0E-AD1A-34A2C9027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604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8D4465-46C3-A546-B9D0-2BDDDEC002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24B46-92A5-4AB3-A41A-A9A0884B0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282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FBA1A2-EAD3-FA9B-830E-DFB76E5E1CE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006A1-1664-481C-BDD8-14BB871F6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735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D72653-C249-E09B-B796-041E5C46F26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9B970-84C5-4038-A9BE-0B4F158AE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310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A66A1B9-84A6-BACD-0772-6C0693C16D7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FCA62-3AA8-49D3-BA65-B134D22EC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622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9584348-8C0C-F762-BB0D-4C154257CD1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EDA9C-464F-4A79-9963-C4D589D0F5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48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06E42-03E7-0DF6-1279-84FAAB78E4C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97C16ED-6F77-4B3C-8C6F-7D09427A1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910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7411812-ECDF-1F5E-3249-E414346F356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94BF9-E0F5-4AB0-9468-791A45856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054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E835BB-7254-DF28-8D7D-0EC860E6982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2B0F1-B4B3-4582-810F-5249D4DBE6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03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1019E5C-09B5-24E3-7DF2-3C4148D254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8A763-A4E0-4FF6-9CF7-8B00E95AA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918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588778-00DF-7341-E464-D9E65751AF7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A971B-112B-4776-8131-AD7993B4B4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401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8701D4-2D8A-CDC4-7288-2A6FAF51F5A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08C7C6-DD0B-46EF-8B01-D0CB64891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248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860EEE-FD20-DA17-85B8-9B40BF3078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B1A82-064F-42A4-A80E-CF335B4AA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492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146AE2-5801-6B05-4C54-28C6BF3394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ECD17-96FD-43A0-A6BC-20F4CEC6C0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341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CCA48-36D5-5C2E-B231-AA298DD9F9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F80E5-CDD7-4360-85E1-07CDFF244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182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B33A1A-462E-78CB-8E89-6A335319CC1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9A4C0-4873-431E-B407-68F77ED7A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05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C19BF-8F0D-223C-2839-8AF89D5B65A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0F011-76ED-45F1-93BF-2241C919D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566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16DAF-D265-04CA-F8E8-B1364325CB5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1EBD1C6-C78C-4EB0-8808-09C9E52F7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728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0D1C90D-C73D-CA44-861C-7E56C0619D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4DF39-68E0-4F41-9672-D493FA04E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53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36707A7-4848-75E7-07D3-454DBAFF4E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F62A-FADA-4BB2-9FA2-A70F5E17EC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39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94D26B-D92E-81B5-E7EE-24133A95EA9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04156-E38F-48A6-AB4B-450A49333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82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58B6745-8BCF-2DFC-648A-CEE4D65100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EDD93-3A7B-4C01-A221-200917E52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640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3F5274-0F6D-428C-6EA6-716D8C9F044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3EE67-CD1A-4129-B60A-E15D60C20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238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BDBB5-6D31-7B63-A638-07A566F76F9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F4B0F-913B-4C65-B708-8A7D8D438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32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25E319-E1A0-4FC3-64BA-1A89FDDD2A9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B4E2-F3E1-4981-8885-42C90D90F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078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52A64-E3F9-75F9-40CA-30B0CF634FC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5B154-972C-436D-A2B0-26C493FC5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7812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0B2FF-6EAB-324A-D509-C9E634D3D75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A04C14-863F-47B0-BBDB-F0E95A3907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934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7C729E3-9C4E-4C31-E172-CE512BEF382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B0AB0-EBCC-43F8-9761-B94D27EB0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78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5CAA4-1F27-BAB3-9E3D-B031161A73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1A125D-7CF9-4231-8115-991CA4E1F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834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DE4D3-7CDD-35A9-B911-EE32FB4F60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9D5B7-BFC1-492C-8F4A-BCC2D9933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965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CAB7A2B-130B-0CF3-6571-2B245E8A7E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8C9FD-FB56-458A-93ED-869E801B7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644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A624896-B7A2-D4E4-509C-5C56D3FD69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2CF1-4647-4024-820D-BAD436A2E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299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3A1CF7-E666-31C6-FAA0-BBB5177128E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C79ED-58D8-459F-A6ED-070BBD185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400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0E6389-8257-3809-1444-837609C9C1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65103-7BDF-45AB-91CB-1F7A5E60E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9274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0FD33-1448-3DEA-BB59-203FFB9B128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4EB18-3BFE-4397-B4C8-15B046D43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8308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9A4776-99D2-1782-3046-39253BB26A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03264-E7CD-4736-BB62-6AF9BBEE86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738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E18F6-755F-6FD2-20E6-B91DFA8BF04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E3D7-1480-49E5-B63E-04C0AFAA0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217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629700-F5F0-91C0-A6A3-E1186904138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5F1F-6730-47FC-A95A-7FF1AE973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014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E69135-462E-22CF-5D22-27A973F64C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92B0A-5A78-4D2B-A6E0-BB09EC77E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13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9A8838-E1DF-52DE-EBCE-BE479C2B0C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B399AC-4B5E-47E1-A798-2F8F39D697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445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8153EE-A7D9-FC6B-4B32-A2A7D7857B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6A695-BAB2-496B-BB4D-AEE19C762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141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557D71D-3EC8-E646-A6DF-703FAFB8AF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16D19-5526-4399-89C3-581353A32D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6038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A9E92B0-E119-881D-5DF1-609E21A483F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66568-4468-4430-9BAA-BAAA28091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038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87CAD42-785E-CDDB-DD4B-291E98EF907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2114D-9CFE-46FB-AB9D-2A8FA94E11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2096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9A81DB-FEE7-3BB8-0B5E-30960076AA2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1D0BD-E7B8-424D-B2B3-EED95CF81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9735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404BD5-27AA-C23B-417A-4A08390DD49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E28A2-3494-4E95-A0FC-67C5AEDAE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999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A8C9C-860C-86FA-DB37-11D69BE3BC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4D00D-823F-4AC5-8E49-D64A84DB9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380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D68DEA-6D60-652D-ADB6-61C207ADE35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C6894-0A58-4E3E-916B-36DF3E9EC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239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75C56-1729-D962-90AE-FEA287D55E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E4F61-BD97-4167-8936-8D3A977F2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191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4A1290-D7AA-8008-FAF0-DC47B8A4C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2716A-F817-4FD7-8189-E5F6B0786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3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1BAFB-E758-6A0F-9591-3F7E39F39A5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C9C806E-04C6-4D1D-9B66-55F99F25E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242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0429F-6E42-0F94-4181-7619C2B4F42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4D018-B8B3-431D-B2ED-52B8234783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1280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97CCF1-AC91-7F19-4AD8-39F3C2B68C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F93F2-735B-4F62-AB17-E684738896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874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484B2D3-E796-6FE0-FCC7-0D5A69BE7CD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6D7AA-9873-4FB5-BFDA-5EDEE6C18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1349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9C0A57-FE1E-8C9F-F971-8BBFB1A02D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5002C-4585-4AB0-9BD9-A5CE964272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831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0C7D363-099F-681A-3235-8FC2887CF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E95BB-1BA1-470A-B68D-4B3156B11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230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404656-236E-AD1C-C143-6E20281678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72809-AC14-4B02-8C17-65A869073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302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540E675-BC8C-D0FA-D28A-85F5C99F52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72641F-1D65-46F2-AF9E-C99D18C52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6478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6238EC-2B2E-E66F-0138-0DAB8EC3A5C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09900-9ED4-4A63-BE4A-5FB48EDE5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6592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230AB-FC20-4264-3ECF-0CB0160D1D3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32872-1037-4A4B-8256-91C939512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66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3996BF-E03A-67DD-24F2-667F51966F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C3CB3-5D08-4E83-ACD7-054DBEF50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632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5A6CF-B984-6D71-CD21-4EFF46B0B4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005DDFA-B007-4069-A502-F11FF05EF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583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6D5C3-D4A5-A0C8-9695-B0273568F5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34953-5915-4FAB-8387-5E974C051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2455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EA55B-18CE-09B6-B537-6C5F530CDFA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BE12D-2BF1-46CF-BC87-1999484908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746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2D135E7-9272-D32D-2455-6F94446514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72D76-138F-48FB-A631-8DCE3B9F5C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6910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6774D2E-8B4C-1BA0-27B8-1811B796D03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5A117-9A0B-44B4-9CCE-41D526A43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2081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0134082-E708-0C5B-5251-BDC68425069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804C1-47EF-4FE0-807E-A37389B33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429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366BD9F-5068-C99D-7C3E-40D2DB0E10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17024-0513-4ACC-A0D7-7CAD58D016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3599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FE790B2-5D20-6ECB-78C2-1E71B3E4C7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24E7D-D7D8-48FE-9749-BA5A5776B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939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DBF42CA-7A49-904D-76F0-C8C2BA0488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C69E1-CE38-4612-AA8D-8DB1B3379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4361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1FB5D-14A6-286F-7C94-FD1505990C1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66C90-9BF1-403A-8A27-38E3AB3187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415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90488"/>
            <a:ext cx="2055812" cy="6764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8213" cy="6764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6FF5EB-F86A-92D4-37B9-C521A3D6D5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709F3-C0B1-49D5-987B-621E4E20B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7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0913F2B-93EE-DBA1-3577-F4EF0D79C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336EFB8-B5A3-BFA4-7C2E-A19E10C6A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273" r:id="rId3"/>
    <p:sldLayoutId id="2147486274" r:id="rId4"/>
    <p:sldLayoutId id="2147486275" r:id="rId5"/>
    <p:sldLayoutId id="2147486276" r:id="rId6"/>
    <p:sldLayoutId id="2147486277" r:id="rId7"/>
    <p:sldLayoutId id="2147486278" r:id="rId8"/>
    <p:sldLayoutId id="2147486279" r:id="rId9"/>
    <p:sldLayoutId id="2147486280" r:id="rId10"/>
    <p:sldLayoutId id="214748628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7EA9B4E7-60DE-0355-E024-8C5FE8D12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319A0BFB-EB4D-F081-ABC7-06EBE81D2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54915A9-3B3D-4FB7-8031-0948B20B3C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AF724529-6B04-49A3-82F4-751976F973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0" r:id="rId1"/>
    <p:sldLayoutId id="2147486241" r:id="rId2"/>
    <p:sldLayoutId id="2147486242" r:id="rId3"/>
    <p:sldLayoutId id="2147486243" r:id="rId4"/>
    <p:sldLayoutId id="2147486244" r:id="rId5"/>
    <p:sldLayoutId id="2147486245" r:id="rId6"/>
    <p:sldLayoutId id="2147486246" r:id="rId7"/>
    <p:sldLayoutId id="2147486247" r:id="rId8"/>
    <p:sldLayoutId id="2147486248" r:id="rId9"/>
    <p:sldLayoutId id="2147486249" r:id="rId10"/>
    <p:sldLayoutId id="214748625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A2A2615D-DE3D-B47F-6550-773387B3F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6A5460F0-59BD-13B8-D5CC-9C00D7FA1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8F08431-843E-4BCF-B343-D701A5FE1D9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359650" y="6248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</a:defRPr>
            </a:lvl1pPr>
          </a:lstStyle>
          <a:p>
            <a:fld id="{E09F3DEA-8D22-4CF6-AF23-4F441A4717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1" r:id="rId1"/>
    <p:sldLayoutId id="2147486252" r:id="rId2"/>
    <p:sldLayoutId id="2147486253" r:id="rId3"/>
    <p:sldLayoutId id="2147486254" r:id="rId4"/>
    <p:sldLayoutId id="2147486255" r:id="rId5"/>
    <p:sldLayoutId id="2147486256" r:id="rId6"/>
    <p:sldLayoutId id="2147486257" r:id="rId7"/>
    <p:sldLayoutId id="2147486258" r:id="rId8"/>
    <p:sldLayoutId id="2147486259" r:id="rId9"/>
    <p:sldLayoutId id="2147486260" r:id="rId10"/>
    <p:sldLayoutId id="214748626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D8593C07-A3BD-EC73-0280-BB257D23F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F00A846-E266-D67A-2217-2CDAFB0A4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FE04BE-4043-44B2-AFDB-02827D0E2C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4FFE9FCC-AB07-464A-B6AD-65F11C0A66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2" r:id="rId1"/>
    <p:sldLayoutId id="2147486263" r:id="rId2"/>
    <p:sldLayoutId id="2147486264" r:id="rId3"/>
    <p:sldLayoutId id="2147486265" r:id="rId4"/>
    <p:sldLayoutId id="2147486266" r:id="rId5"/>
    <p:sldLayoutId id="2147486267" r:id="rId6"/>
    <p:sldLayoutId id="2147486268" r:id="rId7"/>
    <p:sldLayoutId id="2147486269" r:id="rId8"/>
    <p:sldLayoutId id="2147486270" r:id="rId9"/>
    <p:sldLayoutId id="2147486271" r:id="rId10"/>
    <p:sldLayoutId id="214748627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1B8C87F-3B67-36CE-341E-C8A85654E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19F368-F67A-2629-5276-3A6DF3102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C426BB5E-67F1-7B3F-5ADE-9952007B3D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90000" y="6583364"/>
            <a:ext cx="508000" cy="256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fld id="{2136131E-064C-48D2-95FF-8FB860F3F224}" type="slidenum">
              <a:rPr lang="en-US" altLang="en-US" sz="1067" smtClean="0">
                <a:solidFill>
                  <a:schemeClr val="tx1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en-US" sz="106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229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83" r:id="rId1"/>
    <p:sldLayoutId id="2147486284" r:id="rId2"/>
    <p:sldLayoutId id="2147486285" r:id="rId3"/>
    <p:sldLayoutId id="2147486286" r:id="rId4"/>
    <p:sldLayoutId id="2147486287" r:id="rId5"/>
    <p:sldLayoutId id="2147486288" r:id="rId6"/>
    <p:sldLayoutId id="2147486289" r:id="rId7"/>
    <p:sldLayoutId id="2147486290" r:id="rId8"/>
    <p:sldLayoutId id="2147486291" r:id="rId9"/>
    <p:sldLayoutId id="2147486292" r:id="rId10"/>
    <p:sldLayoutId id="2147486293" r:id="rId11"/>
    <p:sldLayoutId id="21474862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  <a:ea typeface="MS PGothic" panose="020B0600070205080204" pitchFamily="34" charset="-128"/>
        </a:defRPr>
      </a:lvl5pPr>
      <a:lvl6pPr marL="40640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</a:defRPr>
      </a:lvl6pPr>
      <a:lvl7pPr marL="81281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</a:defRPr>
      </a:lvl7pPr>
      <a:lvl8pPr marL="121921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</a:defRPr>
      </a:lvl8pPr>
      <a:lvl9pPr marL="162562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-110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44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89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133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778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235228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ＭＳ Ｐゴシック" pitchFamily="-110" charset="-128"/>
        </a:defRPr>
      </a:lvl6pPr>
      <a:lvl7pPr marL="2641633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ＭＳ Ｐゴシック" pitchFamily="-110" charset="-128"/>
        </a:defRPr>
      </a:lvl7pPr>
      <a:lvl8pPr marL="3048038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ＭＳ Ｐゴシック" pitchFamily="-110" charset="-128"/>
        </a:defRPr>
      </a:lvl8pPr>
      <a:lvl9pPr marL="3454443" indent="-20320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4064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0AE40085-B3B3-DA4E-0AAC-29B4BB1FF4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CC3FCFDB-2EDD-3F0D-6A9C-F2FE423F5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C967ECF-3F9A-40D1-BAD5-92F1D6569A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210DE924-78FF-49D0-8166-4ADD479D4F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028FF745-BABC-46E5-92A6-7590D302F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C7EDF45-1BD3-6FDC-ABAD-7361D5E33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560848B-F54E-43A0-A4A2-57C4FE1FCA7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0A2AEBED-DDBF-4ECE-9FF9-56E3ED42C9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167" r:id="rId5"/>
    <p:sldLayoutId id="2147486168" r:id="rId6"/>
    <p:sldLayoutId id="2147486169" r:id="rId7"/>
    <p:sldLayoutId id="2147486170" r:id="rId8"/>
    <p:sldLayoutId id="2147486171" r:id="rId9"/>
    <p:sldLayoutId id="2147486172" r:id="rId10"/>
    <p:sldLayoutId id="214748617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57D430CD-D5BE-4132-4FFC-F0B60E095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D483C5A-3D12-4E35-789E-6D389242A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8BC1529-FA83-4A09-B924-2FA7D4F3BF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C84AC23-6569-4649-A109-BBC51903A9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A0258EB2-0BF8-7202-A5D2-E97475992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21158D8-591E-A5B8-69E8-E211A0129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73EFF94-E8AF-459E-AADC-EE007946E67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978B854B-78D3-4510-8D8C-5F89FC1516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5" r:id="rId1"/>
    <p:sldLayoutId id="2147486186" r:id="rId2"/>
    <p:sldLayoutId id="2147486187" r:id="rId3"/>
    <p:sldLayoutId id="2147486188" r:id="rId4"/>
    <p:sldLayoutId id="2147486189" r:id="rId5"/>
    <p:sldLayoutId id="2147486190" r:id="rId6"/>
    <p:sldLayoutId id="2147486191" r:id="rId7"/>
    <p:sldLayoutId id="2147486192" r:id="rId8"/>
    <p:sldLayoutId id="2147486193" r:id="rId9"/>
    <p:sldLayoutId id="2147486194" r:id="rId10"/>
    <p:sldLayoutId id="21474861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40A1E6D8-2BD1-F8D6-56B3-7DB2D2934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E4B69CC-49BD-A09D-DD24-828DDAE48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6453890-A0FA-4C98-895F-E7E64E224F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CB4DF371-2A97-41B7-A645-2E9EE13D2A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6" r:id="rId1"/>
    <p:sldLayoutId id="2147486197" r:id="rId2"/>
    <p:sldLayoutId id="2147486198" r:id="rId3"/>
    <p:sldLayoutId id="2147486199" r:id="rId4"/>
    <p:sldLayoutId id="2147486200" r:id="rId5"/>
    <p:sldLayoutId id="2147486201" r:id="rId6"/>
    <p:sldLayoutId id="2147486202" r:id="rId7"/>
    <p:sldLayoutId id="2147486203" r:id="rId8"/>
    <p:sldLayoutId id="2147486204" r:id="rId9"/>
    <p:sldLayoutId id="2147486205" r:id="rId10"/>
    <p:sldLayoutId id="214748620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956DAC7D-7DA7-3D17-A141-FF7CF46EC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29397B2-8F47-BBF5-8117-A12E1DE15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9F35583-C484-4B64-A5C3-461BA2ED29E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21650" y="6629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5607423-0CE0-4F7E-ADE3-C41AC8B7EF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7" r:id="rId1"/>
    <p:sldLayoutId id="2147486208" r:id="rId2"/>
    <p:sldLayoutId id="2147486209" r:id="rId3"/>
    <p:sldLayoutId id="2147486210" r:id="rId4"/>
    <p:sldLayoutId id="2147486211" r:id="rId5"/>
    <p:sldLayoutId id="2147486212" r:id="rId6"/>
    <p:sldLayoutId id="2147486213" r:id="rId7"/>
    <p:sldLayoutId id="2147486214" r:id="rId8"/>
    <p:sldLayoutId id="2147486215" r:id="rId9"/>
    <p:sldLayoutId id="2147486216" r:id="rId10"/>
    <p:sldLayoutId id="214748621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3CF27473-10D1-206C-D631-7407F0526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A89D1CB-F1FB-D53C-F824-588B21C18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882D9FB-2E51-4F0E-8D51-A4E1D9980E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996294F8-822F-493A-8CC0-09914AEDF8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18" r:id="rId1"/>
    <p:sldLayoutId id="2147486219" r:id="rId2"/>
    <p:sldLayoutId id="2147486220" r:id="rId3"/>
    <p:sldLayoutId id="2147486221" r:id="rId4"/>
    <p:sldLayoutId id="2147486222" r:id="rId5"/>
    <p:sldLayoutId id="2147486223" r:id="rId6"/>
    <p:sldLayoutId id="2147486224" r:id="rId7"/>
    <p:sldLayoutId id="2147486225" r:id="rId8"/>
    <p:sldLayoutId id="2147486226" r:id="rId9"/>
    <p:sldLayoutId id="2147486227" r:id="rId10"/>
    <p:sldLayoutId id="214748622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565C77C9-B9FD-9B09-CD1F-A5B8B8CF0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6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CCB4CC9-C755-3E2A-E6E3-C2BF5B168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570B96-3514-473C-A159-41ECAA6DE4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462838" y="6245225"/>
            <a:ext cx="309562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9AD39363-DFDE-455B-93BA-8DDDABCF3D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9" r:id="rId1"/>
    <p:sldLayoutId id="2147486230" r:id="rId2"/>
    <p:sldLayoutId id="2147486231" r:id="rId3"/>
    <p:sldLayoutId id="2147486232" r:id="rId4"/>
    <p:sldLayoutId id="2147486233" r:id="rId5"/>
    <p:sldLayoutId id="2147486234" r:id="rId6"/>
    <p:sldLayoutId id="2147486235" r:id="rId7"/>
    <p:sldLayoutId id="2147486236" r:id="rId8"/>
    <p:sldLayoutId id="2147486237" r:id="rId9"/>
    <p:sldLayoutId id="2147486238" r:id="rId10"/>
    <p:sldLayoutId id="214748623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ヒラギノ角ゴ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justkidsofficial.com/artists/category/okuda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7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urfer.nmr.mgh.harvard.edu/fswiki/NeuroImage" TargetMode="External"/><Relationship Id="rId5" Type="http://schemas.openxmlformats.org/officeDocument/2006/relationships/hyperlink" Target="https://surfer.nmr.mgh.harvard.edu/ftp/articles/desikan06-parcellation.pdf" TargetMode="Externa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18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0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file:///D:\DropBox\Dropbox%20(Partners%20HealthCare)\talks\FS_Course\explode.new.mp4" TargetMode="External"/><Relationship Id="rId1" Type="http://schemas.microsoft.com/office/2007/relationships/media" Target="file:///D:\DropBox\Dropbox%20(Partners%20HealthCare)\talks\FS_Course\explode.new.mp4" TargetMode="External"/><Relationship Id="rId5" Type="http://schemas.openxmlformats.org/officeDocument/2006/relationships/image" Target="../media/image119.png"/><Relationship Id="rId4" Type="http://schemas.openxmlformats.org/officeDocument/2006/relationships/notesSlide" Target="../notesSlides/notesSlide5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12" Type="http://schemas.openxmlformats.org/officeDocument/2006/relationships/image" Target="../media/image13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9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4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1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4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50.png"/><Relationship Id="rId11" Type="http://schemas.openxmlformats.org/officeDocument/2006/relationships/image" Target="../media/image144.png"/><Relationship Id="rId5" Type="http://schemas.openxmlformats.org/officeDocument/2006/relationships/image" Target="../media/image149.png"/><Relationship Id="rId10" Type="http://schemas.openxmlformats.org/officeDocument/2006/relationships/image" Target="../media/image143.png"/><Relationship Id="rId4" Type="http://schemas.openxmlformats.org/officeDocument/2006/relationships/image" Target="../media/image148.png"/><Relationship Id="rId9" Type="http://schemas.openxmlformats.org/officeDocument/2006/relationships/image" Target="../media/image14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18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10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18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10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1.png"/><Relationship Id="rId4" Type="http://schemas.openxmlformats.org/officeDocument/2006/relationships/image" Target="../media/image160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8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>
            <a:extLst>
              <a:ext uri="{FF2B5EF4-FFF2-40B4-BE49-F238E27FC236}">
                <a16:creationId xmlns:a16="http://schemas.microsoft.com/office/drawing/2014/main" id="{9A026CCD-C58E-EC82-13D3-48714A10D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0"/>
            <a:ext cx="8610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FreeSurfer Introduction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E72DD587-FA3C-ACD5-9A5C-30A63112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5991225"/>
            <a:ext cx="31607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A4F9AD22-FD65-3BB4-04CE-934ECD79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6029325"/>
            <a:ext cx="1019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57EB3C3E-B0DB-6033-D5E2-3BC891A62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5984875"/>
            <a:ext cx="10191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F88A622F-8BD9-B38A-D279-41D520AE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6008688"/>
            <a:ext cx="530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>
            <a:extLst>
              <a:ext uri="{FF2B5EF4-FFF2-40B4-BE49-F238E27FC236}">
                <a16:creationId xmlns:a16="http://schemas.microsoft.com/office/drawing/2014/main" id="{4A65DEC3-427C-D8D0-9701-EEB21344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6034088"/>
            <a:ext cx="6223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fs-cortex-transparant.png">
            <a:extLst>
              <a:ext uri="{FF2B5EF4-FFF2-40B4-BE49-F238E27FC236}">
                <a16:creationId xmlns:a16="http://schemas.microsoft.com/office/drawing/2014/main" id="{9F76437E-719C-4F9A-9B83-1DC63819D1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331"/>
          <a:stretch/>
        </p:blipFill>
        <p:spPr bwMode="auto">
          <a:xfrm>
            <a:off x="2552700" y="1600200"/>
            <a:ext cx="3924300" cy="2734056"/>
          </a:xfrm>
          <a:prstGeom prst="rect">
            <a:avLst/>
          </a:prstGeom>
          <a:noFill/>
          <a:ln>
            <a:noFill/>
          </a:ln>
          <a:effectLst>
            <a:reflection stA="80000" endPos="50000" dist="635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7239000" y="65420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BC2E0D0-FB2F-43AE-8D4F-DFB45AD7CFDA}" type="slidenum">
              <a:rPr lang="en-US" altLang="en-US" sz="1400">
                <a:solidFill>
                  <a:srgbClr val="FFFF00"/>
                </a:solidFill>
              </a:rPr>
              <a:pPr algn="r" eaLnBrk="1" hangingPunct="1">
                <a:buClrTx/>
                <a:buFontTx/>
                <a:buNone/>
              </a:pPr>
              <a:t>10</a:t>
            </a:fld>
            <a:endParaRPr lang="en-US" altLang="en-US" sz="1400" dirty="0">
              <a:solidFill>
                <a:srgbClr val="FFFF00"/>
              </a:solidFill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57200" y="-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4000" dirty="0">
                <a:solidFill>
                  <a:srgbClr val="FFFF00"/>
                </a:solidFill>
              </a:rPr>
              <a:t>Triangular Mesh Surface Model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66" y="2970010"/>
            <a:ext cx="37211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27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37290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9" name="Rectangle 6"/>
          <p:cNvSpPr>
            <a:spLocks noChangeArrowheads="1"/>
          </p:cNvSpPr>
          <p:nvPr/>
        </p:nvSpPr>
        <p:spPr bwMode="auto">
          <a:xfrm>
            <a:off x="4254500" y="2609850"/>
            <a:ext cx="528638" cy="593725"/>
          </a:xfrm>
          <a:prstGeom prst="rect">
            <a:avLst/>
          </a:prstGeom>
          <a:noFill/>
          <a:ln w="3816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F59E98-C85B-86E0-DD65-1872BBF92B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33" r="25000"/>
          <a:stretch>
            <a:fillRect/>
          </a:stretch>
        </p:blipFill>
        <p:spPr>
          <a:xfrm>
            <a:off x="2438400" y="838200"/>
            <a:ext cx="4495800" cy="4462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C2FE4E-7BAB-5595-7885-939891B38E6A}"/>
              </a:ext>
            </a:extLst>
          </p:cNvPr>
          <p:cNvSpPr txBox="1"/>
          <p:nvPr/>
        </p:nvSpPr>
        <p:spPr>
          <a:xfrm>
            <a:off x="2394725" y="5300942"/>
            <a:ext cx="4583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Okuda San Miguel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9" grpId="0" animBg="1"/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1">
            <a:extLst>
              <a:ext uri="{FF2B5EF4-FFF2-40B4-BE49-F238E27FC236}">
                <a16:creationId xmlns:a16="http://schemas.microsoft.com/office/drawing/2014/main" id="{D27A2CF0-A631-688C-E24F-42F19D829E0B}"/>
              </a:ext>
            </a:extLst>
          </p:cNvPr>
          <p:cNvGrpSpPr>
            <a:grpSpLocks/>
          </p:cNvGrpSpPr>
          <p:nvPr/>
        </p:nvGrpSpPr>
        <p:grpSpPr bwMode="auto">
          <a:xfrm>
            <a:off x="73025" y="2427288"/>
            <a:ext cx="3683000" cy="2644775"/>
            <a:chOff x="46" y="1529"/>
            <a:chExt cx="2320" cy="1666"/>
          </a:xfrm>
        </p:grpSpPr>
        <p:sp>
          <p:nvSpPr>
            <p:cNvPr id="185363" name="Rectangle 2">
              <a:extLst>
                <a:ext uri="{FF2B5EF4-FFF2-40B4-BE49-F238E27FC236}">
                  <a16:creationId xmlns:a16="http://schemas.microsoft.com/office/drawing/2014/main" id="{8B236CC6-5306-424B-EB53-6F0B19D64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" y="2927"/>
              <a:ext cx="2320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Inflated surface with cuts</a:t>
              </a:r>
            </a:p>
          </p:txBody>
        </p:sp>
        <p:pic>
          <p:nvPicPr>
            <p:cNvPr id="185364" name="Picture 3">
              <a:extLst>
                <a:ext uri="{FF2B5EF4-FFF2-40B4-BE49-F238E27FC236}">
                  <a16:creationId xmlns:a16="http://schemas.microsoft.com/office/drawing/2014/main" id="{9987E85F-B509-0E06-F25B-356271875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1529"/>
              <a:ext cx="1874" cy="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5347" name="Line 4">
            <a:extLst>
              <a:ext uri="{FF2B5EF4-FFF2-40B4-BE49-F238E27FC236}">
                <a16:creationId xmlns:a16="http://schemas.microsoft.com/office/drawing/2014/main" id="{91116B29-E7E4-08A3-5EE1-694A9B0D29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6375" y="2386013"/>
            <a:ext cx="623888" cy="46513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8" name="Line 5">
            <a:extLst>
              <a:ext uri="{FF2B5EF4-FFF2-40B4-BE49-F238E27FC236}">
                <a16:creationId xmlns:a16="http://schemas.microsoft.com/office/drawing/2014/main" id="{AA9D2132-246D-1A93-2606-3FAF4959D0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5413" y="4319588"/>
            <a:ext cx="452437" cy="482600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9" name="Line 6">
            <a:extLst>
              <a:ext uri="{FF2B5EF4-FFF2-40B4-BE49-F238E27FC236}">
                <a16:creationId xmlns:a16="http://schemas.microsoft.com/office/drawing/2014/main" id="{BF2DE92C-DBB4-BC80-F9B6-5A7F190CC7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0900" y="3954463"/>
            <a:ext cx="720725" cy="798512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0" name="Line 7">
            <a:extLst>
              <a:ext uri="{FF2B5EF4-FFF2-40B4-BE49-F238E27FC236}">
                <a16:creationId xmlns:a16="http://schemas.microsoft.com/office/drawing/2014/main" id="{1666F281-A5B3-7FA5-CB14-917AD4FF78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8388" y="3602038"/>
            <a:ext cx="1143000" cy="53498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5351" name="Group 8">
            <a:extLst>
              <a:ext uri="{FF2B5EF4-FFF2-40B4-BE49-F238E27FC236}">
                <a16:creationId xmlns:a16="http://schemas.microsoft.com/office/drawing/2014/main" id="{78B5BDD7-1148-8BEE-F05F-89C178654916}"/>
              </a:ext>
            </a:extLst>
          </p:cNvPr>
          <p:cNvGrpSpPr>
            <a:grpSpLocks/>
          </p:cNvGrpSpPr>
          <p:nvPr/>
        </p:nvGrpSpPr>
        <p:grpSpPr bwMode="auto">
          <a:xfrm>
            <a:off x="3883025" y="1860550"/>
            <a:ext cx="5137150" cy="3779838"/>
            <a:chOff x="2446" y="1172"/>
            <a:chExt cx="3236" cy="2381"/>
          </a:xfrm>
        </p:grpSpPr>
        <p:grpSp>
          <p:nvGrpSpPr>
            <p:cNvPr id="185353" name="Group 9">
              <a:extLst>
                <a:ext uri="{FF2B5EF4-FFF2-40B4-BE49-F238E27FC236}">
                  <a16:creationId xmlns:a16="http://schemas.microsoft.com/office/drawing/2014/main" id="{13C1CA44-5839-3121-1B8D-DC3DD2525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1" y="1172"/>
              <a:ext cx="1882" cy="2069"/>
              <a:chOff x="3171" y="1172"/>
              <a:chExt cx="1882" cy="2069"/>
            </a:xfrm>
          </p:grpSpPr>
          <p:sp>
            <p:nvSpPr>
              <p:cNvPr id="185361" name="Rectangle 10">
                <a:extLst>
                  <a:ext uri="{FF2B5EF4-FFF2-40B4-BE49-F238E27FC236}">
                    <a16:creationId xmlns:a16="http://schemas.microsoft.com/office/drawing/2014/main" id="{C311ABA5-4A66-B22C-0144-D5C4BA59C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pic>
            <p:nvPicPr>
              <p:cNvPr id="185362" name="Picture 11">
                <a:extLst>
                  <a:ext uri="{FF2B5EF4-FFF2-40B4-BE49-F238E27FC236}">
                    <a16:creationId xmlns:a16="http://schemas.microsoft.com/office/drawing/2014/main" id="{D7AF6504-7259-2C4B-EB18-80EC40C0C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5354" name="Rectangle 12">
              <a:extLst>
                <a:ext uri="{FF2B5EF4-FFF2-40B4-BE49-F238E27FC236}">
                  <a16:creationId xmlns:a16="http://schemas.microsoft.com/office/drawing/2014/main" id="{63856382-B532-59D4-3943-9F2222914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7" y="2905"/>
              <a:ext cx="1291" cy="215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superior temporal</a:t>
              </a:r>
            </a:p>
          </p:txBody>
        </p:sp>
        <p:sp>
          <p:nvSpPr>
            <p:cNvPr id="185355" name="Rectangle 13">
              <a:extLst>
                <a:ext uri="{FF2B5EF4-FFF2-40B4-BE49-F238E27FC236}">
                  <a16:creationId xmlns:a16="http://schemas.microsoft.com/office/drawing/2014/main" id="{16350652-A905-C8CC-7E76-80D94936C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" y="3285"/>
              <a:ext cx="2517" cy="2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Metrically optimal flat map</a:t>
              </a:r>
            </a:p>
          </p:txBody>
        </p:sp>
        <p:sp>
          <p:nvSpPr>
            <p:cNvPr id="185356" name="Rectangle 14">
              <a:extLst>
                <a:ext uri="{FF2B5EF4-FFF2-40B4-BE49-F238E27FC236}">
                  <a16:creationId xmlns:a16="http://schemas.microsoft.com/office/drawing/2014/main" id="{DD4BF995-7B0C-3D90-5309-E062E5371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2917"/>
              <a:ext cx="51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calcarine</a:t>
              </a:r>
            </a:p>
          </p:txBody>
        </p:sp>
        <p:sp>
          <p:nvSpPr>
            <p:cNvPr id="185357" name="Rectangle 15">
              <a:extLst>
                <a:ext uri="{FF2B5EF4-FFF2-40B4-BE49-F238E27FC236}">
                  <a16:creationId xmlns:a16="http://schemas.microsoft.com/office/drawing/2014/main" id="{3AEC6984-B592-FC0D-1A7C-1DFB6E610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1309"/>
              <a:ext cx="397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central</a:t>
              </a:r>
            </a:p>
          </p:txBody>
        </p:sp>
        <p:sp>
          <p:nvSpPr>
            <p:cNvPr id="185358" name="Rectangle 16">
              <a:extLst>
                <a:ext uri="{FF2B5EF4-FFF2-40B4-BE49-F238E27FC236}">
                  <a16:creationId xmlns:a16="http://schemas.microsoft.com/office/drawing/2014/main" id="{9D049AFE-4E19-6CD4-F7F1-F5666861C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465"/>
              <a:ext cx="42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sylvian</a:t>
              </a:r>
            </a:p>
          </p:txBody>
        </p:sp>
        <p:sp>
          <p:nvSpPr>
            <p:cNvPr id="185359" name="Rectangle 17">
              <a:extLst>
                <a:ext uri="{FF2B5EF4-FFF2-40B4-BE49-F238E27FC236}">
                  <a16:creationId xmlns:a16="http://schemas.microsoft.com/office/drawing/2014/main" id="{2BA1366E-B2D3-3068-97FB-3AF755ABD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1941"/>
              <a:ext cx="870" cy="2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anterior</a:t>
              </a:r>
            </a:p>
          </p:txBody>
        </p:sp>
        <p:sp>
          <p:nvSpPr>
            <p:cNvPr id="185360" name="Rectangle 18">
              <a:extLst>
                <a:ext uri="{FF2B5EF4-FFF2-40B4-BE49-F238E27FC236}">
                  <a16:creationId xmlns:a16="http://schemas.microsoft.com/office/drawing/2014/main" id="{AB30FA8C-AE2B-0128-0C55-11D15B742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" y="2321"/>
              <a:ext cx="734" cy="23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posterior</a:t>
              </a:r>
            </a:p>
          </p:txBody>
        </p:sp>
      </p:grpSp>
      <p:sp>
        <p:nvSpPr>
          <p:cNvPr id="185352" name="Text Box 19">
            <a:extLst>
              <a:ext uri="{FF2B5EF4-FFF2-40B4-BE49-F238E27FC236}">
                <a16:creationId xmlns:a16="http://schemas.microsoft.com/office/drawing/2014/main" id="{60B97176-BAAE-BC24-CFB9-AE3D474C4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00"/>
                </a:solidFill>
                <a:latin typeface="Arial Bold" panose="020B0704020202020204" pitchFamily="34" charset="0"/>
              </a:rPr>
              <a:t>Surface Flattening – Whole Hemisphere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1">
            <a:extLst>
              <a:ext uri="{FF2B5EF4-FFF2-40B4-BE49-F238E27FC236}">
                <a16:creationId xmlns:a16="http://schemas.microsoft.com/office/drawing/2014/main" id="{779BA31F-186F-7531-47F6-4A9E0B635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Volume Differences Predictive of AD</a:t>
            </a:r>
          </a:p>
        </p:txBody>
      </p:sp>
      <p:pic>
        <p:nvPicPr>
          <p:cNvPr id="187395" name="Picture 2">
            <a:extLst>
              <a:ext uri="{FF2B5EF4-FFF2-40B4-BE49-F238E27FC236}">
                <a16:creationId xmlns:a16="http://schemas.microsoft.com/office/drawing/2014/main" id="{43796B62-15CD-2D0C-3267-C2742176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4813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Rectangle 3">
            <a:extLst>
              <a:ext uri="{FF2B5EF4-FFF2-40B4-BE49-F238E27FC236}">
                <a16:creationId xmlns:a16="http://schemas.microsoft.com/office/drawing/2014/main" id="{682EFA24-CFBE-1502-19E2-BCA0AD9D6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3500"/>
            <a:ext cx="671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Data courtesy of Drs Marilyn Albert and Ron Killiany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1">
            <a:extLst>
              <a:ext uri="{FF2B5EF4-FFF2-40B4-BE49-F238E27FC236}">
                <a16:creationId xmlns:a16="http://schemas.microsoft.com/office/drawing/2014/main" id="{CB09CF87-F00A-1225-F7F8-1C39E7E7C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Why FreeSurfer?</a:t>
            </a:r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730C92CC-4EC6-30F5-86C7-A19388753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817688"/>
            <a:ext cx="8077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 indent="-457200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Anatomical analysis is not like functional analysis – it is completely stereotyped.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Registration to a template (e.g. MNI/Talairach) doesn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account for individual anatomy.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Even if you don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care about the anatomy, anatomical models allow functional analysis not otherwise possible.</a:t>
            </a:r>
            <a:endParaRPr lang="en-US" altLang="en-US" sz="27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>
            <a:extLst>
              <a:ext uri="{FF2B5EF4-FFF2-40B4-BE49-F238E27FC236}">
                <a16:creationId xmlns:a16="http://schemas.microsoft.com/office/drawing/2014/main" id="{5EEAF202-63B6-71F5-66E4-45A9AF223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t="19589" r="22224" b="8638"/>
          <a:stretch>
            <a:fillRect/>
          </a:stretch>
        </p:blipFill>
        <p:spPr bwMode="auto">
          <a:xfrm>
            <a:off x="5181600" y="1981200"/>
            <a:ext cx="28479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2">
            <a:extLst>
              <a:ext uri="{FF2B5EF4-FFF2-40B4-BE49-F238E27FC236}">
                <a16:creationId xmlns:a16="http://schemas.microsoft.com/office/drawing/2014/main" id="{98C60E5E-B2E8-893B-2D17-1CD4BD5DF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5791200"/>
            <a:ext cx="1562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ICBM Atlas</a:t>
            </a:r>
          </a:p>
        </p:txBody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C4F84BB7-9BA5-C5CA-4483-D4C520314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317500"/>
            <a:ext cx="7493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Why not just register to an ROI Atlas?</a:t>
            </a:r>
          </a:p>
        </p:txBody>
      </p:sp>
      <p:pic>
        <p:nvPicPr>
          <p:cNvPr id="191493" name="Picture 4">
            <a:extLst>
              <a:ext uri="{FF2B5EF4-FFF2-40B4-BE49-F238E27FC236}">
                <a16:creationId xmlns:a16="http://schemas.microsoft.com/office/drawing/2014/main" id="{7B15AE0F-C7CE-3581-EECF-57B37ABC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327025" y="2133600"/>
            <a:ext cx="3238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Rectangle 5">
            <a:extLst>
              <a:ext uri="{FF2B5EF4-FFF2-40B4-BE49-F238E27FC236}">
                <a16:creationId xmlns:a16="http://schemas.microsoft.com/office/drawing/2014/main" id="{E218DEDF-BBCB-8D34-7B78-9380C3923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505200"/>
            <a:ext cx="1076325" cy="731838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12 DOF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(Affine)</a:t>
            </a:r>
          </a:p>
        </p:txBody>
      </p:sp>
      <p:sp>
        <p:nvSpPr>
          <p:cNvPr id="191495" name="Line 6">
            <a:extLst>
              <a:ext uri="{FF2B5EF4-FFF2-40B4-BE49-F238E27FC236}">
                <a16:creationId xmlns:a16="http://schemas.microsoft.com/office/drawing/2014/main" id="{2B7FB9F1-AC77-30CC-3D42-918283909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648200"/>
            <a:ext cx="1752600" cy="1588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">
            <a:extLst>
              <a:ext uri="{FF2B5EF4-FFF2-40B4-BE49-F238E27FC236}">
                <a16:creationId xmlns:a16="http://schemas.microsoft.com/office/drawing/2014/main" id="{CAE639BD-E49D-3EBE-786A-D9869B4B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12166" r="20462" b="17284"/>
          <a:stretch>
            <a:fillRect/>
          </a:stretch>
        </p:blipFill>
        <p:spPr bwMode="auto">
          <a:xfrm>
            <a:off x="4800600" y="2235200"/>
            <a:ext cx="3581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2">
            <a:extLst>
              <a:ext uri="{FF2B5EF4-FFF2-40B4-BE49-F238E27FC236}">
                <a16:creationId xmlns:a16="http://schemas.microsoft.com/office/drawing/2014/main" id="{563D8B16-345C-C397-6BE1-2AB94796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685800" y="22098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Rectangle 3">
            <a:extLst>
              <a:ext uri="{FF2B5EF4-FFF2-40B4-BE49-F238E27FC236}">
                <a16:creationId xmlns:a16="http://schemas.microsoft.com/office/drawing/2014/main" id="{2A8AE8C6-0C1A-BA39-D33E-852DD738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67640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1</a:t>
            </a:r>
          </a:p>
        </p:txBody>
      </p:sp>
      <p:sp>
        <p:nvSpPr>
          <p:cNvPr id="193541" name="Rectangle 4">
            <a:extLst>
              <a:ext uri="{FF2B5EF4-FFF2-40B4-BE49-F238E27FC236}">
                <a16:creationId xmlns:a16="http://schemas.microsoft.com/office/drawing/2014/main" id="{39D8F888-9E2D-D108-B535-5B9116E8F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24000"/>
            <a:ext cx="41163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2 aligned with Subject 1 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(Subject 1</a:t>
            </a: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FFFFFF"/>
                </a:solidFill>
                <a:ea typeface="MS PGothic" panose="020B0600070205080204" pitchFamily="34" charset="-128"/>
              </a:rPr>
              <a:t>s Surface)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3542" name="Rectangle 5">
            <a:extLst>
              <a:ext uri="{FF2B5EF4-FFF2-40B4-BE49-F238E27FC236}">
                <a16:creationId xmlns:a16="http://schemas.microsoft.com/office/drawing/2014/main" id="{0F64DDA0-4EB0-DE83-9350-ED9A7D20A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800"/>
            <a:ext cx="8089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Problems with Affine (12 DOF) Registration</a:t>
            </a:r>
          </a:p>
        </p:txBody>
      </p:sp>
      <p:sp>
        <p:nvSpPr>
          <p:cNvPr id="193543" name="Oval 6">
            <a:extLst>
              <a:ext uri="{FF2B5EF4-FFF2-40B4-BE49-F238E27FC236}">
                <a16:creationId xmlns:a16="http://schemas.microsoft.com/office/drawing/2014/main" id="{7252220A-1D3B-DAE3-2569-E67BB76AC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93544" name="Oval 7">
            <a:extLst>
              <a:ext uri="{FF2B5EF4-FFF2-40B4-BE49-F238E27FC236}">
                <a16:creationId xmlns:a16="http://schemas.microsoft.com/office/drawing/2014/main" id="{1CE54CC0-C1D9-4058-9A94-188441E9A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638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1">
            <a:extLst>
              <a:ext uri="{FF2B5EF4-FFF2-40B4-BE49-F238E27FC236}">
                <a16:creationId xmlns:a16="http://schemas.microsoft.com/office/drawing/2014/main" id="{8055F3D4-80E1-1D2B-2150-40CECA18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195587" name="Text Box 2">
            <a:extLst>
              <a:ext uri="{FF2B5EF4-FFF2-40B4-BE49-F238E27FC236}">
                <a16:creationId xmlns:a16="http://schemas.microsoft.com/office/drawing/2014/main" id="{4FC03EC8-7645-9415-29FE-1AECC8D3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1">
            <a:extLst>
              <a:ext uri="{FF2B5EF4-FFF2-40B4-BE49-F238E27FC236}">
                <a16:creationId xmlns:a16="http://schemas.microsoft.com/office/drawing/2014/main" id="{C72487D9-FE0C-8E61-5C6A-052BBF7F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What Can One Do With A Surface Model?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8D066A5A-B9ED-942A-1167-D703DAA11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6061" r="13640" b="6989"/>
          <a:stretch>
            <a:fillRect/>
          </a:stretch>
        </p:blipFill>
        <p:spPr bwMode="auto">
          <a:xfrm>
            <a:off x="685800" y="276225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>
            <a:extLst>
              <a:ext uri="{FF2B5EF4-FFF2-40B4-BE49-F238E27FC236}">
                <a16:creationId xmlns:a16="http://schemas.microsoft.com/office/drawing/2014/main" id="{C3E3404F-767C-3B21-0484-1702FB30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1" r="30304" b="6989"/>
          <a:stretch>
            <a:fillRect/>
          </a:stretch>
        </p:blipFill>
        <p:spPr bwMode="auto">
          <a:xfrm>
            <a:off x="6019800" y="276225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4">
            <a:extLst>
              <a:ext uri="{FF2B5EF4-FFF2-40B4-BE49-F238E27FC236}">
                <a16:creationId xmlns:a16="http://schemas.microsoft.com/office/drawing/2014/main" id="{B9392148-2DF6-DFE7-E880-8C573B75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592455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0389E374-002A-64B6-6FAD-236EA45C4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3" y="5924550"/>
            <a:ext cx="2232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right visual hemifield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A2D75E37-9826-7A80-8BAB-6DC309E8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222885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id="{400744B8-28E9-478B-96DE-A139D565E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50" y="2228850"/>
            <a:ext cx="378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97641" name="Rectangle 8">
            <a:extLst>
              <a:ext uri="{FF2B5EF4-FFF2-40B4-BE49-F238E27FC236}">
                <a16:creationId xmlns:a16="http://schemas.microsoft.com/office/drawing/2014/main" id="{CFB7CAE1-45E7-C663-236A-20F7A51BE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601788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97642" name="Rectangle 9">
            <a:extLst>
              <a:ext uri="{FF2B5EF4-FFF2-40B4-BE49-F238E27FC236}">
                <a16:creationId xmlns:a16="http://schemas.microsoft.com/office/drawing/2014/main" id="{59CBC468-8474-BE82-28DD-AD50DB05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</a:t>
            </a:r>
            <a:r>
              <a:rPr lang="en-US" altLang="en-US" sz="2000">
                <a:solidFill>
                  <a:srgbClr val="FF0000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FF"/>
                </a:solidFill>
              </a:rPr>
              <a:t> and Larry Wald.</a:t>
            </a:r>
          </a:p>
        </p:txBody>
      </p:sp>
      <p:sp>
        <p:nvSpPr>
          <p:cNvPr id="96266" name="Line 10">
            <a:extLst>
              <a:ext uri="{FF2B5EF4-FFF2-40B4-BE49-F238E27FC236}">
                <a16:creationId xmlns:a16="http://schemas.microsoft.com/office/drawing/2014/main" id="{FBC45A39-BF64-713F-BB1A-597A33478F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3238" y="428783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7" name="Rectangle 11">
            <a:extLst>
              <a:ext uri="{FF2B5EF4-FFF2-40B4-BE49-F238E27FC236}">
                <a16:creationId xmlns:a16="http://schemas.microsoft.com/office/drawing/2014/main" id="{0960A3BD-1FC6-4F51-F854-224049B97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372745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w=k log(z+a)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1">
            <a:extLst>
              <a:ext uri="{FF2B5EF4-FFF2-40B4-BE49-F238E27FC236}">
                <a16:creationId xmlns:a16="http://schemas.microsoft.com/office/drawing/2014/main" id="{747B36B8-600E-F95B-F821-F59BCD12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199683" name="Rectangle 2">
            <a:extLst>
              <a:ext uri="{FF2B5EF4-FFF2-40B4-BE49-F238E27FC236}">
                <a16:creationId xmlns:a16="http://schemas.microsoft.com/office/drawing/2014/main" id="{1BBB3231-D712-F6F5-39E2-86CA3EF18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  <p:pic>
        <p:nvPicPr>
          <p:cNvPr id="199684" name="Picture 3">
            <a:extLst>
              <a:ext uri="{FF2B5EF4-FFF2-40B4-BE49-F238E27FC236}">
                <a16:creationId xmlns:a16="http://schemas.microsoft.com/office/drawing/2014/main" id="{C12029F3-7C2A-11C3-B815-B3C6FB5C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1">
            <a:extLst>
              <a:ext uri="{FF2B5EF4-FFF2-40B4-BE49-F238E27FC236}">
                <a16:creationId xmlns:a16="http://schemas.microsoft.com/office/drawing/2014/main" id="{F0841511-2ADA-3C60-5E4C-330B19CA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2">
            <a:extLst>
              <a:ext uri="{FF2B5EF4-FFF2-40B4-BE49-F238E27FC236}">
                <a16:creationId xmlns:a16="http://schemas.microsoft.com/office/drawing/2014/main" id="{8BCDFD52-71A6-F4EC-CE52-DD7ACA1BC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F0BD299F-8EDA-B324-5E17-1D8D670E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1">
            <a:extLst>
              <a:ext uri="{FF2B5EF4-FFF2-40B4-BE49-F238E27FC236}">
                <a16:creationId xmlns:a16="http://schemas.microsoft.com/office/drawing/2014/main" id="{99F713DF-E408-60B1-280F-9B2FCDD1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Cortical Thickness</a:t>
            </a:r>
          </a:p>
        </p:txBody>
      </p:sp>
      <p:grpSp>
        <p:nvGrpSpPr>
          <p:cNvPr id="203779" name="Group 2">
            <a:extLst>
              <a:ext uri="{FF2B5EF4-FFF2-40B4-BE49-F238E27FC236}">
                <a16:creationId xmlns:a16="http://schemas.microsoft.com/office/drawing/2014/main" id="{0F884894-E070-C66D-8A10-D09BB59F2D3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990600"/>
            <a:ext cx="4522788" cy="5551488"/>
            <a:chOff x="2592" y="624"/>
            <a:chExt cx="2849" cy="3497"/>
          </a:xfrm>
        </p:grpSpPr>
        <p:pic>
          <p:nvPicPr>
            <p:cNvPr id="203797" name="Picture 3">
              <a:extLst>
                <a:ext uri="{FF2B5EF4-FFF2-40B4-BE49-F238E27FC236}">
                  <a16:creationId xmlns:a16="http://schemas.microsoft.com/office/drawing/2014/main" id="{E9FA0EAC-E2E2-4774-C54F-7AC925E74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24"/>
              <a:ext cx="2849" cy="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3798" name="Line 4">
              <a:extLst>
                <a:ext uri="{FF2B5EF4-FFF2-40B4-BE49-F238E27FC236}">
                  <a16:creationId xmlns:a16="http://schemas.microsoft.com/office/drawing/2014/main" id="{9B5D9855-F91D-AE0F-D31E-17ED18863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98" y="1869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799" name="Line 5">
              <a:extLst>
                <a:ext uri="{FF2B5EF4-FFF2-40B4-BE49-F238E27FC236}">
                  <a16:creationId xmlns:a16="http://schemas.microsoft.com/office/drawing/2014/main" id="{F5EF1296-F97C-094E-8E7B-52D054209A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6" y="1245"/>
              <a:ext cx="146" cy="290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0" name="Line 6">
              <a:extLst>
                <a:ext uri="{FF2B5EF4-FFF2-40B4-BE49-F238E27FC236}">
                  <a16:creationId xmlns:a16="http://schemas.microsoft.com/office/drawing/2014/main" id="{F10CFB75-305E-7763-6647-3D83C6356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94" y="1581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1" name="Line 7">
              <a:extLst>
                <a:ext uri="{FF2B5EF4-FFF2-40B4-BE49-F238E27FC236}">
                  <a16:creationId xmlns:a16="http://schemas.microsoft.com/office/drawing/2014/main" id="{CF2A3739-EDD1-7750-4AFA-67439D4A3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46" y="1725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2" name="Line 8">
              <a:extLst>
                <a:ext uri="{FF2B5EF4-FFF2-40B4-BE49-F238E27FC236}">
                  <a16:creationId xmlns:a16="http://schemas.microsoft.com/office/drawing/2014/main" id="{EBB70ECD-170E-3B08-03F8-745E5CEE2E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26" y="1149"/>
              <a:ext cx="3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3" name="Line 9">
              <a:extLst>
                <a:ext uri="{FF2B5EF4-FFF2-40B4-BE49-F238E27FC236}">
                  <a16:creationId xmlns:a16="http://schemas.microsoft.com/office/drawing/2014/main" id="{3A6EAC38-62C3-7C83-FB01-7C05630E8E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197"/>
              <a:ext cx="238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4" name="Line 10">
              <a:extLst>
                <a:ext uri="{FF2B5EF4-FFF2-40B4-BE49-F238E27FC236}">
                  <a16:creationId xmlns:a16="http://schemas.microsoft.com/office/drawing/2014/main" id="{9D1D8EAC-44E2-80F1-D533-B916DC545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726"/>
              <a:ext cx="430" cy="3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5" name="Line 11">
              <a:extLst>
                <a:ext uri="{FF2B5EF4-FFF2-40B4-BE49-F238E27FC236}">
                  <a16:creationId xmlns:a16="http://schemas.microsoft.com/office/drawing/2014/main" id="{58EF3029-0FC3-FFFB-6FDD-264FAB338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872"/>
              <a:ext cx="334" cy="142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6" name="Line 12">
              <a:extLst>
                <a:ext uri="{FF2B5EF4-FFF2-40B4-BE49-F238E27FC236}">
                  <a16:creationId xmlns:a16="http://schemas.microsoft.com/office/drawing/2014/main" id="{6D8A38D3-B90D-B79B-6B52-80294C0A1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160"/>
              <a:ext cx="334" cy="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7" name="Line 13">
              <a:extLst>
                <a:ext uri="{FF2B5EF4-FFF2-40B4-BE49-F238E27FC236}">
                  <a16:creationId xmlns:a16="http://schemas.microsoft.com/office/drawing/2014/main" id="{7F327D55-1D9A-74E8-2F9E-E57E18A63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486"/>
              <a:ext cx="430" cy="1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3780" name="Rectangle 14">
            <a:extLst>
              <a:ext uri="{FF2B5EF4-FFF2-40B4-BE49-F238E27FC236}">
                <a16:creationId xmlns:a16="http://schemas.microsoft.com/office/drawing/2014/main" id="{7D331F80-D745-2225-47ED-005B54A1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6388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white/gray surface</a:t>
            </a:r>
          </a:p>
        </p:txBody>
      </p:sp>
      <p:sp>
        <p:nvSpPr>
          <p:cNvPr id="203781" name="Rectangle 15">
            <a:extLst>
              <a:ext uri="{FF2B5EF4-FFF2-40B4-BE49-F238E27FC236}">
                <a16:creationId xmlns:a16="http://schemas.microsoft.com/office/drawing/2014/main" id="{968A2F21-306E-15CA-758F-D18F37E1E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066800"/>
            <a:ext cx="149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0000"/>
                </a:solidFill>
              </a:rPr>
              <a:t>pial surface</a:t>
            </a:r>
          </a:p>
        </p:txBody>
      </p:sp>
      <p:sp>
        <p:nvSpPr>
          <p:cNvPr id="203782" name="Line 16">
            <a:extLst>
              <a:ext uri="{FF2B5EF4-FFF2-40B4-BE49-F238E27FC236}">
                <a16:creationId xmlns:a16="http://schemas.microsoft.com/office/drawing/2014/main" id="{40229BE0-F205-20FE-2D74-D796D34AA7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4873625"/>
            <a:ext cx="1066800" cy="996950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Line 17">
            <a:extLst>
              <a:ext uri="{FF2B5EF4-FFF2-40B4-BE49-F238E27FC236}">
                <a16:creationId xmlns:a16="http://schemas.microsoft.com/office/drawing/2014/main" id="{891FE777-1DAC-0CEC-C8A1-EA65EC5ED1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2025" y="1447800"/>
            <a:ext cx="387350" cy="3810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4" name="Oval 18">
            <a:extLst>
              <a:ext uri="{FF2B5EF4-FFF2-40B4-BE49-F238E27FC236}">
                <a16:creationId xmlns:a16="http://schemas.microsoft.com/office/drawing/2014/main" id="{5597740B-AAFA-CCF2-14EC-705B6EA0E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2362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5" name="Oval 19">
            <a:extLst>
              <a:ext uri="{FF2B5EF4-FFF2-40B4-BE49-F238E27FC236}">
                <a16:creationId xmlns:a16="http://schemas.microsoft.com/office/drawing/2014/main" id="{821B67E5-5461-955D-24FE-3C3763F7D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28511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6" name="Oval 20">
            <a:extLst>
              <a:ext uri="{FF2B5EF4-FFF2-40B4-BE49-F238E27FC236}">
                <a16:creationId xmlns:a16="http://schemas.microsoft.com/office/drawing/2014/main" id="{99DF5965-0CD7-37A6-931D-318F67F4F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23876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7" name="Oval 21">
            <a:extLst>
              <a:ext uri="{FF2B5EF4-FFF2-40B4-BE49-F238E27FC236}">
                <a16:creationId xmlns:a16="http://schemas.microsoft.com/office/drawing/2014/main" id="{0729D746-8AF6-47A1-AF83-D3555F6C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2616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8" name="Oval 22">
            <a:extLst>
              <a:ext uri="{FF2B5EF4-FFF2-40B4-BE49-F238E27FC236}">
                <a16:creationId xmlns:a16="http://schemas.microsoft.com/office/drawing/2014/main" id="{70682AF2-D4E5-D66D-15E0-291374C03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24257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9" name="Oval 23">
            <a:extLst>
              <a:ext uri="{FF2B5EF4-FFF2-40B4-BE49-F238E27FC236}">
                <a16:creationId xmlns:a16="http://schemas.microsoft.com/office/drawing/2014/main" id="{A3BFD1F4-06F1-0F1B-279F-571E0C40D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0" y="30861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0" name="Oval 24">
            <a:extLst>
              <a:ext uri="{FF2B5EF4-FFF2-40B4-BE49-F238E27FC236}">
                <a16:creationId xmlns:a16="http://schemas.microsoft.com/office/drawing/2014/main" id="{B0B9305D-6110-B5C3-3FE7-68D276FBC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5590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1" name="Oval 25">
            <a:extLst>
              <a:ext uri="{FF2B5EF4-FFF2-40B4-BE49-F238E27FC236}">
                <a16:creationId xmlns:a16="http://schemas.microsoft.com/office/drawing/2014/main" id="{FD90AE81-DEAE-FE62-5C45-007420C76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7114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2" name="Oval 26">
            <a:extLst>
              <a:ext uri="{FF2B5EF4-FFF2-40B4-BE49-F238E27FC236}">
                <a16:creationId xmlns:a16="http://schemas.microsoft.com/office/drawing/2014/main" id="{E9EEFE4B-9DF9-B3B8-C5AF-3CF3D7293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29210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3" name="Oval 27">
            <a:extLst>
              <a:ext uri="{FF2B5EF4-FFF2-40B4-BE49-F238E27FC236}">
                <a16:creationId xmlns:a16="http://schemas.microsoft.com/office/drawing/2014/main" id="{0DEFDE80-7DC3-2F99-0322-9A7DFBA70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33909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4" name="Rectangle 28">
            <a:extLst>
              <a:ext uri="{FF2B5EF4-FFF2-40B4-BE49-F238E27FC236}">
                <a16:creationId xmlns:a16="http://schemas.microsoft.com/office/drawing/2014/main" id="{75D01B2C-5566-437E-0E5B-B3E8F9D74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172200"/>
            <a:ext cx="3151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lh.thickness, rh.thickness</a:t>
            </a:r>
          </a:p>
        </p:txBody>
      </p:sp>
      <p:sp>
        <p:nvSpPr>
          <p:cNvPr id="203795" name="Rectangle 29">
            <a:extLst>
              <a:ext uri="{FF2B5EF4-FFF2-40B4-BE49-F238E27FC236}">
                <a16:creationId xmlns:a16="http://schemas.microsoft.com/office/drawing/2014/main" id="{9D8CE043-A310-E029-91DC-5CD8BEF9D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3670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Distance between white and pial surfaces</a:t>
            </a:r>
          </a:p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One value per vertex</a:t>
            </a:r>
          </a:p>
        </p:txBody>
      </p:sp>
      <p:pic>
        <p:nvPicPr>
          <p:cNvPr id="203796" name="Picture 30">
            <a:extLst>
              <a:ext uri="{FF2B5EF4-FFF2-40B4-BE49-F238E27FC236}">
                <a16:creationId xmlns:a16="http://schemas.microsoft.com/office/drawing/2014/main" id="{4D81E0D3-B334-4CE4-104A-2A66A3996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1242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DE26D-C0FC-296E-78DA-C19696948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AE60A9A9-14FF-8A84-6EBB-642BFB6A4B1B}"/>
              </a:ext>
            </a:extLst>
          </p:cNvPr>
          <p:cNvSpPr txBox="1">
            <a:spLocks noChangeArrowheads="1"/>
          </p:cNvSpPr>
          <p:nvPr/>
        </p:nvSpPr>
        <p:spPr>
          <a:xfrm>
            <a:off x="298915" y="920516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Cortex is a 2D Surface Folded in 3D space</a:t>
            </a:r>
          </a:p>
        </p:txBody>
      </p:sp>
      <p:pic>
        <p:nvPicPr>
          <p:cNvPr id="34" name="Picture 6" descr="lh">
            <a:extLst>
              <a:ext uri="{FF2B5EF4-FFF2-40B4-BE49-F238E27FC236}">
                <a16:creationId xmlns:a16="http://schemas.microsoft.com/office/drawing/2014/main" id="{1C14EDBF-83CE-24A9-349E-0CDD9CA95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58" y="1684723"/>
            <a:ext cx="3132164" cy="191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lh">
            <a:extLst>
              <a:ext uri="{FF2B5EF4-FFF2-40B4-BE49-F238E27FC236}">
                <a16:creationId xmlns:a16="http://schemas.microsoft.com/office/drawing/2014/main" id="{3687DCA7-143D-204B-4F81-1DCF3777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46" y="1684723"/>
            <a:ext cx="3095539" cy="190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1">
            <a:extLst>
              <a:ext uri="{FF2B5EF4-FFF2-40B4-BE49-F238E27FC236}">
                <a16:creationId xmlns:a16="http://schemas.microsoft.com/office/drawing/2014/main" id="{798BA362-9772-E2C3-5B65-08EC47A63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907" y="3522741"/>
            <a:ext cx="2537222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White Surface</a:t>
            </a: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55E86648-44DF-2B1B-A524-49ED739B8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036" y="3508153"/>
            <a:ext cx="2199085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 Pial Surface</a:t>
            </a:r>
          </a:p>
        </p:txBody>
      </p:sp>
      <p:pic>
        <p:nvPicPr>
          <p:cNvPr id="39" name="Picture 3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51A3ED-A4CE-B687-13CE-64C2A272C3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0" t="2568" r="20933" b="19308"/>
          <a:stretch/>
        </p:blipFill>
        <p:spPr>
          <a:xfrm>
            <a:off x="356370" y="1685584"/>
            <a:ext cx="2196835" cy="1914752"/>
          </a:xfrm>
          <a:prstGeom prst="rect">
            <a:avLst/>
          </a:prstGeom>
        </p:spPr>
      </p:pic>
      <p:pic>
        <p:nvPicPr>
          <p:cNvPr id="51" name="Picture 5" descr="lh">
            <a:extLst>
              <a:ext uri="{FF2B5EF4-FFF2-40B4-BE49-F238E27FC236}">
                <a16:creationId xmlns:a16="http://schemas.microsoft.com/office/drawing/2014/main" id="{1A7A3E70-9E47-AAB5-40F9-7BFEF75E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741" y="4049316"/>
            <a:ext cx="3474244" cy="195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420CB1-F74F-F3EC-065C-680C152AAC8B}"/>
              </a:ext>
            </a:extLst>
          </p:cNvPr>
          <p:cNvSpPr txBox="1"/>
          <p:nvPr/>
        </p:nvSpPr>
        <p:spPr>
          <a:xfrm>
            <a:off x="356370" y="4930042"/>
            <a:ext cx="3511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FreeSurfer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https://surfer.nmr.mgh.harvard.edu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F43F5-796C-5D8E-71DA-84A8AD9DA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7782" y="6356349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730CAD-8DE1-7946-9DCE-E83D81D40C60}" type="slidenum">
              <a:rPr lang="en-BE" smtClean="0">
                <a:solidFill>
                  <a:srgbClr val="FFFF00"/>
                </a:solidFill>
              </a:rPr>
              <a:pPr/>
              <a:t>11</a:t>
            </a:fld>
            <a:endParaRPr lang="en-US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4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4E4F4383-ABF4-CDC3-511B-D5208970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511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ext Box 2">
            <a:extLst>
              <a:ext uri="{FF2B5EF4-FFF2-40B4-BE49-F238E27FC236}">
                <a16:creationId xmlns:a16="http://schemas.microsoft.com/office/drawing/2014/main" id="{7573D6E9-69E3-D097-68A1-984BAB00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</a:rPr>
              <a:t>A Surface-Based Coordinate System</a:t>
            </a:r>
            <a:b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  <a:ea typeface="ヒラギノ角ゴ ProN W6" pitchFamily="2" charset="-128"/>
              </a:rPr>
            </a:br>
            <a:endParaRPr lang="en-US" altLang="en-US" sz="2800">
              <a:solidFill>
                <a:srgbClr val="FFFF00"/>
              </a:solidFill>
              <a:latin typeface="Arial Bold" panose="020B0704020202020204" pitchFamily="34" charset="0"/>
              <a:ea typeface="ヒラギノ角ゴ ProN W6" pitchFamily="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">
            <a:extLst>
              <a:ext uri="{FF2B5EF4-FFF2-40B4-BE49-F238E27FC236}">
                <a16:creationId xmlns:a16="http://schemas.microsoft.com/office/drawing/2014/main" id="{E9079F9D-5543-EDB9-0426-5ABB1C92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2349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Rectangle 2">
            <a:extLst>
              <a:ext uri="{FF2B5EF4-FFF2-40B4-BE49-F238E27FC236}">
                <a16:creationId xmlns:a16="http://schemas.microsoft.com/office/drawing/2014/main" id="{5C970569-604D-41F7-DF86-0F710FF1B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429000"/>
            <a:ext cx="228600" cy="2971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76" name="Text Box 3">
            <a:extLst>
              <a:ext uri="{FF2B5EF4-FFF2-40B4-BE49-F238E27FC236}">
                <a16:creationId xmlns:a16="http://schemas.microsoft.com/office/drawing/2014/main" id="{3494CD81-ED84-CD6C-FD7E-644B89F8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Inter-Subject Averaging</a:t>
            </a:r>
          </a:p>
        </p:txBody>
      </p:sp>
      <p:pic>
        <p:nvPicPr>
          <p:cNvPr id="207877" name="Picture 4">
            <a:extLst>
              <a:ext uri="{FF2B5EF4-FFF2-40B4-BE49-F238E27FC236}">
                <a16:creationId xmlns:a16="http://schemas.microsoft.com/office/drawing/2014/main" id="{4E8CA074-7278-D562-B9A3-64C69EC2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8" name="Line 5">
            <a:extLst>
              <a:ext uri="{FF2B5EF4-FFF2-40B4-BE49-F238E27FC236}">
                <a16:creationId xmlns:a16="http://schemas.microsoft.com/office/drawing/2014/main" id="{AACD597C-7DED-01DC-DC29-7ED76B769E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336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Line 6">
            <a:extLst>
              <a:ext uri="{FF2B5EF4-FFF2-40B4-BE49-F238E27FC236}">
                <a16:creationId xmlns:a16="http://schemas.microsoft.com/office/drawing/2014/main" id="{430CFED6-D064-7F19-122F-6069A301D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1910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0" name="Oval 7">
            <a:extLst>
              <a:ext uri="{FF2B5EF4-FFF2-40B4-BE49-F238E27FC236}">
                <a16:creationId xmlns:a16="http://schemas.microsoft.com/office/drawing/2014/main" id="{B9EF2F32-47EA-CAF2-6195-B997D2558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51038"/>
            <a:ext cx="533400" cy="457200"/>
          </a:xfrm>
          <a:prstGeom prst="ellips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81" name="Line 8">
            <a:extLst>
              <a:ext uri="{FF2B5EF4-FFF2-40B4-BE49-F238E27FC236}">
                <a16:creationId xmlns:a16="http://schemas.microsoft.com/office/drawing/2014/main" id="{EF8BF759-DC87-5B9D-4582-B2874025B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133600"/>
            <a:ext cx="5334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2" name="Line 9">
            <a:extLst>
              <a:ext uri="{FF2B5EF4-FFF2-40B4-BE49-F238E27FC236}">
                <a16:creationId xmlns:a16="http://schemas.microsoft.com/office/drawing/2014/main" id="{E6C91918-F264-C47B-CA30-5761D24430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2511425"/>
            <a:ext cx="838200" cy="1682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Line 10">
            <a:extLst>
              <a:ext uri="{FF2B5EF4-FFF2-40B4-BE49-F238E27FC236}">
                <a16:creationId xmlns:a16="http://schemas.microsoft.com/office/drawing/2014/main" id="{8E3B2DBC-07BC-EAAA-7DB0-3C2EB1DA5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133600"/>
            <a:ext cx="6858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7884" name="Group 11">
            <a:extLst>
              <a:ext uri="{FF2B5EF4-FFF2-40B4-BE49-F238E27FC236}">
                <a16:creationId xmlns:a16="http://schemas.microsoft.com/office/drawing/2014/main" id="{8C35BA69-8E02-61BB-4D38-E19B93DAB222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5334000"/>
            <a:ext cx="73025" cy="606425"/>
            <a:chOff x="864" y="3360"/>
            <a:chExt cx="46" cy="382"/>
          </a:xfrm>
        </p:grpSpPr>
        <p:sp>
          <p:nvSpPr>
            <p:cNvPr id="207908" name="Oval 12">
              <a:extLst>
                <a:ext uri="{FF2B5EF4-FFF2-40B4-BE49-F238E27FC236}">
                  <a16:creationId xmlns:a16="http://schemas.microsoft.com/office/drawing/2014/main" id="{DF1D50B9-8331-CCC9-9EDF-C9099C76D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9" name="Oval 13">
              <a:extLst>
                <a:ext uri="{FF2B5EF4-FFF2-40B4-BE49-F238E27FC236}">
                  <a16:creationId xmlns:a16="http://schemas.microsoft.com/office/drawing/2014/main" id="{D19E3DB8-2038-B870-D984-6AF8990AA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10" name="Oval 14">
              <a:extLst>
                <a:ext uri="{FF2B5EF4-FFF2-40B4-BE49-F238E27FC236}">
                  <a16:creationId xmlns:a16="http://schemas.microsoft.com/office/drawing/2014/main" id="{609E02A0-B4D0-161B-9BDC-90369A3F9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207885" name="Group 15">
            <a:extLst>
              <a:ext uri="{FF2B5EF4-FFF2-40B4-BE49-F238E27FC236}">
                <a16:creationId xmlns:a16="http://schemas.microsoft.com/office/drawing/2014/main" id="{7C2C93DA-E89A-81AB-3017-A6617329995B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5334000"/>
            <a:ext cx="73025" cy="606425"/>
            <a:chOff x="2400" y="3360"/>
            <a:chExt cx="46" cy="382"/>
          </a:xfrm>
        </p:grpSpPr>
        <p:sp>
          <p:nvSpPr>
            <p:cNvPr id="207905" name="Oval 16">
              <a:extLst>
                <a:ext uri="{FF2B5EF4-FFF2-40B4-BE49-F238E27FC236}">
                  <a16:creationId xmlns:a16="http://schemas.microsoft.com/office/drawing/2014/main" id="{EB722134-7EC5-D1CD-7601-622AB6280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6" name="Oval 17">
              <a:extLst>
                <a:ext uri="{FF2B5EF4-FFF2-40B4-BE49-F238E27FC236}">
                  <a16:creationId xmlns:a16="http://schemas.microsoft.com/office/drawing/2014/main" id="{7481878B-2912-1E21-D93A-ECEA6F1B4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7" name="Oval 18">
              <a:extLst>
                <a:ext uri="{FF2B5EF4-FFF2-40B4-BE49-F238E27FC236}">
                  <a16:creationId xmlns:a16="http://schemas.microsoft.com/office/drawing/2014/main" id="{431DADF7-F3BB-0C66-B32B-5257B3879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207886" name="Rectangle 19">
            <a:extLst>
              <a:ext uri="{FF2B5EF4-FFF2-40B4-BE49-F238E27FC236}">
                <a16:creationId xmlns:a16="http://schemas.microsoft.com/office/drawing/2014/main" id="{4F176987-E74A-1E0E-89E5-A85A45BC5A9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327818" y="20645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207887" name="Rectangle 20">
            <a:extLst>
              <a:ext uri="{FF2B5EF4-FFF2-40B4-BE49-F238E27FC236}">
                <a16:creationId xmlns:a16="http://schemas.microsoft.com/office/drawing/2014/main" id="{7EF1D8F6-D8B7-C08D-4FB2-DC50322F91F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429418" y="41219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2</a:t>
            </a:r>
          </a:p>
        </p:txBody>
      </p:sp>
      <p:sp>
        <p:nvSpPr>
          <p:cNvPr id="207888" name="Rectangle 21">
            <a:extLst>
              <a:ext uri="{FF2B5EF4-FFF2-40B4-BE49-F238E27FC236}">
                <a16:creationId xmlns:a16="http://schemas.microsoft.com/office/drawing/2014/main" id="{80CE1228-BAA2-3706-5E37-83CB8B087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9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Native</a:t>
            </a:r>
          </a:p>
        </p:txBody>
      </p:sp>
      <p:sp>
        <p:nvSpPr>
          <p:cNvPr id="207889" name="Rectangle 22">
            <a:extLst>
              <a:ext uri="{FF2B5EF4-FFF2-40B4-BE49-F238E27FC236}">
                <a16:creationId xmlns:a16="http://schemas.microsoft.com/office/drawing/2014/main" id="{E2AF5B8E-85C5-1E14-EB41-7A9AEC609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8382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0" name="Rectangle 23">
            <a:extLst>
              <a:ext uri="{FF2B5EF4-FFF2-40B4-BE49-F238E27FC236}">
                <a16:creationId xmlns:a16="http://schemas.microsoft.com/office/drawing/2014/main" id="{ABB61574-E977-E6AF-1DB1-BEA573F48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9144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1" name="Rectangle 24">
            <a:extLst>
              <a:ext uri="{FF2B5EF4-FFF2-40B4-BE49-F238E27FC236}">
                <a16:creationId xmlns:a16="http://schemas.microsoft.com/office/drawing/2014/main" id="{31D7243A-8FE3-A2CD-1A05-45B8D6EC8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334000"/>
            <a:ext cx="14557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sp>
        <p:nvSpPr>
          <p:cNvPr id="207892" name="Rectangle 25">
            <a:extLst>
              <a:ext uri="{FF2B5EF4-FFF2-40B4-BE49-F238E27FC236}">
                <a16:creationId xmlns:a16="http://schemas.microsoft.com/office/drawing/2014/main" id="{E58E2011-BEE0-C6C3-0264-30C7C81FD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429000"/>
            <a:ext cx="2743200" cy="3810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93" name="Line 26">
            <a:extLst>
              <a:ext uri="{FF2B5EF4-FFF2-40B4-BE49-F238E27FC236}">
                <a16:creationId xmlns:a16="http://schemas.microsoft.com/office/drawing/2014/main" id="{5EDF370C-3595-404A-D458-90F0A30DE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200400"/>
            <a:ext cx="1588" cy="9144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94" name="Rectangle 27">
            <a:extLst>
              <a:ext uri="{FF2B5EF4-FFF2-40B4-BE49-F238E27FC236}">
                <a16:creationId xmlns:a16="http://schemas.microsoft.com/office/drawing/2014/main" id="{EA200A9C-E697-D902-59D1-3784C8B52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838" y="3200400"/>
            <a:ext cx="14557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pic>
        <p:nvPicPr>
          <p:cNvPr id="207895" name="Picture 28">
            <a:extLst>
              <a:ext uri="{FF2B5EF4-FFF2-40B4-BE49-F238E27FC236}">
                <a16:creationId xmlns:a16="http://schemas.microsoft.com/office/drawing/2014/main" id="{D8B4A48C-60D6-C6FC-468B-53862758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240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6" name="Picture 29">
            <a:extLst>
              <a:ext uri="{FF2B5EF4-FFF2-40B4-BE49-F238E27FC236}">
                <a16:creationId xmlns:a16="http://schemas.microsoft.com/office/drawing/2014/main" id="{79488935-D659-4BAB-3C7D-DE0D7C2B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3716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7" name="Picture 30">
            <a:extLst>
              <a:ext uri="{FF2B5EF4-FFF2-40B4-BE49-F238E27FC236}">
                <a16:creationId xmlns:a16="http://schemas.microsoft.com/office/drawing/2014/main" id="{6E5CFB9C-3295-93E7-0437-CF062B02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5814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8" name="Picture 31">
            <a:extLst>
              <a:ext uri="{FF2B5EF4-FFF2-40B4-BE49-F238E27FC236}">
                <a16:creationId xmlns:a16="http://schemas.microsoft.com/office/drawing/2014/main" id="{226FDB5D-CEE5-9E65-7024-7E2DC9D8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33528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99" name="Rectangle 32">
            <a:extLst>
              <a:ext uri="{FF2B5EF4-FFF2-40B4-BE49-F238E27FC236}">
                <a16:creationId xmlns:a16="http://schemas.microsoft.com/office/drawing/2014/main" id="{0852AB98-4CBA-73EC-CFEF-377C17DBE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38" y="1143000"/>
            <a:ext cx="13223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GLM</a:t>
            </a:r>
          </a:p>
        </p:txBody>
      </p:sp>
      <p:sp>
        <p:nvSpPr>
          <p:cNvPr id="207900" name="Line 33">
            <a:extLst>
              <a:ext uri="{FF2B5EF4-FFF2-40B4-BE49-F238E27FC236}">
                <a16:creationId xmlns:a16="http://schemas.microsoft.com/office/drawing/2014/main" id="{571EEFD8-96F8-CEAB-8E4A-3F66CD88DC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3913" y="2551113"/>
            <a:ext cx="1587" cy="6921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01" name="Rectangle 34">
            <a:extLst>
              <a:ext uri="{FF2B5EF4-FFF2-40B4-BE49-F238E27FC236}">
                <a16:creationId xmlns:a16="http://schemas.microsoft.com/office/drawing/2014/main" id="{1B51FEE2-7A84-45AB-B3C2-0C0C79226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2766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Demographics</a:t>
            </a:r>
          </a:p>
        </p:txBody>
      </p:sp>
      <p:sp>
        <p:nvSpPr>
          <p:cNvPr id="207902" name="Rectangle 35">
            <a:extLst>
              <a:ext uri="{FF2B5EF4-FFF2-40B4-BE49-F238E27FC236}">
                <a16:creationId xmlns:a16="http://schemas.microsoft.com/office/drawing/2014/main" id="{EC901BA3-B8E7-8B04-F46B-21200D618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6213475"/>
            <a:ext cx="1406525" cy="366713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CC00"/>
                </a:solidFill>
              </a:rPr>
              <a:t>mri_glmfit</a:t>
            </a:r>
          </a:p>
        </p:txBody>
      </p:sp>
      <p:sp>
        <p:nvSpPr>
          <p:cNvPr id="207903" name="Rectangle 36">
            <a:extLst>
              <a:ext uri="{FF2B5EF4-FFF2-40B4-BE49-F238E27FC236}">
                <a16:creationId xmlns:a16="http://schemas.microsoft.com/office/drawing/2014/main" id="{30322569-D57D-346E-6DFE-EC72C4FD4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172200"/>
            <a:ext cx="1597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cf. Talairach</a:t>
            </a:r>
          </a:p>
        </p:txBody>
      </p:sp>
      <p:sp>
        <p:nvSpPr>
          <p:cNvPr id="207904" name="Rectangle 37">
            <a:extLst>
              <a:ext uri="{FF2B5EF4-FFF2-40B4-BE49-F238E27FC236}">
                <a16:creationId xmlns:a16="http://schemas.microsoft.com/office/drawing/2014/main" id="{04F9D78F-DBB7-221E-396D-4F2356794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96000"/>
            <a:ext cx="2209800" cy="304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>
            <a:extLst>
              <a:ext uri="{FF2B5EF4-FFF2-40B4-BE49-F238E27FC236}">
                <a16:creationId xmlns:a16="http://schemas.microsoft.com/office/drawing/2014/main" id="{B6996E6C-3A41-D74A-D7D4-048E8EDA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481013"/>
            <a:ext cx="6821487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">
            <a:extLst>
              <a:ext uri="{FF2B5EF4-FFF2-40B4-BE49-F238E27FC236}">
                <a16:creationId xmlns:a16="http://schemas.microsoft.com/office/drawing/2014/main" id="{E8175314-870B-D1E6-B29B-9F661B2C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77000"/>
            <a:ext cx="420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Borrowed from (Halgren et al., 1999)</a:t>
            </a:r>
          </a:p>
        </p:txBody>
      </p:sp>
      <p:sp>
        <p:nvSpPr>
          <p:cNvPr id="209924" name="Text Box 3">
            <a:extLst>
              <a:ext uri="{FF2B5EF4-FFF2-40B4-BE49-F238E27FC236}">
                <a16:creationId xmlns:a16="http://schemas.microsoft.com/office/drawing/2014/main" id="{2956F27A-5B64-D8B2-D610-1A4BF9BB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Visualization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1">
            <a:extLst>
              <a:ext uri="{FF2B5EF4-FFF2-40B4-BE49-F238E27FC236}">
                <a16:creationId xmlns:a16="http://schemas.microsoft.com/office/drawing/2014/main" id="{4C93C8B9-C168-198A-A788-ED533BF5C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93875"/>
            <a:ext cx="7772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971" name="Text Box 2">
            <a:extLst>
              <a:ext uri="{FF2B5EF4-FFF2-40B4-BE49-F238E27FC236}">
                <a16:creationId xmlns:a16="http://schemas.microsoft.com/office/drawing/2014/main" id="{3CB38E38-4C92-2094-8B19-19E28F30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211972" name="Picture 3">
            <a:extLst>
              <a:ext uri="{FF2B5EF4-FFF2-40B4-BE49-F238E27FC236}">
                <a16:creationId xmlns:a16="http://schemas.microsoft.com/office/drawing/2014/main" id="{652A8309-F4E8-8A90-B38A-8FEFCC44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878" r="1949" b="3880"/>
          <a:stretch>
            <a:fillRect/>
          </a:stretch>
        </p:blipFill>
        <p:spPr bwMode="auto">
          <a:xfrm>
            <a:off x="457200" y="0"/>
            <a:ext cx="85344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3" name="Rectangle 4">
            <a:extLst>
              <a:ext uri="{FF2B5EF4-FFF2-40B4-BE49-F238E27FC236}">
                <a16:creationId xmlns:a16="http://schemas.microsoft.com/office/drawing/2014/main" id="{9E789729-A373-0C28-BE25-702AE040A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600200"/>
            <a:ext cx="13160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Rosas et al., 2002</a:t>
            </a:r>
          </a:p>
        </p:txBody>
      </p:sp>
      <p:sp>
        <p:nvSpPr>
          <p:cNvPr id="211974" name="Rectangle 5">
            <a:extLst>
              <a:ext uri="{FF2B5EF4-FFF2-40B4-BE49-F238E27FC236}">
                <a16:creationId xmlns:a16="http://schemas.microsoft.com/office/drawing/2014/main" id="{C2368B82-52F3-03F6-0036-B306E109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925763"/>
            <a:ext cx="15970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Kuperberg et al., 2003</a:t>
            </a:r>
          </a:p>
        </p:txBody>
      </p:sp>
      <p:sp>
        <p:nvSpPr>
          <p:cNvPr id="211975" name="Rectangle 6">
            <a:extLst>
              <a:ext uri="{FF2B5EF4-FFF2-40B4-BE49-F238E27FC236}">
                <a16:creationId xmlns:a16="http://schemas.microsoft.com/office/drawing/2014/main" id="{C2F7FCFC-1182-A0B6-4974-D78A03B0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4602163"/>
            <a:ext cx="12049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Gold et al., 2005</a:t>
            </a:r>
          </a:p>
        </p:txBody>
      </p:sp>
      <p:sp>
        <p:nvSpPr>
          <p:cNvPr id="211976" name="Rectangle 7">
            <a:extLst>
              <a:ext uri="{FF2B5EF4-FFF2-40B4-BE49-F238E27FC236}">
                <a16:creationId xmlns:a16="http://schemas.microsoft.com/office/drawing/2014/main" id="{B4FC673A-0D64-4381-F416-2D9ACE60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400800"/>
            <a:ext cx="132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Rauch et al., 2004</a:t>
            </a:r>
          </a:p>
        </p:txBody>
      </p:sp>
      <p:sp>
        <p:nvSpPr>
          <p:cNvPr id="211977" name="Rectangle 8">
            <a:extLst>
              <a:ext uri="{FF2B5EF4-FFF2-40B4-BE49-F238E27FC236}">
                <a16:creationId xmlns:a16="http://schemas.microsoft.com/office/drawing/2014/main" id="{C8E253D1-0DA8-ACE3-15D0-F249C5DF1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400800"/>
            <a:ext cx="1231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Salat et al., 2004</a:t>
            </a:r>
          </a:p>
        </p:txBody>
      </p:sp>
      <p:sp>
        <p:nvSpPr>
          <p:cNvPr id="211978" name="Rectangle 9">
            <a:extLst>
              <a:ext uri="{FF2B5EF4-FFF2-40B4-BE49-F238E27FC236}">
                <a16:creationId xmlns:a16="http://schemas.microsoft.com/office/drawing/2014/main" id="{9A2E5F23-50CB-4586-D6D5-DBC2EA84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4191000"/>
            <a:ext cx="12811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Fischl et al., 2000</a:t>
            </a:r>
          </a:p>
        </p:txBody>
      </p:sp>
      <p:sp>
        <p:nvSpPr>
          <p:cNvPr id="211979" name="Rectangle 10">
            <a:extLst>
              <a:ext uri="{FF2B5EF4-FFF2-40B4-BE49-F238E27FC236}">
                <a16:creationId xmlns:a16="http://schemas.microsoft.com/office/drawing/2014/main" id="{4F5906BE-5202-2007-4FE0-F79E11183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819400"/>
            <a:ext cx="12731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Sailer et al.,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1">
            <a:extLst>
              <a:ext uri="{FF2B5EF4-FFF2-40B4-BE49-F238E27FC236}">
                <a16:creationId xmlns:a16="http://schemas.microsoft.com/office/drawing/2014/main" id="{0F6DAE34-3388-05F5-1B66-40A1F48A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214019" name="Text Box 2">
            <a:extLst>
              <a:ext uri="{FF2B5EF4-FFF2-40B4-BE49-F238E27FC236}">
                <a16:creationId xmlns:a16="http://schemas.microsoft.com/office/drawing/2014/main" id="{51E29D30-B77C-0E3B-719A-4BD2AB85E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1">
            <a:extLst>
              <a:ext uri="{FF2B5EF4-FFF2-40B4-BE49-F238E27FC236}">
                <a16:creationId xmlns:a16="http://schemas.microsoft.com/office/drawing/2014/main" id="{83D1F6C1-4D8C-5030-FA98-0728F03A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0"/>
            <a:ext cx="6800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Volume Analysis: Automatic Individualized Segmentation</a:t>
            </a:r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000F5C20-A9CB-550C-6201-A15E16634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552700"/>
            <a:ext cx="7531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Surface-based coordinate system/registration appropriate for cortex but not for thalamus, ventricular system, basal ganglia, etc…</a:t>
            </a:r>
          </a:p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Anatomy is extremely variable – measuring the variance and accounting for it is critical (more in the individual subject talk)!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1">
            <a:extLst>
              <a:ext uri="{FF2B5EF4-FFF2-40B4-BE49-F238E27FC236}">
                <a16:creationId xmlns:a16="http://schemas.microsoft.com/office/drawing/2014/main" id="{F12917DF-2768-1521-C14C-EEEABE2D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0"/>
            <a:ext cx="63246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FreeSurfer Version 5.1: New Features</a:t>
            </a:r>
          </a:p>
        </p:txBody>
      </p:sp>
      <p:sp>
        <p:nvSpPr>
          <p:cNvPr id="218115" name="Text Box 2">
            <a:extLst>
              <a:ext uri="{FF2B5EF4-FFF2-40B4-BE49-F238E27FC236}">
                <a16:creationId xmlns:a16="http://schemas.microsoft.com/office/drawing/2014/main" id="{E6704792-1639-C42B-DB75-F0EAB1CA2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1524000"/>
            <a:ext cx="79946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550863" indent="-511175"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Longitudinal Analysis (Martin Reuter).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tractography with Tracula (Anastasia Yendiki).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Hippocampal Subfield segmentation (Koen van Leemput).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New Architectonic Areas (entorhinal cortex, Jean Augustinack).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Open Source! (modified BSD/MIT license)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">
            <a:extLst>
              <a:ext uri="{FF2B5EF4-FFF2-40B4-BE49-F238E27FC236}">
                <a16:creationId xmlns:a16="http://schemas.microsoft.com/office/drawing/2014/main" id="{1E799B6D-5B9F-4EA7-46CA-B81E0A5F6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644650"/>
            <a:ext cx="797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8938" indent="-293688"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E6E6E6"/>
              </a:buClr>
              <a:buSzPct val="44000"/>
              <a:buFont typeface="Wingdings" panose="05000000000000000000" pitchFamily="2" charset="2"/>
              <a:buChar char=""/>
            </a:pPr>
            <a:r>
              <a:rPr lang="en-US" altLang="en-US" sz="2900">
                <a:solidFill>
                  <a:srgbClr val="E6E6E6"/>
                </a:solidFill>
              </a:rPr>
              <a:t>The contribution of error is limited for outliers:</a:t>
            </a:r>
          </a:p>
        </p:txBody>
      </p:sp>
      <p:sp>
        <p:nvSpPr>
          <p:cNvPr id="220163" name="Rectangle 2">
            <a:extLst>
              <a:ext uri="{FF2B5EF4-FFF2-40B4-BE49-F238E27FC236}">
                <a16:creationId xmlns:a16="http://schemas.microsoft.com/office/drawing/2014/main" id="{DB53CA0B-EBE6-A014-23E5-0197C1722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36563"/>
            <a:ext cx="7785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Unbiased Robust Registration*</a:t>
            </a:r>
          </a:p>
        </p:txBody>
      </p:sp>
      <p:pic>
        <p:nvPicPr>
          <p:cNvPr id="220164" name="Picture 3">
            <a:extLst>
              <a:ext uri="{FF2B5EF4-FFF2-40B4-BE49-F238E27FC236}">
                <a16:creationId xmlns:a16="http://schemas.microsoft.com/office/drawing/2014/main" id="{B61C68B7-B4E6-729A-903F-702C691F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373313"/>
            <a:ext cx="45243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4">
            <a:extLst>
              <a:ext uri="{FF2B5EF4-FFF2-40B4-BE49-F238E27FC236}">
                <a16:creationId xmlns:a16="http://schemas.microsoft.com/office/drawing/2014/main" id="{DA3E8273-FC16-F189-4534-C0BFA0AD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373313"/>
            <a:ext cx="45164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6" name="Rectangle 5">
            <a:extLst>
              <a:ext uri="{FF2B5EF4-FFF2-40B4-BE49-F238E27FC236}">
                <a16:creationId xmlns:a16="http://schemas.microsoft.com/office/drawing/2014/main" id="{6924683B-4F81-6267-AB42-5CB6899EB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5910263"/>
            <a:ext cx="3492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Squared Error</a:t>
            </a:r>
          </a:p>
        </p:txBody>
      </p:sp>
      <p:sp>
        <p:nvSpPr>
          <p:cNvPr id="220167" name="Rectangle 6">
            <a:extLst>
              <a:ext uri="{FF2B5EF4-FFF2-40B4-BE49-F238E27FC236}">
                <a16:creationId xmlns:a16="http://schemas.microsoft.com/office/drawing/2014/main" id="{A4D3EAFA-EF87-C6BB-352F-15FB87E1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75" y="5910263"/>
            <a:ext cx="3073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Tukey's Biweight</a:t>
            </a:r>
          </a:p>
        </p:txBody>
      </p:sp>
      <p:sp>
        <p:nvSpPr>
          <p:cNvPr id="220168" name="Rectangle 7">
            <a:extLst>
              <a:ext uri="{FF2B5EF4-FFF2-40B4-BE49-F238E27FC236}">
                <a16:creationId xmlns:a16="http://schemas.microsoft.com/office/drawing/2014/main" id="{78B40C54-0568-6158-0E7F-EA8132C0F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*Reuter, Rosas and Fischl, 2010,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>
            <a:extLst>
              <a:ext uri="{FF2B5EF4-FFF2-40B4-BE49-F238E27FC236}">
                <a16:creationId xmlns:a16="http://schemas.microsoft.com/office/drawing/2014/main" id="{8D2FB8A1-91CE-DD62-1278-4CA8F2651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403225"/>
            <a:ext cx="5930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New Areas: Entorhinal Cortex</a:t>
            </a:r>
          </a:p>
        </p:txBody>
      </p:sp>
      <p:pic>
        <p:nvPicPr>
          <p:cNvPr id="222211" name="Picture 2">
            <a:extLst>
              <a:ext uri="{FF2B5EF4-FFF2-40B4-BE49-F238E27FC236}">
                <a16:creationId xmlns:a16="http://schemas.microsoft.com/office/drawing/2014/main" id="{289FBB54-1AA8-FECF-6E44-D671C985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1413"/>
            <a:ext cx="3714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3">
            <a:extLst>
              <a:ext uri="{FF2B5EF4-FFF2-40B4-BE49-F238E27FC236}">
                <a16:creationId xmlns:a16="http://schemas.microsoft.com/office/drawing/2014/main" id="{7BB5DA7A-A63D-ED69-DBA1-85F1DD4A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405063"/>
            <a:ext cx="37465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3" name="Picture 4">
            <a:extLst>
              <a:ext uri="{FF2B5EF4-FFF2-40B4-BE49-F238E27FC236}">
                <a16:creationId xmlns:a16="http://schemas.microsoft.com/office/drawing/2014/main" id="{795D4EE5-E3CA-06CB-26BE-F32023145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" b="3325"/>
          <a:stretch>
            <a:fillRect/>
          </a:stretch>
        </p:blipFill>
        <p:spPr bwMode="auto">
          <a:xfrm>
            <a:off x="4764088" y="1457325"/>
            <a:ext cx="415131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5">
            <a:extLst>
              <a:ext uri="{FF2B5EF4-FFF2-40B4-BE49-F238E27FC236}">
                <a16:creationId xmlns:a16="http://schemas.microsoft.com/office/drawing/2014/main" id="{0F7AEB00-2E54-56B3-7BE9-74D80F3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21163"/>
            <a:ext cx="5943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5" name="Rectangle 6">
            <a:extLst>
              <a:ext uri="{FF2B5EF4-FFF2-40B4-BE49-F238E27FC236}">
                <a16:creationId xmlns:a16="http://schemas.microsoft.com/office/drawing/2014/main" id="{80E74899-AE66-7E62-FE84-D98186C3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3" y="6289675"/>
            <a:ext cx="65659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Fischl et al., 2009,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1">
            <a:extLst>
              <a:ext uri="{FF2B5EF4-FFF2-40B4-BE49-F238E27FC236}">
                <a16:creationId xmlns:a16="http://schemas.microsoft.com/office/drawing/2014/main" id="{A5445C75-A321-737D-B341-40B08600D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0"/>
            <a:ext cx="8242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Comparing Coordinate Systems and Brodmann Areas</a:t>
            </a:r>
          </a:p>
        </p:txBody>
      </p:sp>
      <p:pic>
        <p:nvPicPr>
          <p:cNvPr id="224259" name="Picture 2">
            <a:extLst>
              <a:ext uri="{FF2B5EF4-FFF2-40B4-BE49-F238E27FC236}">
                <a16:creationId xmlns:a16="http://schemas.microsoft.com/office/drawing/2014/main" id="{89D115E8-B044-CB83-6A5C-F41CE927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68450"/>
            <a:ext cx="44799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0" name="Picture 3">
            <a:extLst>
              <a:ext uri="{FF2B5EF4-FFF2-40B4-BE49-F238E27FC236}">
                <a16:creationId xmlns:a16="http://schemas.microsoft.com/office/drawing/2014/main" id="{C068F3A1-1B3A-670B-A8A8-24FD4731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568450"/>
            <a:ext cx="447992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Rectangle 4">
            <a:extLst>
              <a:ext uri="{FF2B5EF4-FFF2-40B4-BE49-F238E27FC236}">
                <a16:creationId xmlns:a16="http://schemas.microsoft.com/office/drawing/2014/main" id="{415C60BC-5C82-417E-1CA7-88EB30D33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59413"/>
            <a:ext cx="4572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Cumulative histogram (red=surface, blue=nonlinear Talairach)</a:t>
            </a:r>
          </a:p>
        </p:txBody>
      </p:sp>
      <p:sp>
        <p:nvSpPr>
          <p:cNvPr id="224262" name="Rectangle 5">
            <a:extLst>
              <a:ext uri="{FF2B5EF4-FFF2-40B4-BE49-F238E27FC236}">
                <a16:creationId xmlns:a16="http://schemas.microsoft.com/office/drawing/2014/main" id="{19173C39-8780-C8B5-73BC-E589ACB38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672138"/>
            <a:ext cx="4572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Ratio of surface accuracy to volume accuracy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7239000" y="65420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B99C4B7-3533-43C2-9437-B79C62B7E623}" type="slidenum">
              <a:rPr lang="en-US" altLang="en-US" sz="1400">
                <a:solidFill>
                  <a:srgbClr val="FFFF00"/>
                </a:solidFill>
              </a:rPr>
              <a:pPr algn="r" eaLnBrk="1" hangingPunct="1">
                <a:buClrTx/>
                <a:buFontTx/>
                <a:buNone/>
              </a:pPr>
              <a:t>12</a:t>
            </a:fld>
            <a:endParaRPr lang="en-US" altLang="en-US" sz="1400" dirty="0">
              <a:solidFill>
                <a:srgbClr val="FFFF00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57199" y="0"/>
            <a:ext cx="81787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4000" dirty="0">
                <a:solidFill>
                  <a:srgbClr val="FFFF00"/>
                </a:solidFill>
              </a:rPr>
              <a:t>Cortical Thickness vs Area vs Volume</a:t>
            </a: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4114800" y="990600"/>
            <a:ext cx="4521200" cy="5549900"/>
            <a:chOff x="2592" y="624"/>
            <a:chExt cx="2848" cy="3496"/>
          </a:xfrm>
        </p:grpSpPr>
        <p:pic>
          <p:nvPicPr>
            <p:cNvPr id="686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24"/>
              <a:ext cx="2848" cy="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8633" name="Line 5"/>
            <p:cNvSpPr>
              <a:spLocks noChangeShapeType="1"/>
            </p:cNvSpPr>
            <p:nvPr/>
          </p:nvSpPr>
          <p:spPr bwMode="auto">
            <a:xfrm flipH="1" flipV="1">
              <a:off x="3596" y="1868"/>
              <a:ext cx="245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4" name="Line 6"/>
            <p:cNvSpPr>
              <a:spLocks noChangeShapeType="1"/>
            </p:cNvSpPr>
            <p:nvPr/>
          </p:nvSpPr>
          <p:spPr bwMode="auto">
            <a:xfrm flipH="1" flipV="1">
              <a:off x="3884" y="1244"/>
              <a:ext cx="149" cy="293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5" name="Line 7"/>
            <p:cNvSpPr>
              <a:spLocks noChangeShapeType="1"/>
            </p:cNvSpPr>
            <p:nvPr/>
          </p:nvSpPr>
          <p:spPr bwMode="auto">
            <a:xfrm flipH="1" flipV="1">
              <a:off x="3692" y="1580"/>
              <a:ext cx="245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6" name="Line 8"/>
            <p:cNvSpPr>
              <a:spLocks noChangeShapeType="1"/>
            </p:cNvSpPr>
            <p:nvPr/>
          </p:nvSpPr>
          <p:spPr bwMode="auto">
            <a:xfrm flipH="1" flipV="1">
              <a:off x="3644" y="1724"/>
              <a:ext cx="245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7" name="Line 9"/>
            <p:cNvSpPr>
              <a:spLocks noChangeShapeType="1"/>
            </p:cNvSpPr>
            <p:nvPr/>
          </p:nvSpPr>
          <p:spPr bwMode="auto">
            <a:xfrm flipV="1">
              <a:off x="4128" y="1148"/>
              <a:ext cx="0" cy="34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8" name="Line 10"/>
            <p:cNvSpPr>
              <a:spLocks noChangeShapeType="1"/>
            </p:cNvSpPr>
            <p:nvPr/>
          </p:nvSpPr>
          <p:spPr bwMode="auto">
            <a:xfrm flipV="1">
              <a:off x="4272" y="1196"/>
              <a:ext cx="237" cy="34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39" name="Line 11"/>
            <p:cNvSpPr>
              <a:spLocks noChangeShapeType="1"/>
            </p:cNvSpPr>
            <p:nvPr/>
          </p:nvSpPr>
          <p:spPr bwMode="auto">
            <a:xfrm>
              <a:off x="4272" y="1728"/>
              <a:ext cx="429" cy="0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40" name="Line 12"/>
            <p:cNvSpPr>
              <a:spLocks noChangeShapeType="1"/>
            </p:cNvSpPr>
            <p:nvPr/>
          </p:nvSpPr>
          <p:spPr bwMode="auto">
            <a:xfrm>
              <a:off x="4224" y="1872"/>
              <a:ext cx="333" cy="14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41" name="Line 13"/>
            <p:cNvSpPr>
              <a:spLocks noChangeShapeType="1"/>
            </p:cNvSpPr>
            <p:nvPr/>
          </p:nvSpPr>
          <p:spPr bwMode="auto">
            <a:xfrm>
              <a:off x="4176" y="2160"/>
              <a:ext cx="333" cy="45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8642" name="Line 14"/>
            <p:cNvSpPr>
              <a:spLocks noChangeShapeType="1"/>
            </p:cNvSpPr>
            <p:nvPr/>
          </p:nvSpPr>
          <p:spPr bwMode="auto">
            <a:xfrm flipV="1">
              <a:off x="4272" y="1484"/>
              <a:ext cx="429" cy="149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68612" name="Text Box 15"/>
          <p:cNvSpPr txBox="1">
            <a:spLocks noChangeArrowheads="1"/>
          </p:cNvSpPr>
          <p:nvPr/>
        </p:nvSpPr>
        <p:spPr bwMode="auto">
          <a:xfrm>
            <a:off x="1144588" y="5638800"/>
            <a:ext cx="2439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dirty="0">
                <a:solidFill>
                  <a:srgbClr val="FFFF00"/>
                </a:solidFill>
              </a:rPr>
              <a:t>white/gray surface</a:t>
            </a:r>
          </a:p>
        </p:txBody>
      </p:sp>
      <p:sp>
        <p:nvSpPr>
          <p:cNvPr id="68613" name="Text Box 16"/>
          <p:cNvSpPr txBox="1">
            <a:spLocks noChangeArrowheads="1"/>
          </p:cNvSpPr>
          <p:nvPr/>
        </p:nvSpPr>
        <p:spPr bwMode="auto">
          <a:xfrm>
            <a:off x="6934200" y="1066800"/>
            <a:ext cx="1595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pial surface</a:t>
            </a:r>
          </a:p>
        </p:txBody>
      </p:sp>
      <p:sp>
        <p:nvSpPr>
          <p:cNvPr id="80902" name="Line 17"/>
          <p:cNvSpPr>
            <a:spLocks noChangeShapeType="1"/>
          </p:cNvSpPr>
          <p:nvPr/>
        </p:nvSpPr>
        <p:spPr bwMode="auto">
          <a:xfrm flipV="1">
            <a:off x="3505200" y="4870450"/>
            <a:ext cx="1066800" cy="1003300"/>
          </a:xfrm>
          <a:prstGeom prst="line">
            <a:avLst/>
          </a:prstGeom>
          <a:ln>
            <a:solidFill>
              <a:schemeClr val="accent1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buFont typeface="Times New Roman" charset="0"/>
              <a:buNone/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8617" name="Line 18"/>
          <p:cNvSpPr>
            <a:spLocks noChangeShapeType="1"/>
          </p:cNvSpPr>
          <p:nvPr/>
        </p:nvSpPr>
        <p:spPr bwMode="auto">
          <a:xfrm flipH="1">
            <a:off x="7308850" y="1447800"/>
            <a:ext cx="393700" cy="3810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8618" name="Oval 19"/>
          <p:cNvSpPr>
            <a:spLocks noChangeArrowheads="1"/>
          </p:cNvSpPr>
          <p:nvPr/>
        </p:nvSpPr>
        <p:spPr bwMode="auto">
          <a:xfrm>
            <a:off x="6524625" y="23622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19" name="Oval 20"/>
          <p:cNvSpPr>
            <a:spLocks noChangeArrowheads="1"/>
          </p:cNvSpPr>
          <p:nvPr/>
        </p:nvSpPr>
        <p:spPr bwMode="auto">
          <a:xfrm>
            <a:off x="6108700" y="285115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0" name="Oval 21"/>
          <p:cNvSpPr>
            <a:spLocks noChangeArrowheads="1"/>
          </p:cNvSpPr>
          <p:nvPr/>
        </p:nvSpPr>
        <p:spPr bwMode="auto">
          <a:xfrm>
            <a:off x="6350000" y="23876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1" name="Oval 22"/>
          <p:cNvSpPr>
            <a:spLocks noChangeArrowheads="1"/>
          </p:cNvSpPr>
          <p:nvPr/>
        </p:nvSpPr>
        <p:spPr bwMode="auto">
          <a:xfrm>
            <a:off x="6184900" y="26162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2" name="Oval 23"/>
          <p:cNvSpPr>
            <a:spLocks noChangeArrowheads="1"/>
          </p:cNvSpPr>
          <p:nvPr/>
        </p:nvSpPr>
        <p:spPr bwMode="auto">
          <a:xfrm>
            <a:off x="6711950" y="24257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3" name="Oval 24"/>
          <p:cNvSpPr>
            <a:spLocks noChangeArrowheads="1"/>
          </p:cNvSpPr>
          <p:nvPr/>
        </p:nvSpPr>
        <p:spPr bwMode="auto">
          <a:xfrm>
            <a:off x="6038850" y="30861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4" name="Oval 25"/>
          <p:cNvSpPr>
            <a:spLocks noChangeArrowheads="1"/>
          </p:cNvSpPr>
          <p:nvPr/>
        </p:nvSpPr>
        <p:spPr bwMode="auto">
          <a:xfrm>
            <a:off x="6769100" y="255905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5" name="Oval 26"/>
          <p:cNvSpPr>
            <a:spLocks noChangeArrowheads="1"/>
          </p:cNvSpPr>
          <p:nvPr/>
        </p:nvSpPr>
        <p:spPr bwMode="auto">
          <a:xfrm>
            <a:off x="6769100" y="271145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6" name="Oval 27"/>
          <p:cNvSpPr>
            <a:spLocks noChangeArrowheads="1"/>
          </p:cNvSpPr>
          <p:nvPr/>
        </p:nvSpPr>
        <p:spPr bwMode="auto">
          <a:xfrm>
            <a:off x="6648450" y="29210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7" name="Oval 28"/>
          <p:cNvSpPr>
            <a:spLocks noChangeArrowheads="1"/>
          </p:cNvSpPr>
          <p:nvPr/>
        </p:nvSpPr>
        <p:spPr bwMode="auto">
          <a:xfrm>
            <a:off x="6578600" y="3390900"/>
            <a:ext cx="76200" cy="76200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68629" name="Rectangle 30"/>
          <p:cNvSpPr>
            <a:spLocks noChangeArrowheads="1"/>
          </p:cNvSpPr>
          <p:nvPr/>
        </p:nvSpPr>
        <p:spPr bwMode="auto">
          <a:xfrm>
            <a:off x="228600" y="1143000"/>
            <a:ext cx="3657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6550" indent="-336550"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Font typeface="Times New Roman" panose="02020603050405020304" pitchFamily="18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Distance between white and </a:t>
            </a:r>
            <a:r>
              <a:rPr lang="en-US" altLang="en-US" dirty="0" err="1">
                <a:solidFill>
                  <a:srgbClr val="FFFF00"/>
                </a:solidFill>
              </a:rPr>
              <a:t>pial</a:t>
            </a:r>
            <a:r>
              <a:rPr lang="en-US" altLang="en-US" dirty="0">
                <a:solidFill>
                  <a:srgbClr val="FFFF00"/>
                </a:solidFill>
              </a:rPr>
              <a:t> surfaces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Font typeface="Times New Roman" panose="02020603050405020304" pitchFamily="18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One value per vertex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Font typeface="Times New Roman" panose="02020603050405020304" pitchFamily="18" charset="0"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Surface-based more accurate than volume-based</a:t>
            </a:r>
          </a:p>
        </p:txBody>
      </p:sp>
      <p:pic>
        <p:nvPicPr>
          <p:cNvPr id="68630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24170" r="1315" b="13521"/>
          <a:stretch>
            <a:fillRect/>
          </a:stretch>
        </p:blipFill>
        <p:spPr bwMode="auto">
          <a:xfrm>
            <a:off x="228600" y="3124200"/>
            <a:ext cx="28194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8631" name="Rectangle 32"/>
          <p:cNvSpPr>
            <a:spLocks noChangeArrowheads="1"/>
          </p:cNvSpPr>
          <p:nvPr/>
        </p:nvSpPr>
        <p:spPr bwMode="auto">
          <a:xfrm>
            <a:off x="3049588" y="4419600"/>
            <a:ext cx="5016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600">
                <a:solidFill>
                  <a:srgbClr val="FFFF00"/>
                </a:solidFill>
              </a:rPr>
              <a:t>mm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5029200"/>
            <a:ext cx="3053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“Overlay”, “Heat map”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31" grpId="0"/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">
            <a:extLst>
              <a:ext uri="{FF2B5EF4-FFF2-40B4-BE49-F238E27FC236}">
                <a16:creationId xmlns:a16="http://schemas.microsoft.com/office/drawing/2014/main" id="{0127AD8C-DF5C-941D-F8BD-C7F2409B6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403225"/>
            <a:ext cx="8394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Longitudinal Analysis: Increased Reliability</a:t>
            </a:r>
          </a:p>
        </p:txBody>
      </p:sp>
      <p:pic>
        <p:nvPicPr>
          <p:cNvPr id="226307" name="Picture 2">
            <a:extLst>
              <a:ext uri="{FF2B5EF4-FFF2-40B4-BE49-F238E27FC236}">
                <a16:creationId xmlns:a16="http://schemas.microsoft.com/office/drawing/2014/main" id="{B7F8E8C6-1BB5-6DF4-7028-5B16EE12D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042988"/>
            <a:ext cx="65944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8" name="Rectangle 3">
            <a:extLst>
              <a:ext uri="{FF2B5EF4-FFF2-40B4-BE49-F238E27FC236}">
                <a16:creationId xmlns:a16="http://schemas.microsoft.com/office/drawing/2014/main" id="{E5F7F8F5-4BD6-6F06-F06A-304FF8890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Martin Reuter</a:t>
            </a:r>
          </a:p>
        </p:txBody>
      </p:sp>
      <p:sp>
        <p:nvSpPr>
          <p:cNvPr id="226309" name="Rectangle 4">
            <a:extLst>
              <a:ext uri="{FF2B5EF4-FFF2-40B4-BE49-F238E27FC236}">
                <a16:creationId xmlns:a16="http://schemas.microsoft.com/office/drawing/2014/main" id="{9412026D-728F-D70B-F767-81ED3E464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843588"/>
            <a:ext cx="764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14 subjects scanned twice, two weeks apart.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me-lh-cor-label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33" y="2159000"/>
            <a:ext cx="3773825" cy="274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774909" y="645220"/>
            <a:ext cx="7607093" cy="1036367"/>
          </a:xfrm>
        </p:spPr>
        <p:txBody>
          <a:bodyPr/>
          <a:lstStyle/>
          <a:p>
            <a:pPr eaLnBrk="1" hangingPunct="1"/>
            <a:r>
              <a:rPr lang="en-US" sz="3333" dirty="0">
                <a:solidFill>
                  <a:srgbClr val="FFFF00"/>
                </a:solidFill>
              </a:rPr>
              <a:t> Automatic Surface </a:t>
            </a:r>
            <a:r>
              <a:rPr lang="en-US" sz="3333" dirty="0" err="1">
                <a:solidFill>
                  <a:srgbClr val="FFFF00"/>
                </a:solidFill>
              </a:rPr>
              <a:t>Parcellation</a:t>
            </a:r>
            <a:r>
              <a:rPr lang="en-US" sz="3333" dirty="0">
                <a:solidFill>
                  <a:srgbClr val="FFFF00"/>
                </a:solidFill>
              </a:rPr>
              <a:t>:</a:t>
            </a:r>
            <a:br>
              <a:rPr lang="en-US" sz="3333" dirty="0">
                <a:solidFill>
                  <a:srgbClr val="FFFF00"/>
                </a:solidFill>
              </a:rPr>
            </a:br>
            <a:r>
              <a:rPr lang="en-US" sz="3333" dirty="0" err="1">
                <a:solidFill>
                  <a:srgbClr val="FFFF00"/>
                </a:solidFill>
              </a:rPr>
              <a:t>Desikan</a:t>
            </a:r>
            <a:r>
              <a:rPr lang="en-US" sz="3333" dirty="0">
                <a:solidFill>
                  <a:srgbClr val="FFFF00"/>
                </a:solidFill>
              </a:rPr>
              <a:t>/</a:t>
            </a:r>
            <a:r>
              <a:rPr lang="en-US" sz="3333" dirty="0" err="1">
                <a:solidFill>
                  <a:srgbClr val="FFFF00"/>
                </a:solidFill>
              </a:rPr>
              <a:t>Killiany</a:t>
            </a:r>
            <a:r>
              <a:rPr lang="en-US" sz="3333" dirty="0">
                <a:solidFill>
                  <a:srgbClr val="FFFF00"/>
                </a:solidFill>
              </a:rPr>
              <a:t> Atlas (35 ROI’s)</a:t>
            </a:r>
          </a:p>
        </p:txBody>
      </p:sp>
      <p:sp>
        <p:nvSpPr>
          <p:cNvPr id="26630" name="Text Box 4"/>
          <p:cNvSpPr txBox="1">
            <a:spLocks noChangeArrowheads="1"/>
          </p:cNvSpPr>
          <p:nvPr/>
        </p:nvSpPr>
        <p:spPr bwMode="auto">
          <a:xfrm>
            <a:off x="1126988" y="1779860"/>
            <a:ext cx="19127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FFFF00"/>
                </a:solidFill>
                <a:latin typeface="+mn-lt"/>
              </a:rPr>
              <a:t>Precentral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+mn-lt"/>
              </a:rPr>
              <a:t>Gyrus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6631" name="Text Box 5"/>
          <p:cNvSpPr txBox="1">
            <a:spLocks noChangeArrowheads="1"/>
          </p:cNvSpPr>
          <p:nvPr/>
        </p:nvSpPr>
        <p:spPr bwMode="auto">
          <a:xfrm>
            <a:off x="5715001" y="1781125"/>
            <a:ext cx="2012089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FFFF00"/>
                </a:solidFill>
                <a:latin typeface="+mn-lt"/>
              </a:rPr>
              <a:t>Postcentral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+mn-lt"/>
              </a:rPr>
              <a:t>Gyrus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6632" name="Line 6"/>
          <p:cNvSpPr>
            <a:spLocks noChangeShapeType="1"/>
          </p:cNvSpPr>
          <p:nvPr/>
        </p:nvSpPr>
        <p:spPr bwMode="auto">
          <a:xfrm>
            <a:off x="2452824" y="2275352"/>
            <a:ext cx="1484177" cy="83614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6633" name="Line 7"/>
          <p:cNvSpPr>
            <a:spLocks noChangeShapeType="1"/>
          </p:cNvSpPr>
          <p:nvPr/>
        </p:nvSpPr>
        <p:spPr bwMode="auto">
          <a:xfrm flipH="1">
            <a:off x="4635500" y="2159000"/>
            <a:ext cx="1333500" cy="571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6634" name="Text Box 9"/>
          <p:cNvSpPr txBox="1">
            <a:spLocks noChangeArrowheads="1"/>
          </p:cNvSpPr>
          <p:nvPr/>
        </p:nvSpPr>
        <p:spPr bwMode="auto">
          <a:xfrm>
            <a:off x="889002" y="5016500"/>
            <a:ext cx="27942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+mn-lt"/>
              </a:rPr>
              <a:t>Superior Temporal Gyrus</a:t>
            </a:r>
          </a:p>
        </p:txBody>
      </p:sp>
      <p:sp>
        <p:nvSpPr>
          <p:cNvPr id="26635" name="Line 10"/>
          <p:cNvSpPr>
            <a:spLocks noChangeShapeType="1"/>
          </p:cNvSpPr>
          <p:nvPr/>
        </p:nvSpPr>
        <p:spPr bwMode="auto">
          <a:xfrm flipV="1">
            <a:off x="1651000" y="4000500"/>
            <a:ext cx="2095500" cy="952500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705188" y="3302000"/>
            <a:ext cx="909223" cy="40011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+mn-lt"/>
              </a:rPr>
              <a:t>subject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6858001" y="4127500"/>
            <a:ext cx="681597" cy="40011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+mn-lt"/>
              </a:rPr>
              <a:t>label</a:t>
            </a:r>
          </a:p>
        </p:txBody>
      </p:sp>
      <p:cxnSp>
        <p:nvCxnSpPr>
          <p:cNvPr id="26639" name="AutoShape 15"/>
          <p:cNvCxnSpPr>
            <a:cxnSpLocks noChangeShapeType="1"/>
            <a:stCxn id="26637" idx="2"/>
            <a:endCxn id="26638" idx="0"/>
          </p:cNvCxnSpPr>
          <p:nvPr/>
        </p:nvCxnSpPr>
        <p:spPr bwMode="auto">
          <a:xfrm>
            <a:off x="7159799" y="3702110"/>
            <a:ext cx="39000" cy="425390"/>
          </a:xfrm>
          <a:prstGeom prst="straightConnector1">
            <a:avLst/>
          </a:prstGeom>
          <a:noFill/>
          <a:ln w="9525">
            <a:solidFill>
              <a:srgbClr val="59595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6273594" y="4889500"/>
            <a:ext cx="1635384" cy="40011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+mn-lt"/>
              </a:rPr>
              <a:t>lh.aparc.annot</a:t>
            </a:r>
          </a:p>
        </p:txBody>
      </p:sp>
      <p:cxnSp>
        <p:nvCxnSpPr>
          <p:cNvPr id="26641" name="AutoShape 17"/>
          <p:cNvCxnSpPr>
            <a:cxnSpLocks noChangeShapeType="1"/>
            <a:stCxn id="26638" idx="2"/>
            <a:endCxn id="26640" idx="0"/>
          </p:cNvCxnSpPr>
          <p:nvPr/>
        </p:nvCxnSpPr>
        <p:spPr bwMode="auto">
          <a:xfrm flipH="1">
            <a:off x="7091287" y="4527610"/>
            <a:ext cx="107513" cy="361890"/>
          </a:xfrm>
          <a:prstGeom prst="straightConnector1">
            <a:avLst/>
          </a:prstGeom>
          <a:noFill/>
          <a:ln w="9525">
            <a:solidFill>
              <a:srgbClr val="595959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74907" y="5498653"/>
            <a:ext cx="7607094" cy="63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kumimoji="1" lang="en-US" sz="1167" u="sng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 automated labeling system for subdividing the human cerebral cortex on MRI scans into gyral based regions of interest</a:t>
            </a:r>
            <a:r>
              <a:rPr kumimoji="1" lang="en-US" sz="1167" dirty="0">
                <a:solidFill>
                  <a:srgbClr val="FFFF00"/>
                </a:solidFill>
              </a:rPr>
              <a:t>, </a:t>
            </a:r>
            <a:r>
              <a:rPr kumimoji="1" lang="en-US" sz="1167" dirty="0" err="1">
                <a:solidFill>
                  <a:srgbClr val="FFFF00"/>
                </a:solidFill>
              </a:rPr>
              <a:t>Desikan</a:t>
            </a:r>
            <a:r>
              <a:rPr kumimoji="1" lang="en-US" sz="1167" dirty="0">
                <a:solidFill>
                  <a:srgbClr val="FFFF00"/>
                </a:solidFill>
              </a:rPr>
              <a:t>, R.S., F. </a:t>
            </a:r>
            <a:r>
              <a:rPr kumimoji="1" lang="en-US" sz="1167" dirty="0" err="1">
                <a:solidFill>
                  <a:srgbClr val="FFFF00"/>
                </a:solidFill>
              </a:rPr>
              <a:t>Segonne</a:t>
            </a:r>
            <a:r>
              <a:rPr kumimoji="1" lang="en-US" sz="1167" dirty="0">
                <a:solidFill>
                  <a:srgbClr val="FFFF00"/>
                </a:solidFill>
              </a:rPr>
              <a:t>, B. </a:t>
            </a:r>
            <a:r>
              <a:rPr kumimoji="1" lang="en-US" sz="1167" dirty="0" err="1">
                <a:solidFill>
                  <a:srgbClr val="FFFF00"/>
                </a:solidFill>
              </a:rPr>
              <a:t>Fischl</a:t>
            </a:r>
            <a:r>
              <a:rPr kumimoji="1" lang="en-US" sz="1167" dirty="0">
                <a:solidFill>
                  <a:srgbClr val="FFFF00"/>
                </a:solidFill>
              </a:rPr>
              <a:t>, B.T. Quinn, B.C. Dickerson, D. Blacker, R.L. Buckner, A.M. Dale, R.P. Maguire, B.T. Hyman, M.S. Albert, and R.J. </a:t>
            </a:r>
            <a:r>
              <a:rPr kumimoji="1" lang="en-US" sz="1167" dirty="0" err="1">
                <a:solidFill>
                  <a:srgbClr val="FFFF00"/>
                </a:solidFill>
              </a:rPr>
              <a:t>Killiany</a:t>
            </a:r>
            <a:r>
              <a:rPr kumimoji="1" lang="en-US" sz="1167" dirty="0">
                <a:solidFill>
                  <a:srgbClr val="FFFF00"/>
                </a:solidFill>
              </a:rPr>
              <a:t>, (2006). </a:t>
            </a:r>
            <a:r>
              <a:rPr kumimoji="1" lang="en-US" sz="1167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NeuroImage</a:t>
            </a:r>
            <a:r>
              <a:rPr kumimoji="1" lang="en-US" sz="1167" dirty="0">
                <a:solidFill>
                  <a:srgbClr val="FFFF00"/>
                </a:solidFill>
              </a:rPr>
              <a:t> 31(3):968-80.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97906" y="5229724"/>
            <a:ext cx="990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103A6D-EC7C-9F49-AEAA-9D5D647C528F}" type="slidenum">
              <a:rPr lang="en-US" smtClean="0">
                <a:solidFill>
                  <a:srgbClr val="FFFF00"/>
                </a:solidFill>
              </a:rPr>
              <a:pPr/>
              <a:t>13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13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me-lh-cor-label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53" y="3766128"/>
            <a:ext cx="1887999" cy="137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17500"/>
            <a:ext cx="7620000" cy="952500"/>
          </a:xfrm>
        </p:spPr>
        <p:txBody>
          <a:bodyPr/>
          <a:lstStyle/>
          <a:p>
            <a:pPr eaLnBrk="1" hangingPunct="1"/>
            <a:r>
              <a:rPr lang="en-US" sz="3667" dirty="0">
                <a:solidFill>
                  <a:srgbClr val="FFFF00"/>
                </a:solidFill>
              </a:rPr>
              <a:t>Thickness and Area ROI Studies</a:t>
            </a:r>
          </a:p>
        </p:txBody>
      </p:sp>
      <p:pic>
        <p:nvPicPr>
          <p:cNvPr id="25605" name="Picture 5" descr="adni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17262" r="7004" b="3374"/>
          <a:stretch>
            <a:fillRect/>
          </a:stretch>
        </p:blipFill>
        <p:spPr bwMode="auto">
          <a:xfrm>
            <a:off x="4635500" y="1587500"/>
            <a:ext cx="3175000" cy="186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adni6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9048" r="7719" b="4762"/>
          <a:stretch>
            <a:fillRect/>
          </a:stretch>
        </p:blipFill>
        <p:spPr bwMode="auto">
          <a:xfrm>
            <a:off x="4635500" y="3937001"/>
            <a:ext cx="3238500" cy="178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016001" y="5216783"/>
            <a:ext cx="26516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+mn-lt"/>
              </a:rPr>
              <a:t>Middle Temporal </a:t>
            </a:r>
            <a:r>
              <a:rPr lang="en-US" sz="2000" dirty="0" err="1">
                <a:solidFill>
                  <a:srgbClr val="FFFF00"/>
                </a:solidFill>
                <a:latin typeface="+mn-lt"/>
              </a:rPr>
              <a:t>Gyrus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5609" name="Picture 9" descr="lh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88" y="1470055"/>
            <a:ext cx="2349500" cy="164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143001" y="3097550"/>
            <a:ext cx="20265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FFFF00"/>
                </a:solidFill>
                <a:latin typeface="+mn-lt"/>
              </a:rPr>
              <a:t>Entorhinal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Cortex</a:t>
            </a: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V="1">
            <a:off x="1968500" y="2794000"/>
            <a:ext cx="825500" cy="381000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V="1">
            <a:off x="1968500" y="4635500"/>
            <a:ext cx="762000" cy="621590"/>
          </a:xfrm>
          <a:prstGeom prst="line">
            <a:avLst/>
          </a:prstGeom>
          <a:noFill/>
          <a:ln w="5715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4318000" y="1143000"/>
            <a:ext cx="3406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u="sng" dirty="0">
                <a:solidFill>
                  <a:srgbClr val="FFFF00"/>
                </a:solidFill>
                <a:latin typeface="+mn-lt"/>
              </a:rPr>
              <a:t>Thickness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of </a:t>
            </a:r>
            <a:r>
              <a:rPr lang="en-US" sz="2000" dirty="0" err="1">
                <a:solidFill>
                  <a:srgbClr val="FFFF00"/>
                </a:solidFill>
                <a:latin typeface="+mn-lt"/>
              </a:rPr>
              <a:t>Entorhinal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Cortex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953000" y="3556000"/>
            <a:ext cx="24275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u="sng" dirty="0">
                <a:solidFill>
                  <a:srgbClr val="FFFF00"/>
                </a:solidFill>
                <a:latin typeface="+mn-lt"/>
              </a:rPr>
              <a:t>Surface Area 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of MTG</a:t>
            </a:r>
          </a:p>
        </p:txBody>
      </p:sp>
      <p:sp>
        <p:nvSpPr>
          <p:cNvPr id="25615" name="Text Box 16"/>
          <p:cNvSpPr txBox="1">
            <a:spLocks noChangeArrowheads="1"/>
          </p:cNvSpPr>
          <p:nvPr/>
        </p:nvSpPr>
        <p:spPr bwMode="auto">
          <a:xfrm>
            <a:off x="1053478" y="5643323"/>
            <a:ext cx="36247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+mn-lt"/>
              </a:rPr>
              <a:t>Gray matter </a:t>
            </a:r>
            <a:r>
              <a:rPr lang="en-US" sz="2000" u="sng" dirty="0">
                <a:solidFill>
                  <a:srgbClr val="FFFF00"/>
                </a:solidFill>
                <a:latin typeface="+mn-lt"/>
              </a:rPr>
              <a:t>volume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also possible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477000"/>
            <a:ext cx="990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103A6D-EC7C-9F49-AEAA-9D5D647C528F}" type="slidenum">
              <a:rPr lang="en-US" smtClean="0">
                <a:solidFill>
                  <a:srgbClr val="FFFF00"/>
                </a:solidFill>
              </a:rPr>
              <a:pPr/>
              <a:t>14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43602"/>
      </p:ext>
    </p:extLst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DF1FD-D9C1-7FB2-2DF2-B94CDB1A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4F6D7FFE-CE56-A560-3916-A3A6DBEC9A56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Surface-based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Intersubject Registration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Group Analysis</a:t>
            </a:r>
          </a:p>
        </p:txBody>
      </p:sp>
    </p:spTree>
    <p:extLst>
      <p:ext uri="{BB962C8B-B14F-4D97-AF65-F5344CB8AC3E}">
        <p14:creationId xmlns:p14="http://schemas.microsoft.com/office/powerpoint/2010/main" val="323957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72268-E69C-713C-FEEA-D8119B4F4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DE27-F95F-CB85-FD95-D8F567B7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87217"/>
            <a:ext cx="5467349" cy="994172"/>
          </a:xfrm>
        </p:spPr>
        <p:txBody>
          <a:bodyPr/>
          <a:lstStyle/>
          <a:p>
            <a:r>
              <a:rPr lang="en-US" noProof="0" dirty="0">
                <a:solidFill>
                  <a:srgbClr val="FFFF00"/>
                </a:solidFill>
              </a:rPr>
              <a:t>Spherical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DD608-C6AD-752E-9A8B-12C43482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3800" y="6400800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6730CAD-8DE1-7946-9DCE-E83D81D40C60}" type="slidenum">
              <a:rPr lang="en-BE" smtClean="0">
                <a:solidFill>
                  <a:srgbClr val="FFFF00"/>
                </a:solidFill>
              </a:rPr>
              <a:pPr algn="r"/>
              <a:t>16</a:t>
            </a:fld>
            <a:endParaRPr lang="en-US" noProof="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236979-D398-BE59-192A-0BB7196E6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0"/>
            <a:ext cx="3889141" cy="3488484"/>
          </a:xfrm>
          <a:prstGeom prst="rect">
            <a:avLst/>
          </a:prstGeom>
        </p:spPr>
      </p:pic>
      <p:pic>
        <p:nvPicPr>
          <p:cNvPr id="14" name="Picture 13" descr="A green and red brain&#10;&#10;AI-generated content may be incorrect.">
            <a:extLst>
              <a:ext uri="{FF2B5EF4-FFF2-40B4-BE49-F238E27FC236}">
                <a16:creationId xmlns:a16="http://schemas.microsoft.com/office/drawing/2014/main" id="{43657F8E-2F06-F4DE-F725-EFA844764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24267" r="7756" b="23290"/>
          <a:stretch>
            <a:fillRect/>
          </a:stretch>
        </p:blipFill>
        <p:spPr>
          <a:xfrm>
            <a:off x="507767" y="1416060"/>
            <a:ext cx="3610236" cy="2164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F73584-524F-34AB-1E5B-AAD4E5594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24322" r="9140" b="23236"/>
          <a:stretch>
            <a:fillRect/>
          </a:stretch>
        </p:blipFill>
        <p:spPr>
          <a:xfrm>
            <a:off x="476172" y="3886200"/>
            <a:ext cx="3610236" cy="21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0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veraging">
            <a:extLst>
              <a:ext uri="{FF2B5EF4-FFF2-40B4-BE49-F238E27FC236}">
                <a16:creationId xmlns:a16="http://schemas.microsoft.com/office/drawing/2014/main" id="{9C2FB5BF-597A-50CA-B418-25A84FA5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10" y="1733550"/>
            <a:ext cx="4650581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B3D70369-ACF6-F5BF-67CA-FEBCD7FDE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843" y="1162051"/>
            <a:ext cx="137076" cy="3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43" tIns="33326" rIns="67843" bIns="33326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0A262D4-8192-1E2F-F610-3D6B79648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523" y="5372100"/>
            <a:ext cx="4760483" cy="3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5" tIns="34278" rIns="68555" bIns="34278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sz="1800" dirty="0">
                <a:solidFill>
                  <a:srgbClr val="FFFF00"/>
                </a:solidFill>
              </a:rPr>
              <a:t>Common space for group analysis (like </a:t>
            </a:r>
            <a:r>
              <a:rPr lang="en-US" sz="1800" dirty="0" err="1">
                <a:solidFill>
                  <a:srgbClr val="FFFF00"/>
                </a:solidFill>
              </a:rPr>
              <a:t>Talairach</a:t>
            </a:r>
            <a:r>
              <a:rPr lang="en-US" sz="18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7DE77B-624C-BB6A-8217-A75B2791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7782" y="6356349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730CAD-8DE1-7946-9DCE-E83D81D40C60}" type="slidenum">
              <a:rPr lang="en-BE" smtClean="0">
                <a:solidFill>
                  <a:srgbClr val="FFFF00"/>
                </a:solidFill>
              </a:rPr>
              <a:pPr/>
              <a:t>17</a:t>
            </a:fld>
            <a:endParaRPr lang="en-US" noProof="0" dirty="0">
              <a:solidFill>
                <a:srgbClr val="FFFF00"/>
              </a:solidFill>
            </a:endParaRPr>
          </a:p>
        </p:txBody>
      </p:sp>
      <p:grpSp>
        <p:nvGrpSpPr>
          <p:cNvPr id="3" name="Group 52">
            <a:extLst>
              <a:ext uri="{FF2B5EF4-FFF2-40B4-BE49-F238E27FC236}">
                <a16:creationId xmlns:a16="http://schemas.microsoft.com/office/drawing/2014/main" id="{5DD10114-F066-B3FF-E6F0-6C5BC7D4CF88}"/>
              </a:ext>
            </a:extLst>
          </p:cNvPr>
          <p:cNvGrpSpPr>
            <a:grpSpLocks/>
          </p:cNvGrpSpPr>
          <p:nvPr/>
        </p:nvGrpSpPr>
        <p:grpSpPr bwMode="auto">
          <a:xfrm>
            <a:off x="234723" y="2156054"/>
            <a:ext cx="1828800" cy="2057400"/>
            <a:chOff x="3864" y="1405"/>
            <a:chExt cx="1536" cy="1728"/>
          </a:xfrm>
        </p:grpSpPr>
        <p:sp>
          <p:nvSpPr>
            <p:cNvPr id="4" name="Line 39">
              <a:extLst>
                <a:ext uri="{FF2B5EF4-FFF2-40B4-BE49-F238E27FC236}">
                  <a16:creationId xmlns:a16="http://schemas.microsoft.com/office/drawing/2014/main" id="{B46AEBFA-7DEE-D500-DF09-890BDB50D3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2" y="2596"/>
              <a:ext cx="0" cy="537"/>
            </a:xfrm>
            <a:prstGeom prst="line">
              <a:avLst/>
            </a:prstGeom>
            <a:noFill/>
            <a:ln w="38100">
              <a:solidFill>
                <a:srgbClr val="1004FA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00"/>
                </a:solidFill>
              </a:endParaRPr>
            </a:p>
          </p:txBody>
        </p:sp>
        <p:pic>
          <p:nvPicPr>
            <p:cNvPr id="5" name="Picture 23" descr="sulc-sphreg">
              <a:extLst>
                <a:ext uri="{FF2B5EF4-FFF2-40B4-BE49-F238E27FC236}">
                  <a16:creationId xmlns:a16="http://schemas.microsoft.com/office/drawing/2014/main" id="{E2E1D807-7631-4C70-BBCA-6D3BF334F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6"/>
            <a:stretch>
              <a:fillRect/>
            </a:stretch>
          </p:blipFill>
          <p:spPr bwMode="auto">
            <a:xfrm>
              <a:off x="3864" y="1531"/>
              <a:ext cx="1536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33">
              <a:extLst>
                <a:ext uri="{FF2B5EF4-FFF2-40B4-BE49-F238E27FC236}">
                  <a16:creationId xmlns:a16="http://schemas.microsoft.com/office/drawing/2014/main" id="{0A3E871F-3BB6-123B-B16D-2B3743297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" y="2125"/>
              <a:ext cx="1344" cy="240"/>
            </a:xfrm>
            <a:prstGeom prst="ellipse">
              <a:avLst/>
            </a:prstGeom>
            <a:noFill/>
            <a:ln w="38100">
              <a:solidFill>
                <a:srgbClr val="1004F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en-US" sz="1500" dirty="0">
                <a:solidFill>
                  <a:srgbClr val="FFFF00"/>
                </a:solidFill>
              </a:endParaRPr>
            </a:p>
          </p:txBody>
        </p:sp>
        <p:sp>
          <p:nvSpPr>
            <p:cNvPr id="7" name="Line 34">
              <a:extLst>
                <a:ext uri="{FF2B5EF4-FFF2-40B4-BE49-F238E27FC236}">
                  <a16:creationId xmlns:a16="http://schemas.microsoft.com/office/drawing/2014/main" id="{5DC9C9FB-203F-AE43-62CD-4EB25247B7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2" y="1405"/>
              <a:ext cx="0" cy="663"/>
            </a:xfrm>
            <a:prstGeom prst="line">
              <a:avLst/>
            </a:prstGeom>
            <a:noFill/>
            <a:ln w="38100">
              <a:solidFill>
                <a:srgbClr val="1004FA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00"/>
                </a:solidFill>
              </a:endParaRPr>
            </a:p>
          </p:txBody>
        </p:sp>
        <p:pic>
          <p:nvPicPr>
            <p:cNvPr id="8" name="Picture 35" descr="sulc-sphreg">
              <a:extLst>
                <a:ext uri="{FF2B5EF4-FFF2-40B4-BE49-F238E27FC236}">
                  <a16:creationId xmlns:a16="http://schemas.microsoft.com/office/drawing/2014/main" id="{45054E72-6A72-6232-305B-F9B2E0B78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6" b="48421"/>
            <a:stretch>
              <a:fillRect/>
            </a:stretch>
          </p:blipFill>
          <p:spPr bwMode="auto">
            <a:xfrm>
              <a:off x="3864" y="1590"/>
              <a:ext cx="1536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31E55493-65EF-4B92-90F5-EDBA7F816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1968"/>
              <a:ext cx="64" cy="340"/>
            </a:xfrm>
            <a:custGeom>
              <a:avLst/>
              <a:gdLst>
                <a:gd name="T0" fmla="*/ 0 w 352"/>
                <a:gd name="T1" fmla="*/ 0 h 720"/>
                <a:gd name="T2" fmla="*/ 1 w 352"/>
                <a:gd name="T3" fmla="*/ 10 h 720"/>
                <a:gd name="T4" fmla="*/ 1 w 352"/>
                <a:gd name="T5" fmla="*/ 25 h 720"/>
                <a:gd name="T6" fmla="*/ 2 w 352"/>
                <a:gd name="T7" fmla="*/ 60 h 720"/>
                <a:gd name="T8" fmla="*/ 2 w 352"/>
                <a:gd name="T9" fmla="*/ 76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2"/>
                <a:gd name="T16" fmla="*/ 0 h 720"/>
                <a:gd name="T17" fmla="*/ 352 w 352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2" h="720">
                  <a:moveTo>
                    <a:pt x="0" y="0"/>
                  </a:moveTo>
                  <a:cubicBezTo>
                    <a:pt x="52" y="28"/>
                    <a:pt x="104" y="56"/>
                    <a:pt x="144" y="96"/>
                  </a:cubicBezTo>
                  <a:cubicBezTo>
                    <a:pt x="184" y="136"/>
                    <a:pt x="208" y="160"/>
                    <a:pt x="240" y="240"/>
                  </a:cubicBezTo>
                  <a:cubicBezTo>
                    <a:pt x="272" y="320"/>
                    <a:pt x="320" y="496"/>
                    <a:pt x="336" y="576"/>
                  </a:cubicBezTo>
                  <a:cubicBezTo>
                    <a:pt x="352" y="656"/>
                    <a:pt x="344" y="688"/>
                    <a:pt x="336" y="72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00"/>
                </a:solidFill>
              </a:endParaRPr>
            </a:p>
          </p:txBody>
        </p:sp>
        <p:sp>
          <p:nvSpPr>
            <p:cNvPr id="10" name="Freeform 43">
              <a:extLst>
                <a:ext uri="{FF2B5EF4-FFF2-40B4-BE49-F238E27FC236}">
                  <a16:creationId xmlns:a16="http://schemas.microsoft.com/office/drawing/2014/main" id="{BF30D426-9DC1-42A8-9CDB-D10A06E14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" y="2304"/>
              <a:ext cx="384" cy="56"/>
            </a:xfrm>
            <a:custGeom>
              <a:avLst/>
              <a:gdLst>
                <a:gd name="T0" fmla="*/ 0 w 384"/>
                <a:gd name="T1" fmla="*/ 48 h 56"/>
                <a:gd name="T2" fmla="*/ 240 w 384"/>
                <a:gd name="T3" fmla="*/ 48 h 56"/>
                <a:gd name="T4" fmla="*/ 384 w 384"/>
                <a:gd name="T5" fmla="*/ 0 h 56"/>
                <a:gd name="T6" fmla="*/ 0 60000 65536"/>
                <a:gd name="T7" fmla="*/ 0 60000 65536"/>
                <a:gd name="T8" fmla="*/ 0 60000 65536"/>
                <a:gd name="T9" fmla="*/ 0 w 384"/>
                <a:gd name="T10" fmla="*/ 0 h 56"/>
                <a:gd name="T11" fmla="*/ 384 w 384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56">
                  <a:moveTo>
                    <a:pt x="0" y="48"/>
                  </a:moveTo>
                  <a:cubicBezTo>
                    <a:pt x="88" y="52"/>
                    <a:pt x="176" y="56"/>
                    <a:pt x="240" y="48"/>
                  </a:cubicBezTo>
                  <a:cubicBezTo>
                    <a:pt x="304" y="40"/>
                    <a:pt x="344" y="20"/>
                    <a:pt x="38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 dirty="0">
                <a:solidFill>
                  <a:srgbClr val="FFFF00"/>
                </a:solidFill>
              </a:endParaRPr>
            </a:p>
          </p:txBody>
        </p:sp>
        <p:sp>
          <p:nvSpPr>
            <p:cNvPr id="11" name="Oval 44">
              <a:extLst>
                <a:ext uri="{FF2B5EF4-FFF2-40B4-BE49-F238E27FC236}">
                  <a16:creationId xmlns:a16="http://schemas.microsoft.com/office/drawing/2014/main" id="{684DD7DE-BEB6-66E4-973C-E9A28FBE6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1" y="1908"/>
              <a:ext cx="48" cy="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en-US" sz="1500" dirty="0">
                <a:solidFill>
                  <a:srgbClr val="FFFF00"/>
                </a:solidFill>
              </a:endParaRPr>
            </a:p>
          </p:txBody>
        </p:sp>
        <p:grpSp>
          <p:nvGrpSpPr>
            <p:cNvPr id="12" name="Group 45">
              <a:extLst>
                <a:ext uri="{FF2B5EF4-FFF2-40B4-BE49-F238E27FC236}">
                  <a16:creationId xmlns:a16="http://schemas.microsoft.com/office/drawing/2014/main" id="{D480FF13-25F4-D395-ED00-B328FE54A9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6" y="2190"/>
              <a:ext cx="288" cy="334"/>
              <a:chOff x="453" y="2256"/>
              <a:chExt cx="1920" cy="1920"/>
            </a:xfrm>
          </p:grpSpPr>
          <p:sp>
            <p:nvSpPr>
              <p:cNvPr id="15" name="Line 46">
                <a:extLst>
                  <a:ext uri="{FF2B5EF4-FFF2-40B4-BE49-F238E27FC236}">
                    <a16:creationId xmlns:a16="http://schemas.microsoft.com/office/drawing/2014/main" id="{234E376C-1F0A-CE1F-3F56-2C479C4D7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7" y="2256"/>
                <a:ext cx="0" cy="1920"/>
              </a:xfrm>
              <a:prstGeom prst="line">
                <a:avLst/>
              </a:prstGeom>
              <a:noFill/>
              <a:ln w="38100">
                <a:solidFill>
                  <a:srgbClr val="04E3FA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Line 47">
                <a:extLst>
                  <a:ext uri="{FF2B5EF4-FFF2-40B4-BE49-F238E27FC236}">
                    <a16:creationId xmlns:a16="http://schemas.microsoft.com/office/drawing/2014/main" id="{560591F0-A3B0-DD7A-80B2-E41B14CB3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413" y="2263"/>
                <a:ext cx="0" cy="1920"/>
              </a:xfrm>
              <a:prstGeom prst="line">
                <a:avLst/>
              </a:prstGeom>
              <a:noFill/>
              <a:ln w="38100">
                <a:solidFill>
                  <a:srgbClr val="04E3FA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8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3" name="Rectangle 49">
              <a:extLst>
                <a:ext uri="{FF2B5EF4-FFF2-40B4-BE49-F238E27FC236}">
                  <a16:creationId xmlns:a16="http://schemas.microsoft.com/office/drawing/2014/main" id="{3EA49EF6-1F50-E3EC-C2DD-1F8A7BA97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4" y="2304"/>
              <a:ext cx="25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sz="1800" dirty="0">
                  <a:solidFill>
                    <a:srgbClr val="FFFF00"/>
                  </a:solidFill>
                  <a:latin typeface="Symbol" panose="05050102010706020507" pitchFamily="18" charset="2"/>
                </a:rPr>
                <a:t>q</a:t>
              </a:r>
            </a:p>
          </p:txBody>
        </p:sp>
        <p:sp>
          <p:nvSpPr>
            <p:cNvPr id="14" name="Rectangle 51">
              <a:extLst>
                <a:ext uri="{FF2B5EF4-FFF2-40B4-BE49-F238E27FC236}">
                  <a16:creationId xmlns:a16="http://schemas.microsoft.com/office/drawing/2014/main" id="{C286466F-3F20-A20F-CFD3-944631F99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968"/>
              <a:ext cx="25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sz="1800" dirty="0">
                  <a:solidFill>
                    <a:srgbClr val="FFFF00"/>
                  </a:solidFill>
                  <a:latin typeface="Symbol" panose="05050102010706020507" pitchFamily="18" charset="2"/>
                </a:rPr>
                <a:t>f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101641B-2097-F189-ABA0-76F2C4BF4068}"/>
              </a:ext>
            </a:extLst>
          </p:cNvPr>
          <p:cNvSpPr txBox="1">
            <a:spLocks/>
          </p:cNvSpPr>
          <p:nvPr/>
        </p:nvSpPr>
        <p:spPr>
          <a:xfrm>
            <a:off x="481913" y="982098"/>
            <a:ext cx="7831607" cy="6703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j-cs"/>
              </a:defRPr>
            </a:lvl1pPr>
          </a:lstStyle>
          <a:p>
            <a:r>
              <a:rPr lang="en-US" sz="3300" dirty="0">
                <a:solidFill>
                  <a:srgbClr val="FFFF00"/>
                </a:solidFill>
              </a:rPr>
              <a:t>A Surface-Based Spherical Coordinate System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39B7A48-3037-CDE0-7D47-81FBFAEC0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2797892" cy="74295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fsaverage Space</a:t>
            </a:r>
          </a:p>
        </p:txBody>
      </p:sp>
      <p:pic>
        <p:nvPicPr>
          <p:cNvPr id="23557" name="Picture 5" descr="fsaverage">
            <a:extLst>
              <a:ext uri="{FF2B5EF4-FFF2-40B4-BE49-F238E27FC236}">
                <a16:creationId xmlns:a16="http://schemas.microsoft.com/office/drawing/2014/main" id="{F52C7A7E-106A-F265-9BCB-C498C1F47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5625" r="18750" b="4688"/>
          <a:stretch>
            <a:fillRect/>
          </a:stretch>
        </p:blipFill>
        <p:spPr bwMode="auto">
          <a:xfrm>
            <a:off x="6561438" y="3773443"/>
            <a:ext cx="1465502" cy="17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>
            <a:extLst>
              <a:ext uri="{FF2B5EF4-FFF2-40B4-BE49-F238E27FC236}">
                <a16:creationId xmlns:a16="http://schemas.microsoft.com/office/drawing/2014/main" id="{F6E9B96D-86C9-5456-A1E8-FD29104D9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03" y="4112259"/>
            <a:ext cx="5282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4161750" indent="-24161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>
              <a:spcBef>
                <a:spcPct val="0"/>
              </a:spcBef>
              <a:buSzTx/>
              <a:buFontTx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 Default registration space</a:t>
            </a:r>
          </a:p>
          <a:p>
            <a:pPr lvl="1">
              <a:spcBef>
                <a:spcPct val="0"/>
              </a:spcBef>
              <a:buSzTx/>
              <a:buFontTx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 Like the MNI152 but for surfaces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62E995-FF9D-9F6C-DF14-0E255111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3503" y="6462779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730CAD-8DE1-7946-9DCE-E83D81D40C60}" type="slidenum">
              <a:rPr lang="en-BE" smtClean="0">
                <a:solidFill>
                  <a:srgbClr val="FFFF00"/>
                </a:solidFill>
              </a:rPr>
              <a:pPr/>
              <a:t>18</a:t>
            </a:fld>
            <a:endParaRPr lang="en-US" noProof="0" dirty="0">
              <a:solidFill>
                <a:srgbClr val="FFFF00"/>
              </a:solidFill>
            </a:endParaRPr>
          </a:p>
        </p:txBody>
      </p:sp>
      <p:pic>
        <p:nvPicPr>
          <p:cNvPr id="4" name="Picture 3" descr="A green and red brain&#10;&#10;AI-generated content may be incorrect.">
            <a:extLst>
              <a:ext uri="{FF2B5EF4-FFF2-40B4-BE49-F238E27FC236}">
                <a16:creationId xmlns:a16="http://schemas.microsoft.com/office/drawing/2014/main" id="{B1F127ED-AF15-A8A6-9072-472A015395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9" t="5067" r="9694" b="8101"/>
          <a:stretch>
            <a:fillRect/>
          </a:stretch>
        </p:blipFill>
        <p:spPr>
          <a:xfrm>
            <a:off x="381042" y="1864326"/>
            <a:ext cx="2504261" cy="1909118"/>
          </a:xfrm>
          <a:prstGeom prst="rect">
            <a:avLst/>
          </a:prstGeom>
        </p:spPr>
      </p:pic>
      <p:pic>
        <p:nvPicPr>
          <p:cNvPr id="6" name="Picture 5" descr="A green and red brain&#10;&#10;AI-generated content may be incorrect.">
            <a:extLst>
              <a:ext uri="{FF2B5EF4-FFF2-40B4-BE49-F238E27FC236}">
                <a16:creationId xmlns:a16="http://schemas.microsoft.com/office/drawing/2014/main" id="{D5D7B6AE-8AA5-204F-7106-8CEE72AE0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39" t="5065" r="9694" b="8103"/>
          <a:stretch>
            <a:fillRect/>
          </a:stretch>
        </p:blipFill>
        <p:spPr>
          <a:xfrm>
            <a:off x="2829700" y="1864325"/>
            <a:ext cx="2504261" cy="1909118"/>
          </a:xfrm>
          <a:prstGeom prst="rect">
            <a:avLst/>
          </a:prstGeom>
        </p:spPr>
      </p:pic>
      <p:pic>
        <p:nvPicPr>
          <p:cNvPr id="8" name="Picture 7" descr="A green and red object&#10;&#10;AI-generated content may be incorrect.">
            <a:extLst>
              <a:ext uri="{FF2B5EF4-FFF2-40B4-BE49-F238E27FC236}">
                <a16:creationId xmlns:a16="http://schemas.microsoft.com/office/drawing/2014/main" id="{2395C906-A5A4-E731-635E-8D2E78695B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61" t="8757" r="5211" b="6659"/>
          <a:stretch>
            <a:fillRect/>
          </a:stretch>
        </p:blipFill>
        <p:spPr>
          <a:xfrm>
            <a:off x="5323285" y="1864325"/>
            <a:ext cx="2699951" cy="190911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F31940A-0EC9-74DF-F676-CE4323522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5088"/>
            <a:ext cx="77851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Surface-based Registration Performance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0A197197-6134-996C-8022-1D6F6FB6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730375"/>
            <a:ext cx="4406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>
            <a:extLst>
              <a:ext uri="{FF2B5EF4-FFF2-40B4-BE49-F238E27FC236}">
                <a16:creationId xmlns:a16="http://schemas.microsoft.com/office/drawing/2014/main" id="{8130A08F-CB41-8E01-FCFE-864EEC34E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730375"/>
            <a:ext cx="44799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>
            <a:extLst>
              <a:ext uri="{FF2B5EF4-FFF2-40B4-BE49-F238E27FC236}">
                <a16:creationId xmlns:a16="http://schemas.microsoft.com/office/drawing/2014/main" id="{C8A10B13-C634-08FA-1B54-5A5B8869C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172075"/>
            <a:ext cx="335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Brodmann, 1909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A71D3B5C-85D9-ACFC-CCB6-A8B62319C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marL="39688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 Bold" panose="02020803070505020304" pitchFamily="18" charset="0"/>
                <a:ea typeface="ヒラギノ明朝 ProN W3" pitchFamily="2" charset="-128"/>
                <a:cs typeface="+mn-cs"/>
              </a:rPr>
              <a:t>Course Overview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40F47F77-C97E-4E67-9A03-4426AD4FF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772400" cy="5715000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 numCol="1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1pPr>
            <a:lvl2pPr marL="779463" indent="-28257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9pPr>
          </a:lstStyle>
          <a:p>
            <a:pPr marL="39688" marR="0" lvl="0" indent="0" algn="l" defTabSz="4572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FFFF00"/>
              </a:buClr>
              <a:buSzPct val="100000"/>
              <a:buFontTx/>
              <a:buNone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ヒラギノ明朝 ProN W3" charset="-128"/>
                <a:cs typeface="+mn-cs"/>
              </a:rPr>
              <a:t>Day 1</a:t>
            </a:r>
          </a:p>
          <a:p>
            <a:pPr marL="779463" marR="0" lvl="1" indent="-282575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Char char="–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ヒラギノ明朝 ProN W3" charset="-128"/>
                <a:cs typeface="+mn-cs"/>
              </a:rPr>
              <a:t>Introduction</a:t>
            </a:r>
          </a:p>
          <a:p>
            <a:pPr marL="779463" marR="0" lvl="1" indent="-282575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Char char="–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ヒラギノ明朝 ProN W3" charset="-128"/>
                <a:cs typeface="+mn-cs"/>
              </a:rPr>
              <a:t>Individual Subject Analysis </a:t>
            </a:r>
          </a:p>
          <a:p>
            <a:pPr marL="779463" marR="0" lvl="1" indent="-282575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Char char="–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ヒラギノ明朝 ProN W3" charset="-128"/>
                <a:cs typeface="ヒラギノ明朝 ProN W3" charset="0"/>
              </a:rPr>
              <a:t>Troubleshooting</a:t>
            </a:r>
          </a:p>
          <a:p>
            <a:pPr marL="39688" marR="0" lvl="0" indent="0" algn="l" defTabSz="4572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FFFF00"/>
              </a:buClr>
              <a:buSzPct val="100000"/>
              <a:buFontTx/>
              <a:buNone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ヒラギノ明朝 ProN W3" charset="-128"/>
              <a:cs typeface="ヒラギノ明朝 ProN W3" charset="0"/>
            </a:endParaRPr>
          </a:p>
          <a:p>
            <a:pPr marL="39688" marR="0" lvl="0" indent="0" algn="l" defTabSz="4572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FFFF00"/>
              </a:buClr>
              <a:buSzPct val="100000"/>
              <a:buFontTx/>
              <a:buNone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ヒラギノ明朝 ProN W3" charset="-128"/>
              <a:cs typeface="ヒラギノ明朝 ProN W3" charset="0"/>
            </a:endParaRPr>
          </a:p>
          <a:p>
            <a:pPr marL="39688" marR="0" lvl="0" indent="0" algn="l" defTabSz="4572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FFFF00"/>
              </a:buClr>
              <a:buSzPct val="100000"/>
              <a:buFontTx/>
              <a:buNone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ヒラギノ明朝 ProN W3" charset="-128"/>
                <a:cs typeface="ヒラギノ明朝 ProN W3" charset="0"/>
              </a:rPr>
              <a:t>Day 2</a:t>
            </a:r>
          </a:p>
          <a:p>
            <a:pPr marL="779463" marR="0" lvl="1" indent="-282575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Char char="–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ヒラギノ明朝 ProN W3" charset="-128"/>
                <a:cs typeface="ヒラギノ明朝 ProN W3" charset="0"/>
              </a:rPr>
              <a:t>Longitudinal Analysis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ヒラギノ明朝 ProN W3" charset="-128"/>
              <a:cs typeface="+mn-cs"/>
            </a:endParaRPr>
          </a:p>
          <a:p>
            <a:pPr marL="779463" marR="0" lvl="1" indent="-282575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Char char="–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ヒラギノ明朝 ProN W3" charset="-128"/>
                <a:cs typeface="+mn-cs"/>
              </a:rPr>
              <a:t>ROI Analysis</a:t>
            </a:r>
          </a:p>
          <a:p>
            <a:pPr marL="779463" marR="0" lvl="1" indent="-282575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Char char="–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ヒラギノ明朝 ProN W3" charset="-128"/>
                <a:cs typeface="ヒラギノ明朝 ProN W3" charset="0"/>
              </a:rPr>
              <a:t>Surface-based Analysis</a:t>
            </a:r>
          </a:p>
          <a:p>
            <a:pPr marL="779463" marR="0" lvl="1" indent="-282575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charset="0"/>
              <a:buChar char="–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ヒラギノ明朝 ProN W3" charset="-128"/>
                <a:cs typeface="ヒラギノ明朝 ProN W3" charset="0"/>
              </a:rPr>
              <a:t>Group Analysis</a:t>
            </a:r>
          </a:p>
          <a:p>
            <a:pPr marL="39688" marR="0" lvl="0" indent="0" algn="l" defTabSz="4572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FFFF00"/>
              </a:buClr>
              <a:buSzPct val="100000"/>
              <a:buFontTx/>
              <a:buNone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ヒラギノ明朝 ProN W3" charset="-128"/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07652CEB-061D-B524-D41E-19B0E3D0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-49213"/>
            <a:ext cx="92773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Areas: Talairach Coordinates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934A0EC-09BA-F31A-314A-F9181B6F9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965825"/>
            <a:ext cx="7480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 sz="2000">
                <a:solidFill>
                  <a:srgbClr val="FFFFFF"/>
                </a:solidFill>
                <a:latin typeface="Times New Roman Bold" panose="02020803070505020304" pitchFamily="18" charset="0"/>
              </a:rPr>
              <a:t> BA17 (V1)          BA18 (V2)      BA44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     BA45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</a:t>
            </a:r>
            <a:endParaRPr lang="en-US" altLang="en-US" sz="2000">
              <a:solidFill>
                <a:srgbClr val="FFFFFF"/>
              </a:solidFill>
              <a:latin typeface="Times New Roman Bold" panose="02020803070505020304" pitchFamily="18" charset="0"/>
            </a:endParaRPr>
          </a:p>
        </p:txBody>
      </p:sp>
      <p:grpSp>
        <p:nvGrpSpPr>
          <p:cNvPr id="97284" name="Group 4">
            <a:extLst>
              <a:ext uri="{FF2B5EF4-FFF2-40B4-BE49-F238E27FC236}">
                <a16:creationId xmlns:a16="http://schemas.microsoft.com/office/drawing/2014/main" id="{03A260A3-E141-0CBB-FAB0-3FAF41CF8C98}"/>
              </a:ext>
            </a:extLst>
          </p:cNvPr>
          <p:cNvGrpSpPr>
            <a:grpSpLocks/>
          </p:cNvGrpSpPr>
          <p:nvPr/>
        </p:nvGrpSpPr>
        <p:grpSpPr bwMode="auto">
          <a:xfrm>
            <a:off x="1355725" y="865188"/>
            <a:ext cx="7100888" cy="5113337"/>
            <a:chOff x="854" y="545"/>
            <a:chExt cx="4473" cy="3221"/>
          </a:xfrm>
        </p:grpSpPr>
        <p:pic>
          <p:nvPicPr>
            <p:cNvPr id="97289" name="Picture 5">
              <a:extLst>
                <a:ext uri="{FF2B5EF4-FFF2-40B4-BE49-F238E27FC236}">
                  <a16:creationId xmlns:a16="http://schemas.microsoft.com/office/drawing/2014/main" id="{A8BFFDCE-BAE7-8FD4-9E38-991C2C04A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"/>
            <a:stretch>
              <a:fillRect/>
            </a:stretch>
          </p:blipFill>
          <p:spPr bwMode="auto">
            <a:xfrm>
              <a:off x="854" y="545"/>
              <a:ext cx="2175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0" name="Picture 6">
              <a:extLst>
                <a:ext uri="{FF2B5EF4-FFF2-40B4-BE49-F238E27FC236}">
                  <a16:creationId xmlns:a16="http://schemas.microsoft.com/office/drawing/2014/main" id="{DC96C7D2-D31F-8D03-E7F1-07EB80540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8"/>
            <a:stretch>
              <a:fillRect/>
            </a:stretch>
          </p:blipFill>
          <p:spPr bwMode="auto">
            <a:xfrm>
              <a:off x="3964" y="545"/>
              <a:ext cx="1363" cy="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1" name="Picture 7">
              <a:extLst>
                <a:ext uri="{FF2B5EF4-FFF2-40B4-BE49-F238E27FC236}">
                  <a16:creationId xmlns:a16="http://schemas.microsoft.com/office/drawing/2014/main" id="{F7D911B2-D2F8-58B8-C279-CC5BB4EE7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" t="2173" r="53256" b="3622"/>
            <a:stretch>
              <a:fillRect/>
            </a:stretch>
          </p:blipFill>
          <p:spPr bwMode="auto">
            <a:xfrm>
              <a:off x="3037" y="545"/>
              <a:ext cx="925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285" name="Rectangle 8">
            <a:extLst>
              <a:ext uri="{FF2B5EF4-FFF2-40B4-BE49-F238E27FC236}">
                <a16:creationId xmlns:a16="http://schemas.microsoft.com/office/drawing/2014/main" id="{CCA7A37F-82A7-F0B4-77E4-F2DEE0E6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334000"/>
            <a:ext cx="1054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 subject overlap</a:t>
            </a:r>
          </a:p>
        </p:txBody>
      </p:sp>
      <p:sp>
        <p:nvSpPr>
          <p:cNvPr id="97286" name="Rectangle 9">
            <a:extLst>
              <a:ext uri="{FF2B5EF4-FFF2-40B4-BE49-F238E27FC236}">
                <a16:creationId xmlns:a16="http://schemas.microsoft.com/office/drawing/2014/main" id="{D096421B-3C1A-F423-DDD4-C609A9D1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838200"/>
            <a:ext cx="1219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10 subjects overlap</a:t>
            </a:r>
          </a:p>
        </p:txBody>
      </p:sp>
      <p:pic>
        <p:nvPicPr>
          <p:cNvPr id="97287" name="Picture 10">
            <a:extLst>
              <a:ext uri="{FF2B5EF4-FFF2-40B4-BE49-F238E27FC236}">
                <a16:creationId xmlns:a16="http://schemas.microsoft.com/office/drawing/2014/main" id="{1EA8FB5F-FF32-8E63-976B-A771CD9A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206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Rectangle 11">
            <a:extLst>
              <a:ext uri="{FF2B5EF4-FFF2-40B4-BE49-F238E27FC236}">
                <a16:creationId xmlns:a16="http://schemas.microsoft.com/office/drawing/2014/main" id="{90E8061B-C668-EB24-C5FE-A9E724E4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7313"/>
            <a:ext cx="4202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>
                <a:solidFill>
                  <a:srgbClr val="FFFFFF"/>
                </a:solidFill>
                <a:latin typeface="Times New Roman Bold" panose="02020803070505020304" pitchFamily="18" charset="0"/>
              </a:rPr>
              <a:t>(Amunts et al, 2000, 2004)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>
            <a:extLst>
              <a:ext uri="{FF2B5EF4-FFF2-40B4-BE49-F238E27FC236}">
                <a16:creationId xmlns:a16="http://schemas.microsoft.com/office/drawing/2014/main" id="{50A8594E-8F9B-6802-11B0-DA2C9226F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0"/>
            <a:ext cx="8801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 from Folding Patterns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AD0CCF2-CF36-91DD-1CBA-38847201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6326188"/>
            <a:ext cx="9144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r>
              <a:rPr lang="en-US" altLang="en-US" sz="1400">
                <a:solidFill>
                  <a:srgbClr val="FFFFFF"/>
                </a:solidFill>
                <a:latin typeface="Times New Roman Bold" panose="02020803070505020304" pitchFamily="18" charset="0"/>
              </a:rPr>
              <a:t>Fischl, et al, 2007. Thanks to Katrin Amunts, Karl Zilles and Hartmut Mohlberg for the data, and to Niranjini Rajendran and Evelina Busa for the analysis. </a:t>
            </a:r>
          </a:p>
        </p:txBody>
      </p:sp>
      <p:grpSp>
        <p:nvGrpSpPr>
          <p:cNvPr id="99332" name="Group 4">
            <a:extLst>
              <a:ext uri="{FF2B5EF4-FFF2-40B4-BE49-F238E27FC236}">
                <a16:creationId xmlns:a16="http://schemas.microsoft.com/office/drawing/2014/main" id="{9DD5CDF4-204B-6B43-0D3B-3011457E2E21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3886200"/>
            <a:ext cx="2816225" cy="2382838"/>
            <a:chOff x="696" y="2448"/>
            <a:chExt cx="1774" cy="1501"/>
          </a:xfrm>
        </p:grpSpPr>
        <p:pic>
          <p:nvPicPr>
            <p:cNvPr id="99346" name="Picture 5">
              <a:extLst>
                <a:ext uri="{FF2B5EF4-FFF2-40B4-BE49-F238E27FC236}">
                  <a16:creationId xmlns:a16="http://schemas.microsoft.com/office/drawing/2014/main" id="{35532E40-4869-A1C3-AC8B-185A174D1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7" name="Rectangle 6">
              <a:extLst>
                <a:ext uri="{FF2B5EF4-FFF2-40B4-BE49-F238E27FC236}">
                  <a16:creationId xmlns:a16="http://schemas.microsoft.com/office/drawing/2014/main" id="{3CC4403F-4A5E-8E09-E427-88F032336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44</a:t>
              </a:r>
            </a:p>
          </p:txBody>
        </p:sp>
      </p:grpSp>
      <p:grpSp>
        <p:nvGrpSpPr>
          <p:cNvPr id="99333" name="Group 7">
            <a:extLst>
              <a:ext uri="{FF2B5EF4-FFF2-40B4-BE49-F238E27FC236}">
                <a16:creationId xmlns:a16="http://schemas.microsoft.com/office/drawing/2014/main" id="{5A9AE38D-E02F-C19A-BB5A-D18BA664EA1F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886200"/>
            <a:ext cx="2816225" cy="2382838"/>
            <a:chOff x="3360" y="2448"/>
            <a:chExt cx="1774" cy="1501"/>
          </a:xfrm>
        </p:grpSpPr>
        <p:pic>
          <p:nvPicPr>
            <p:cNvPr id="99344" name="Picture 8">
              <a:extLst>
                <a:ext uri="{FF2B5EF4-FFF2-40B4-BE49-F238E27FC236}">
                  <a16:creationId xmlns:a16="http://schemas.microsoft.com/office/drawing/2014/main" id="{88806670-6450-47A9-2A35-DC4D0DBC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5" name="Rectangle 9">
              <a:extLst>
                <a:ext uri="{FF2B5EF4-FFF2-40B4-BE49-F238E27FC236}">
                  <a16:creationId xmlns:a16="http://schemas.microsoft.com/office/drawing/2014/main" id="{C5CE29CF-5F90-5A6F-67F1-828E22163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45</a:t>
              </a:r>
            </a:p>
          </p:txBody>
        </p:sp>
      </p:grpSp>
      <p:grpSp>
        <p:nvGrpSpPr>
          <p:cNvPr id="99334" name="Group 10">
            <a:extLst>
              <a:ext uri="{FF2B5EF4-FFF2-40B4-BE49-F238E27FC236}">
                <a16:creationId xmlns:a16="http://schemas.microsoft.com/office/drawing/2014/main" id="{127C1C4E-DA10-4F8B-11EF-2C89314C6D33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371600"/>
            <a:ext cx="2816225" cy="2382838"/>
            <a:chOff x="3360" y="864"/>
            <a:chExt cx="1774" cy="1501"/>
          </a:xfrm>
        </p:grpSpPr>
        <p:pic>
          <p:nvPicPr>
            <p:cNvPr id="99342" name="Picture 11">
              <a:extLst>
                <a:ext uri="{FF2B5EF4-FFF2-40B4-BE49-F238E27FC236}">
                  <a16:creationId xmlns:a16="http://schemas.microsoft.com/office/drawing/2014/main" id="{7F835E36-F5F8-43D6-1A60-C53FB12CF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3" name="Rectangle 12">
              <a:extLst>
                <a:ext uri="{FF2B5EF4-FFF2-40B4-BE49-F238E27FC236}">
                  <a16:creationId xmlns:a16="http://schemas.microsoft.com/office/drawing/2014/main" id="{3FF19EEF-CD93-BC88-6D6E-94216D714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18 (V2)</a:t>
              </a:r>
            </a:p>
          </p:txBody>
        </p:sp>
      </p:grpSp>
      <p:grpSp>
        <p:nvGrpSpPr>
          <p:cNvPr id="99335" name="Group 13">
            <a:extLst>
              <a:ext uri="{FF2B5EF4-FFF2-40B4-BE49-F238E27FC236}">
                <a16:creationId xmlns:a16="http://schemas.microsoft.com/office/drawing/2014/main" id="{4F8A668E-7A98-C90A-1F7E-CCC83E9F1D69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1371600"/>
            <a:ext cx="2816225" cy="2382838"/>
            <a:chOff x="696" y="864"/>
            <a:chExt cx="1774" cy="1501"/>
          </a:xfrm>
        </p:grpSpPr>
        <p:pic>
          <p:nvPicPr>
            <p:cNvPr id="99340" name="Picture 14">
              <a:extLst>
                <a:ext uri="{FF2B5EF4-FFF2-40B4-BE49-F238E27FC236}">
                  <a16:creationId xmlns:a16="http://schemas.microsoft.com/office/drawing/2014/main" id="{7D4D1238-D682-CAB2-06EC-73A749884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1" name="Rectangle 15">
              <a:extLst>
                <a:ext uri="{FF2B5EF4-FFF2-40B4-BE49-F238E27FC236}">
                  <a16:creationId xmlns:a16="http://schemas.microsoft.com/office/drawing/2014/main" id="{A8306CF5-34FC-DFA1-3FB2-896815F01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17 (V1)</a:t>
              </a:r>
            </a:p>
          </p:txBody>
        </p:sp>
      </p:grpSp>
      <p:grpSp>
        <p:nvGrpSpPr>
          <p:cNvPr id="99336" name="Group 16">
            <a:extLst>
              <a:ext uri="{FF2B5EF4-FFF2-40B4-BE49-F238E27FC236}">
                <a16:creationId xmlns:a16="http://schemas.microsoft.com/office/drawing/2014/main" id="{5FB1523B-C26E-4CB0-10DF-8F0F7BA27CC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581400"/>
            <a:ext cx="3838575" cy="352425"/>
            <a:chOff x="1488" y="2256"/>
            <a:chExt cx="2418" cy="222"/>
          </a:xfrm>
        </p:grpSpPr>
        <p:sp>
          <p:nvSpPr>
            <p:cNvPr id="99337" name="Rectangle 17">
              <a:extLst>
                <a:ext uri="{FF2B5EF4-FFF2-40B4-BE49-F238E27FC236}">
                  <a16:creationId xmlns:a16="http://schemas.microsoft.com/office/drawing/2014/main" id="{EDA8455B-CB99-3C5E-9589-1A1882F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" y="2256"/>
              <a:ext cx="104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100% Overlap</a:t>
              </a:r>
            </a:p>
          </p:txBody>
        </p:sp>
        <p:sp>
          <p:nvSpPr>
            <p:cNvPr id="99338" name="Rectangle 18">
              <a:extLst>
                <a:ext uri="{FF2B5EF4-FFF2-40B4-BE49-F238E27FC236}">
                  <a16:creationId xmlns:a16="http://schemas.microsoft.com/office/drawing/2014/main" id="{1EB985BC-0214-6A33-C3E6-5FE7D83E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256"/>
              <a:ext cx="47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0%</a:t>
              </a:r>
            </a:p>
          </p:txBody>
        </p:sp>
        <p:pic>
          <p:nvPicPr>
            <p:cNvPr id="99339" name="Picture 19">
              <a:extLst>
                <a:ext uri="{FF2B5EF4-FFF2-40B4-BE49-F238E27FC236}">
                  <a16:creationId xmlns:a16="http://schemas.microsoft.com/office/drawing/2014/main" id="{564C102C-3FD9-AA5D-E604-F7E615C94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308"/>
              <a:ext cx="100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44974-8682-B6D8-F2C3-9A6C3A921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6ED56CFC-4FBE-FDFB-234B-1FD27A00C33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Surface-based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Exploratory Spatial Analysis</a:t>
            </a:r>
          </a:p>
        </p:txBody>
      </p:sp>
    </p:spTree>
    <p:extLst>
      <p:ext uri="{BB962C8B-B14F-4D97-AF65-F5344CB8AC3E}">
        <p14:creationId xmlns:p14="http://schemas.microsoft.com/office/powerpoint/2010/main" val="2651600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5733" y="584200"/>
            <a:ext cx="7772400" cy="1016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440267" y="448734"/>
            <a:ext cx="8263467" cy="677333"/>
          </a:xfrm>
          <a:prstGeom prst="rect">
            <a:avLst/>
          </a:prstGeom>
          <a:noFill/>
          <a:ln>
            <a:noFill/>
          </a:ln>
          <a:effectLst/>
        </p:spPr>
        <p:txBody>
          <a:bodyPr lIns="80434" tIns="39511" rIns="80434" bIns="39511" anchor="ctr"/>
          <a:lstStyle/>
          <a:p>
            <a:pPr algn="ctr">
              <a:defRPr/>
            </a:pPr>
            <a:r>
              <a:rPr lang="en-US" sz="3556" dirty="0">
                <a:solidFill>
                  <a:srgbClr val="FFFF00"/>
                </a:solidFill>
                <a:latin typeface="+mj-lt"/>
                <a:ea typeface="ＭＳ Ｐゴシック" charset="0"/>
              </a:rPr>
              <a:t>Aging Exploratory Analysis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CFB"/>
              </a:clrFrom>
              <a:clrTo>
                <a:srgbClr val="FB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67" y="1536701"/>
            <a:ext cx="555272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4248856"/>
            <a:ext cx="3894015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In which areas does thickness</a:t>
            </a:r>
          </a:p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Change with age?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4645" y="5603523"/>
            <a:ext cx="4301177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Cortical Thickness </a:t>
            </a:r>
            <a:r>
              <a:rPr lang="en-US" sz="2133" dirty="0" err="1">
                <a:solidFill>
                  <a:srgbClr val="FFFF00"/>
                </a:solidFill>
                <a:ea typeface="ＭＳ Ｐゴシック" pitchFamily="34" charset="-128"/>
              </a:rPr>
              <a:t>vs</a:t>
            </a: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 Aging</a:t>
            </a:r>
          </a:p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 err="1">
                <a:solidFill>
                  <a:srgbClr val="FFFF00"/>
                </a:solidFill>
                <a:ea typeface="ＭＳ Ｐゴシック" pitchFamily="34" charset="-128"/>
              </a:rPr>
              <a:t>Salat</a:t>
            </a: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 et al, 2004, Cerebral Cortex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5733" y="584200"/>
            <a:ext cx="7772400" cy="1016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40267" y="448734"/>
            <a:ext cx="8263467" cy="677333"/>
          </a:xfrm>
          <a:prstGeom prst="rect">
            <a:avLst/>
          </a:prstGeom>
          <a:noFill/>
          <a:ln>
            <a:noFill/>
          </a:ln>
          <a:effectLst/>
        </p:spPr>
        <p:txBody>
          <a:bodyPr lIns="80434" tIns="39511" rIns="80434" bIns="39511" anchor="ctr"/>
          <a:lstStyle/>
          <a:p>
            <a:pPr algn="ctr">
              <a:defRPr/>
            </a:pPr>
            <a:r>
              <a:rPr lang="en-US" sz="3556" dirty="0">
                <a:solidFill>
                  <a:srgbClr val="FFFF00"/>
                </a:solidFill>
                <a:latin typeface="+mj-lt"/>
                <a:ea typeface="ＭＳ Ｐゴシック" charset="0"/>
              </a:rPr>
              <a:t>Aging Thickness Study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2534" y="1126067"/>
            <a:ext cx="3868367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N=40 (all in </a:t>
            </a:r>
            <a:r>
              <a:rPr lang="en-US" sz="2133" dirty="0" err="1">
                <a:solidFill>
                  <a:srgbClr val="FFFF00"/>
                </a:solidFill>
                <a:ea typeface="ＭＳ Ｐゴシック" pitchFamily="34" charset="-128"/>
              </a:rPr>
              <a:t>fsaverage</a:t>
            </a:r>
            <a:r>
              <a:rPr lang="en-US" sz="2133" dirty="0">
                <a:solidFill>
                  <a:srgbClr val="FFFF00"/>
                </a:solidFill>
                <a:ea typeface="ＭＳ Ｐゴシック" pitchFamily="34" charset="-128"/>
              </a:rPr>
              <a:t> space)</a:t>
            </a:r>
          </a:p>
        </p:txBody>
      </p:sp>
      <p:pic>
        <p:nvPicPr>
          <p:cNvPr id="9221" name="Picture 1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9" y="3636434"/>
            <a:ext cx="3423356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2467"/>
            <a:ext cx="8154812" cy="18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3"/>
          <p:cNvSpPr txBox="1">
            <a:spLocks noChangeArrowheads="1"/>
          </p:cNvSpPr>
          <p:nvPr/>
        </p:nvSpPr>
        <p:spPr bwMode="auto">
          <a:xfrm>
            <a:off x="3921478" y="5935134"/>
            <a:ext cx="594861" cy="2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60" tIns="45440" rIns="90560" bIns="4544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44" b="1">
                <a:solidFill>
                  <a:srgbClr val="FFFF00"/>
                </a:solidFill>
                <a:latin typeface="Arial" panose="020B0604020202020204" pitchFamily="34" charset="0"/>
              </a:rPr>
              <a:t>p&lt;.01</a:t>
            </a:r>
          </a:p>
        </p:txBody>
      </p:sp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498145"/>
            <a:ext cx="2490612" cy="158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976990"/>
            <a:ext cx="2482145" cy="95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112" y="3496733"/>
            <a:ext cx="2514600" cy="15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9" t="713" r="1534" b="84271"/>
          <a:stretch>
            <a:fillRect/>
          </a:stretch>
        </p:blipFill>
        <p:spPr bwMode="auto">
          <a:xfrm>
            <a:off x="6627989" y="5789790"/>
            <a:ext cx="128411" cy="61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10"/>
          <p:cNvSpPr txBox="1">
            <a:spLocks noChangeArrowheads="1"/>
          </p:cNvSpPr>
          <p:nvPr/>
        </p:nvSpPr>
        <p:spPr bwMode="auto">
          <a:xfrm>
            <a:off x="6698545" y="5892800"/>
            <a:ext cx="983544" cy="39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0" tIns="45440" rIns="90560" bIns="4544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978">
                <a:solidFill>
                  <a:srgbClr val="FFFF00"/>
                </a:solidFill>
                <a:latin typeface="Arial" panose="020B0604020202020204" pitchFamily="34" charset="0"/>
              </a:rPr>
              <a:t>Positive Age Correlation</a:t>
            </a:r>
          </a:p>
        </p:txBody>
      </p:sp>
      <p:pic>
        <p:nvPicPr>
          <p:cNvPr id="922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7" t="5394" r="1534" b="79793"/>
          <a:stretch>
            <a:fillRect/>
          </a:stretch>
        </p:blipFill>
        <p:spPr bwMode="auto">
          <a:xfrm>
            <a:off x="6627989" y="5178778"/>
            <a:ext cx="128411" cy="62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 Box 12"/>
          <p:cNvSpPr txBox="1">
            <a:spLocks noChangeArrowheads="1"/>
          </p:cNvSpPr>
          <p:nvPr/>
        </p:nvSpPr>
        <p:spPr bwMode="auto">
          <a:xfrm>
            <a:off x="6705601" y="5287434"/>
            <a:ext cx="1065389" cy="39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0" tIns="45440" rIns="90560" bIns="4544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978">
                <a:solidFill>
                  <a:srgbClr val="FFFF00"/>
                </a:solidFill>
                <a:latin typeface="Arial" panose="020B0604020202020204" pitchFamily="34" charset="0"/>
              </a:rPr>
              <a:t>Negative Age Correlation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548BB-AD7B-61F8-8D55-7D6F203D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9B32651C-378E-1A52-53BB-493FAA7461D2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Surface-based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Multimodal Integration</a:t>
            </a:r>
          </a:p>
        </p:txBody>
      </p:sp>
    </p:spTree>
    <p:extLst>
      <p:ext uri="{BB962C8B-B14F-4D97-AF65-F5344CB8AC3E}">
        <p14:creationId xmlns:p14="http://schemas.microsoft.com/office/powerpoint/2010/main" val="362580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>
            <a:extLst>
              <a:ext uri="{FF2B5EF4-FFF2-40B4-BE49-F238E27FC236}">
                <a16:creationId xmlns:a16="http://schemas.microsoft.com/office/drawing/2014/main" id="{BBBE85BD-ACB3-7980-0A32-831E17FA4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33</a:t>
            </a:r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A329A92F-5C4D-B892-563E-E2BD9D014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230188"/>
            <a:ext cx="86836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lnSpc>
                <a:spcPct val="90000"/>
              </a:lnSpc>
              <a:buSzPct val="100000"/>
            </a:pPr>
            <a:r>
              <a:rPr lang="en-US" altLang="en-US" sz="3200">
                <a:solidFill>
                  <a:srgbClr val="FAFD00"/>
                </a:solidFill>
                <a:latin typeface="Arial Bold" panose="020B0704020202020204" pitchFamily="34" charset="0"/>
              </a:rPr>
              <a:t>Visual/Auditory/Motor Activation Paradigm</a:t>
            </a:r>
          </a:p>
        </p:txBody>
      </p:sp>
      <p:pic>
        <p:nvPicPr>
          <p:cNvPr id="130052" name="Picture 3">
            <a:extLst>
              <a:ext uri="{FF2B5EF4-FFF2-40B4-BE49-F238E27FC236}">
                <a16:creationId xmlns:a16="http://schemas.microsoft.com/office/drawing/2014/main" id="{414DD0BC-5715-609F-D22C-BA097C69A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6588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Rectangle 4">
            <a:extLst>
              <a:ext uri="{FF2B5EF4-FFF2-40B4-BE49-F238E27FC236}">
                <a16:creationId xmlns:a16="http://schemas.microsoft.com/office/drawing/2014/main" id="{39E69E03-55DA-63E2-BC36-CEFCE0285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9900"/>
            <a:ext cx="3321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ON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, 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OFF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Flickering Checkerboard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Auditory Tone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Finger Tapping</a:t>
            </a:r>
          </a:p>
        </p:txBody>
      </p:sp>
      <p:pic>
        <p:nvPicPr>
          <p:cNvPr id="130054" name="Picture 5">
            <a:extLst>
              <a:ext uri="{FF2B5EF4-FFF2-40B4-BE49-F238E27FC236}">
                <a16:creationId xmlns:a16="http://schemas.microsoft.com/office/drawing/2014/main" id="{9EA3ECD9-5595-5456-F908-28541B0C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9839" r="2502" b="2374"/>
          <a:stretch>
            <a:fillRect/>
          </a:stretch>
        </p:blipFill>
        <p:spPr bwMode="auto">
          <a:xfrm>
            <a:off x="3556000" y="762000"/>
            <a:ext cx="5080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6">
            <a:extLst>
              <a:ext uri="{FF2B5EF4-FFF2-40B4-BE49-F238E27FC236}">
                <a16:creationId xmlns:a16="http://schemas.microsoft.com/office/drawing/2014/main" id="{1537A6E8-F972-3EFC-B1E8-8A11D5D1B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2244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Picture 7">
            <a:extLst>
              <a:ext uri="{FF2B5EF4-FFF2-40B4-BE49-F238E27FC236}">
                <a16:creationId xmlns:a16="http://schemas.microsoft.com/office/drawing/2014/main" id="{352D4F72-AEE3-C0FB-079E-3461BD7C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26668" r="5299" b="1596"/>
          <a:stretch>
            <a:fillRect/>
          </a:stretch>
        </p:blipFill>
        <p:spPr bwMode="auto">
          <a:xfrm>
            <a:off x="7086600" y="3657600"/>
            <a:ext cx="17335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Picture 8">
            <a:extLst>
              <a:ext uri="{FF2B5EF4-FFF2-40B4-BE49-F238E27FC236}">
                <a16:creationId xmlns:a16="http://schemas.microsoft.com/office/drawing/2014/main" id="{317997E6-5F92-D11F-AF20-A8451C34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26814" r="8479" b="1605"/>
          <a:stretch>
            <a:fillRect/>
          </a:stretch>
        </p:blipFill>
        <p:spPr bwMode="auto">
          <a:xfrm>
            <a:off x="1981200" y="3505200"/>
            <a:ext cx="48768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>
            <a:extLst>
              <a:ext uri="{FF2B5EF4-FFF2-40B4-BE49-F238E27FC236}">
                <a16:creationId xmlns:a16="http://schemas.microsoft.com/office/drawing/2014/main" id="{51E7179F-E144-B8FB-5B35-8DD7DEB12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34</a:t>
            </a:r>
          </a:p>
        </p:txBody>
      </p:sp>
      <p:sp>
        <p:nvSpPr>
          <p:cNvPr id="132099" name="Text Box 2">
            <a:extLst>
              <a:ext uri="{FF2B5EF4-FFF2-40B4-BE49-F238E27FC236}">
                <a16:creationId xmlns:a16="http://schemas.microsoft.com/office/drawing/2014/main" id="{F5650EE4-D6BF-E273-C066-DE515953A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03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dirty="0">
                <a:solidFill>
                  <a:srgbClr val="FAFD00"/>
                </a:solidFill>
              </a:rPr>
              <a:t>On-vs-Off</a:t>
            </a:r>
          </a:p>
        </p:txBody>
      </p:sp>
      <p:pic>
        <p:nvPicPr>
          <p:cNvPr id="132100" name="Picture 3">
            <a:extLst>
              <a:ext uri="{FF2B5EF4-FFF2-40B4-BE49-F238E27FC236}">
                <a16:creationId xmlns:a16="http://schemas.microsoft.com/office/drawing/2014/main" id="{ADD6903D-7933-738E-2CED-EC22F26C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3124200" y="1255712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2103" name="Group 6">
            <a:extLst>
              <a:ext uri="{FF2B5EF4-FFF2-40B4-BE49-F238E27FC236}">
                <a16:creationId xmlns:a16="http://schemas.microsoft.com/office/drawing/2014/main" id="{0609757B-30D5-CD9A-940E-CD839F6467AF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143000"/>
            <a:ext cx="608013" cy="3303588"/>
            <a:chOff x="325" y="738"/>
            <a:chExt cx="383" cy="2081"/>
          </a:xfrm>
        </p:grpSpPr>
        <p:pic>
          <p:nvPicPr>
            <p:cNvPr id="132107" name="Picture 7">
              <a:extLst>
                <a:ext uri="{FF2B5EF4-FFF2-40B4-BE49-F238E27FC236}">
                  <a16:creationId xmlns:a16="http://schemas.microsoft.com/office/drawing/2014/main" id="{B7337D8B-C4CE-6BE6-3C8F-BBA3BFC26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7" t="635" r="1520" b="4439"/>
            <a:stretch>
              <a:fillRect/>
            </a:stretch>
          </p:blipFill>
          <p:spPr bwMode="auto">
            <a:xfrm>
              <a:off x="624" y="805"/>
              <a:ext cx="84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108" name="Rectangle 8">
              <a:extLst>
                <a:ext uri="{FF2B5EF4-FFF2-40B4-BE49-F238E27FC236}">
                  <a16:creationId xmlns:a16="http://schemas.microsoft.com/office/drawing/2014/main" id="{59981B5A-2017-D4D5-5D6D-615C6F88B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738"/>
              <a:ext cx="30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 dirty="0">
                  <a:solidFill>
                    <a:srgbClr val="FFFFFF"/>
                  </a:solidFill>
                </a:rPr>
                <a:t>10</a:t>
              </a:r>
              <a:r>
                <a:rPr lang="en-US" altLang="en-US" sz="2000" baseline="30000" dirty="0">
                  <a:solidFill>
                    <a:srgbClr val="FFFFFF"/>
                  </a:solidFill>
                </a:rPr>
                <a:t>-5</a:t>
              </a:r>
            </a:p>
          </p:txBody>
        </p:sp>
      </p:grpSp>
      <p:sp>
        <p:nvSpPr>
          <p:cNvPr id="132106" name="Rectangle 13">
            <a:extLst>
              <a:ext uri="{FF2B5EF4-FFF2-40B4-BE49-F238E27FC236}">
                <a16:creationId xmlns:a16="http://schemas.microsoft.com/office/drawing/2014/main" id="{8D302DE5-8090-93C6-9941-74CCFCB9F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611642"/>
            <a:ext cx="3060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 dirty="0">
                <a:solidFill>
                  <a:srgbClr val="FAFD00"/>
                </a:solidFill>
              </a:rPr>
              <a:t>Significance Map</a:t>
            </a:r>
          </a:p>
          <a:p>
            <a:pPr algn="ctr" eaLnBrk="1" hangingPunct="1">
              <a:buSzPct val="100000"/>
            </a:pPr>
            <a:r>
              <a:rPr lang="en-US" altLang="en-US" sz="2000" dirty="0">
                <a:solidFill>
                  <a:srgbClr val="FAFD00"/>
                </a:solidFill>
              </a:rPr>
              <a:t>(</a:t>
            </a:r>
            <a:r>
              <a:rPr lang="en-US" altLang="en-US" sz="2000" dirty="0" err="1">
                <a:solidFill>
                  <a:srgbClr val="FAFD00"/>
                </a:solidFill>
              </a:rPr>
              <a:t>Thresholded</a:t>
            </a:r>
            <a:r>
              <a:rPr lang="en-US" altLang="en-US" sz="2000" dirty="0">
                <a:solidFill>
                  <a:srgbClr val="FAFD00"/>
                </a:solidFill>
              </a:rPr>
              <a:t> p&lt;.01)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8DB9B286-A0B3-39F5-0A49-45A5B957A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155" y="4275092"/>
            <a:ext cx="48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FF"/>
                </a:solidFill>
              </a:rPr>
              <a:t>10</a:t>
            </a:r>
            <a:r>
              <a:rPr lang="en-US" altLang="en-US" sz="2000" baseline="30000" dirty="0">
                <a:solidFill>
                  <a:srgbClr val="FFFFFF"/>
                </a:solidFill>
              </a:rPr>
              <a:t>-5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6ED42379-AE58-08D3-50AA-6E4F224BA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650" y="2688875"/>
            <a:ext cx="48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FF"/>
                </a:solidFill>
              </a:rPr>
              <a:t>10</a:t>
            </a:r>
            <a:r>
              <a:rPr lang="en-US" altLang="en-US" sz="2000" baseline="30000" dirty="0">
                <a:solidFill>
                  <a:srgbClr val="FFFFFF"/>
                </a:solidFill>
              </a:rPr>
              <a:t>-2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A672972-B862-E97C-120B-2AA32730C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522562"/>
            <a:ext cx="30511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lnSpc>
                <a:spcPts val="2175"/>
              </a:lnSpc>
              <a:buSzPct val="100000"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15 sec ‘ON’, 15 sec ‘OFF’ 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 Flickering Checkerboard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 Auditory Tone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 Finger Tapping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>
            <a:extLst>
              <a:ext uri="{FF2B5EF4-FFF2-40B4-BE49-F238E27FC236}">
                <a16:creationId xmlns:a16="http://schemas.microsoft.com/office/drawing/2014/main" id="{28F7EA6A-0469-0E35-752E-728698CFCB75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57200"/>
            <a:ext cx="2587625" cy="2587625"/>
            <a:chOff x="1104" y="288"/>
            <a:chExt cx="1630" cy="1630"/>
          </a:xfrm>
        </p:grpSpPr>
        <p:pic>
          <p:nvPicPr>
            <p:cNvPr id="134158" name="Picture 3">
              <a:extLst>
                <a:ext uri="{FF2B5EF4-FFF2-40B4-BE49-F238E27FC236}">
                  <a16:creationId xmlns:a16="http://schemas.microsoft.com/office/drawing/2014/main" id="{0D35352E-7982-47BC-7D8B-235B4507E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18980" r="4541" b="5110"/>
            <a:stretch>
              <a:fillRect/>
            </a:stretch>
          </p:blipFill>
          <p:spPr bwMode="auto">
            <a:xfrm>
              <a:off x="1104" y="288"/>
              <a:ext cx="1630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9" name="Rectangle 4">
              <a:extLst>
                <a:ext uri="{FF2B5EF4-FFF2-40B4-BE49-F238E27FC236}">
                  <a16:creationId xmlns:a16="http://schemas.microsoft.com/office/drawing/2014/main" id="{6B1DDB7D-2CE0-55E3-0033-7393F4EB6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768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34147" name="Group 5">
            <a:extLst>
              <a:ext uri="{FF2B5EF4-FFF2-40B4-BE49-F238E27FC236}">
                <a16:creationId xmlns:a16="http://schemas.microsoft.com/office/drawing/2014/main" id="{395FEFC2-16CD-E9E4-7FC8-246BDA79805A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382963"/>
            <a:ext cx="2359025" cy="2587625"/>
            <a:chOff x="1248" y="2513"/>
            <a:chExt cx="1486" cy="1630"/>
          </a:xfrm>
        </p:grpSpPr>
        <p:pic>
          <p:nvPicPr>
            <p:cNvPr id="134156" name="Picture 6">
              <a:extLst>
                <a:ext uri="{FF2B5EF4-FFF2-40B4-BE49-F238E27FC236}">
                  <a16:creationId xmlns:a16="http://schemas.microsoft.com/office/drawing/2014/main" id="{3585C02B-A85D-465D-9042-407789A48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513"/>
              <a:ext cx="148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7" name="Rectangle 7">
              <a:extLst>
                <a:ext uri="{FF2B5EF4-FFF2-40B4-BE49-F238E27FC236}">
                  <a16:creationId xmlns:a16="http://schemas.microsoft.com/office/drawing/2014/main" id="{BC45A643-4107-EE69-2BEA-C68D3C6D3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3114"/>
              <a:ext cx="445" cy="427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34148" name="Group 8">
            <a:extLst>
              <a:ext uri="{FF2B5EF4-FFF2-40B4-BE49-F238E27FC236}">
                <a16:creationId xmlns:a16="http://schemas.microsoft.com/office/drawing/2014/main" id="{8BF37297-8EB1-969E-120D-2F196A02490E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528638"/>
            <a:ext cx="3857625" cy="2505075"/>
            <a:chOff x="2800" y="333"/>
            <a:chExt cx="2430" cy="1578"/>
          </a:xfrm>
        </p:grpSpPr>
        <p:pic>
          <p:nvPicPr>
            <p:cNvPr id="134154" name="Picture 9">
              <a:extLst>
                <a:ext uri="{FF2B5EF4-FFF2-40B4-BE49-F238E27FC236}">
                  <a16:creationId xmlns:a16="http://schemas.microsoft.com/office/drawing/2014/main" id="{87F4D27A-5640-2DCB-34C1-F42CFCB15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3" t="16623" r="2626" b="36893"/>
            <a:stretch>
              <a:fillRect/>
            </a:stretch>
          </p:blipFill>
          <p:spPr bwMode="auto">
            <a:xfrm>
              <a:off x="2800" y="333"/>
              <a:ext cx="2430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5" name="Rectangle 10">
              <a:extLst>
                <a:ext uri="{FF2B5EF4-FFF2-40B4-BE49-F238E27FC236}">
                  <a16:creationId xmlns:a16="http://schemas.microsoft.com/office/drawing/2014/main" id="{FD8D5FD2-3580-A3D3-7938-8C3EA7A88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912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34149" name="Group 11">
            <a:extLst>
              <a:ext uri="{FF2B5EF4-FFF2-40B4-BE49-F238E27FC236}">
                <a16:creationId xmlns:a16="http://schemas.microsoft.com/office/drawing/2014/main" id="{74672F76-021C-3895-4E31-88992C2ED5D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230563"/>
            <a:ext cx="4111625" cy="2865437"/>
            <a:chOff x="2880" y="2417"/>
            <a:chExt cx="2590" cy="1805"/>
          </a:xfrm>
        </p:grpSpPr>
        <p:pic>
          <p:nvPicPr>
            <p:cNvPr id="134152" name="Picture 12">
              <a:extLst>
                <a:ext uri="{FF2B5EF4-FFF2-40B4-BE49-F238E27FC236}">
                  <a16:creationId xmlns:a16="http://schemas.microsoft.com/office/drawing/2014/main" id="{B53D602D-1C74-E125-4225-DDF93F74C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" t="16649" r="2626" b="19539"/>
            <a:stretch>
              <a:fillRect/>
            </a:stretch>
          </p:blipFill>
          <p:spPr bwMode="auto">
            <a:xfrm>
              <a:off x="2880" y="2417"/>
              <a:ext cx="2590" cy="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3" name="Rectangle 13">
              <a:extLst>
                <a:ext uri="{FF2B5EF4-FFF2-40B4-BE49-F238E27FC236}">
                  <a16:creationId xmlns:a16="http://schemas.microsoft.com/office/drawing/2014/main" id="{DB154D73-D140-BED7-8BE9-39C6B801A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185"/>
              <a:ext cx="574" cy="526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34151" name="Rectangle 15">
            <a:extLst>
              <a:ext uri="{FF2B5EF4-FFF2-40B4-BE49-F238E27FC236}">
                <a16:creationId xmlns:a16="http://schemas.microsoft.com/office/drawing/2014/main" id="{DB578A86-1F67-33E3-9983-C74C57CD0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6184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Sampling on the Surface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AEFF1-060B-F614-4ADC-657B0322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FBA05A0D-0E5B-51A6-0441-274949419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dirty="0">
                <a:solidFill>
                  <a:srgbClr val="FFFF00"/>
                </a:solidFill>
              </a:rPr>
              <a:t>Information on Cortex is Written on the Surface, not the Volume</a:t>
            </a: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88F9F94C-E785-4D89-B1C5-E6A085CBC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>
            <a:extLst>
              <a:ext uri="{FF2B5EF4-FFF2-40B4-BE49-F238E27FC236}">
                <a16:creationId xmlns:a16="http://schemas.microsoft.com/office/drawing/2014/main" id="{66FE9ECA-79C6-2ECA-058F-3C30DABD8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999918FF-B716-82FB-DCBC-A4B764AB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304800" y="1905000"/>
            <a:ext cx="1602709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308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B73E907B-CE95-9E58-EA7D-BDA1C587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marL="39688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 Bold" panose="02020803070505020304" pitchFamily="18" charset="0"/>
                <a:ea typeface="ヒラギノ明朝 ProN W3" pitchFamily="2" charset="-128"/>
                <a:cs typeface="+mn-cs"/>
              </a:rPr>
              <a:t>Course Schedule Day 1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547DB22-2968-5F75-CABD-8CE2D4B8A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57909"/>
            <a:ext cx="69883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marL="39688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明朝 ProN W3" pitchFamily="2" charset="-128"/>
                <a:cs typeface="+mn-cs"/>
              </a:rPr>
              <a:t>https://surfer.nmr.mgh.harvard.edu/fswiki/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明朝 ProN W3" pitchFamily="2" charset="-128"/>
                <a:cs typeface="+mn-cs"/>
              </a:rPr>
              <a:t>VirtualCourse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明朝 ProN W3" pitchFamily="2" charset="-128"/>
                <a:cs typeface="+mn-cs"/>
              </a:rPr>
              <a:t>/#Schedule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76061-B1E6-74C5-ED93-4609701AF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28800"/>
            <a:ext cx="6934200" cy="42205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47FA0-F991-AF98-39C2-3DE83FB84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011EF442-B711-71F8-6251-88F73662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4">
            <a:extLst>
              <a:ext uri="{FF2B5EF4-FFF2-40B4-BE49-F238E27FC236}">
                <a16:creationId xmlns:a16="http://schemas.microsoft.com/office/drawing/2014/main" id="{553C3957-4DD9-B614-408D-1EF2E97F8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FC7509FD-5083-C684-767E-5C7FABA9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304800" y="1905000"/>
            <a:ext cx="1602709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EBAC16C6-04FE-7AF6-3F23-4100EA4BD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dirty="0">
                <a:solidFill>
                  <a:srgbClr val="FFFF00"/>
                </a:solidFill>
              </a:rPr>
              <a:t>Information on Cortex is Written on the Surface, not the Volume</a:t>
            </a:r>
          </a:p>
        </p:txBody>
      </p:sp>
    </p:spTree>
    <p:extLst>
      <p:ext uri="{BB962C8B-B14F-4D97-AF65-F5344CB8AC3E}">
        <p14:creationId xmlns:p14="http://schemas.microsoft.com/office/powerpoint/2010/main" val="2640184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F056A-3223-548B-17AC-251B4F921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C8AE8ED0-0712-39C6-DBCC-367468D63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t="29437" r="35039" b="38560"/>
          <a:stretch>
            <a:fillRect/>
          </a:stretch>
        </p:blipFill>
        <p:spPr bwMode="auto">
          <a:xfrm>
            <a:off x="2974975" y="1401763"/>
            <a:ext cx="31623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8D439162-783E-8ED5-9F50-62649D4BC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t="29120" r="39684" b="39684"/>
          <a:stretch>
            <a:fillRect/>
          </a:stretch>
        </p:blipFill>
        <p:spPr bwMode="auto">
          <a:xfrm>
            <a:off x="6286500" y="1401763"/>
            <a:ext cx="27876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C5232C8-F1AF-B1AB-64AA-63F97A93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7" t="32643" r="30219" b="40082"/>
          <a:stretch>
            <a:fillRect/>
          </a:stretch>
        </p:blipFill>
        <p:spPr bwMode="auto">
          <a:xfrm>
            <a:off x="69850" y="1401763"/>
            <a:ext cx="291147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4">
            <a:extLst>
              <a:ext uri="{FF2B5EF4-FFF2-40B4-BE49-F238E27FC236}">
                <a16:creationId xmlns:a16="http://schemas.microsoft.com/office/drawing/2014/main" id="{4663CC59-8649-CF2E-E8C1-F1833CD7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7757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NeuroMarketing!</a:t>
            </a:r>
          </a:p>
        </p:txBody>
      </p:sp>
      <p:sp>
        <p:nvSpPr>
          <p:cNvPr id="91142" name="Rectangle 5">
            <a:extLst>
              <a:ext uri="{FF2B5EF4-FFF2-40B4-BE49-F238E27FC236}">
                <a16:creationId xmlns:a16="http://schemas.microsoft.com/office/drawing/2014/main" id="{0C03C71C-823E-B49C-6F7D-E65481983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6391275"/>
            <a:ext cx="8534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00"/>
              </a:spcBef>
              <a:buSzPct val="100000"/>
            </a:pPr>
            <a:r>
              <a:rPr lang="en-US" altLang="en-US" sz="2200">
                <a:solidFill>
                  <a:srgbClr val="FFFFFF"/>
                </a:solidFill>
              </a:rPr>
              <a:t>Thanks to Larry Wald for this slide.</a:t>
            </a:r>
          </a:p>
        </p:txBody>
      </p:sp>
      <p:sp>
        <p:nvSpPr>
          <p:cNvPr id="91143" name="Rectangle 6">
            <a:extLst>
              <a:ext uri="{FF2B5EF4-FFF2-40B4-BE49-F238E27FC236}">
                <a16:creationId xmlns:a16="http://schemas.microsoft.com/office/drawing/2014/main" id="{8BC50FF7-320A-9A84-984B-EB33CD1A0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4611688"/>
            <a:ext cx="876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00CC99"/>
                </a:solidFill>
              </a:rPr>
              <a:t>Aim 1 of our NCRR Center Grant, spelling:</a:t>
            </a:r>
            <a:r>
              <a:rPr lang="en-US" altLang="en-US" sz="2800">
                <a:solidFill>
                  <a:srgbClr val="FFC000"/>
                </a:solidFill>
              </a:rPr>
              <a:t> </a:t>
            </a:r>
          </a:p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MGH Center for Functional Neuroimaging Technologies; and NCRR Center for  Research Resources.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ts val="688"/>
              </a:spcBef>
              <a:buSzPct val="100000"/>
            </a:pPr>
            <a:r>
              <a:rPr lang="en-US" altLang="en-US" sz="2000">
                <a:solidFill>
                  <a:srgbClr val="00CC99"/>
                </a:solidFill>
              </a:rPr>
              <a:t>(just kidding)</a:t>
            </a:r>
          </a:p>
        </p:txBody>
      </p:sp>
    </p:spTree>
    <p:extLst>
      <p:ext uri="{BB962C8B-B14F-4D97-AF65-F5344CB8AC3E}">
        <p14:creationId xmlns:p14="http://schemas.microsoft.com/office/powerpoint/2010/main" val="3172079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07447004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A388C-DDDE-E049-8A48-CF5BAAE67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1853B8BB-D35D-D61D-F82F-C7BBD128DB09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Surface-based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Smoothing</a:t>
            </a:r>
          </a:p>
        </p:txBody>
      </p:sp>
    </p:spTree>
    <p:extLst>
      <p:ext uri="{BB962C8B-B14F-4D97-AF65-F5344CB8AC3E}">
        <p14:creationId xmlns:p14="http://schemas.microsoft.com/office/powerpoint/2010/main" val="294212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F7985D9-6CDD-F723-F714-CD6DD2781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3467" y="218722"/>
            <a:ext cx="7772400" cy="1016001"/>
          </a:xfrm>
        </p:spPr>
        <p:txBody>
          <a:bodyPr/>
          <a:lstStyle/>
          <a:p>
            <a:r>
              <a:rPr lang="en-US" altLang="en-US" sz="3556"/>
              <a:t>Volume-based Smoothing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3B93EE77-C8B0-50B6-EAA1-A04D9AC976D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66701" y="5953479"/>
            <a:ext cx="184731" cy="4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812810">
              <a:spcBef>
                <a:spcPct val="0"/>
              </a:spcBef>
              <a:buSzTx/>
              <a:buNone/>
            </a:pPr>
            <a:endParaRPr lang="en-US" altLang="en-US" sz="2489">
              <a:solidFill>
                <a:srgbClr val="FFFFFF"/>
              </a:solidFill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58C2939B-E972-2232-A4A4-D45AB331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1397000"/>
            <a:ext cx="4064000" cy="18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161750" indent="-24161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91440" lvl="1" indent="0" defTabSz="812810">
              <a:spcBef>
                <a:spcPct val="0"/>
              </a:spcBef>
              <a:buSzTx/>
              <a:buFontTx/>
              <a:buChar char="•"/>
            </a:pPr>
            <a:r>
              <a:rPr lang="en-US" altLang="en-US" sz="2489" dirty="0">
                <a:solidFill>
                  <a:srgbClr val="FAFD00"/>
                </a:solidFill>
              </a:rPr>
              <a:t> </a:t>
            </a:r>
            <a:r>
              <a:rPr lang="en-US" altLang="en-US" sz="2844" dirty="0">
                <a:solidFill>
                  <a:srgbClr val="FAFD00"/>
                </a:solidFill>
              </a:rPr>
              <a:t>Smoothing is averaging of “nearby” voxels</a:t>
            </a:r>
          </a:p>
          <a:p>
            <a:pPr marL="91440" lvl="1" indent="0" defTabSz="812810">
              <a:spcBef>
                <a:spcPct val="0"/>
              </a:spcBef>
              <a:buSzTx/>
              <a:buFontTx/>
              <a:buChar char="•"/>
            </a:pPr>
            <a:r>
              <a:rPr lang="en-US" altLang="en-US" sz="2844" dirty="0">
                <a:solidFill>
                  <a:srgbClr val="FAFD00"/>
                </a:solidFill>
              </a:rPr>
              <a:t> Mixing of tissue types</a:t>
            </a:r>
          </a:p>
          <a:p>
            <a:pPr marL="91440" lvl="1" indent="0" defTabSz="812810">
              <a:spcBef>
                <a:spcPct val="0"/>
              </a:spcBef>
              <a:buSzTx/>
              <a:buFontTx/>
              <a:buChar char="•"/>
            </a:pPr>
            <a:r>
              <a:rPr lang="en-US" altLang="en-US" sz="2844" dirty="0">
                <a:solidFill>
                  <a:srgbClr val="FAFD00"/>
                </a:solidFill>
              </a:rPr>
              <a:t> Jumping across sulci</a:t>
            </a:r>
          </a:p>
        </p:txBody>
      </p:sp>
      <p:pic>
        <p:nvPicPr>
          <p:cNvPr id="26629" name="Picture 6" descr="cor-for-thickness">
            <a:extLst>
              <a:ext uri="{FF2B5EF4-FFF2-40B4-BE49-F238E27FC236}">
                <a16:creationId xmlns:a16="http://schemas.microsoft.com/office/drawing/2014/main" id="{578E510D-4246-2582-8A55-05FF1A371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61534"/>
            <a:ext cx="4023078" cy="493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0" name="Group 28">
            <a:extLst>
              <a:ext uri="{FF2B5EF4-FFF2-40B4-BE49-F238E27FC236}">
                <a16:creationId xmlns:a16="http://schemas.microsoft.com/office/drawing/2014/main" id="{3E2679C1-0F7A-A0E0-4755-D7B726D5A351}"/>
              </a:ext>
            </a:extLst>
          </p:cNvPr>
          <p:cNvGrpSpPr>
            <a:grpSpLocks/>
          </p:cNvGrpSpPr>
          <p:nvPr/>
        </p:nvGrpSpPr>
        <p:grpSpPr bwMode="auto">
          <a:xfrm>
            <a:off x="969434" y="1446390"/>
            <a:ext cx="2575277" cy="2932289"/>
            <a:chOff x="792" y="755"/>
            <a:chExt cx="1825" cy="2078"/>
          </a:xfrm>
        </p:grpSpPr>
        <p:grpSp>
          <p:nvGrpSpPr>
            <p:cNvPr id="26632" name="Group 25">
              <a:extLst>
                <a:ext uri="{FF2B5EF4-FFF2-40B4-BE49-F238E27FC236}">
                  <a16:creationId xmlns:a16="http://schemas.microsoft.com/office/drawing/2014/main" id="{710E640B-C251-8BE8-CF4F-010BEED843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" y="1008"/>
              <a:ext cx="1825" cy="1825"/>
              <a:chOff x="4488" y="1680"/>
              <a:chExt cx="1825" cy="1825"/>
            </a:xfrm>
          </p:grpSpPr>
          <p:sp>
            <p:nvSpPr>
              <p:cNvPr id="26635" name="Oval 8">
                <a:extLst>
                  <a:ext uri="{FF2B5EF4-FFF2-40B4-BE49-F238E27FC236}">
                    <a16:creationId xmlns:a16="http://schemas.microsoft.com/office/drawing/2014/main" id="{775EBB2C-A58C-8AC7-9FF2-DA1143102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4" y="2136"/>
                <a:ext cx="912" cy="912"/>
              </a:xfrm>
              <a:prstGeom prst="ellipse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defTabSz="812810">
                  <a:spcBef>
                    <a:spcPct val="0"/>
                  </a:spcBef>
                  <a:buSzTx/>
                  <a:buNone/>
                </a:pPr>
                <a:endParaRPr lang="en-US" altLang="en-US" sz="1778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6636" name="Group 23">
                <a:extLst>
                  <a:ext uri="{FF2B5EF4-FFF2-40B4-BE49-F238E27FC236}">
                    <a16:creationId xmlns:a16="http://schemas.microsoft.com/office/drawing/2014/main" id="{93E18423-532B-51DB-0D31-8D53CDA5C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0" y="2472"/>
                <a:ext cx="240" cy="240"/>
                <a:chOff x="4104" y="3072"/>
                <a:chExt cx="240" cy="240"/>
              </a:xfrm>
            </p:grpSpPr>
            <p:sp>
              <p:nvSpPr>
                <p:cNvPr id="26638" name="Line 21">
                  <a:extLst>
                    <a:ext uri="{FF2B5EF4-FFF2-40B4-BE49-F238E27FC236}">
                      <a16:creationId xmlns:a16="http://schemas.microsoft.com/office/drawing/2014/main" id="{20EFBD5D-2709-EF1F-3E9F-5D924A217E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04" y="3192"/>
                  <a:ext cx="24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812810"/>
                  <a:endParaRPr lang="en-US" sz="1778">
                    <a:solidFill>
                      <a:srgbClr val="FFFFFF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6639" name="Line 22">
                  <a:extLst>
                    <a:ext uri="{FF2B5EF4-FFF2-40B4-BE49-F238E27FC236}">
                      <a16:creationId xmlns:a16="http://schemas.microsoft.com/office/drawing/2014/main" id="{E49C5799-8CEC-4E00-95F2-9DCB7B6890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4104" y="3192"/>
                  <a:ext cx="24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812810"/>
                  <a:endParaRPr lang="en-US" sz="1778">
                    <a:solidFill>
                      <a:srgbClr val="FFFFFF"/>
                    </a:solidFill>
                    <a:ea typeface="MS PGothic" panose="020B0600070205080204" pitchFamily="34" charset="-128"/>
                  </a:endParaRPr>
                </a:p>
              </p:txBody>
            </p:sp>
          </p:grpSp>
          <p:sp>
            <p:nvSpPr>
              <p:cNvPr id="26637" name="Oval 24">
                <a:extLst>
                  <a:ext uri="{FF2B5EF4-FFF2-40B4-BE49-F238E27FC236}">
                    <a16:creationId xmlns:a16="http://schemas.microsoft.com/office/drawing/2014/main" id="{DE675424-7E50-0990-CB41-1C4671936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" y="1680"/>
                <a:ext cx="1825" cy="1825"/>
              </a:xfrm>
              <a:prstGeom prst="ellipse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defTabSz="812810">
                  <a:spcBef>
                    <a:spcPct val="0"/>
                  </a:spcBef>
                  <a:buSzTx/>
                  <a:buNone/>
                </a:pPr>
                <a:endParaRPr lang="en-US" altLang="en-US" sz="1778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6633" name="Text Box 26">
              <a:extLst>
                <a:ext uri="{FF2B5EF4-FFF2-40B4-BE49-F238E27FC236}">
                  <a16:creationId xmlns:a16="http://schemas.microsoft.com/office/drawing/2014/main" id="{D6F0D495-2078-6316-F550-178E21447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0" y="1248"/>
              <a:ext cx="1007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defTabSz="812810">
                <a:spcBef>
                  <a:spcPct val="0"/>
                </a:spcBef>
                <a:buSzTx/>
                <a:buNone/>
              </a:pPr>
              <a:r>
                <a:rPr lang="en-US" altLang="en-US" sz="1778">
                  <a:solidFill>
                    <a:srgbClr val="00FF00"/>
                  </a:solidFill>
                </a:rPr>
                <a:t>7mm FWHM</a:t>
              </a:r>
            </a:p>
          </p:txBody>
        </p:sp>
        <p:sp>
          <p:nvSpPr>
            <p:cNvPr id="26634" name="Text Box 27">
              <a:extLst>
                <a:ext uri="{FF2B5EF4-FFF2-40B4-BE49-F238E27FC236}">
                  <a16:creationId xmlns:a16="http://schemas.microsoft.com/office/drawing/2014/main" id="{E8BEF822-328A-08FB-F2FB-4F54FAA3C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1" y="755"/>
              <a:ext cx="1087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defTabSz="812810">
                <a:spcBef>
                  <a:spcPct val="0"/>
                </a:spcBef>
                <a:buSzTx/>
                <a:buNone/>
              </a:pPr>
              <a:r>
                <a:rPr lang="en-US" altLang="en-US" sz="1778">
                  <a:solidFill>
                    <a:srgbClr val="00FF00"/>
                  </a:solidFill>
                </a:rPr>
                <a:t>14mm FWHM</a:t>
              </a:r>
            </a:p>
          </p:txBody>
        </p:sp>
      </p:grpSp>
      <p:sp>
        <p:nvSpPr>
          <p:cNvPr id="26631" name="TextBox 14">
            <a:extLst>
              <a:ext uri="{FF2B5EF4-FFF2-40B4-BE49-F238E27FC236}">
                <a16:creationId xmlns:a16="http://schemas.microsoft.com/office/drawing/2014/main" id="{A3ECA32E-51B3-29C7-BABA-0D7CA206D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7" y="6158089"/>
            <a:ext cx="298480" cy="3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812810">
              <a:spcBef>
                <a:spcPct val="0"/>
              </a:spcBef>
              <a:buSzTx/>
              <a:buNone/>
            </a:pPr>
            <a:r>
              <a:rPr lang="en-US" altLang="en-US" sz="1778">
                <a:solidFill>
                  <a:srgbClr val="FFFFFF"/>
                </a:solidFill>
              </a:rPr>
              <a:t>*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>
            <a:extLst>
              <a:ext uri="{FF2B5EF4-FFF2-40B4-BE49-F238E27FC236}">
                <a16:creationId xmlns:a16="http://schemas.microsoft.com/office/drawing/2014/main" id="{CFA90D50-C6E1-01B3-2097-C0FF96A2A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-182563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 dirty="0">
                <a:solidFill>
                  <a:srgbClr val="FAFD00"/>
                </a:solidFill>
              </a:rPr>
              <a:t>Surface-based Smoothing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29AAE6D9-6A34-FEB1-0E26-CAC6888C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397" y="1524001"/>
            <a:ext cx="4432300" cy="12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marL="91440"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 dirty="0">
                <a:solidFill>
                  <a:srgbClr val="FAFD00"/>
                </a:solidFill>
              </a:rPr>
              <a:t> Smooth along the surface but not normal to it.</a:t>
            </a:r>
          </a:p>
        </p:txBody>
      </p:sp>
      <p:pic>
        <p:nvPicPr>
          <p:cNvPr id="123908" name="Picture 4">
            <a:extLst>
              <a:ext uri="{FF2B5EF4-FFF2-40B4-BE49-F238E27FC236}">
                <a16:creationId xmlns:a16="http://schemas.microsoft.com/office/drawing/2014/main" id="{525E44D5-9D76-EDBD-1744-FF0CB6EA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4022725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09" name="Group 5">
            <a:extLst>
              <a:ext uri="{FF2B5EF4-FFF2-40B4-BE49-F238E27FC236}">
                <a16:creationId xmlns:a16="http://schemas.microsoft.com/office/drawing/2014/main" id="{F6E4FDA7-0954-726B-111F-F5652DFA6D88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2857500"/>
            <a:ext cx="336550" cy="377825"/>
            <a:chOff x="1292" y="1800"/>
            <a:chExt cx="212" cy="238"/>
          </a:xfrm>
        </p:grpSpPr>
        <p:sp>
          <p:nvSpPr>
            <p:cNvPr id="123915" name="Line 6">
              <a:extLst>
                <a:ext uri="{FF2B5EF4-FFF2-40B4-BE49-F238E27FC236}">
                  <a16:creationId xmlns:a16="http://schemas.microsoft.com/office/drawing/2014/main" id="{75AA478D-60BC-9444-07A9-31CD372F1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2" y="1919"/>
              <a:ext cx="212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6" name="Line 7">
              <a:extLst>
                <a:ext uri="{FF2B5EF4-FFF2-40B4-BE49-F238E27FC236}">
                  <a16:creationId xmlns:a16="http://schemas.microsoft.com/office/drawing/2014/main" id="{D89A2840-C527-1F8F-C76D-3EC6195D7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7" y="1799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910" name="Group 8">
            <a:extLst>
              <a:ext uri="{FF2B5EF4-FFF2-40B4-BE49-F238E27FC236}">
                <a16:creationId xmlns:a16="http://schemas.microsoft.com/office/drawing/2014/main" id="{1CC5ED52-0E6A-782B-DA99-3788178DB71C}"/>
              </a:ext>
            </a:extLst>
          </p:cNvPr>
          <p:cNvGrpSpPr>
            <a:grpSpLocks/>
          </p:cNvGrpSpPr>
          <p:nvPr/>
        </p:nvGrpSpPr>
        <p:grpSpPr bwMode="auto">
          <a:xfrm>
            <a:off x="1389063" y="2514600"/>
            <a:ext cx="334962" cy="377825"/>
            <a:chOff x="875" y="1584"/>
            <a:chExt cx="211" cy="238"/>
          </a:xfrm>
        </p:grpSpPr>
        <p:sp>
          <p:nvSpPr>
            <p:cNvPr id="123913" name="Line 9">
              <a:extLst>
                <a:ext uri="{FF2B5EF4-FFF2-40B4-BE49-F238E27FC236}">
                  <a16:creationId xmlns:a16="http://schemas.microsoft.com/office/drawing/2014/main" id="{E05F5FA3-70F5-C0CA-2763-98DF74568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" y="1703"/>
              <a:ext cx="211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4" name="Line 10">
              <a:extLst>
                <a:ext uri="{FF2B5EF4-FFF2-40B4-BE49-F238E27FC236}">
                  <a16:creationId xmlns:a16="http://schemas.microsoft.com/office/drawing/2014/main" id="{5D0A4096-54D5-9A2D-258C-018167747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1" y="1583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03" name="Freeform 11">
            <a:extLst>
              <a:ext uri="{FF2B5EF4-FFF2-40B4-BE49-F238E27FC236}">
                <a16:creationId xmlns:a16="http://schemas.microsoft.com/office/drawing/2014/main" id="{16356834-A82C-439D-BE75-0AD2FFF83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" y="2743200"/>
            <a:ext cx="1357313" cy="1987550"/>
          </a:xfrm>
          <a:custGeom>
            <a:avLst/>
            <a:gdLst>
              <a:gd name="T0" fmla="*/ 2147483647 w 21437"/>
              <a:gd name="T1" fmla="*/ 0 h 21261"/>
              <a:gd name="T2" fmla="*/ 2147483647 w 21437"/>
              <a:gd name="T3" fmla="*/ 2147483647 h 21261"/>
              <a:gd name="T4" fmla="*/ 2147483647 w 21437"/>
              <a:gd name="T5" fmla="*/ 2147483647 h 21261"/>
              <a:gd name="T6" fmla="*/ 2147483647 w 21437"/>
              <a:gd name="T7" fmla="*/ 2147483647 h 21261"/>
              <a:gd name="T8" fmla="*/ 2147483647 w 21437"/>
              <a:gd name="T9" fmla="*/ 2147483647 h 21261"/>
              <a:gd name="T10" fmla="*/ 2147483647 w 21437"/>
              <a:gd name="T11" fmla="*/ 2147483647 h 21261"/>
              <a:gd name="T12" fmla="*/ 2147483647 w 21437"/>
              <a:gd name="T13" fmla="*/ 2147483647 h 21261"/>
              <a:gd name="T14" fmla="*/ 2147483647 w 21437"/>
              <a:gd name="T15" fmla="*/ 2147483647 h 21261"/>
              <a:gd name="T16" fmla="*/ 2147483647 w 21437"/>
              <a:gd name="T17" fmla="*/ 2147483647 h 21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437" h="21261">
                <a:moveTo>
                  <a:pt x="10726" y="0"/>
                </a:moveTo>
                <a:cubicBezTo>
                  <a:pt x="10726" y="2785"/>
                  <a:pt x="10726" y="5570"/>
                  <a:pt x="9655" y="7336"/>
                </a:cubicBezTo>
                <a:cubicBezTo>
                  <a:pt x="8584" y="9102"/>
                  <a:pt x="5906" y="9102"/>
                  <a:pt x="4300" y="10596"/>
                </a:cubicBezTo>
                <a:cubicBezTo>
                  <a:pt x="2693" y="12091"/>
                  <a:pt x="194" y="14536"/>
                  <a:pt x="16" y="16302"/>
                </a:cubicBezTo>
                <a:cubicBezTo>
                  <a:pt x="-163" y="18068"/>
                  <a:pt x="1265" y="20785"/>
                  <a:pt x="3229" y="21192"/>
                </a:cubicBezTo>
                <a:cubicBezTo>
                  <a:pt x="5192" y="21600"/>
                  <a:pt x="9834" y="20106"/>
                  <a:pt x="11797" y="18747"/>
                </a:cubicBezTo>
                <a:cubicBezTo>
                  <a:pt x="13761" y="17389"/>
                  <a:pt x="13939" y="14808"/>
                  <a:pt x="15011" y="13042"/>
                </a:cubicBezTo>
                <a:cubicBezTo>
                  <a:pt x="16082" y="11275"/>
                  <a:pt x="17153" y="9781"/>
                  <a:pt x="18224" y="8151"/>
                </a:cubicBezTo>
                <a:cubicBezTo>
                  <a:pt x="19295" y="6521"/>
                  <a:pt x="20366" y="4891"/>
                  <a:pt x="21437" y="3260"/>
                </a:cubicBezTo>
              </a:path>
            </a:pathLst>
          </a:custGeom>
          <a:noFill/>
          <a:ln w="57240" cap="flat">
            <a:solidFill>
              <a:srgbClr val="04E3F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90DB173-45EC-EB94-D439-953EF3B4F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0" y="146050"/>
            <a:ext cx="70993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Group fMRI Analysis: Volume vs Surface</a:t>
            </a:r>
          </a:p>
        </p:txBody>
      </p:sp>
      <p:pic>
        <p:nvPicPr>
          <p:cNvPr id="125955" name="Picture 3">
            <a:extLst>
              <a:ext uri="{FF2B5EF4-FFF2-40B4-BE49-F238E27FC236}">
                <a16:creationId xmlns:a16="http://schemas.microsoft.com/office/drawing/2014/main" id="{4BDC3241-8BDE-AAA7-91AF-37C127D6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22798" r="20769" b="6224"/>
          <a:stretch>
            <a:fillRect/>
          </a:stretch>
        </p:blipFill>
        <p:spPr bwMode="auto">
          <a:xfrm>
            <a:off x="533400" y="990600"/>
            <a:ext cx="270192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>
            <a:extLst>
              <a:ext uri="{FF2B5EF4-FFF2-40B4-BE49-F238E27FC236}">
                <a16:creationId xmlns:a16="http://schemas.microsoft.com/office/drawing/2014/main" id="{B6B1189B-A22B-B6AD-274B-6C758C60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22183" r="24614" b="34935"/>
          <a:stretch>
            <a:fillRect/>
          </a:stretch>
        </p:blipFill>
        <p:spPr bwMode="auto">
          <a:xfrm>
            <a:off x="3581400" y="990600"/>
            <a:ext cx="2286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>
            <a:extLst>
              <a:ext uri="{FF2B5EF4-FFF2-40B4-BE49-F238E27FC236}">
                <a16:creationId xmlns:a16="http://schemas.microsoft.com/office/drawing/2014/main" id="{EB2EBD82-2FE5-D156-362C-565B489B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21838" r="16151" b="23970"/>
          <a:stretch>
            <a:fillRect/>
          </a:stretch>
        </p:blipFill>
        <p:spPr bwMode="auto">
          <a:xfrm>
            <a:off x="381000" y="4318000"/>
            <a:ext cx="34639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>
            <a:extLst>
              <a:ext uri="{FF2B5EF4-FFF2-40B4-BE49-F238E27FC236}">
                <a16:creationId xmlns:a16="http://schemas.microsoft.com/office/drawing/2014/main" id="{599CA592-D03D-5974-6D50-40EF2BE7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24168" r="7893" b="21141"/>
          <a:stretch>
            <a:fillRect/>
          </a:stretch>
        </p:blipFill>
        <p:spPr bwMode="auto">
          <a:xfrm>
            <a:off x="4854575" y="2989263"/>
            <a:ext cx="44037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Oval 7">
            <a:extLst>
              <a:ext uri="{FF2B5EF4-FFF2-40B4-BE49-F238E27FC236}">
                <a16:creationId xmlns:a16="http://schemas.microsoft.com/office/drawing/2014/main" id="{08DC5C3E-00F6-8BA5-A5DB-10980E60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8288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0" name="Line 8">
            <a:extLst>
              <a:ext uri="{FF2B5EF4-FFF2-40B4-BE49-F238E27FC236}">
                <a16:creationId xmlns:a16="http://schemas.microsoft.com/office/drawing/2014/main" id="{2CCCC2FF-9444-9CAC-C660-52BACC1FD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133600"/>
            <a:ext cx="1819275" cy="2579688"/>
          </a:xfrm>
          <a:prstGeom prst="line">
            <a:avLst/>
          </a:prstGeom>
          <a:noFill/>
          <a:ln w="38160" cap="sq">
            <a:solidFill>
              <a:srgbClr val="00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Oval 9">
            <a:extLst>
              <a:ext uri="{FF2B5EF4-FFF2-40B4-BE49-F238E27FC236}">
                <a16:creationId xmlns:a16="http://schemas.microsoft.com/office/drawing/2014/main" id="{46F79AC8-BA79-7678-0FFC-689481047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0" y="17145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2" name="Oval 10">
            <a:extLst>
              <a:ext uri="{FF2B5EF4-FFF2-40B4-BE49-F238E27FC236}">
                <a16:creationId xmlns:a16="http://schemas.microsoft.com/office/drawing/2014/main" id="{051B95A6-42D1-6304-B797-B889F2E2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51816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3" name="Rectangle 11">
            <a:extLst>
              <a:ext uri="{FF2B5EF4-FFF2-40B4-BE49-F238E27FC236}">
                <a16:creationId xmlns:a16="http://schemas.microsoft.com/office/drawing/2014/main" id="{349531A5-5AF8-4EDD-8CD9-E8EB4FF14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038" y="1219200"/>
            <a:ext cx="3170237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Affine registration to MNI305</a:t>
            </a:r>
          </a:p>
          <a:p>
            <a:pPr algn="ctr" eaLnBrk="1" hangingPunct="1">
              <a:buSzPct val="100000"/>
            </a:pPr>
            <a:endParaRPr lang="en-US" altLang="en-US" sz="2000">
              <a:solidFill>
                <a:srgbClr val="FAFD00"/>
              </a:solidFill>
            </a:endParaRP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5mm volume smoothing vs.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10mm surface smoothing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9B6CB-FA1F-FE39-30FC-7454CBA57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>
            <a:extLst>
              <a:ext uri="{FF2B5EF4-FFF2-40B4-BE49-F238E27FC236}">
                <a16:creationId xmlns:a16="http://schemas.microsoft.com/office/drawing/2014/main" id="{9E377FD9-300A-F5D7-EF67-4D2555C09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8898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00"/>
                </a:solidFill>
              </a:rPr>
              <a:t>Surface-based Summary</a:t>
            </a:r>
          </a:p>
        </p:txBody>
      </p:sp>
      <p:sp>
        <p:nvSpPr>
          <p:cNvPr id="128003" name="TextBox 3">
            <a:extLst>
              <a:ext uri="{FF2B5EF4-FFF2-40B4-BE49-F238E27FC236}">
                <a16:creationId xmlns:a16="http://schemas.microsoft.com/office/drawing/2014/main" id="{4BAC4E04-3418-793B-E509-5C8D7D145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144012"/>
            <a:ext cx="8001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Visualization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Separate cortical volume into thickness and surface area components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Folding-based intersubject registration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Surface-based Smoothing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pic>
        <p:nvPicPr>
          <p:cNvPr id="128005" name="Picture 4">
            <a:extLst>
              <a:ext uri="{FF2B5EF4-FFF2-40B4-BE49-F238E27FC236}">
                <a16:creationId xmlns:a16="http://schemas.microsoft.com/office/drawing/2014/main" id="{11839BAB-53BF-F0EA-40DD-647D07C1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169" r="4121" b="11526"/>
          <a:stretch>
            <a:fillRect/>
          </a:stretch>
        </p:blipFill>
        <p:spPr bwMode="auto">
          <a:xfrm>
            <a:off x="1482725" y="4851400"/>
            <a:ext cx="29098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6">
            <a:extLst>
              <a:ext uri="{FF2B5EF4-FFF2-40B4-BE49-F238E27FC236}">
                <a16:creationId xmlns:a16="http://schemas.microsoft.com/office/drawing/2014/main" id="{A9AB683D-C6B1-6B35-5A9E-6C8DFDDB4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Use FreeSurfer</a:t>
            </a:r>
          </a:p>
        </p:txBody>
      </p:sp>
    </p:spTree>
    <p:extLst>
      <p:ext uri="{BB962C8B-B14F-4D97-AF65-F5344CB8AC3E}">
        <p14:creationId xmlns:p14="http://schemas.microsoft.com/office/powerpoint/2010/main" val="3392535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1">
            <a:extLst>
              <a:ext uri="{FF2B5EF4-FFF2-40B4-BE49-F238E27FC236}">
                <a16:creationId xmlns:a16="http://schemas.microsoft.com/office/drawing/2014/main" id="{FC148E7B-082A-A82A-0928-2CFAB7DDB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0"/>
            <a:ext cx="6800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Volume Analysis: Automatic Individualized Segmentation</a:t>
            </a: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9458B650-552E-83A6-079D-828BA7A29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552700"/>
            <a:ext cx="75311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Surface-based coordinate system/registration appropriate for cortex but not for thalamus, ventricular system, basal ganglia, </a:t>
            </a:r>
            <a:r>
              <a:rPr lang="en-US" altLang="en-US" dirty="0" err="1">
                <a:solidFill>
                  <a:srgbClr val="FFFF00"/>
                </a:solidFill>
                <a:latin typeface="Arial" panose="020B0604020202020204" pitchFamily="34" charset="0"/>
              </a:rPr>
              <a:t>etc</a:t>
            </a: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id="{2C6374E6-462D-1C50-6392-242E68C71E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Volumetric Segmentation (aseg)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109570" name="Rectangle 4">
            <a:extLst>
              <a:ext uri="{FF2B5EF4-FFF2-40B4-BE49-F238E27FC236}">
                <a16:creationId xmlns:a16="http://schemas.microsoft.com/office/drawing/2014/main" id="{C5953EAC-9C88-1B75-B9A0-F7186E0F1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grpSp>
        <p:nvGrpSpPr>
          <p:cNvPr id="109571" name="Group 5">
            <a:extLst>
              <a:ext uri="{FF2B5EF4-FFF2-40B4-BE49-F238E27FC236}">
                <a16:creationId xmlns:a16="http://schemas.microsoft.com/office/drawing/2014/main" id="{19E352A1-7856-7869-7AAE-E579869D599A}"/>
              </a:ext>
            </a:extLst>
          </p:cNvPr>
          <p:cNvGrpSpPr>
            <a:grpSpLocks/>
          </p:cNvGrpSpPr>
          <p:nvPr/>
        </p:nvGrpSpPr>
        <p:grpSpPr bwMode="auto">
          <a:xfrm>
            <a:off x="1090613" y="927100"/>
            <a:ext cx="6956425" cy="4443413"/>
            <a:chOff x="380" y="609"/>
            <a:chExt cx="4513" cy="2822"/>
          </a:xfrm>
        </p:grpSpPr>
        <p:pic>
          <p:nvPicPr>
            <p:cNvPr id="109573" name="Picture 6">
              <a:extLst>
                <a:ext uri="{FF2B5EF4-FFF2-40B4-BE49-F238E27FC236}">
                  <a16:creationId xmlns:a16="http://schemas.microsoft.com/office/drawing/2014/main" id="{2519403B-EAF6-2499-580A-C0775456A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248"/>
              <a:ext cx="2200" cy="2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574" name="Rectangle 7">
              <a:extLst>
                <a:ext uri="{FF2B5EF4-FFF2-40B4-BE49-F238E27FC236}">
                  <a16:creationId xmlns:a16="http://schemas.microsoft.com/office/drawing/2014/main" id="{DEAD74AD-059A-BC98-6192-5B8036837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2140"/>
              <a:ext cx="68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Caudate</a:t>
              </a:r>
            </a:p>
          </p:txBody>
        </p:sp>
        <p:sp>
          <p:nvSpPr>
            <p:cNvPr id="109575" name="Rectangle 8">
              <a:extLst>
                <a:ext uri="{FF2B5EF4-FFF2-40B4-BE49-F238E27FC236}">
                  <a16:creationId xmlns:a16="http://schemas.microsoft.com/office/drawing/2014/main" id="{50472874-6275-F4ED-A2AF-669C0B742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" y="2544"/>
              <a:ext cx="74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Pallidum</a:t>
              </a:r>
            </a:p>
          </p:txBody>
        </p:sp>
        <p:sp>
          <p:nvSpPr>
            <p:cNvPr id="109576" name="Rectangle 9">
              <a:extLst>
                <a:ext uri="{FF2B5EF4-FFF2-40B4-BE49-F238E27FC236}">
                  <a16:creationId xmlns:a16="http://schemas.microsoft.com/office/drawing/2014/main" id="{75C6FBA7-FC70-C66A-479D-C07B5CA42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2135"/>
              <a:ext cx="72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Putamen</a:t>
              </a:r>
            </a:p>
          </p:txBody>
        </p:sp>
        <p:sp>
          <p:nvSpPr>
            <p:cNvPr id="109577" name="Rectangle 10">
              <a:extLst>
                <a:ext uri="{FF2B5EF4-FFF2-40B4-BE49-F238E27FC236}">
                  <a16:creationId xmlns:a16="http://schemas.microsoft.com/office/drawing/2014/main" id="{8CC39A8C-7C48-C04E-E163-B2FADCB44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" y="2678"/>
              <a:ext cx="85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Amygdala</a:t>
              </a:r>
            </a:p>
          </p:txBody>
        </p:sp>
        <p:sp>
          <p:nvSpPr>
            <p:cNvPr id="109578" name="Rectangle 11">
              <a:extLst>
                <a:ext uri="{FF2B5EF4-FFF2-40B4-BE49-F238E27FC236}">
                  <a16:creationId xmlns:a16="http://schemas.microsoft.com/office/drawing/2014/main" id="{70F1DAD8-0842-B51D-38F6-028BBDF13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044"/>
              <a:ext cx="111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Hippocampus</a:t>
              </a:r>
            </a:p>
          </p:txBody>
        </p:sp>
        <p:sp>
          <p:nvSpPr>
            <p:cNvPr id="109579" name="Rectangle 12">
              <a:extLst>
                <a:ext uri="{FF2B5EF4-FFF2-40B4-BE49-F238E27FC236}">
                  <a16:creationId xmlns:a16="http://schemas.microsoft.com/office/drawing/2014/main" id="{DD7FA253-E9E7-C479-7B10-9047548FC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849"/>
              <a:ext cx="133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Lateral Ventricle</a:t>
              </a:r>
            </a:p>
          </p:txBody>
        </p:sp>
        <p:sp>
          <p:nvSpPr>
            <p:cNvPr id="109580" name="Rectangle 13">
              <a:extLst>
                <a:ext uri="{FF2B5EF4-FFF2-40B4-BE49-F238E27FC236}">
                  <a16:creationId xmlns:a16="http://schemas.microsoft.com/office/drawing/2014/main" id="{503B10F9-67F5-0B85-F4D7-A66736D80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9" y="1562"/>
              <a:ext cx="80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Thalamus</a:t>
              </a:r>
            </a:p>
          </p:txBody>
        </p:sp>
        <p:sp>
          <p:nvSpPr>
            <p:cNvPr id="109581" name="Line 11">
              <a:extLst>
                <a:ext uri="{FF2B5EF4-FFF2-40B4-BE49-F238E27FC236}">
                  <a16:creationId xmlns:a16="http://schemas.microsoft.com/office/drawing/2014/main" id="{13972B52-9DDA-50F4-E64F-1E819B7F7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04"/>
              <a:ext cx="1243" cy="0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2" name="Line 12">
              <a:extLst>
                <a:ext uri="{FF2B5EF4-FFF2-40B4-BE49-F238E27FC236}">
                  <a16:creationId xmlns:a16="http://schemas.microsoft.com/office/drawing/2014/main" id="{8C08765F-A80F-9A02-BD5F-906CC7A78A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6" y="2299"/>
              <a:ext cx="907" cy="29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3" name="Line 13">
              <a:extLst>
                <a:ext uri="{FF2B5EF4-FFF2-40B4-BE49-F238E27FC236}">
                  <a16:creationId xmlns:a16="http://schemas.microsoft.com/office/drawing/2014/main" id="{E976E060-7CEA-3E32-4ECC-7FC8C5AC97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1771"/>
              <a:ext cx="1195" cy="77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4" name="Line 14">
              <a:extLst>
                <a:ext uri="{FF2B5EF4-FFF2-40B4-BE49-F238E27FC236}">
                  <a16:creationId xmlns:a16="http://schemas.microsoft.com/office/drawing/2014/main" id="{9435BE22-72B0-324B-863D-EAC485E666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2635"/>
              <a:ext cx="1147" cy="101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5" name="Line 15">
              <a:extLst>
                <a:ext uri="{FF2B5EF4-FFF2-40B4-BE49-F238E27FC236}">
                  <a16:creationId xmlns:a16="http://schemas.microsoft.com/office/drawing/2014/main" id="{929F89D8-7B52-0323-B5ED-638D92C68E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923"/>
              <a:ext cx="763" cy="19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6" name="Line 16">
              <a:extLst>
                <a:ext uri="{FF2B5EF4-FFF2-40B4-BE49-F238E27FC236}">
                  <a16:creationId xmlns:a16="http://schemas.microsoft.com/office/drawing/2014/main" id="{B8347CC9-3744-48D2-9FB2-B530F0D9D7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827"/>
              <a:ext cx="1003" cy="5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7" name="Line 17">
              <a:extLst>
                <a:ext uri="{FF2B5EF4-FFF2-40B4-BE49-F238E27FC236}">
                  <a16:creationId xmlns:a16="http://schemas.microsoft.com/office/drawing/2014/main" id="{89F9F407-69F3-7624-2868-9F1104DFB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5" y="1152"/>
              <a:ext cx="917" cy="114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8" name="Rectangle 21">
              <a:extLst>
                <a:ext uri="{FF2B5EF4-FFF2-40B4-BE49-F238E27FC236}">
                  <a16:creationId xmlns:a16="http://schemas.microsoft.com/office/drawing/2014/main" id="{C0DFC83B-6D10-75CE-BFEC-0E1CC77A4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" y="950"/>
              <a:ext cx="108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White Matter</a:t>
              </a:r>
            </a:p>
          </p:txBody>
        </p:sp>
        <p:sp>
          <p:nvSpPr>
            <p:cNvPr id="109589" name="Rectangle 22">
              <a:extLst>
                <a:ext uri="{FF2B5EF4-FFF2-40B4-BE49-F238E27FC236}">
                  <a16:creationId xmlns:a16="http://schemas.microsoft.com/office/drawing/2014/main" id="{3C71E978-9435-817C-255E-218FD901C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" y="609"/>
              <a:ext cx="57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anose="02020300000000000000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Cortex</a:t>
              </a:r>
            </a:p>
          </p:txBody>
        </p:sp>
        <p:sp>
          <p:nvSpPr>
            <p:cNvPr id="109590" name="Line 20">
              <a:extLst>
                <a:ext uri="{FF2B5EF4-FFF2-40B4-BE49-F238E27FC236}">
                  <a16:creationId xmlns:a16="http://schemas.microsoft.com/office/drawing/2014/main" id="{553F9E7E-E467-9143-5995-B5EDAF0BA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5" y="1248"/>
              <a:ext cx="571" cy="90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1" name="Line 21">
              <a:extLst>
                <a:ext uri="{FF2B5EF4-FFF2-40B4-BE49-F238E27FC236}">
                  <a16:creationId xmlns:a16="http://schemas.microsoft.com/office/drawing/2014/main" id="{03940599-9B99-E49A-7A48-E55EF7CE24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9" y="912"/>
              <a:ext cx="200" cy="715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572" name="TextBox 1">
            <a:extLst>
              <a:ext uri="{FF2B5EF4-FFF2-40B4-BE49-F238E27FC236}">
                <a16:creationId xmlns:a16="http://schemas.microsoft.com/office/drawing/2014/main" id="{DC1718B7-15A3-4EF8-C8B9-4C06824F2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55" y="5978149"/>
            <a:ext cx="4671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>Not Shown: Nucleus Accumbens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1">
            <a:extLst>
              <a:ext uri="{FF2B5EF4-FFF2-40B4-BE49-F238E27FC236}">
                <a16:creationId xmlns:a16="http://schemas.microsoft.com/office/drawing/2014/main" id="{0BC7FF26-AFC8-807A-9AF8-90FE7187E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Volume Differences Predictive of AD</a:t>
            </a:r>
          </a:p>
        </p:txBody>
      </p:sp>
      <p:pic>
        <p:nvPicPr>
          <p:cNvPr id="111619" name="Picture 2">
            <a:extLst>
              <a:ext uri="{FF2B5EF4-FFF2-40B4-BE49-F238E27FC236}">
                <a16:creationId xmlns:a16="http://schemas.microsoft.com/office/drawing/2014/main" id="{AD46398A-1BE9-3E0E-5CC3-19CACCC07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1575"/>
            <a:ext cx="5484813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3">
            <a:extLst>
              <a:ext uri="{FF2B5EF4-FFF2-40B4-BE49-F238E27FC236}">
                <a16:creationId xmlns:a16="http://schemas.microsoft.com/office/drawing/2014/main" id="{978AF617-EFAE-AA78-6D83-533E1140B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3500"/>
            <a:ext cx="671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anose="02020300000000000000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Data courtesy of Drs Marilyn Albert and Ron Killiany</a:t>
            </a:r>
          </a:p>
        </p:txBody>
      </p:sp>
      <p:sp>
        <p:nvSpPr>
          <p:cNvPr id="111621" name="TextBox 1">
            <a:extLst>
              <a:ext uri="{FF2B5EF4-FFF2-40B4-BE49-F238E27FC236}">
                <a16:creationId xmlns:a16="http://schemas.microsoft.com/office/drawing/2014/main" id="{41575293-2575-5F3D-65D9-0201201CA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1171575"/>
            <a:ext cx="2905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FF00"/>
                </a:solidFill>
              </a:rPr>
              <a:t>Lateral Ventricular Volume (Percent of Brain)</a:t>
            </a:r>
          </a:p>
        </p:txBody>
      </p:sp>
      <p:sp>
        <p:nvSpPr>
          <p:cNvPr id="111622" name="TextBox 2">
            <a:extLst>
              <a:ext uri="{FF2B5EF4-FFF2-40B4-BE49-F238E27FC236}">
                <a16:creationId xmlns:a16="http://schemas.microsoft.com/office/drawing/2014/main" id="{37F9EA6C-49B3-F405-6D62-ACA4F258B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3281363"/>
            <a:ext cx="23495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70C0"/>
                </a:solidFill>
              </a:rPr>
              <a:t>Healthy</a:t>
            </a:r>
            <a:r>
              <a:rPr lang="en-US" altLang="en-US"/>
              <a:t> </a:t>
            </a:r>
          </a:p>
          <a:p>
            <a:r>
              <a:rPr lang="en-US" altLang="en-US">
                <a:solidFill>
                  <a:srgbClr val="00B0F0"/>
                </a:solidFill>
              </a:rPr>
              <a:t>Did NOT convert</a:t>
            </a:r>
          </a:p>
          <a:p>
            <a:r>
              <a:rPr lang="en-US" altLang="en-US">
                <a:solidFill>
                  <a:srgbClr val="FFFF00"/>
                </a:solidFill>
              </a:rPr>
              <a:t>Did convert</a:t>
            </a:r>
          </a:p>
          <a:p>
            <a:r>
              <a:rPr lang="en-US" altLang="en-US">
                <a:solidFill>
                  <a:srgbClr val="C00000"/>
                </a:solidFill>
              </a:rPr>
              <a:t>Probable AD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B73E907B-CE95-9E58-EA7D-BDA1C587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335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marL="39688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 Bold" panose="02020803070505020304" pitchFamily="18" charset="0"/>
                <a:ea typeface="ヒラギノ明朝 ProN W3" pitchFamily="2" charset="-128"/>
                <a:cs typeface="+mn-cs"/>
              </a:rPr>
              <a:t>Course Schedule Day 2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547DB22-2968-5F75-CABD-8CE2D4B8A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124"/>
            <a:ext cx="69883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marL="39688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明朝 ProN W3" pitchFamily="2" charset="-128"/>
                <a:cs typeface="+mn-cs"/>
              </a:rPr>
              <a:t>https://surfer.nmr.mgh.harvard.edu/fswiki/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明朝 ProN W3" pitchFamily="2" charset="-128"/>
                <a:cs typeface="+mn-cs"/>
              </a:rPr>
              <a:t>VirtualCourse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明朝 ProN W3" pitchFamily="2" charset="-128"/>
                <a:cs typeface="+mn-cs"/>
              </a:rPr>
              <a:t>/#Schedule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9DAB9-F906-C528-89DE-0061841C1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52600"/>
            <a:ext cx="7162800" cy="41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8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">
            <a:extLst>
              <a:ext uri="{FF2B5EF4-FFF2-40B4-BE49-F238E27FC236}">
                <a16:creationId xmlns:a16="http://schemas.microsoft.com/office/drawing/2014/main" id="{C8BE506B-5F3D-14AA-433E-A79B0C5C7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300" b="1">
                <a:solidFill>
                  <a:srgbClr val="FFFF00"/>
                </a:solidFill>
                <a:latin typeface="Arial" panose="020B0604020202020204" pitchFamily="34" charset="0"/>
              </a:rPr>
              <a:t>Ex vivo MRI of hippocampal subfields</a:t>
            </a:r>
          </a:p>
        </p:txBody>
      </p:sp>
      <p:sp>
        <p:nvSpPr>
          <p:cNvPr id="101379" name="Text Box 2">
            <a:extLst>
              <a:ext uri="{FF2B5EF4-FFF2-40B4-BE49-F238E27FC236}">
                <a16:creationId xmlns:a16="http://schemas.microsoft.com/office/drawing/2014/main" id="{B5D04F13-690B-C5E0-EDCA-4FC48E077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887413"/>
            <a:ext cx="7718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FFFFF"/>
                </a:solidFill>
              </a:rPr>
              <a:t>Resolution as high as 0.1 mm isotropic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Allows precise manual tracing of hippocampal subfields.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The delineation only relies on geometry for subdividing the CA.</a:t>
            </a:r>
          </a:p>
        </p:txBody>
      </p:sp>
      <p:pic>
        <p:nvPicPr>
          <p:cNvPr id="101380" name="Picture 3">
            <a:extLst>
              <a:ext uri="{FF2B5EF4-FFF2-40B4-BE49-F238E27FC236}">
                <a16:creationId xmlns:a16="http://schemas.microsoft.com/office/drawing/2014/main" id="{A627C925-7B76-0A2A-6573-A14B1EE3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459038"/>
            <a:ext cx="6950075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4">
            <a:extLst>
              <a:ext uri="{FF2B5EF4-FFF2-40B4-BE49-F238E27FC236}">
                <a16:creationId xmlns:a16="http://schemas.microsoft.com/office/drawing/2014/main" id="{B87DDCB2-F11D-65AF-EBC0-600BCDA50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">
            <a:extLst>
              <a:ext uri="{FF2B5EF4-FFF2-40B4-BE49-F238E27FC236}">
                <a16:creationId xmlns:a16="http://schemas.microsoft.com/office/drawing/2014/main" id="{B0962E40-DBA8-066F-F396-90BC4AA6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>
                <a:solidFill>
                  <a:srgbClr val="FFFF00"/>
                </a:solidFill>
                <a:latin typeface="Arial" panose="020B0604020202020204" pitchFamily="34" charset="0"/>
              </a:rPr>
              <a:t>Automated Segmentation</a:t>
            </a:r>
          </a:p>
        </p:txBody>
      </p:sp>
      <p:sp>
        <p:nvSpPr>
          <p:cNvPr id="103427" name="Text Box 2">
            <a:extLst>
              <a:ext uri="{FF2B5EF4-FFF2-40B4-BE49-F238E27FC236}">
                <a16:creationId xmlns:a16="http://schemas.microsoft.com/office/drawing/2014/main" id="{ACAFFBB7-B0F9-703A-074E-B17B25285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1149350"/>
            <a:ext cx="77184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8F8F8"/>
                </a:solidFill>
              </a:rPr>
              <a:t>We use the atlas as a prior, and connect it to the image through a Gaussian likelihood term for each label.</a:t>
            </a:r>
          </a:p>
          <a:p>
            <a:pPr eaLnBrk="1" hangingPunct="1">
              <a:spcAft>
                <a:spcPts val="1638"/>
              </a:spcAft>
              <a:buClr>
                <a:srgbClr val="F8F8F8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8F8F8"/>
                </a:solidFill>
              </a:rPr>
              <a:t> This makes the segmentation sequence-independent.</a:t>
            </a:r>
          </a:p>
        </p:txBody>
      </p:sp>
      <p:pic>
        <p:nvPicPr>
          <p:cNvPr id="103428" name="Picture 3">
            <a:extLst>
              <a:ext uri="{FF2B5EF4-FFF2-40B4-BE49-F238E27FC236}">
                <a16:creationId xmlns:a16="http://schemas.microsoft.com/office/drawing/2014/main" id="{CF1839DA-D221-52E9-225E-09A3AAF3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4">
            <a:extLst>
              <a:ext uri="{FF2B5EF4-FFF2-40B4-BE49-F238E27FC236}">
                <a16:creationId xmlns:a16="http://schemas.microsoft.com/office/drawing/2014/main" id="{4CD68256-8A97-0DF9-550A-72291A8F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5">
            <a:extLst>
              <a:ext uri="{FF2B5EF4-FFF2-40B4-BE49-F238E27FC236}">
                <a16:creationId xmlns:a16="http://schemas.microsoft.com/office/drawing/2014/main" id="{8FFEF2B7-3AEC-5509-40BC-46CE024F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857750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6">
            <a:extLst>
              <a:ext uri="{FF2B5EF4-FFF2-40B4-BE49-F238E27FC236}">
                <a16:creationId xmlns:a16="http://schemas.microsoft.com/office/drawing/2014/main" id="{1EF1C34A-D5B8-FB65-C051-8E76A686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843463"/>
            <a:ext cx="164623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7">
            <a:extLst>
              <a:ext uri="{FF2B5EF4-FFF2-40B4-BE49-F238E27FC236}">
                <a16:creationId xmlns:a16="http://schemas.microsoft.com/office/drawing/2014/main" id="{FEE7A29E-88FC-80A7-1830-BB6E5145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4849813"/>
            <a:ext cx="41465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8">
            <a:extLst>
              <a:ext uri="{FF2B5EF4-FFF2-40B4-BE49-F238E27FC236}">
                <a16:creationId xmlns:a16="http://schemas.microsoft.com/office/drawing/2014/main" id="{7086F6B2-B3B5-1649-ACA2-91BB5956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3586163"/>
            <a:ext cx="41465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 Box 9">
            <a:extLst>
              <a:ext uri="{FF2B5EF4-FFF2-40B4-BE49-F238E27FC236}">
                <a16:creationId xmlns:a16="http://schemas.microsoft.com/office/drawing/2014/main" id="{8381E9C1-680B-3775-AA52-75ED8DAD9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455863"/>
            <a:ext cx="8105775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5080" rIns="81720" bIns="406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0.6 mm isotropic T1 (Winterburn et al.)</a:t>
            </a:r>
            <a:b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           1 mm T1 + 0.4x0.4x2 mm T2  (ADNI)</a:t>
            </a:r>
          </a:p>
        </p:txBody>
      </p:sp>
      <p:sp>
        <p:nvSpPr>
          <p:cNvPr id="103435" name="Text Box 10">
            <a:extLst>
              <a:ext uri="{FF2B5EF4-FFF2-40B4-BE49-F238E27FC236}">
                <a16:creationId xmlns:a16="http://schemas.microsoft.com/office/drawing/2014/main" id="{26542881-16A6-61E2-DE95-BE09E9AE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">
            <a:extLst>
              <a:ext uri="{FF2B5EF4-FFF2-40B4-BE49-F238E27FC236}">
                <a16:creationId xmlns:a16="http://schemas.microsoft.com/office/drawing/2014/main" id="{8EB90A5A-8EF3-0BFA-ED79-C25D6B9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Tractography with TRACULA</a:t>
            </a:r>
            <a:br>
              <a:rPr lang="en-US" altLang="en-US" sz="4400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(TRActs Constrained by the Underlying Anatomy)</a:t>
            </a: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C21D9DD4-F8CB-B37C-D6A7-E901495C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6050"/>
            <a:ext cx="9156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Collaboration with Anastasia Yendiki, Lilla Zöllei, Saad Jbabdi, Tim Behrens and Jean Augustinack</a:t>
            </a:r>
          </a:p>
        </p:txBody>
      </p:sp>
      <p:pic>
        <p:nvPicPr>
          <p:cNvPr id="115716" name="Picture 3">
            <a:extLst>
              <a:ext uri="{FF2B5EF4-FFF2-40B4-BE49-F238E27FC236}">
                <a16:creationId xmlns:a16="http://schemas.microsoft.com/office/drawing/2014/main" id="{A2554B60-278C-CAA2-5606-E014F95D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7" t="16939" r="23744" b="12552"/>
          <a:stretch>
            <a:fillRect/>
          </a:stretch>
        </p:blipFill>
        <p:spPr bwMode="auto">
          <a:xfrm>
            <a:off x="371475" y="1439863"/>
            <a:ext cx="401796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4">
            <a:extLst>
              <a:ext uri="{FF2B5EF4-FFF2-40B4-BE49-F238E27FC236}">
                <a16:creationId xmlns:a16="http://schemas.microsoft.com/office/drawing/2014/main" id="{4D1852FB-D320-CD45-5897-0193EA0D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0323" r="25536" b="7558"/>
          <a:stretch>
            <a:fillRect/>
          </a:stretch>
        </p:blipFill>
        <p:spPr bwMode="auto">
          <a:xfrm>
            <a:off x="4664075" y="1439863"/>
            <a:ext cx="402431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Rectangle 5">
            <a:extLst>
              <a:ext uri="{FF2B5EF4-FFF2-40B4-BE49-F238E27FC236}">
                <a16:creationId xmlns:a16="http://schemas.microsoft.com/office/drawing/2014/main" id="{72D23127-C864-058C-FF86-0A7E534C8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5273675"/>
            <a:ext cx="7162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Completely automated modeling of 18 major fascicles</a:t>
            </a:r>
          </a:p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Uses prior probabilistic information on the anatomical structures that each fascicle goes through or next to</a:t>
            </a:r>
          </a:p>
        </p:txBody>
      </p:sp>
      <p:pic>
        <p:nvPicPr>
          <p:cNvPr id="115719" name="Picture 6">
            <a:extLst>
              <a:ext uri="{FF2B5EF4-FFF2-40B4-BE49-F238E27FC236}">
                <a16:creationId xmlns:a16="http://schemas.microsoft.com/office/drawing/2014/main" id="{95C07DD2-6A0C-8A85-B4A0-311F4926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0" y="106363"/>
            <a:ext cx="102235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EB23F-387B-F911-31B8-1868BE90A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228600"/>
            <a:ext cx="6858000" cy="690563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</a:rPr>
              <a:t>Other Stuff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44B84-BA8A-15FB-2444-0246336CE543}"/>
              </a:ext>
            </a:extLst>
          </p:cNvPr>
          <p:cNvSpPr txBox="1"/>
          <p:nvPr/>
        </p:nvSpPr>
        <p:spPr>
          <a:xfrm>
            <a:off x="190500" y="797510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Longitudinal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fMRI Analysis (FS-FAST)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PET Analysis (PETsurfer)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Diffusion Analysis (TRACULA)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Non-linear volume registration (SynthMorph)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Skull Stripping (</a:t>
            </a:r>
            <a:r>
              <a:rPr lang="en-US" dirty="0" err="1">
                <a:solidFill>
                  <a:srgbClr val="FFFF00"/>
                </a:solidFill>
              </a:rPr>
              <a:t>SynthStrip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Segmentations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Hippocampal and </a:t>
            </a:r>
            <a:r>
              <a:rPr lang="en-US" dirty="0" err="1">
                <a:solidFill>
                  <a:srgbClr val="FFFF00"/>
                </a:solidFill>
              </a:rPr>
              <a:t>Amygdalar</a:t>
            </a:r>
            <a:r>
              <a:rPr lang="en-US" dirty="0">
                <a:solidFill>
                  <a:srgbClr val="FFFF00"/>
                </a:solidFill>
              </a:rPr>
              <a:t> subfields (segmentHA_T1.sh)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Thalamic Nuclei (segmentThalamicNuclei.sh)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Subcortical limbic (</a:t>
            </a:r>
            <a:r>
              <a:rPr lang="en-US" dirty="0" err="1">
                <a:solidFill>
                  <a:srgbClr val="FFFF00"/>
                </a:solidFill>
              </a:rPr>
              <a:t>mri</a:t>
            </a:r>
            <a:r>
              <a:rPr lang="en-US" dirty="0">
                <a:solidFill>
                  <a:srgbClr val="FFFF00"/>
                </a:solidFill>
              </a:rPr>
              <a:t>_ </a:t>
            </a:r>
            <a:r>
              <a:rPr lang="en-US" dirty="0" err="1">
                <a:solidFill>
                  <a:srgbClr val="FFFF00"/>
                </a:solidFill>
              </a:rPr>
              <a:t>sclimbic_seg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Pineal and Pituitary (</a:t>
            </a:r>
            <a:r>
              <a:rPr lang="en-US" dirty="0" err="1">
                <a:solidFill>
                  <a:srgbClr val="FFFF00"/>
                </a:solidFill>
              </a:rPr>
              <a:t>mri_pglands_seg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Claustrum (</a:t>
            </a:r>
            <a:r>
              <a:rPr lang="en-US" dirty="0" err="1">
                <a:solidFill>
                  <a:srgbClr val="FFFF00"/>
                </a:solidFill>
              </a:rPr>
              <a:t>mri_claustrum_seg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Arousal Nuclei (</a:t>
            </a:r>
            <a:r>
              <a:rPr lang="en-US" dirty="0" err="1">
                <a:solidFill>
                  <a:srgbClr val="FFFF00"/>
                </a:solidFill>
              </a:rPr>
              <a:t>AANsegment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Brainstem (segmentBS.sh)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3</a:t>
            </a:r>
            <a:r>
              <a:rPr lang="en-US" baseline="30000" dirty="0">
                <a:solidFill>
                  <a:srgbClr val="FFFF00"/>
                </a:solidFill>
              </a:rPr>
              <a:t>rd</a:t>
            </a:r>
            <a:r>
              <a:rPr lang="en-US" dirty="0">
                <a:solidFill>
                  <a:srgbClr val="FFFF00"/>
                </a:solidFill>
              </a:rPr>
              <a:t> Party: MNE for EEG and MEG analysis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7" name="Rectangle 4302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29" name="Rectangle 4302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031" name="Group 43030">
            <a:extLst>
              <a:ext uri="{FF2B5EF4-FFF2-40B4-BE49-F238E27FC236}">
                <a16:creationId xmlns:a16="http://schemas.microsoft.com/office/drawing/2014/main" id="{D36F9873-642F-4EB5-9636-7DE2F9F95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43021" name="Oval 43020">
              <a:extLst>
                <a:ext uri="{FF2B5EF4-FFF2-40B4-BE49-F238E27FC236}">
                  <a16:creationId xmlns:a16="http://schemas.microsoft.com/office/drawing/2014/main" id="{CF8B8011-BF73-4693-BD76-BCF02A842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037" name="Oval 43036">
              <a:extLst>
                <a:ext uri="{FF2B5EF4-FFF2-40B4-BE49-F238E27FC236}">
                  <a16:creationId xmlns:a16="http://schemas.microsoft.com/office/drawing/2014/main" id="{07329488-C25D-4C7C-814F-CEBFD5E7C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023" name="Oval 43022">
              <a:extLst>
                <a:ext uri="{FF2B5EF4-FFF2-40B4-BE49-F238E27FC236}">
                  <a16:creationId xmlns:a16="http://schemas.microsoft.com/office/drawing/2014/main" id="{768D62A5-CA80-455B-8BF4-09BA31DC3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024" name="Oval 43023">
              <a:extLst>
                <a:ext uri="{FF2B5EF4-FFF2-40B4-BE49-F238E27FC236}">
                  <a16:creationId xmlns:a16="http://schemas.microsoft.com/office/drawing/2014/main" id="{B320F636-F7FE-493A-AF45-D9E22016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43025" name="Oval 43024">
              <a:extLst>
                <a:ext uri="{FF2B5EF4-FFF2-40B4-BE49-F238E27FC236}">
                  <a16:creationId xmlns:a16="http://schemas.microsoft.com/office/drawing/2014/main" id="{3CFAE76A-3CE9-4AC3-9975-186C6B3EE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3026" name="Oval 43025">
              <a:extLst>
                <a:ext uri="{FF2B5EF4-FFF2-40B4-BE49-F238E27FC236}">
                  <a16:creationId xmlns:a16="http://schemas.microsoft.com/office/drawing/2014/main" id="{1D2D7409-1AC7-4A0F-B79D-1664128FB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43028" name="Rectangle 4302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0" name="Text Box 1">
            <a:extLst>
              <a:ext uri="{FF2B5EF4-FFF2-40B4-BE49-F238E27FC236}">
                <a16:creationId xmlns:a16="http://schemas.microsoft.com/office/drawing/2014/main" id="{2474C53D-CD37-B6C4-D81D-E303A66D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331" y="312072"/>
            <a:ext cx="6079999" cy="80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FreeSurfer Usage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753BA7EB-C71F-45B9-8C34-376AF1E60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485" y="4774631"/>
            <a:ext cx="4328512" cy="4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00"/>
                </a:solidFill>
                <a:latin typeface="+mn-lt"/>
                <a:ea typeface="+mn-ea"/>
              </a:rPr>
              <a:t>Total # licenses distributed as of June 9, 2023</a:t>
            </a:r>
          </a:p>
        </p:txBody>
      </p:sp>
      <p:sp>
        <p:nvSpPr>
          <p:cNvPr id="43030" name="Rectangle 4302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032" name="Group 4303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3033" name="Straight Connector 4303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34" name="Straight Connector 4303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35" name="Straight Connector 4303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36" name="Straight Connector 4303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038" name="Group 430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3039" name="Straight Connector 430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0" name="Straight Connector 430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1" name="Straight Connector 430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2" name="Straight Connector 430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D9F1DC-FDA0-3892-9940-1E4B68C10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959" r="9167" b="4471"/>
          <a:stretch/>
        </p:blipFill>
        <p:spPr bwMode="auto">
          <a:xfrm>
            <a:off x="525094" y="1978888"/>
            <a:ext cx="3998174" cy="261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44" name="Group 43043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5" y="2954577"/>
            <a:ext cx="304800" cy="322326"/>
            <a:chOff x="215328" y="-46937"/>
            <a:chExt cx="304800" cy="2773841"/>
          </a:xfrm>
        </p:grpSpPr>
        <p:cxnSp>
          <p:nvCxnSpPr>
            <p:cNvPr id="43045" name="Straight Connector 43044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6" name="Straight Connector 43045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7" name="Straight Connector 43046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48" name="Straight Connector 43047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5754B9-F4BB-117A-5A02-79B24ADF9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677500"/>
              </p:ext>
            </p:extLst>
          </p:nvPr>
        </p:nvGraphicFramePr>
        <p:xfrm>
          <a:off x="4820644" y="1978888"/>
          <a:ext cx="3685272" cy="3574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0674">
                  <a:extLst>
                    <a:ext uri="{9D8B030D-6E8A-4147-A177-3AD203B41FA5}">
                      <a16:colId xmlns:a16="http://schemas.microsoft.com/office/drawing/2014/main" val="3990644294"/>
                    </a:ext>
                  </a:extLst>
                </a:gridCol>
                <a:gridCol w="1125663">
                  <a:extLst>
                    <a:ext uri="{9D8B030D-6E8A-4147-A177-3AD203B41FA5}">
                      <a16:colId xmlns:a16="http://schemas.microsoft.com/office/drawing/2014/main" val="266691953"/>
                    </a:ext>
                  </a:extLst>
                </a:gridCol>
                <a:gridCol w="538935">
                  <a:extLst>
                    <a:ext uri="{9D8B030D-6E8A-4147-A177-3AD203B41FA5}">
                      <a16:colId xmlns:a16="http://schemas.microsoft.com/office/drawing/2014/main" val="1393512088"/>
                    </a:ext>
                  </a:extLst>
                </a:gridCol>
              </a:tblGrid>
              <a:tr h="1091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Table 1: Metrics of FreeSurfer Impact and Significance  (Oct 2024) and Change Since 2020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Change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754686214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Core FreeSurfer Publications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Total = 51,251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509741483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Cortical Reconstruction I [4]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11668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+65%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636217547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Cortical Reconstruction II [5]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6975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+45%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92617895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Surface-based Registration [6]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3505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+40%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454708156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Cortical Thickness [7]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6498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+54%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326290230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Automatic Volume Segmentation [8]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9429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+70%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72732759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Automatic Surface Segmentation [9]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4710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+57%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774640284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“FreeSurfer” Paper Fischl 2012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8466 citations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+230%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925104304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Major Brain Imaging Projects that use FreeSurfer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10474478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Alzheimer's Disease Neuroimaging Initiative (ADNI)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&gt;5000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605473297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Framingham Heart Study (FHS)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&gt;10,000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18324945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Human Connectome Project – Young Adult (HCP-YA)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1200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5659605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Human Connectome Project --  Aging  (HCP-A)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&gt;1500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4097696043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Human Connectome Project – Children (HCP-C)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&gt;1350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822775035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Superstruct Project (Dr. Randy Buckner)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1570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13929796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Open Access Series of Imaging Studies (OASIS)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416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116356389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Enhanced NeuroImaging Genetics Meta Analysis (ENIGMA)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&gt;50,000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202531705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UK Bio Bank (United Kingdom)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~100,000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875219832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Rotterdam Study (PI: Dr. Arfan Ikram)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12,000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325814907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Adolescent Brain and Cognitive Development (ABCD)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10,000 cases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786004830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FreeSurfer Usage Statistics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031299546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Total number of licenses distributed since 2000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76,191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+55%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35781849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Average number of licenses per year since 2011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4757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59768416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Posts to FreeSurfer mailing list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~1500/year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664124490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Some Disorders/Diseases studied with FreeSurfer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Citations (Approx)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524651319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 Alzheimer’s Disease (AD) [10-14]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3785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+71%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3244633939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Parkinson’s Disease [15-18]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1334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+95%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339761354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Huntington’s Disease [19-22]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769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+39%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925687030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Schizophrenia [23-27]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3170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+62%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777535538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Major Depressive Disorder (MDD) [28-31]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2232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+78%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1622634081"/>
                  </a:ext>
                </a:extLst>
              </a:tr>
              <a:tr h="109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  Multiple Sclerosis (MS) [32-35]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>
                          <a:effectLst/>
                        </a:rPr>
                        <a:t>1892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600" kern="150" dirty="0">
                          <a:effectLst/>
                        </a:rPr>
                        <a:t>+63%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198" marR="11198" marT="0" marB="0"/>
                </a:tc>
                <a:extLst>
                  <a:ext uri="{0D108BD9-81ED-4DB2-BD59-A6C34878D82A}">
                    <a16:rowId xmlns:a16="http://schemas.microsoft.com/office/drawing/2014/main" val="2395623438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3D7450ED-92A8-F1D4-295D-988FF6303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82" y="1476218"/>
            <a:ext cx="4243675" cy="4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2800" dirty="0">
                <a:solidFill>
                  <a:srgbClr val="FFFF00"/>
                </a:solidFill>
                <a:latin typeface="+mn-lt"/>
                <a:ea typeface="+mn-ea"/>
              </a:rPr>
              <a:t>Licenses (free): 90,000 total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46977B0-8E0D-A157-6311-18053A8F3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299" y="1447800"/>
            <a:ext cx="3113958" cy="4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2800" dirty="0">
                <a:solidFill>
                  <a:srgbClr val="FFFF00"/>
                </a:solidFill>
                <a:latin typeface="+mn-lt"/>
                <a:ea typeface="+mn-ea"/>
              </a:rPr>
              <a:t>Citations: ~50,000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>
            <a:extLst>
              <a:ext uri="{FF2B5EF4-FFF2-40B4-BE49-F238E27FC236}">
                <a16:creationId xmlns:a16="http://schemas.microsoft.com/office/drawing/2014/main" id="{240DB1FA-74BA-7244-AB39-D27F45B46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00"/>
                </a:solidFill>
              </a:rPr>
              <a:t>Summary</a:t>
            </a:r>
          </a:p>
        </p:txBody>
      </p:sp>
      <p:sp>
        <p:nvSpPr>
          <p:cNvPr id="128003" name="TextBox 3">
            <a:extLst>
              <a:ext uri="{FF2B5EF4-FFF2-40B4-BE49-F238E27FC236}">
                <a16:creationId xmlns:a16="http://schemas.microsoft.com/office/drawing/2014/main" id="{F658BEB0-7B2C-B9BE-7408-297105715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066800"/>
            <a:ext cx="8001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FFFF00"/>
                </a:solidFill>
              </a:rPr>
              <a:t>Cortical extraction and labeling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FFFF00"/>
                </a:solidFill>
              </a:rPr>
              <a:t>Surface-based Inter-subject Registration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FFFF00"/>
                </a:solidFill>
              </a:rPr>
              <a:t>Subcortical Segmentation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FFFF00"/>
                </a:solidFill>
              </a:rPr>
              <a:t>Fully automated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FFFF00"/>
                </a:solidFill>
              </a:rPr>
              <a:t>Multi-modal integration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600" dirty="0"/>
          </a:p>
        </p:txBody>
      </p:sp>
      <p:pic>
        <p:nvPicPr>
          <p:cNvPr id="128004" name="Picture 3">
            <a:extLst>
              <a:ext uri="{FF2B5EF4-FFF2-40B4-BE49-F238E27FC236}">
                <a16:creationId xmlns:a16="http://schemas.microsoft.com/office/drawing/2014/main" id="{9ADAB30A-2662-69C0-C1D2-7FB23563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4927600"/>
            <a:ext cx="30638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4">
            <a:extLst>
              <a:ext uri="{FF2B5EF4-FFF2-40B4-BE49-F238E27FC236}">
                <a16:creationId xmlns:a16="http://schemas.microsoft.com/office/drawing/2014/main" id="{D8A7073E-0BEF-825B-DACC-A26F708A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169" r="4121" b="11526"/>
          <a:stretch>
            <a:fillRect/>
          </a:stretch>
        </p:blipFill>
        <p:spPr bwMode="auto">
          <a:xfrm>
            <a:off x="1482725" y="4851400"/>
            <a:ext cx="29098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6">
            <a:extLst>
              <a:ext uri="{FF2B5EF4-FFF2-40B4-BE49-F238E27FC236}">
                <a16:creationId xmlns:a16="http://schemas.microsoft.com/office/drawing/2014/main" id="{0F8E02F3-8587-EDFD-3EA6-16D25011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Use FreeSurfer</a:t>
            </a:r>
          </a:p>
        </p:txBody>
      </p:sp>
      <p:sp>
        <p:nvSpPr>
          <p:cNvPr id="128007" name="TextBox 7">
            <a:extLst>
              <a:ext uri="{FF2B5EF4-FFF2-40B4-BE49-F238E27FC236}">
                <a16:creationId xmlns:a16="http://schemas.microsoft.com/office/drawing/2014/main" id="{81B1E053-5C11-905C-2D78-AF4613AA4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Be Happy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2E2FB-F285-17C4-566D-ACCDA1F86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0A3C-66FD-1ADF-C3EA-DD8DC4C7BF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8368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92C3D-F1C4-D78D-F0C1-FE840EFF4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A8846C78-F5C7-E975-A1F8-D292A5BDB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E91C11C2-4725-CA87-1357-84CA6CC9F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C2F88197-F2AD-ABC2-6BD4-2BED64F75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860956DC-9CB8-3851-03A3-4B717961E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7F445C56-869A-B621-02C4-0CAFFB82E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50F18F6F-4D53-BCF2-A900-B9BAC4263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5000" name="Rectangle 8">
            <a:extLst>
              <a:ext uri="{FF2B5EF4-FFF2-40B4-BE49-F238E27FC236}">
                <a16:creationId xmlns:a16="http://schemas.microsoft.com/office/drawing/2014/main" id="{80626419-8F02-C82E-EFA5-E5B291EB4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85001" name="Rectangle 9">
            <a:extLst>
              <a:ext uri="{FF2B5EF4-FFF2-40B4-BE49-F238E27FC236}">
                <a16:creationId xmlns:a16="http://schemas.microsoft.com/office/drawing/2014/main" id="{F40BB30A-E58F-4590-B439-6D44627C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85002" name="Rectangle 10">
            <a:extLst>
              <a:ext uri="{FF2B5EF4-FFF2-40B4-BE49-F238E27FC236}">
                <a16:creationId xmlns:a16="http://schemas.microsoft.com/office/drawing/2014/main" id="{8159477A-24FC-3009-F003-C5BB73A0E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5003" name="Line 11">
            <a:extLst>
              <a:ext uri="{FF2B5EF4-FFF2-40B4-BE49-F238E27FC236}">
                <a16:creationId xmlns:a16="http://schemas.microsoft.com/office/drawing/2014/main" id="{DD48462D-345A-35D8-7618-E548588E1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4" name="Rectangle 12">
            <a:extLst>
              <a:ext uri="{FF2B5EF4-FFF2-40B4-BE49-F238E27FC236}">
                <a16:creationId xmlns:a16="http://schemas.microsoft.com/office/drawing/2014/main" id="{F1C27D12-2AAB-F743-B448-330874258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85005" name="Picture 13">
            <a:extLst>
              <a:ext uri="{FF2B5EF4-FFF2-40B4-BE49-F238E27FC236}">
                <a16:creationId xmlns:a16="http://schemas.microsoft.com/office/drawing/2014/main" id="{6AFF3EAA-23B6-C109-EB10-BF73BCCF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194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F7451-B92D-73F3-1135-A00543C11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DE5656ED-5492-B939-44C1-31345DFF8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462EEFA0-B5E0-998E-34B0-B7D41D185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>
            <a:extLst>
              <a:ext uri="{FF2B5EF4-FFF2-40B4-BE49-F238E27FC236}">
                <a16:creationId xmlns:a16="http://schemas.microsoft.com/office/drawing/2014/main" id="{9AAB5AA9-41D7-7477-F970-D59162BC9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  <p:extLst>
      <p:ext uri="{BB962C8B-B14F-4D97-AF65-F5344CB8AC3E}">
        <p14:creationId xmlns:p14="http://schemas.microsoft.com/office/powerpoint/2010/main" val="1826175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02E59-E3E7-26B0-C931-EDB8F1212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8E82FE2A-E5F7-1742-5AD6-9E9AA844B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>
            <a:extLst>
              <a:ext uri="{FF2B5EF4-FFF2-40B4-BE49-F238E27FC236}">
                <a16:creationId xmlns:a16="http://schemas.microsoft.com/office/drawing/2014/main" id="{C7453079-3BB5-123B-AB62-6F580E6D5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5B9F2B09-2FDC-EA37-34C7-B04FEDCB3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  <p:extLst>
      <p:ext uri="{BB962C8B-B14F-4D97-AF65-F5344CB8AC3E}">
        <p14:creationId xmlns:p14="http://schemas.microsoft.com/office/powerpoint/2010/main" val="1971287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>
            <a:extLst>
              <a:ext uri="{FF2B5EF4-FFF2-40B4-BE49-F238E27FC236}">
                <a16:creationId xmlns:a16="http://schemas.microsoft.com/office/drawing/2014/main" id="{AE521B00-6479-3637-418A-3B8C61CB0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marL="39688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 Bold" panose="02020803070505020304" pitchFamily="18" charset="0"/>
                <a:ea typeface="ヒラギノ明朝 ProN W3" pitchFamily="2" charset="-128"/>
                <a:cs typeface="+mn-cs"/>
              </a:rPr>
              <a:t>Lectures and Practicals</a:t>
            </a:r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FFCEC451-48B8-17C9-9BFA-DFBCDF2F0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47738"/>
            <a:ext cx="86106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marL="379413" marR="0" lvl="0" indent="-339725" algn="l" defTabSz="4572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panose="02020603050405020304" pitchFamily="18" charset="0"/>
              <a:buChar char="•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明朝 ProN W3" pitchFamily="2" charset="-128"/>
                <a:cs typeface="+mn-cs"/>
              </a:rPr>
              <a:t>General format: talk followed by tutorial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ヒラギノ明朝 ProN W3" pitchFamily="2" charset="-128"/>
              <a:cs typeface="+mn-cs"/>
            </a:endParaRP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1EFC85B7-F6F0-3DE7-493F-B4DF05F36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008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marL="39688" marR="0" lvl="0" indent="0" algn="r" defTabSz="4572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明朝 ProN W3" pitchFamily="2" charset="-128"/>
                <a:cs typeface="+mn-cs"/>
              </a:rPr>
              <a:t>Search on YouTube for the FreeSurfer channel!</a:t>
            </a:r>
          </a:p>
        </p:txBody>
      </p:sp>
      <p:sp>
        <p:nvSpPr>
          <p:cNvPr id="30725" name="TextBox 1">
            <a:extLst>
              <a:ext uri="{FF2B5EF4-FFF2-40B4-BE49-F238E27FC236}">
                <a16:creationId xmlns:a16="http://schemas.microsoft.com/office/drawing/2014/main" id="{1122F46F-C64F-1EDD-9594-ADFE2C6B2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91100"/>
            <a:ext cx="868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明朝 ProN W3" pitchFamily="2" charset="-128"/>
                <a:cs typeface="+mn-cs"/>
              </a:rPr>
              <a:t>Note about tutorials:  we have many people with different background who will help. Whoever comes over first will either be able to answer your question(s), or will find someone who can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8D8EB-E9A8-F962-E4AD-024855457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20212"/>
            <a:ext cx="5486400" cy="33393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CD8BE-47A3-ED92-FF7B-59576BA6A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>
            <a:extLst>
              <a:ext uri="{FF2B5EF4-FFF2-40B4-BE49-F238E27FC236}">
                <a16:creationId xmlns:a16="http://schemas.microsoft.com/office/drawing/2014/main" id="{EDFF1CDA-C662-FB9E-520E-50E15E28CB97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25525" cy="792163"/>
            <a:chOff x="2205" y="1914"/>
            <a:chExt cx="646" cy="499"/>
          </a:xfrm>
        </p:grpSpPr>
        <p:grpSp>
          <p:nvGrpSpPr>
            <p:cNvPr id="41056" name="Group 3">
              <a:extLst>
                <a:ext uri="{FF2B5EF4-FFF2-40B4-BE49-F238E27FC236}">
                  <a16:creationId xmlns:a16="http://schemas.microsoft.com/office/drawing/2014/main" id="{E1C53528-13D8-E4D6-CD77-8A5615BB78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6" cy="499"/>
              <a:chOff x="2205" y="1914"/>
              <a:chExt cx="646" cy="499"/>
            </a:xfrm>
          </p:grpSpPr>
          <p:pic>
            <p:nvPicPr>
              <p:cNvPr id="41067" name="Picture 4">
                <a:extLst>
                  <a:ext uri="{FF2B5EF4-FFF2-40B4-BE49-F238E27FC236}">
                    <a16:creationId xmlns:a16="http://schemas.microsoft.com/office/drawing/2014/main" id="{296697FA-CB92-909D-B725-C3A02CE5B1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0" t="9091" r="19522" b="50912"/>
              <a:stretch>
                <a:fillRect/>
              </a:stretch>
            </p:blipFill>
            <p:spPr bwMode="auto">
              <a:xfrm>
                <a:off x="2205" y="1914"/>
                <a:ext cx="646" cy="499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23000" t="9091" r="19522" b="50912"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1068" name="Line 5">
                <a:extLst>
                  <a:ext uri="{FF2B5EF4-FFF2-40B4-BE49-F238E27FC236}">
                    <a16:creationId xmlns:a16="http://schemas.microsoft.com/office/drawing/2014/main" id="{94D3DA0C-57F2-59D1-389F-5C24AE6A96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38" y="2243"/>
                <a:ext cx="102" cy="4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9" name="Line 6">
                <a:extLst>
                  <a:ext uri="{FF2B5EF4-FFF2-40B4-BE49-F238E27FC236}">
                    <a16:creationId xmlns:a16="http://schemas.microsoft.com/office/drawing/2014/main" id="{407EDBE4-CF37-E62E-BF5F-12FB46737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4" y="2019"/>
                <a:ext cx="62" cy="10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0" name="Line 7">
                <a:extLst>
                  <a:ext uri="{FF2B5EF4-FFF2-40B4-BE49-F238E27FC236}">
                    <a16:creationId xmlns:a16="http://schemas.microsoft.com/office/drawing/2014/main" id="{D5B2DD20-5A9C-69C0-FB51-6A1CE97E5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77" y="2140"/>
                <a:ext cx="102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1" name="Line 8">
                <a:extLst>
                  <a:ext uri="{FF2B5EF4-FFF2-40B4-BE49-F238E27FC236}">
                    <a16:creationId xmlns:a16="http://schemas.microsoft.com/office/drawing/2014/main" id="{B9EFB903-A334-BE68-163A-F4B61AFF6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59" y="2191"/>
                <a:ext cx="100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2" name="Line 9">
                <a:extLst>
                  <a:ext uri="{FF2B5EF4-FFF2-40B4-BE49-F238E27FC236}">
                    <a16:creationId xmlns:a16="http://schemas.microsoft.com/office/drawing/2014/main" id="{A1E872B5-F8D8-5D02-9ABD-DF0536B8A9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49" y="1983"/>
                <a:ext cx="6" cy="12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3" name="Line 10">
                <a:extLst>
                  <a:ext uri="{FF2B5EF4-FFF2-40B4-BE49-F238E27FC236}">
                    <a16:creationId xmlns:a16="http://schemas.microsoft.com/office/drawing/2014/main" id="{5C433F8B-086C-699D-7FB1-114597CD8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2"/>
                <a:ext cx="90" cy="12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4" name="Line 11">
                <a:extLst>
                  <a:ext uri="{FF2B5EF4-FFF2-40B4-BE49-F238E27FC236}">
                    <a16:creationId xmlns:a16="http://schemas.microsoft.com/office/drawing/2014/main" id="{0E6C1E7F-116D-3D52-5F62-283508842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1"/>
                <a:ext cx="169" cy="6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5" name="Line 12">
                <a:extLst>
                  <a:ext uri="{FF2B5EF4-FFF2-40B4-BE49-F238E27FC236}">
                    <a16:creationId xmlns:a16="http://schemas.microsoft.com/office/drawing/2014/main" id="{B68FFF28-95BD-EEEB-DA2B-9F1BB135C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6" cy="4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6" name="Line 13">
                <a:extLst>
                  <a:ext uri="{FF2B5EF4-FFF2-40B4-BE49-F238E27FC236}">
                    <a16:creationId xmlns:a16="http://schemas.microsoft.com/office/drawing/2014/main" id="{5C5ECB72-1B5E-5911-6DB7-A9318F2C7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27" cy="1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7" name="Line 14">
                <a:extLst>
                  <a:ext uri="{FF2B5EF4-FFF2-40B4-BE49-F238E27FC236}">
                    <a16:creationId xmlns:a16="http://schemas.microsoft.com/office/drawing/2014/main" id="{64693D24-5C9B-E117-D4AC-247381579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5"/>
                <a:ext cx="169" cy="5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57" name="Oval 15">
              <a:extLst>
                <a:ext uri="{FF2B5EF4-FFF2-40B4-BE49-F238E27FC236}">
                  <a16:creationId xmlns:a16="http://schemas.microsoft.com/office/drawing/2014/main" id="{8461F9B2-E88A-3B33-E908-F4C97E134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8" name="Oval 16">
              <a:extLst>
                <a:ext uri="{FF2B5EF4-FFF2-40B4-BE49-F238E27FC236}">
                  <a16:creationId xmlns:a16="http://schemas.microsoft.com/office/drawing/2014/main" id="{77D1A8AD-FBD4-5A83-F696-9D9BEC27A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1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9" name="Oval 17">
              <a:extLst>
                <a:ext uri="{FF2B5EF4-FFF2-40B4-BE49-F238E27FC236}">
                  <a16:creationId xmlns:a16="http://schemas.microsoft.com/office/drawing/2014/main" id="{C1E58CB4-52A0-CF54-8174-0BA31BC9D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2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0" name="Oval 18">
              <a:extLst>
                <a:ext uri="{FF2B5EF4-FFF2-40B4-BE49-F238E27FC236}">
                  <a16:creationId xmlns:a16="http://schemas.microsoft.com/office/drawing/2014/main" id="{349B5DBE-2771-ECC2-9424-DD3CDCF58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2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1" name="Oval 19">
              <a:extLst>
                <a:ext uri="{FF2B5EF4-FFF2-40B4-BE49-F238E27FC236}">
                  <a16:creationId xmlns:a16="http://schemas.microsoft.com/office/drawing/2014/main" id="{EB1F4CF7-A7B5-414D-6ABC-1F474E0EB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2" name="Oval 20">
              <a:extLst>
                <a:ext uri="{FF2B5EF4-FFF2-40B4-BE49-F238E27FC236}">
                  <a16:creationId xmlns:a16="http://schemas.microsoft.com/office/drawing/2014/main" id="{083AC2B8-66A1-7692-412D-D36C297F6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3" name="Oval 21">
              <a:extLst>
                <a:ext uri="{FF2B5EF4-FFF2-40B4-BE49-F238E27FC236}">
                  <a16:creationId xmlns:a16="http://schemas.microsoft.com/office/drawing/2014/main" id="{2EACDB63-647E-FEE9-74D8-4F813C157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4" name="Oval 22">
              <a:extLst>
                <a:ext uri="{FF2B5EF4-FFF2-40B4-BE49-F238E27FC236}">
                  <a16:creationId xmlns:a16="http://schemas.microsoft.com/office/drawing/2014/main" id="{256A380B-12CD-58E3-86A5-04B0A6246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3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5" name="Oval 23">
              <a:extLst>
                <a:ext uri="{FF2B5EF4-FFF2-40B4-BE49-F238E27FC236}">
                  <a16:creationId xmlns:a16="http://schemas.microsoft.com/office/drawing/2014/main" id="{A1885D66-0341-0859-F8D5-E58B6821E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6" name="Oval 24">
              <a:extLst>
                <a:ext uri="{FF2B5EF4-FFF2-40B4-BE49-F238E27FC236}">
                  <a16:creationId xmlns:a16="http://schemas.microsoft.com/office/drawing/2014/main" id="{8889DF1B-405A-4BEC-9BC1-AF7DAA6A8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3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3" name="Picture 25">
            <a:extLst>
              <a:ext uri="{FF2B5EF4-FFF2-40B4-BE49-F238E27FC236}">
                <a16:creationId xmlns:a16="http://schemas.microsoft.com/office/drawing/2014/main" id="{346E7522-E5FE-19E4-E850-E6DFBA064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t="16272" r="25806" b="29010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755" t="16272" r="25806" b="290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0964" name="Group 26">
            <a:extLst>
              <a:ext uri="{FF2B5EF4-FFF2-40B4-BE49-F238E27FC236}">
                <a16:creationId xmlns:a16="http://schemas.microsoft.com/office/drawing/2014/main" id="{F4F61609-EB3F-FD7B-0C38-FC6A4F750668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3663" cy="933450"/>
            <a:chOff x="1458" y="1185"/>
            <a:chExt cx="859" cy="588"/>
          </a:xfrm>
        </p:grpSpPr>
        <p:pic>
          <p:nvPicPr>
            <p:cNvPr id="41054" name="Picture 27">
              <a:extLst>
                <a:ext uri="{FF2B5EF4-FFF2-40B4-BE49-F238E27FC236}">
                  <a16:creationId xmlns:a16="http://schemas.microsoft.com/office/drawing/2014/main" id="{E4BE81EA-4EFD-A724-4C0C-7EA9048A1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7" r="17110" b="26706"/>
            <a:stretch>
              <a:fillRect/>
            </a:stretch>
          </p:blipFill>
          <p:spPr bwMode="auto">
            <a:xfrm>
              <a:off x="1458" y="1185"/>
              <a:ext cx="859" cy="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5788" t="28777" r="17110" b="2670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55" name="Rectangle 28">
              <a:extLst>
                <a:ext uri="{FF2B5EF4-FFF2-40B4-BE49-F238E27FC236}">
                  <a16:creationId xmlns:a16="http://schemas.microsoft.com/office/drawing/2014/main" id="{08E89BAE-07D3-4682-E61E-63FCB8E69AE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3" cy="139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5" name="Picture 29">
            <a:extLst>
              <a:ext uri="{FF2B5EF4-FFF2-40B4-BE49-F238E27FC236}">
                <a16:creationId xmlns:a16="http://schemas.microsoft.com/office/drawing/2014/main" id="{6D0739E4-89BF-FD04-41FF-EE8ADA31C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9306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9306" r="3943" b="148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6" name="Picture 30">
            <a:extLst>
              <a:ext uri="{FF2B5EF4-FFF2-40B4-BE49-F238E27FC236}">
                <a16:creationId xmlns:a16="http://schemas.microsoft.com/office/drawing/2014/main" id="{DA09AF87-70BC-027D-8F98-FA318AE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7" name="Picture 31">
            <a:extLst>
              <a:ext uri="{FF2B5EF4-FFF2-40B4-BE49-F238E27FC236}">
                <a16:creationId xmlns:a16="http://schemas.microsoft.com/office/drawing/2014/main" id="{088DBDD7-261C-5BEC-49ED-33AF8ABE6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32">
            <a:extLst>
              <a:ext uri="{FF2B5EF4-FFF2-40B4-BE49-F238E27FC236}">
                <a16:creationId xmlns:a16="http://schemas.microsoft.com/office/drawing/2014/main" id="{63C9DFA5-D095-16DD-C385-5A3FA417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33">
            <a:extLst>
              <a:ext uri="{FF2B5EF4-FFF2-40B4-BE49-F238E27FC236}">
                <a16:creationId xmlns:a16="http://schemas.microsoft.com/office/drawing/2014/main" id="{AF37F93A-8D75-DAA6-7721-018553F70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86" r="13104" b="13579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86" r="13104" b="135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34">
            <a:extLst>
              <a:ext uri="{FF2B5EF4-FFF2-40B4-BE49-F238E27FC236}">
                <a16:creationId xmlns:a16="http://schemas.microsoft.com/office/drawing/2014/main" id="{EF0201DB-65D8-78CC-A474-DFC6E1B9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5758" r="3949" b="23622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5758" r="3949" b="236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1" name="Picture 35">
            <a:extLst>
              <a:ext uri="{FF2B5EF4-FFF2-40B4-BE49-F238E27FC236}">
                <a16:creationId xmlns:a16="http://schemas.microsoft.com/office/drawing/2014/main" id="{CB83847C-33C0-EA43-7F49-F3CEAFCD9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7491" r="7414" b="1897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56" t="17491" r="7414" b="18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2" name="Picture 36">
            <a:extLst>
              <a:ext uri="{FF2B5EF4-FFF2-40B4-BE49-F238E27FC236}">
                <a16:creationId xmlns:a16="http://schemas.microsoft.com/office/drawing/2014/main" id="{9FE84969-52C3-0AE1-5745-15B50156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0" t="16321" r="21599" b="29099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460" t="16321" r="21599" b="290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3" name="Line 37">
            <a:extLst>
              <a:ext uri="{FF2B5EF4-FFF2-40B4-BE49-F238E27FC236}">
                <a16:creationId xmlns:a16="http://schemas.microsoft.com/office/drawing/2014/main" id="{F7E96530-1D72-11B2-A91B-181982EE02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0100" y="1673225"/>
            <a:ext cx="382588" cy="642938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74" name="Group 38">
            <a:extLst>
              <a:ext uri="{FF2B5EF4-FFF2-40B4-BE49-F238E27FC236}">
                <a16:creationId xmlns:a16="http://schemas.microsoft.com/office/drawing/2014/main" id="{6AC3AB11-104A-8DD9-113E-34E0A54AE6CD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4250" cy="525463"/>
            <a:chOff x="4616" y="1314"/>
            <a:chExt cx="620" cy="331"/>
          </a:xfrm>
        </p:grpSpPr>
        <p:sp>
          <p:nvSpPr>
            <p:cNvPr id="41052" name="Oval 39">
              <a:extLst>
                <a:ext uri="{FF2B5EF4-FFF2-40B4-BE49-F238E27FC236}">
                  <a16:creationId xmlns:a16="http://schemas.microsoft.com/office/drawing/2014/main" id="{46A0A6BC-A34C-5E32-EC55-B9CA0F1D6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0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3" name="Rectangle 40">
              <a:extLst>
                <a:ext uri="{FF2B5EF4-FFF2-40B4-BE49-F238E27FC236}">
                  <a16:creationId xmlns:a16="http://schemas.microsoft.com/office/drawing/2014/main" id="{B1F25FD6-0E5F-C158-FB85-D7850DA1A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" y="1386"/>
              <a:ext cx="55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40975" name="Group 41">
            <a:extLst>
              <a:ext uri="{FF2B5EF4-FFF2-40B4-BE49-F238E27FC236}">
                <a16:creationId xmlns:a16="http://schemas.microsoft.com/office/drawing/2014/main" id="{7FEFCF0C-476D-A164-8187-9D28554C4EF9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28675" cy="449262"/>
            <a:chOff x="822" y="1653"/>
            <a:chExt cx="522" cy="283"/>
          </a:xfrm>
        </p:grpSpPr>
        <p:sp>
          <p:nvSpPr>
            <p:cNvPr id="41050" name="Oval 42">
              <a:extLst>
                <a:ext uri="{FF2B5EF4-FFF2-40B4-BE49-F238E27FC236}">
                  <a16:creationId xmlns:a16="http://schemas.microsoft.com/office/drawing/2014/main" id="{39AD8419-79E3-FE85-3341-449C4D2B3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2" cy="283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1" name="Rectangle 43">
              <a:extLst>
                <a:ext uri="{FF2B5EF4-FFF2-40B4-BE49-F238E27FC236}">
                  <a16:creationId xmlns:a16="http://schemas.microsoft.com/office/drawing/2014/main" id="{11D90494-ADB8-9683-D2D6-54534C2A6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1701"/>
              <a:ext cx="407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40976" name="Rectangle 44">
            <a:extLst>
              <a:ext uri="{FF2B5EF4-FFF2-40B4-BE49-F238E27FC236}">
                <a16:creationId xmlns:a16="http://schemas.microsoft.com/office/drawing/2014/main" id="{1F5683A7-1744-CFEB-8DAE-55CF2E3C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151063"/>
            <a:ext cx="8270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40977" name="Group 45">
            <a:extLst>
              <a:ext uri="{FF2B5EF4-FFF2-40B4-BE49-F238E27FC236}">
                <a16:creationId xmlns:a16="http://schemas.microsoft.com/office/drawing/2014/main" id="{523A039C-C912-9FFA-F8E5-34215AAA2B44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06463" cy="1096962"/>
            <a:chOff x="1008" y="363"/>
            <a:chExt cx="571" cy="691"/>
          </a:xfrm>
        </p:grpSpPr>
        <p:pic>
          <p:nvPicPr>
            <p:cNvPr id="41048" name="Picture 46">
              <a:extLst>
                <a:ext uri="{FF2B5EF4-FFF2-40B4-BE49-F238E27FC236}">
                  <a16:creationId xmlns:a16="http://schemas.microsoft.com/office/drawing/2014/main" id="{CEF66171-8D08-8B99-DBA2-B09338CA4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19" b="6224"/>
            <a:stretch>
              <a:fillRect/>
            </a:stretch>
          </p:blipFill>
          <p:spPr bwMode="auto">
            <a:xfrm>
              <a:off x="1008" y="507"/>
              <a:ext cx="571" cy="547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739" t="6012" r="2519" b="6224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9" name="Rectangle 47">
              <a:extLst>
                <a:ext uri="{FF2B5EF4-FFF2-40B4-BE49-F238E27FC236}">
                  <a16:creationId xmlns:a16="http://schemas.microsoft.com/office/drawing/2014/main" id="{2C1BDF8A-EEE4-528C-149E-D978458ED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" y="363"/>
              <a:ext cx="52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40978" name="Rectangle 48">
            <a:extLst>
              <a:ext uri="{FF2B5EF4-FFF2-40B4-BE49-F238E27FC236}">
                <a16:creationId xmlns:a16="http://schemas.microsoft.com/office/drawing/2014/main" id="{C795C5F8-69CF-9B3B-A1D2-7A3A69634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725" y="1708150"/>
            <a:ext cx="658813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40979" name="Group 49">
            <a:extLst>
              <a:ext uri="{FF2B5EF4-FFF2-40B4-BE49-F238E27FC236}">
                <a16:creationId xmlns:a16="http://schemas.microsoft.com/office/drawing/2014/main" id="{61C658A4-7381-AB25-9F60-86639AC75FD9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87463" cy="1014413"/>
            <a:chOff x="2640" y="356"/>
            <a:chExt cx="811" cy="639"/>
          </a:xfrm>
        </p:grpSpPr>
        <p:pic>
          <p:nvPicPr>
            <p:cNvPr id="41046" name="Picture 50">
              <a:extLst>
                <a:ext uri="{FF2B5EF4-FFF2-40B4-BE49-F238E27FC236}">
                  <a16:creationId xmlns:a16="http://schemas.microsoft.com/office/drawing/2014/main" id="{133CD178-149F-843D-825E-422614E2D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" t="29253" r="3943" b="14786"/>
            <a:stretch>
              <a:fillRect/>
            </a:stretch>
          </p:blipFill>
          <p:spPr bwMode="auto">
            <a:xfrm>
              <a:off x="2640" y="480"/>
              <a:ext cx="811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64" t="29253" r="3943" b="1478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7" name="Rectangle 51">
              <a:extLst>
                <a:ext uri="{FF2B5EF4-FFF2-40B4-BE49-F238E27FC236}">
                  <a16:creationId xmlns:a16="http://schemas.microsoft.com/office/drawing/2014/main" id="{0EB5BBB6-4167-437A-5459-947572C6D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3" y="356"/>
              <a:ext cx="35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40980" name="Rectangle 52">
            <a:extLst>
              <a:ext uri="{FF2B5EF4-FFF2-40B4-BE49-F238E27FC236}">
                <a16:creationId xmlns:a16="http://schemas.microsoft.com/office/drawing/2014/main" id="{5CC32EE7-37D5-823C-D6B3-4B9CAD96A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5" y="1736725"/>
            <a:ext cx="4667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40981" name="Group 53">
            <a:extLst>
              <a:ext uri="{FF2B5EF4-FFF2-40B4-BE49-F238E27FC236}">
                <a16:creationId xmlns:a16="http://schemas.microsoft.com/office/drawing/2014/main" id="{C0F7AA4F-CE12-773A-8C56-BF8F25D6DA6B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1688" cy="1181100"/>
            <a:chOff x="4674" y="380"/>
            <a:chExt cx="505" cy="744"/>
          </a:xfrm>
        </p:grpSpPr>
        <p:pic>
          <p:nvPicPr>
            <p:cNvPr id="41044" name="Picture 54">
              <a:extLst>
                <a:ext uri="{FF2B5EF4-FFF2-40B4-BE49-F238E27FC236}">
                  <a16:creationId xmlns:a16="http://schemas.microsoft.com/office/drawing/2014/main" id="{F5E0F5C1-C2BC-5DA7-3145-26CA0FBF4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2" t="16479" r="13104" b="13585"/>
            <a:stretch>
              <a:fillRect/>
            </a:stretch>
          </p:blipFill>
          <p:spPr bwMode="auto">
            <a:xfrm>
              <a:off x="4674" y="599"/>
              <a:ext cx="505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4522" t="16479" r="13104" b="1358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5" name="Rectangle 55">
              <a:extLst>
                <a:ext uri="{FF2B5EF4-FFF2-40B4-BE49-F238E27FC236}">
                  <a16:creationId xmlns:a16="http://schemas.microsoft.com/office/drawing/2014/main" id="{8273601B-4390-2898-019C-16EDBB2B4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380"/>
              <a:ext cx="37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40982" name="Rectangle 56">
            <a:extLst>
              <a:ext uri="{FF2B5EF4-FFF2-40B4-BE49-F238E27FC236}">
                <a16:creationId xmlns:a16="http://schemas.microsoft.com/office/drawing/2014/main" id="{C05B4C95-DDC4-49DF-87A1-5F10DA8C1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6054725"/>
            <a:ext cx="882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40983" name="Rectangle 57">
            <a:extLst>
              <a:ext uri="{FF2B5EF4-FFF2-40B4-BE49-F238E27FC236}">
                <a16:creationId xmlns:a16="http://schemas.microsoft.com/office/drawing/2014/main" id="{FB2A2D4C-2CCC-4045-4F0B-CDA85D394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40984" name="Rectangle 58">
            <a:extLst>
              <a:ext uri="{FF2B5EF4-FFF2-40B4-BE49-F238E27FC236}">
                <a16:creationId xmlns:a16="http://schemas.microsoft.com/office/drawing/2014/main" id="{20C7C4E5-C749-5E35-0AE5-798F8E82A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40985" name="Group 59">
            <a:extLst>
              <a:ext uri="{FF2B5EF4-FFF2-40B4-BE49-F238E27FC236}">
                <a16:creationId xmlns:a16="http://schemas.microsoft.com/office/drawing/2014/main" id="{7657828F-5B1D-01FA-A2D6-368614C318EA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0075" cy="373063"/>
            <a:chOff x="4133" y="3478"/>
            <a:chExt cx="378" cy="235"/>
          </a:xfrm>
        </p:grpSpPr>
        <p:sp>
          <p:nvSpPr>
            <p:cNvPr id="41042" name="Oval 60">
              <a:extLst>
                <a:ext uri="{FF2B5EF4-FFF2-40B4-BE49-F238E27FC236}">
                  <a16:creationId xmlns:a16="http://schemas.microsoft.com/office/drawing/2014/main" id="{DF333B79-6FCE-FE36-FEFE-57D1B49D6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78" cy="235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43" name="Rectangle 61">
              <a:extLst>
                <a:ext uri="{FF2B5EF4-FFF2-40B4-BE49-F238E27FC236}">
                  <a16:creationId xmlns:a16="http://schemas.microsoft.com/office/drawing/2014/main" id="{C8100CD6-F942-2661-F01D-B4735EF6D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40986" name="Rectangle 62">
            <a:extLst>
              <a:ext uri="{FF2B5EF4-FFF2-40B4-BE49-F238E27FC236}">
                <a16:creationId xmlns:a16="http://schemas.microsoft.com/office/drawing/2014/main" id="{02CD8FD9-1C56-AEA5-6B90-04EB2ABDE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363" y="60801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40987" name="Rectangle 63">
            <a:extLst>
              <a:ext uri="{FF2B5EF4-FFF2-40B4-BE49-F238E27FC236}">
                <a16:creationId xmlns:a16="http://schemas.microsoft.com/office/drawing/2014/main" id="{85E37D12-50E3-957B-2516-63A75A8F7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588" y="60928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40988" name="Group 64">
            <a:extLst>
              <a:ext uri="{FF2B5EF4-FFF2-40B4-BE49-F238E27FC236}">
                <a16:creationId xmlns:a16="http://schemas.microsoft.com/office/drawing/2014/main" id="{6EF30EBB-17D2-DE26-E619-723BBDF16DC7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1112" cy="1158875"/>
            <a:chOff x="3065" y="1760"/>
            <a:chExt cx="807" cy="730"/>
          </a:xfrm>
        </p:grpSpPr>
        <p:pic>
          <p:nvPicPr>
            <p:cNvPr id="41037" name="Picture 65">
              <a:extLst>
                <a:ext uri="{FF2B5EF4-FFF2-40B4-BE49-F238E27FC236}">
                  <a16:creationId xmlns:a16="http://schemas.microsoft.com/office/drawing/2014/main" id="{7F713C47-2637-D2F3-08FE-9F82AB757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9" t="29306" r="3949" b="14803"/>
            <a:stretch>
              <a:fillRect/>
            </a:stretch>
          </p:blipFill>
          <p:spPr bwMode="auto">
            <a:xfrm>
              <a:off x="3065" y="1904"/>
              <a:ext cx="807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09" t="29306" r="3949" b="1480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38" name="Picture 66">
              <a:extLst>
                <a:ext uri="{FF2B5EF4-FFF2-40B4-BE49-F238E27FC236}">
                  <a16:creationId xmlns:a16="http://schemas.microsoft.com/office/drawing/2014/main" id="{96AE4C37-2F0F-E79D-9545-276A61ED0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93" t="95682" r="713" b="1534"/>
            <a:stretch>
              <a:fillRect/>
            </a:stretch>
          </p:blipFill>
          <p:spPr bwMode="auto">
            <a:xfrm>
              <a:off x="3297" y="2420"/>
              <a:ext cx="384" cy="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4293" t="95682" r="713" b="153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39" name="Rectangle 67">
              <a:extLst>
                <a:ext uri="{FF2B5EF4-FFF2-40B4-BE49-F238E27FC236}">
                  <a16:creationId xmlns:a16="http://schemas.microsoft.com/office/drawing/2014/main" id="{30FDCA75-37AB-5B42-2C68-3621891AB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1760"/>
              <a:ext cx="39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41040" name="Rectangle 68">
              <a:extLst>
                <a:ext uri="{FF2B5EF4-FFF2-40B4-BE49-F238E27FC236}">
                  <a16:creationId xmlns:a16="http://schemas.microsoft.com/office/drawing/2014/main" id="{05C2C354-0829-0228-1FCC-C730E40ED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41041" name="Rectangle 69">
              <a:extLst>
                <a:ext uri="{FF2B5EF4-FFF2-40B4-BE49-F238E27FC236}">
                  <a16:creationId xmlns:a16="http://schemas.microsoft.com/office/drawing/2014/main" id="{402C5DC4-B7C0-187E-CB1E-7FB276223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40989" name="Group 70">
            <a:extLst>
              <a:ext uri="{FF2B5EF4-FFF2-40B4-BE49-F238E27FC236}">
                <a16:creationId xmlns:a16="http://schemas.microsoft.com/office/drawing/2014/main" id="{F300987D-8A77-E1FB-F753-D14673D33003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68362" cy="449263"/>
            <a:chOff x="4653" y="1800"/>
            <a:chExt cx="547" cy="283"/>
          </a:xfrm>
        </p:grpSpPr>
        <p:sp>
          <p:nvSpPr>
            <p:cNvPr id="41035" name="Rectangle 71">
              <a:extLst>
                <a:ext uri="{FF2B5EF4-FFF2-40B4-BE49-F238E27FC236}">
                  <a16:creationId xmlns:a16="http://schemas.microsoft.com/office/drawing/2014/main" id="{8E5CD53F-11AD-04E0-0A41-6F0F14973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47" cy="283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6" name="Rectangle 72">
              <a:extLst>
                <a:ext uri="{FF2B5EF4-FFF2-40B4-BE49-F238E27FC236}">
                  <a16:creationId xmlns:a16="http://schemas.microsoft.com/office/drawing/2014/main" id="{CFDD9036-7E92-57B5-2AF7-8B45F3975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40990" name="Group 73">
            <a:extLst>
              <a:ext uri="{FF2B5EF4-FFF2-40B4-BE49-F238E27FC236}">
                <a16:creationId xmlns:a16="http://schemas.microsoft.com/office/drawing/2014/main" id="{DA2BD476-AFB3-BBB8-280B-AD232F4D439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0762" cy="525463"/>
            <a:chOff x="4605" y="2352"/>
            <a:chExt cx="643" cy="331"/>
          </a:xfrm>
        </p:grpSpPr>
        <p:sp>
          <p:nvSpPr>
            <p:cNvPr id="41033" name="Oval 74">
              <a:extLst>
                <a:ext uri="{FF2B5EF4-FFF2-40B4-BE49-F238E27FC236}">
                  <a16:creationId xmlns:a16="http://schemas.microsoft.com/office/drawing/2014/main" id="{D32C3C83-4ABE-8613-32D7-717D4ED70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3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4" name="Rectangle 75">
              <a:extLst>
                <a:ext uri="{FF2B5EF4-FFF2-40B4-BE49-F238E27FC236}">
                  <a16:creationId xmlns:a16="http://schemas.microsoft.com/office/drawing/2014/main" id="{0CAA9012-ED44-75B9-F0CE-115F63B29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sp>
        <p:nvSpPr>
          <p:cNvPr id="40991" name="Line 77">
            <a:extLst>
              <a:ext uri="{FF2B5EF4-FFF2-40B4-BE49-F238E27FC236}">
                <a16:creationId xmlns:a16="http://schemas.microsoft.com/office/drawing/2014/main" id="{031CA391-0234-9048-704C-A700E7F9FA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2" name="Line 78">
            <a:extLst>
              <a:ext uri="{FF2B5EF4-FFF2-40B4-BE49-F238E27FC236}">
                <a16:creationId xmlns:a16="http://schemas.microsoft.com/office/drawing/2014/main" id="{45B339E5-BF7B-7737-B7A5-A0DAE3EAE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3" name="Line 79">
            <a:extLst>
              <a:ext uri="{FF2B5EF4-FFF2-40B4-BE49-F238E27FC236}">
                <a16:creationId xmlns:a16="http://schemas.microsoft.com/office/drawing/2014/main" id="{B88FB3A8-FB49-3D6E-69A8-9D13C6EE6D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25825"/>
            <a:ext cx="331788" cy="2063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4" name="Line 80">
            <a:extLst>
              <a:ext uri="{FF2B5EF4-FFF2-40B4-BE49-F238E27FC236}">
                <a16:creationId xmlns:a16="http://schemas.microsoft.com/office/drawing/2014/main" id="{2773D5C3-AA1F-D3D9-6238-44203EB64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5" name="Line 81">
            <a:extLst>
              <a:ext uri="{FF2B5EF4-FFF2-40B4-BE49-F238E27FC236}">
                <a16:creationId xmlns:a16="http://schemas.microsoft.com/office/drawing/2014/main" id="{9031B2F7-7F72-AF27-A7B5-FCCC431A8C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66813"/>
            <a:ext cx="504825" cy="11938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6" name="Line 82">
            <a:extLst>
              <a:ext uri="{FF2B5EF4-FFF2-40B4-BE49-F238E27FC236}">
                <a16:creationId xmlns:a16="http://schemas.microsoft.com/office/drawing/2014/main" id="{D161FC85-50E7-5562-806C-41594929B3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7" name="Line 84">
            <a:extLst>
              <a:ext uri="{FF2B5EF4-FFF2-40B4-BE49-F238E27FC236}">
                <a16:creationId xmlns:a16="http://schemas.microsoft.com/office/drawing/2014/main" id="{2EF41431-4983-FB78-F606-9DA6A101C9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0738" y="5711825"/>
            <a:ext cx="2571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8" name="Line 85">
            <a:extLst>
              <a:ext uri="{FF2B5EF4-FFF2-40B4-BE49-F238E27FC236}">
                <a16:creationId xmlns:a16="http://schemas.microsoft.com/office/drawing/2014/main" id="{87BF87A7-46B4-1807-B5B6-F146C67FF7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99213" y="5711825"/>
            <a:ext cx="1603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9" name="Line 86">
            <a:extLst>
              <a:ext uri="{FF2B5EF4-FFF2-40B4-BE49-F238E27FC236}">
                <a16:creationId xmlns:a16="http://schemas.microsoft.com/office/drawing/2014/main" id="{C1EA17EC-0A32-73D9-8136-0A1F6255EF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1563" y="5711825"/>
            <a:ext cx="7239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0" name="Line 87">
            <a:extLst>
              <a:ext uri="{FF2B5EF4-FFF2-40B4-BE49-F238E27FC236}">
                <a16:creationId xmlns:a16="http://schemas.microsoft.com/office/drawing/2014/main" id="{5B00B037-086E-7985-1C14-15C2DD124F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9988" y="5711825"/>
            <a:ext cx="3365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1" name="Rectangle 88">
            <a:extLst>
              <a:ext uri="{FF2B5EF4-FFF2-40B4-BE49-F238E27FC236}">
                <a16:creationId xmlns:a16="http://schemas.microsoft.com/office/drawing/2014/main" id="{CDFC93AD-9D68-13C6-4552-1CDCC50B5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41002" name="Line 89">
            <a:extLst>
              <a:ext uri="{FF2B5EF4-FFF2-40B4-BE49-F238E27FC236}">
                <a16:creationId xmlns:a16="http://schemas.microsoft.com/office/drawing/2014/main" id="{2F90692F-16B3-4B0F-D350-0CDBE2347D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49463" y="5513388"/>
            <a:ext cx="1006475" cy="168275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3" name="Line 90">
            <a:extLst>
              <a:ext uri="{FF2B5EF4-FFF2-40B4-BE49-F238E27FC236}">
                <a16:creationId xmlns:a16="http://schemas.microsoft.com/office/drawing/2014/main" id="{48B7576F-0D17-E9D5-43B4-506DE6CEC3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15263" y="4276725"/>
            <a:ext cx="17462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4" name="Freeform 91">
            <a:extLst>
              <a:ext uri="{FF2B5EF4-FFF2-40B4-BE49-F238E27FC236}">
                <a16:creationId xmlns:a16="http://schemas.microsoft.com/office/drawing/2014/main" id="{5140F822-421B-FF6B-9F19-D4564568E216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Line 92">
            <a:extLst>
              <a:ext uri="{FF2B5EF4-FFF2-40B4-BE49-F238E27FC236}">
                <a16:creationId xmlns:a16="http://schemas.microsoft.com/office/drawing/2014/main" id="{7DFD679F-D955-11A0-10DD-FDE220124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6" name="Line 93">
            <a:extLst>
              <a:ext uri="{FF2B5EF4-FFF2-40B4-BE49-F238E27FC236}">
                <a16:creationId xmlns:a16="http://schemas.microsoft.com/office/drawing/2014/main" id="{65A61776-D820-2ABE-255F-A3EC0DF3F3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7" name="Rectangle 94">
            <a:extLst>
              <a:ext uri="{FF2B5EF4-FFF2-40B4-BE49-F238E27FC236}">
                <a16:creationId xmlns:a16="http://schemas.microsoft.com/office/drawing/2014/main" id="{AA421603-C1D4-AACF-9EB2-C5315233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08" name="Rectangle 95">
            <a:extLst>
              <a:ext uri="{FF2B5EF4-FFF2-40B4-BE49-F238E27FC236}">
                <a16:creationId xmlns:a16="http://schemas.microsoft.com/office/drawing/2014/main" id="{ED617231-E431-9543-9144-21E52F027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41009" name="Rectangle 96">
            <a:extLst>
              <a:ext uri="{FF2B5EF4-FFF2-40B4-BE49-F238E27FC236}">
                <a16:creationId xmlns:a16="http://schemas.microsoft.com/office/drawing/2014/main" id="{749965B0-E270-D0D6-1FBD-137650A0F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10" name="Rectangle 97">
            <a:extLst>
              <a:ext uri="{FF2B5EF4-FFF2-40B4-BE49-F238E27FC236}">
                <a16:creationId xmlns:a16="http://schemas.microsoft.com/office/drawing/2014/main" id="{824317B6-30D3-749F-E0DC-05A87BCE2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1011" name="Rectangle 98">
            <a:extLst>
              <a:ext uri="{FF2B5EF4-FFF2-40B4-BE49-F238E27FC236}">
                <a16:creationId xmlns:a16="http://schemas.microsoft.com/office/drawing/2014/main" id="{B5EA464D-E0F2-A248-FF6A-621F9E0F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1012" name="Rectangle 99">
            <a:extLst>
              <a:ext uri="{FF2B5EF4-FFF2-40B4-BE49-F238E27FC236}">
                <a16:creationId xmlns:a16="http://schemas.microsoft.com/office/drawing/2014/main" id="{98291DDC-E5F4-B1E9-E769-58EEABFF2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41013" name="Rectangle 100">
            <a:extLst>
              <a:ext uri="{FF2B5EF4-FFF2-40B4-BE49-F238E27FC236}">
                <a16:creationId xmlns:a16="http://schemas.microsoft.com/office/drawing/2014/main" id="{08B9BE76-7D1E-3276-FE0D-334453CE5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41014" name="Rectangle 101">
            <a:extLst>
              <a:ext uri="{FF2B5EF4-FFF2-40B4-BE49-F238E27FC236}">
                <a16:creationId xmlns:a16="http://schemas.microsoft.com/office/drawing/2014/main" id="{08BDB775-493D-2382-DC9E-63F4D052F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1015" name="Rectangle 102">
            <a:extLst>
              <a:ext uri="{FF2B5EF4-FFF2-40B4-BE49-F238E27FC236}">
                <a16:creationId xmlns:a16="http://schemas.microsoft.com/office/drawing/2014/main" id="{43B86C30-C579-3059-5337-98DE22AB9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41016" name="Rectangle 103">
            <a:extLst>
              <a:ext uri="{FF2B5EF4-FFF2-40B4-BE49-F238E27FC236}">
                <a16:creationId xmlns:a16="http://schemas.microsoft.com/office/drawing/2014/main" id="{4ECC0377-99B7-6D65-213A-CD9342555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41017" name="Rectangle 104">
            <a:extLst>
              <a:ext uri="{FF2B5EF4-FFF2-40B4-BE49-F238E27FC236}">
                <a16:creationId xmlns:a16="http://schemas.microsoft.com/office/drawing/2014/main" id="{21ACDBAE-FD60-0905-7213-02F9227B7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1018" name="Rectangle 105">
            <a:extLst>
              <a:ext uri="{FF2B5EF4-FFF2-40B4-BE49-F238E27FC236}">
                <a16:creationId xmlns:a16="http://schemas.microsoft.com/office/drawing/2014/main" id="{1B403826-D8B7-60DB-ED41-2DD1DA2E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41019" name="Rectangle 106">
            <a:extLst>
              <a:ext uri="{FF2B5EF4-FFF2-40B4-BE49-F238E27FC236}">
                <a16:creationId xmlns:a16="http://schemas.microsoft.com/office/drawing/2014/main" id="{F5835795-1B43-745D-57A7-12B839430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41020" name="Rectangle 107">
            <a:extLst>
              <a:ext uri="{FF2B5EF4-FFF2-40B4-BE49-F238E27FC236}">
                <a16:creationId xmlns:a16="http://schemas.microsoft.com/office/drawing/2014/main" id="{ACCFB4D3-2928-F58C-9B6C-398BED10C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41021" name="Rectangle 108">
            <a:extLst>
              <a:ext uri="{FF2B5EF4-FFF2-40B4-BE49-F238E27FC236}">
                <a16:creationId xmlns:a16="http://schemas.microsoft.com/office/drawing/2014/main" id="{5750133C-3486-BB43-864E-FC67A47D4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1022" name="Rectangle 109">
            <a:extLst>
              <a:ext uri="{FF2B5EF4-FFF2-40B4-BE49-F238E27FC236}">
                <a16:creationId xmlns:a16="http://schemas.microsoft.com/office/drawing/2014/main" id="{8F52CD59-664B-A0D3-09C2-540F4FBB2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1023" name="Rectangle 110">
            <a:extLst>
              <a:ext uri="{FF2B5EF4-FFF2-40B4-BE49-F238E27FC236}">
                <a16:creationId xmlns:a16="http://schemas.microsoft.com/office/drawing/2014/main" id="{24585E3E-60AB-F5BD-A135-AB8E4C30E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0638"/>
            <a:ext cx="463391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solidFill>
                  <a:srgbClr val="FFFF00"/>
                </a:solidFill>
                <a:latin typeface="Times New Roman Bold" panose="02020803070505020304" pitchFamily="18" charset="0"/>
              </a:rPr>
              <a:t>What Is FreeSurfer?</a:t>
            </a:r>
          </a:p>
        </p:txBody>
      </p:sp>
      <p:sp>
        <p:nvSpPr>
          <p:cNvPr id="41024" name="Line 111">
            <a:extLst>
              <a:ext uri="{FF2B5EF4-FFF2-40B4-BE49-F238E27FC236}">
                <a16:creationId xmlns:a16="http://schemas.microsoft.com/office/drawing/2014/main" id="{38422B84-CF8E-0C5D-FE55-DBF2C49A67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57832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5" name="Line 112">
            <a:extLst>
              <a:ext uri="{FF2B5EF4-FFF2-40B4-BE49-F238E27FC236}">
                <a16:creationId xmlns:a16="http://schemas.microsoft.com/office/drawing/2014/main" id="{4B8D42F7-C29A-DBEA-F89A-FE0A65F868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60118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6" name="Picture 113">
            <a:extLst>
              <a:ext uri="{FF2B5EF4-FFF2-40B4-BE49-F238E27FC236}">
                <a16:creationId xmlns:a16="http://schemas.microsoft.com/office/drawing/2014/main" id="{D4766C2A-DC46-C1C7-2233-69A74AD9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7" name="Line 114">
            <a:extLst>
              <a:ext uri="{FF2B5EF4-FFF2-40B4-BE49-F238E27FC236}">
                <a16:creationId xmlns:a16="http://schemas.microsoft.com/office/drawing/2014/main" id="{9812C7DE-9C9E-8E9E-C805-31E6CDA92D9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2863" y="1406525"/>
            <a:ext cx="1098550" cy="7350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8" name="Rectangle 115">
            <a:extLst>
              <a:ext uri="{FF2B5EF4-FFF2-40B4-BE49-F238E27FC236}">
                <a16:creationId xmlns:a16="http://schemas.microsoft.com/office/drawing/2014/main" id="{647AF2E3-C4C5-0E9D-7DA0-93F3DAD73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609600"/>
            <a:ext cx="776288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41029" name="Picture 116">
            <a:extLst>
              <a:ext uri="{FF2B5EF4-FFF2-40B4-BE49-F238E27FC236}">
                <a16:creationId xmlns:a16="http://schemas.microsoft.com/office/drawing/2014/main" id="{DE313B72-11E5-8435-74DC-C3834BB1E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0" r="23848" b="30782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848" t="23380" r="23848" b="307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0" name="Rectangle 117">
            <a:extLst>
              <a:ext uri="{FF2B5EF4-FFF2-40B4-BE49-F238E27FC236}">
                <a16:creationId xmlns:a16="http://schemas.microsoft.com/office/drawing/2014/main" id="{EDC918A9-A777-590D-9865-B909F7955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00" y="3997325"/>
            <a:ext cx="784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41031" name="Line 118">
            <a:extLst>
              <a:ext uri="{FF2B5EF4-FFF2-40B4-BE49-F238E27FC236}">
                <a16:creationId xmlns:a16="http://schemas.microsoft.com/office/drawing/2014/main" id="{A80608F9-8C39-0054-D2CF-154EFD17C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2" name="Rectangle 119">
            <a:extLst>
              <a:ext uri="{FF2B5EF4-FFF2-40B4-BE49-F238E27FC236}">
                <a16:creationId xmlns:a16="http://schemas.microsoft.com/office/drawing/2014/main" id="{0BD6C697-7439-9064-D627-E36EEB4D2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  <p:extLst>
      <p:ext uri="{BB962C8B-B14F-4D97-AF65-F5344CB8AC3E}">
        <p14:creationId xmlns:p14="http://schemas.microsoft.com/office/powerpoint/2010/main" val="3580221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5F8C5-532B-C115-D558-6C079B1DD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1">
            <a:extLst>
              <a:ext uri="{FF2B5EF4-FFF2-40B4-BE49-F238E27FC236}">
                <a16:creationId xmlns:a16="http://schemas.microsoft.com/office/drawing/2014/main" id="{0CFCA9B6-37A8-6068-A993-ABED8BD04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Search for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1624A-04CB-455A-73AC-ABD35E58F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" t="7108"/>
          <a:stretch/>
        </p:blipFill>
        <p:spPr>
          <a:xfrm>
            <a:off x="32312" y="1200150"/>
            <a:ext cx="9079375" cy="4979732"/>
          </a:xfrm>
          <a:prstGeom prst="rect">
            <a:avLst/>
          </a:prstGeom>
        </p:spPr>
      </p:pic>
      <p:sp>
        <p:nvSpPr>
          <p:cNvPr id="38917" name="Rectangle 4">
            <a:extLst>
              <a:ext uri="{FF2B5EF4-FFF2-40B4-BE49-F238E27FC236}">
                <a16:creationId xmlns:a16="http://schemas.microsoft.com/office/drawing/2014/main" id="{DA50A92C-D0CA-A6F9-449D-7554D04E6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258" y="1143000"/>
            <a:ext cx="2114429" cy="361950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913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9D146387-2031-065A-40FD-3DAF6FA24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5CD7DBFD-384B-C79B-4482-FE167D04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Features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12F5EEF2-93C3-4AD2-46C8-DE6E6559D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A091793-09C9-4430-6D5F-6F3B55196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F31940A-0EC9-74DF-F676-CE4323522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5088"/>
            <a:ext cx="77851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Surface-based Registration Performance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0A197197-6134-996C-8022-1D6F6FB6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730375"/>
            <a:ext cx="4406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>
            <a:extLst>
              <a:ext uri="{FF2B5EF4-FFF2-40B4-BE49-F238E27FC236}">
                <a16:creationId xmlns:a16="http://schemas.microsoft.com/office/drawing/2014/main" id="{8130A08F-CB41-8E01-FCFE-864EEC34E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730375"/>
            <a:ext cx="44799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>
            <a:extLst>
              <a:ext uri="{FF2B5EF4-FFF2-40B4-BE49-F238E27FC236}">
                <a16:creationId xmlns:a16="http://schemas.microsoft.com/office/drawing/2014/main" id="{C8A10B13-C634-08FA-1B54-5A5B8869C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172075"/>
            <a:ext cx="335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Brodmann, 1909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07652CEB-061D-B524-D41E-19B0E3D0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-49213"/>
            <a:ext cx="92773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Areas: Talairach Coordinates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934A0EC-09BA-F31A-314A-F9181B6F9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965825"/>
            <a:ext cx="7480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 sz="2000">
                <a:solidFill>
                  <a:srgbClr val="FFFFFF"/>
                </a:solidFill>
                <a:latin typeface="Times New Roman Bold" panose="02020803070505020304" pitchFamily="18" charset="0"/>
              </a:rPr>
              <a:t> BA17 (V1)          BA18 (V2)      BA44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     BA45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</a:t>
            </a:r>
            <a:endParaRPr lang="en-US" altLang="en-US" sz="2000">
              <a:solidFill>
                <a:srgbClr val="FFFFFF"/>
              </a:solidFill>
              <a:latin typeface="Times New Roman Bold" panose="02020803070505020304" pitchFamily="18" charset="0"/>
            </a:endParaRPr>
          </a:p>
        </p:txBody>
      </p:sp>
      <p:grpSp>
        <p:nvGrpSpPr>
          <p:cNvPr id="97284" name="Group 4">
            <a:extLst>
              <a:ext uri="{FF2B5EF4-FFF2-40B4-BE49-F238E27FC236}">
                <a16:creationId xmlns:a16="http://schemas.microsoft.com/office/drawing/2014/main" id="{03A260A3-E141-0CBB-FAB0-3FAF41CF8C98}"/>
              </a:ext>
            </a:extLst>
          </p:cNvPr>
          <p:cNvGrpSpPr>
            <a:grpSpLocks/>
          </p:cNvGrpSpPr>
          <p:nvPr/>
        </p:nvGrpSpPr>
        <p:grpSpPr bwMode="auto">
          <a:xfrm>
            <a:off x="1355725" y="865188"/>
            <a:ext cx="7100888" cy="5113337"/>
            <a:chOff x="854" y="545"/>
            <a:chExt cx="4473" cy="3221"/>
          </a:xfrm>
        </p:grpSpPr>
        <p:pic>
          <p:nvPicPr>
            <p:cNvPr id="97289" name="Picture 5">
              <a:extLst>
                <a:ext uri="{FF2B5EF4-FFF2-40B4-BE49-F238E27FC236}">
                  <a16:creationId xmlns:a16="http://schemas.microsoft.com/office/drawing/2014/main" id="{A8BFFDCE-BAE7-8FD4-9E38-991C2C04A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"/>
            <a:stretch>
              <a:fillRect/>
            </a:stretch>
          </p:blipFill>
          <p:spPr bwMode="auto">
            <a:xfrm>
              <a:off x="854" y="545"/>
              <a:ext cx="2175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0" name="Picture 6">
              <a:extLst>
                <a:ext uri="{FF2B5EF4-FFF2-40B4-BE49-F238E27FC236}">
                  <a16:creationId xmlns:a16="http://schemas.microsoft.com/office/drawing/2014/main" id="{DC96C7D2-D31F-8D03-E7F1-07EB80540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8"/>
            <a:stretch>
              <a:fillRect/>
            </a:stretch>
          </p:blipFill>
          <p:spPr bwMode="auto">
            <a:xfrm>
              <a:off x="3964" y="545"/>
              <a:ext cx="1363" cy="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1" name="Picture 7">
              <a:extLst>
                <a:ext uri="{FF2B5EF4-FFF2-40B4-BE49-F238E27FC236}">
                  <a16:creationId xmlns:a16="http://schemas.microsoft.com/office/drawing/2014/main" id="{F7D911B2-D2F8-58B8-C279-CC5BB4EE7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" t="2173" r="53256" b="3622"/>
            <a:stretch>
              <a:fillRect/>
            </a:stretch>
          </p:blipFill>
          <p:spPr bwMode="auto">
            <a:xfrm>
              <a:off x="3037" y="545"/>
              <a:ext cx="925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285" name="Rectangle 8">
            <a:extLst>
              <a:ext uri="{FF2B5EF4-FFF2-40B4-BE49-F238E27FC236}">
                <a16:creationId xmlns:a16="http://schemas.microsoft.com/office/drawing/2014/main" id="{CCA7A37F-82A7-F0B4-77E4-F2DEE0E6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334000"/>
            <a:ext cx="1054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 subject overlap</a:t>
            </a:r>
          </a:p>
        </p:txBody>
      </p:sp>
      <p:sp>
        <p:nvSpPr>
          <p:cNvPr id="97286" name="Rectangle 9">
            <a:extLst>
              <a:ext uri="{FF2B5EF4-FFF2-40B4-BE49-F238E27FC236}">
                <a16:creationId xmlns:a16="http://schemas.microsoft.com/office/drawing/2014/main" id="{D096421B-3C1A-F423-DDD4-C609A9D1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838200"/>
            <a:ext cx="1219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10 subjects overlap</a:t>
            </a:r>
          </a:p>
        </p:txBody>
      </p:sp>
      <p:pic>
        <p:nvPicPr>
          <p:cNvPr id="97287" name="Picture 10">
            <a:extLst>
              <a:ext uri="{FF2B5EF4-FFF2-40B4-BE49-F238E27FC236}">
                <a16:creationId xmlns:a16="http://schemas.microsoft.com/office/drawing/2014/main" id="{1EA8FB5F-FF32-8E63-976B-A771CD9A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206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Rectangle 11">
            <a:extLst>
              <a:ext uri="{FF2B5EF4-FFF2-40B4-BE49-F238E27FC236}">
                <a16:creationId xmlns:a16="http://schemas.microsoft.com/office/drawing/2014/main" id="{90E8061B-C668-EB24-C5FE-A9E724E4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7313"/>
            <a:ext cx="4202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>
                <a:solidFill>
                  <a:srgbClr val="FFFFFF"/>
                </a:solidFill>
                <a:latin typeface="Times New Roman Bold" panose="02020803070505020304" pitchFamily="18" charset="0"/>
              </a:rPr>
              <a:t>(Amunts et al, 2000, 2004)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>
            <a:extLst>
              <a:ext uri="{FF2B5EF4-FFF2-40B4-BE49-F238E27FC236}">
                <a16:creationId xmlns:a16="http://schemas.microsoft.com/office/drawing/2014/main" id="{50A8594E-8F9B-6802-11B0-DA2C9226F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0"/>
            <a:ext cx="8801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 from Folding Patterns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AD0CCF2-CF36-91DD-1CBA-38847201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6326188"/>
            <a:ext cx="9144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r>
              <a:rPr lang="en-US" altLang="en-US" sz="1400">
                <a:solidFill>
                  <a:srgbClr val="FFFFFF"/>
                </a:solidFill>
                <a:latin typeface="Times New Roman Bold" panose="02020803070505020304" pitchFamily="18" charset="0"/>
              </a:rPr>
              <a:t>Fischl, et al, 2007. Thanks to Katrin Amunts, Karl Zilles and Hartmut Mohlberg for the data, and to Niranjini Rajendran and Evelina Busa for the analysis. </a:t>
            </a:r>
          </a:p>
        </p:txBody>
      </p:sp>
      <p:grpSp>
        <p:nvGrpSpPr>
          <p:cNvPr id="99332" name="Group 4">
            <a:extLst>
              <a:ext uri="{FF2B5EF4-FFF2-40B4-BE49-F238E27FC236}">
                <a16:creationId xmlns:a16="http://schemas.microsoft.com/office/drawing/2014/main" id="{9DD5CDF4-204B-6B43-0D3B-3011457E2E21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3886200"/>
            <a:ext cx="2816225" cy="2382838"/>
            <a:chOff x="696" y="2448"/>
            <a:chExt cx="1774" cy="1501"/>
          </a:xfrm>
        </p:grpSpPr>
        <p:pic>
          <p:nvPicPr>
            <p:cNvPr id="99346" name="Picture 5">
              <a:extLst>
                <a:ext uri="{FF2B5EF4-FFF2-40B4-BE49-F238E27FC236}">
                  <a16:creationId xmlns:a16="http://schemas.microsoft.com/office/drawing/2014/main" id="{35532E40-4869-A1C3-AC8B-185A174D1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7" name="Rectangle 6">
              <a:extLst>
                <a:ext uri="{FF2B5EF4-FFF2-40B4-BE49-F238E27FC236}">
                  <a16:creationId xmlns:a16="http://schemas.microsoft.com/office/drawing/2014/main" id="{3CC4403F-4A5E-8E09-E427-88F032336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44</a:t>
              </a:r>
            </a:p>
          </p:txBody>
        </p:sp>
      </p:grpSp>
      <p:grpSp>
        <p:nvGrpSpPr>
          <p:cNvPr id="99333" name="Group 7">
            <a:extLst>
              <a:ext uri="{FF2B5EF4-FFF2-40B4-BE49-F238E27FC236}">
                <a16:creationId xmlns:a16="http://schemas.microsoft.com/office/drawing/2014/main" id="{5A9AE38D-E02F-C19A-BB5A-D18BA664EA1F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886200"/>
            <a:ext cx="2816225" cy="2382838"/>
            <a:chOff x="3360" y="2448"/>
            <a:chExt cx="1774" cy="1501"/>
          </a:xfrm>
        </p:grpSpPr>
        <p:pic>
          <p:nvPicPr>
            <p:cNvPr id="99344" name="Picture 8">
              <a:extLst>
                <a:ext uri="{FF2B5EF4-FFF2-40B4-BE49-F238E27FC236}">
                  <a16:creationId xmlns:a16="http://schemas.microsoft.com/office/drawing/2014/main" id="{88806670-6450-47A9-2A35-DC4D0DBC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5" name="Rectangle 9">
              <a:extLst>
                <a:ext uri="{FF2B5EF4-FFF2-40B4-BE49-F238E27FC236}">
                  <a16:creationId xmlns:a16="http://schemas.microsoft.com/office/drawing/2014/main" id="{C5CE29CF-5F90-5A6F-67F1-828E22163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45</a:t>
              </a:r>
            </a:p>
          </p:txBody>
        </p:sp>
      </p:grpSp>
      <p:grpSp>
        <p:nvGrpSpPr>
          <p:cNvPr id="99334" name="Group 10">
            <a:extLst>
              <a:ext uri="{FF2B5EF4-FFF2-40B4-BE49-F238E27FC236}">
                <a16:creationId xmlns:a16="http://schemas.microsoft.com/office/drawing/2014/main" id="{127C1C4E-DA10-4F8B-11EF-2C89314C6D33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371600"/>
            <a:ext cx="2816225" cy="2382838"/>
            <a:chOff x="3360" y="864"/>
            <a:chExt cx="1774" cy="1501"/>
          </a:xfrm>
        </p:grpSpPr>
        <p:pic>
          <p:nvPicPr>
            <p:cNvPr id="99342" name="Picture 11">
              <a:extLst>
                <a:ext uri="{FF2B5EF4-FFF2-40B4-BE49-F238E27FC236}">
                  <a16:creationId xmlns:a16="http://schemas.microsoft.com/office/drawing/2014/main" id="{7F835E36-F5F8-43D6-1A60-C53FB12CF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3" name="Rectangle 12">
              <a:extLst>
                <a:ext uri="{FF2B5EF4-FFF2-40B4-BE49-F238E27FC236}">
                  <a16:creationId xmlns:a16="http://schemas.microsoft.com/office/drawing/2014/main" id="{3FF19EEF-CD93-BC88-6D6E-94216D714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18 (V2)</a:t>
              </a:r>
            </a:p>
          </p:txBody>
        </p:sp>
      </p:grpSp>
      <p:grpSp>
        <p:nvGrpSpPr>
          <p:cNvPr id="99335" name="Group 13">
            <a:extLst>
              <a:ext uri="{FF2B5EF4-FFF2-40B4-BE49-F238E27FC236}">
                <a16:creationId xmlns:a16="http://schemas.microsoft.com/office/drawing/2014/main" id="{4F8A668E-7A98-C90A-1F7E-CCC83E9F1D69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1371600"/>
            <a:ext cx="2816225" cy="2382838"/>
            <a:chOff x="696" y="864"/>
            <a:chExt cx="1774" cy="1501"/>
          </a:xfrm>
        </p:grpSpPr>
        <p:pic>
          <p:nvPicPr>
            <p:cNvPr id="99340" name="Picture 14">
              <a:extLst>
                <a:ext uri="{FF2B5EF4-FFF2-40B4-BE49-F238E27FC236}">
                  <a16:creationId xmlns:a16="http://schemas.microsoft.com/office/drawing/2014/main" id="{7D4D1238-D682-CAB2-06EC-73A749884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1" name="Rectangle 15">
              <a:extLst>
                <a:ext uri="{FF2B5EF4-FFF2-40B4-BE49-F238E27FC236}">
                  <a16:creationId xmlns:a16="http://schemas.microsoft.com/office/drawing/2014/main" id="{A8306CF5-34FC-DFA1-3FB2-896815F01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17 (V1)</a:t>
              </a:r>
            </a:p>
          </p:txBody>
        </p:sp>
      </p:grpSp>
      <p:grpSp>
        <p:nvGrpSpPr>
          <p:cNvPr id="99336" name="Group 16">
            <a:extLst>
              <a:ext uri="{FF2B5EF4-FFF2-40B4-BE49-F238E27FC236}">
                <a16:creationId xmlns:a16="http://schemas.microsoft.com/office/drawing/2014/main" id="{5FB1523B-C26E-4CB0-10DF-8F0F7BA27CC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581400"/>
            <a:ext cx="3838575" cy="352425"/>
            <a:chOff x="1488" y="2256"/>
            <a:chExt cx="2418" cy="222"/>
          </a:xfrm>
        </p:grpSpPr>
        <p:sp>
          <p:nvSpPr>
            <p:cNvPr id="99337" name="Rectangle 17">
              <a:extLst>
                <a:ext uri="{FF2B5EF4-FFF2-40B4-BE49-F238E27FC236}">
                  <a16:creationId xmlns:a16="http://schemas.microsoft.com/office/drawing/2014/main" id="{EDA8455B-CB99-3C5E-9589-1A1882F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" y="2256"/>
              <a:ext cx="104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100% Overlap</a:t>
              </a:r>
            </a:p>
          </p:txBody>
        </p:sp>
        <p:sp>
          <p:nvSpPr>
            <p:cNvPr id="99338" name="Rectangle 18">
              <a:extLst>
                <a:ext uri="{FF2B5EF4-FFF2-40B4-BE49-F238E27FC236}">
                  <a16:creationId xmlns:a16="http://schemas.microsoft.com/office/drawing/2014/main" id="{1EB985BC-0214-6A33-C3E6-5FE7D83E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256"/>
              <a:ext cx="47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0%</a:t>
              </a:r>
            </a:p>
          </p:txBody>
        </p:sp>
        <p:pic>
          <p:nvPicPr>
            <p:cNvPr id="99339" name="Picture 19">
              <a:extLst>
                <a:ext uri="{FF2B5EF4-FFF2-40B4-BE49-F238E27FC236}">
                  <a16:creationId xmlns:a16="http://schemas.microsoft.com/office/drawing/2014/main" id="{564C102C-3FD9-AA5D-E604-F7E615C94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308"/>
              <a:ext cx="100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">
            <a:extLst>
              <a:ext uri="{FF2B5EF4-FFF2-40B4-BE49-F238E27FC236}">
                <a16:creationId xmlns:a16="http://schemas.microsoft.com/office/drawing/2014/main" id="{C8BE506B-5F3D-14AA-433E-A79B0C5C7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300" b="1">
                <a:solidFill>
                  <a:srgbClr val="FFFF00"/>
                </a:solidFill>
                <a:latin typeface="Arial" panose="020B0604020202020204" pitchFamily="34" charset="0"/>
              </a:rPr>
              <a:t>Ex vivo MRI of hippocampal subfields</a:t>
            </a:r>
          </a:p>
        </p:txBody>
      </p:sp>
      <p:sp>
        <p:nvSpPr>
          <p:cNvPr id="101379" name="Text Box 2">
            <a:extLst>
              <a:ext uri="{FF2B5EF4-FFF2-40B4-BE49-F238E27FC236}">
                <a16:creationId xmlns:a16="http://schemas.microsoft.com/office/drawing/2014/main" id="{B5D04F13-690B-C5E0-EDCA-4FC48E077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887413"/>
            <a:ext cx="7718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FFFFF"/>
                </a:solidFill>
              </a:rPr>
              <a:t>Resolution as high as 0.1 mm isotropic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Allows precise manual tracing of hippocampal subfields.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The delineation only relies on geometry for subdividing the CA.</a:t>
            </a:r>
          </a:p>
        </p:txBody>
      </p:sp>
      <p:pic>
        <p:nvPicPr>
          <p:cNvPr id="101380" name="Picture 3">
            <a:extLst>
              <a:ext uri="{FF2B5EF4-FFF2-40B4-BE49-F238E27FC236}">
                <a16:creationId xmlns:a16="http://schemas.microsoft.com/office/drawing/2014/main" id="{A627C925-7B76-0A2A-6573-A14B1EE3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459038"/>
            <a:ext cx="6950075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4">
            <a:extLst>
              <a:ext uri="{FF2B5EF4-FFF2-40B4-BE49-F238E27FC236}">
                <a16:creationId xmlns:a16="http://schemas.microsoft.com/office/drawing/2014/main" id="{B87DDCB2-F11D-65AF-EBC0-600BCDA50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">
            <a:extLst>
              <a:ext uri="{FF2B5EF4-FFF2-40B4-BE49-F238E27FC236}">
                <a16:creationId xmlns:a16="http://schemas.microsoft.com/office/drawing/2014/main" id="{B0962E40-DBA8-066F-F396-90BC4AA6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>
                <a:solidFill>
                  <a:srgbClr val="FFFF00"/>
                </a:solidFill>
                <a:latin typeface="Arial" panose="020B0604020202020204" pitchFamily="34" charset="0"/>
              </a:rPr>
              <a:t>Automated Segmentation</a:t>
            </a:r>
          </a:p>
        </p:txBody>
      </p:sp>
      <p:sp>
        <p:nvSpPr>
          <p:cNvPr id="103427" name="Text Box 2">
            <a:extLst>
              <a:ext uri="{FF2B5EF4-FFF2-40B4-BE49-F238E27FC236}">
                <a16:creationId xmlns:a16="http://schemas.microsoft.com/office/drawing/2014/main" id="{ACAFFBB7-B0F9-703A-074E-B17B25285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1149350"/>
            <a:ext cx="77184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8F8F8"/>
                </a:solidFill>
              </a:rPr>
              <a:t>We use the atlas as a prior, and connect it to the image through a Gaussian likelihood term for each label.</a:t>
            </a:r>
          </a:p>
          <a:p>
            <a:pPr eaLnBrk="1" hangingPunct="1">
              <a:spcAft>
                <a:spcPts val="1638"/>
              </a:spcAft>
              <a:buClr>
                <a:srgbClr val="F8F8F8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8F8F8"/>
                </a:solidFill>
              </a:rPr>
              <a:t> This makes the segmentation sequence-independent.</a:t>
            </a:r>
          </a:p>
        </p:txBody>
      </p:sp>
      <p:pic>
        <p:nvPicPr>
          <p:cNvPr id="103428" name="Picture 3">
            <a:extLst>
              <a:ext uri="{FF2B5EF4-FFF2-40B4-BE49-F238E27FC236}">
                <a16:creationId xmlns:a16="http://schemas.microsoft.com/office/drawing/2014/main" id="{CF1839DA-D221-52E9-225E-09A3AAF3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4">
            <a:extLst>
              <a:ext uri="{FF2B5EF4-FFF2-40B4-BE49-F238E27FC236}">
                <a16:creationId xmlns:a16="http://schemas.microsoft.com/office/drawing/2014/main" id="{4CD68256-8A97-0DF9-550A-72291A8F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5">
            <a:extLst>
              <a:ext uri="{FF2B5EF4-FFF2-40B4-BE49-F238E27FC236}">
                <a16:creationId xmlns:a16="http://schemas.microsoft.com/office/drawing/2014/main" id="{8FFEF2B7-3AEC-5509-40BC-46CE024F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857750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6">
            <a:extLst>
              <a:ext uri="{FF2B5EF4-FFF2-40B4-BE49-F238E27FC236}">
                <a16:creationId xmlns:a16="http://schemas.microsoft.com/office/drawing/2014/main" id="{1EF1C34A-D5B8-FB65-C051-8E76A686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843463"/>
            <a:ext cx="164623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7">
            <a:extLst>
              <a:ext uri="{FF2B5EF4-FFF2-40B4-BE49-F238E27FC236}">
                <a16:creationId xmlns:a16="http://schemas.microsoft.com/office/drawing/2014/main" id="{FEE7A29E-88FC-80A7-1830-BB6E5145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4849813"/>
            <a:ext cx="41465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8">
            <a:extLst>
              <a:ext uri="{FF2B5EF4-FFF2-40B4-BE49-F238E27FC236}">
                <a16:creationId xmlns:a16="http://schemas.microsoft.com/office/drawing/2014/main" id="{7086F6B2-B3B5-1649-ACA2-91BB5956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3586163"/>
            <a:ext cx="41465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 Box 9">
            <a:extLst>
              <a:ext uri="{FF2B5EF4-FFF2-40B4-BE49-F238E27FC236}">
                <a16:creationId xmlns:a16="http://schemas.microsoft.com/office/drawing/2014/main" id="{8381E9C1-680B-3775-AA52-75ED8DAD9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455863"/>
            <a:ext cx="8105775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5080" rIns="81720" bIns="406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0.6 mm isotropic T1 (Winterburn et al.)</a:t>
            </a:r>
            <a:b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           1 mm T1 + 0.4x0.4x2 mm T2  (ADNI)</a:t>
            </a:r>
          </a:p>
        </p:txBody>
      </p:sp>
      <p:sp>
        <p:nvSpPr>
          <p:cNvPr id="103435" name="Text Box 10">
            <a:extLst>
              <a:ext uri="{FF2B5EF4-FFF2-40B4-BE49-F238E27FC236}">
                <a16:creationId xmlns:a16="http://schemas.microsoft.com/office/drawing/2014/main" id="{26542881-16A6-61E2-DE95-BE09E9AE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>
            <a:extLst>
              <a:ext uri="{FF2B5EF4-FFF2-40B4-BE49-F238E27FC236}">
                <a16:creationId xmlns:a16="http://schemas.microsoft.com/office/drawing/2014/main" id="{453A420A-DC4A-94C8-2320-C793C3126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D5A84D1-5DC7-DAF5-44A5-10EE14962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1">
            <a:extLst>
              <a:ext uri="{FF2B5EF4-FFF2-40B4-BE49-F238E27FC236}">
                <a16:creationId xmlns:a16="http://schemas.microsoft.com/office/drawing/2014/main" id="{9593B0CD-AB59-2F09-F9D4-F346E9949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Search for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CB072-560C-5F0F-215B-4F0FCD44F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" t="7108"/>
          <a:stretch/>
        </p:blipFill>
        <p:spPr>
          <a:xfrm>
            <a:off x="1080752" y="1771650"/>
            <a:ext cx="7377448" cy="4046282"/>
          </a:xfrm>
          <a:prstGeom prst="rect">
            <a:avLst/>
          </a:prstGeom>
        </p:spPr>
      </p:pic>
      <p:sp>
        <p:nvSpPr>
          <p:cNvPr id="38917" name="Rectangle 4">
            <a:extLst>
              <a:ext uri="{FF2B5EF4-FFF2-40B4-BE49-F238E27FC236}">
                <a16:creationId xmlns:a16="http://schemas.microsoft.com/office/drawing/2014/main" id="{718031E9-38CA-1283-FE79-55827C14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676400"/>
            <a:ext cx="2114429" cy="361950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>
            <a:extLst>
              <a:ext uri="{FF2B5EF4-FFF2-40B4-BE49-F238E27FC236}">
                <a16:creationId xmlns:a16="http://schemas.microsoft.com/office/drawing/2014/main" id="{CF4E7A24-6099-48DF-35A6-B13BC0DD0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7523" name="Rectangle 6">
            <a:extLst>
              <a:ext uri="{FF2B5EF4-FFF2-40B4-BE49-F238E27FC236}">
                <a16:creationId xmlns:a16="http://schemas.microsoft.com/office/drawing/2014/main" id="{59084AE2-72CB-D31E-ADB1-49347E203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7524" name="Picture 2">
            <a:extLst>
              <a:ext uri="{FF2B5EF4-FFF2-40B4-BE49-F238E27FC236}">
                <a16:creationId xmlns:a16="http://schemas.microsoft.com/office/drawing/2014/main" id="{73BE8714-31B0-A62A-F87C-F5AE3CF7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7525" name="Picture 3">
            <a:extLst>
              <a:ext uri="{FF2B5EF4-FFF2-40B4-BE49-F238E27FC236}">
                <a16:creationId xmlns:a16="http://schemas.microsoft.com/office/drawing/2014/main" id="{42B86E8D-2F5A-ADD4-F937-AD33721B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0FBB332E-1081-46B1-9F8A-A0D9D2B80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AD6C0DBE-9191-4D49-97FF-AA7D7EC85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5" y="5591175"/>
            <a:ext cx="3830638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6F893EF-7702-4854-91F6-C79120DA1460}"/>
              </a:ext>
            </a:extLst>
          </p:cNvPr>
          <p:cNvSpPr/>
          <p:nvPr/>
        </p:nvSpPr>
        <p:spPr>
          <a:xfrm>
            <a:off x="1509713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>
            <a:extLst>
              <a:ext uri="{FF2B5EF4-FFF2-40B4-BE49-F238E27FC236}">
                <a16:creationId xmlns:a16="http://schemas.microsoft.com/office/drawing/2014/main" id="{2F597083-6B99-DC5C-CCB7-17CE972D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9571" name="Rectangle 6">
            <a:extLst>
              <a:ext uri="{FF2B5EF4-FFF2-40B4-BE49-F238E27FC236}">
                <a16:creationId xmlns:a16="http://schemas.microsoft.com/office/drawing/2014/main" id="{1F4565F8-DDF7-381D-9DD5-C11998736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9572" name="Picture 2">
            <a:extLst>
              <a:ext uri="{FF2B5EF4-FFF2-40B4-BE49-F238E27FC236}">
                <a16:creationId xmlns:a16="http://schemas.microsoft.com/office/drawing/2014/main" id="{95C44D68-1420-0137-FB71-B226F429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347788"/>
            <a:ext cx="4271962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9573" name="Picture 3">
            <a:extLst>
              <a:ext uri="{FF2B5EF4-FFF2-40B4-BE49-F238E27FC236}">
                <a16:creationId xmlns:a16="http://schemas.microsoft.com/office/drawing/2014/main" id="{2A8838ED-69AB-C58F-2BA7-1F9EE6D6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E6E3A2C9-930D-4C86-86C0-88E233805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91175"/>
            <a:ext cx="4572000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correlation ratio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242DA0E5-4C89-433A-9A44-2F4BE63C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Robust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844D337D-4334-4920-865D-1FD6C65E2997}"/>
              </a:ext>
            </a:extLst>
          </p:cNvPr>
          <p:cNvSpPr/>
          <p:nvPr/>
        </p:nvSpPr>
        <p:spPr>
          <a:xfrm>
            <a:off x="1504950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FED930C9-E791-4864-9140-2091392F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5513388"/>
            <a:ext cx="7908925" cy="900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/>
          <a:lstStyle/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Tumor data with significant intensity differences in the</a:t>
            </a:r>
          </a:p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brain, registered to first time point (left). </a:t>
            </a:r>
          </a:p>
        </p:txBody>
      </p:sp>
      <p:pic>
        <p:nvPicPr>
          <p:cNvPr id="111619" name="Picture 4" descr="tumor-t1.png">
            <a:extLst>
              <a:ext uri="{FF2B5EF4-FFF2-40B4-BE49-F238E27FC236}">
                <a16:creationId xmlns:a16="http://schemas.microsoft.com/office/drawing/2014/main" id="{CC78B72D-1173-53C3-520F-88F6AFA94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831263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6">
            <a:extLst>
              <a:ext uri="{FF2B5EF4-FFF2-40B4-BE49-F238E27FC236}">
                <a16:creationId xmlns:a16="http://schemas.microsoft.com/office/drawing/2014/main" id="{81311017-1973-44D8-F94D-5AC353AE6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D9D9D9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11621" name="Rectangle 6">
            <a:extLst>
              <a:ext uri="{FF2B5EF4-FFF2-40B4-BE49-F238E27FC236}">
                <a16:creationId xmlns:a16="http://schemas.microsoft.com/office/drawing/2014/main" id="{4955184F-211D-1B39-5364-049489A7B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0">
            <a:extLst>
              <a:ext uri="{FF2B5EF4-FFF2-40B4-BE49-F238E27FC236}">
                <a16:creationId xmlns:a16="http://schemas.microsoft.com/office/drawing/2014/main" id="{08A5EABB-BA09-0426-EAB9-A10DAFDEE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219200"/>
            <a:ext cx="3429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0156" rIns="0" bIns="0"/>
          <a:lstStyle>
            <a:lvl1pPr marL="514350" indent="-514350"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Create unbiased subject template (iterative registration to median)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Process template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Initialize time points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Let it evolve there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800">
              <a:solidFill>
                <a:srgbClr val="CCCCCC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Avoid Bias: All time points are treated the same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Increases sensitivity and reliability!</a:t>
            </a:r>
          </a:p>
        </p:txBody>
      </p:sp>
      <p:sp>
        <p:nvSpPr>
          <p:cNvPr id="112643" name="Rectangle 6">
            <a:extLst>
              <a:ext uri="{FF2B5EF4-FFF2-40B4-BE49-F238E27FC236}">
                <a16:creationId xmlns:a16="http://schemas.microsoft.com/office/drawing/2014/main" id="{7D35D8A4-2E13-088A-51D0-D6BBA6945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-158750"/>
            <a:ext cx="82359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Longitudinal Processing</a:t>
            </a:r>
          </a:p>
        </p:txBody>
      </p:sp>
      <p:pic>
        <p:nvPicPr>
          <p:cNvPr id="112644" name="Picture 12">
            <a:extLst>
              <a:ext uri="{FF2B5EF4-FFF2-40B4-BE49-F238E27FC236}">
                <a16:creationId xmlns:a16="http://schemas.microsoft.com/office/drawing/2014/main" id="{1EA039AC-CE7E-AB89-511A-A791F987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edian.png">
            <a:extLst>
              <a:ext uri="{FF2B5EF4-FFF2-40B4-BE49-F238E27FC236}">
                <a16:creationId xmlns:a16="http://schemas.microsoft.com/office/drawing/2014/main" id="{09D3069F-7199-209E-9070-2E14CA90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edian3.png">
            <a:extLst>
              <a:ext uri="{FF2B5EF4-FFF2-40B4-BE49-F238E27FC236}">
                <a16:creationId xmlns:a16="http://schemas.microsoft.com/office/drawing/2014/main" id="{1FF5DF59-4E63-CB68-F43C-3FA1071C9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edian4.png">
            <a:extLst>
              <a:ext uri="{FF2B5EF4-FFF2-40B4-BE49-F238E27FC236}">
                <a16:creationId xmlns:a16="http://schemas.microsoft.com/office/drawing/2014/main" id="{462231FF-B290-B600-0D29-618458821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17132E6-F937-4924-B489-14AB432E4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/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Reuter et al. OHBM 2010, </a:t>
            </a:r>
            <a:r>
              <a:rPr lang="en-US" sz="2000" dirty="0" err="1">
                <a:solidFill>
                  <a:srgbClr val="D9D9D9"/>
                </a:solidFill>
                <a:latin typeface="+mn-lt"/>
                <a:ea typeface="ヒラギノ明朝 ProN W3" charset="0"/>
              </a:rPr>
              <a:t>NeuroImage</a:t>
            </a: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 2011 &amp;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>
            <a:extLst>
              <a:ext uri="{FF2B5EF4-FFF2-40B4-BE49-F238E27FC236}">
                <a16:creationId xmlns:a16="http://schemas.microsoft.com/office/drawing/2014/main" id="{15268AFE-CBE4-625A-E81A-074415BBB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98B963A9-F519-D6C2-BDA5-CC08B1173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">
            <a:extLst>
              <a:ext uri="{FF2B5EF4-FFF2-40B4-BE49-F238E27FC236}">
                <a16:creationId xmlns:a16="http://schemas.microsoft.com/office/drawing/2014/main" id="{8EB90A5A-8EF3-0BFA-ED79-C25D6B9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Tractography with TRACULA</a:t>
            </a:r>
            <a:br>
              <a:rPr lang="en-US" altLang="en-US" sz="4400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(TRActs Constrained by the Underlying Anatomy)</a:t>
            </a: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C21D9DD4-F8CB-B37C-D6A7-E901495C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6050"/>
            <a:ext cx="9156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Collaboration with Anastasia Yendiki, Lilla Zöllei, Saad Jbabdi, Tim Behrens and Jean Augustinack</a:t>
            </a:r>
          </a:p>
        </p:txBody>
      </p:sp>
      <p:pic>
        <p:nvPicPr>
          <p:cNvPr id="115716" name="Picture 3">
            <a:extLst>
              <a:ext uri="{FF2B5EF4-FFF2-40B4-BE49-F238E27FC236}">
                <a16:creationId xmlns:a16="http://schemas.microsoft.com/office/drawing/2014/main" id="{A2554B60-278C-CAA2-5606-E014F95D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7" t="16939" r="23744" b="12552"/>
          <a:stretch>
            <a:fillRect/>
          </a:stretch>
        </p:blipFill>
        <p:spPr bwMode="auto">
          <a:xfrm>
            <a:off x="371475" y="1439863"/>
            <a:ext cx="401796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4">
            <a:extLst>
              <a:ext uri="{FF2B5EF4-FFF2-40B4-BE49-F238E27FC236}">
                <a16:creationId xmlns:a16="http://schemas.microsoft.com/office/drawing/2014/main" id="{4D1852FB-D320-CD45-5897-0193EA0D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0323" r="25536" b="7558"/>
          <a:stretch>
            <a:fillRect/>
          </a:stretch>
        </p:blipFill>
        <p:spPr bwMode="auto">
          <a:xfrm>
            <a:off x="4664075" y="1439863"/>
            <a:ext cx="402431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Rectangle 5">
            <a:extLst>
              <a:ext uri="{FF2B5EF4-FFF2-40B4-BE49-F238E27FC236}">
                <a16:creationId xmlns:a16="http://schemas.microsoft.com/office/drawing/2014/main" id="{72D23127-C864-058C-FF86-0A7E534C8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5273675"/>
            <a:ext cx="7162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Completely automated modeling of 18 major fascicles</a:t>
            </a:r>
          </a:p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Uses prior probabilistic information on the anatomical structures that each fascicle goes through or next to</a:t>
            </a:r>
          </a:p>
        </p:txBody>
      </p:sp>
      <p:pic>
        <p:nvPicPr>
          <p:cNvPr id="115719" name="Picture 6">
            <a:extLst>
              <a:ext uri="{FF2B5EF4-FFF2-40B4-BE49-F238E27FC236}">
                <a16:creationId xmlns:a16="http://schemas.microsoft.com/office/drawing/2014/main" id="{95C07DD2-6A0C-8A85-B4A0-311F4926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0" y="106363"/>
            <a:ext cx="102235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>
            <a:extLst>
              <a:ext uri="{FF2B5EF4-FFF2-40B4-BE49-F238E27FC236}">
                <a16:creationId xmlns:a16="http://schemas.microsoft.com/office/drawing/2014/main" id="{24AE1EA9-2C72-72B3-C941-B4035F19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56AD1090-4673-1810-0DCE-F9859CCFC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>
            <a:extLst>
              <a:ext uri="{FF2B5EF4-FFF2-40B4-BE49-F238E27FC236}">
                <a16:creationId xmlns:a16="http://schemas.microsoft.com/office/drawing/2014/main" id="{50D92CC1-E288-DD03-D301-0F8E34B1ECB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57200"/>
            <a:ext cx="2587625" cy="2587625"/>
            <a:chOff x="1104" y="288"/>
            <a:chExt cx="1630" cy="1630"/>
          </a:xfrm>
        </p:grpSpPr>
        <p:pic>
          <p:nvPicPr>
            <p:cNvPr id="119822" name="Picture 3">
              <a:extLst>
                <a:ext uri="{FF2B5EF4-FFF2-40B4-BE49-F238E27FC236}">
                  <a16:creationId xmlns:a16="http://schemas.microsoft.com/office/drawing/2014/main" id="{7D02CFA3-3C50-CB79-4113-F6EBC6929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18980" r="4541" b="5110"/>
            <a:stretch>
              <a:fillRect/>
            </a:stretch>
          </p:blipFill>
          <p:spPr bwMode="auto">
            <a:xfrm>
              <a:off x="1104" y="288"/>
              <a:ext cx="1630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3" name="Rectangle 4">
              <a:extLst>
                <a:ext uri="{FF2B5EF4-FFF2-40B4-BE49-F238E27FC236}">
                  <a16:creationId xmlns:a16="http://schemas.microsoft.com/office/drawing/2014/main" id="{868EC3CD-3F6A-1659-F045-DDFB99D6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768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1" name="Group 5">
            <a:extLst>
              <a:ext uri="{FF2B5EF4-FFF2-40B4-BE49-F238E27FC236}">
                <a16:creationId xmlns:a16="http://schemas.microsoft.com/office/drawing/2014/main" id="{30133AD0-F9FD-4401-797A-4C4AF1471F16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989388"/>
            <a:ext cx="2359025" cy="2587625"/>
            <a:chOff x="1248" y="2513"/>
            <a:chExt cx="1486" cy="1630"/>
          </a:xfrm>
        </p:grpSpPr>
        <p:pic>
          <p:nvPicPr>
            <p:cNvPr id="119820" name="Picture 6">
              <a:extLst>
                <a:ext uri="{FF2B5EF4-FFF2-40B4-BE49-F238E27FC236}">
                  <a16:creationId xmlns:a16="http://schemas.microsoft.com/office/drawing/2014/main" id="{5E8B731B-5E0F-183E-BCBD-724C8A213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513"/>
              <a:ext cx="148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1" name="Rectangle 7">
              <a:extLst>
                <a:ext uri="{FF2B5EF4-FFF2-40B4-BE49-F238E27FC236}">
                  <a16:creationId xmlns:a16="http://schemas.microsoft.com/office/drawing/2014/main" id="{1C3DD77D-85B4-64CB-FF23-9D85225C6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3114"/>
              <a:ext cx="445" cy="427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2" name="Group 8">
            <a:extLst>
              <a:ext uri="{FF2B5EF4-FFF2-40B4-BE49-F238E27FC236}">
                <a16:creationId xmlns:a16="http://schemas.microsoft.com/office/drawing/2014/main" id="{219DE151-090A-BC75-6240-4B4A5EC161E6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528638"/>
            <a:ext cx="3857625" cy="2505075"/>
            <a:chOff x="2800" y="333"/>
            <a:chExt cx="2430" cy="1578"/>
          </a:xfrm>
        </p:grpSpPr>
        <p:pic>
          <p:nvPicPr>
            <p:cNvPr id="119818" name="Picture 9">
              <a:extLst>
                <a:ext uri="{FF2B5EF4-FFF2-40B4-BE49-F238E27FC236}">
                  <a16:creationId xmlns:a16="http://schemas.microsoft.com/office/drawing/2014/main" id="{171D8193-85E4-59C2-E4B7-814B0AFAE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3" t="16623" r="2626" b="36893"/>
            <a:stretch>
              <a:fillRect/>
            </a:stretch>
          </p:blipFill>
          <p:spPr bwMode="auto">
            <a:xfrm>
              <a:off x="2800" y="333"/>
              <a:ext cx="2430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9" name="Rectangle 10">
              <a:extLst>
                <a:ext uri="{FF2B5EF4-FFF2-40B4-BE49-F238E27FC236}">
                  <a16:creationId xmlns:a16="http://schemas.microsoft.com/office/drawing/2014/main" id="{4F73D288-CB9E-6B24-56B2-2427BE76E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912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3" name="Group 11">
            <a:extLst>
              <a:ext uri="{FF2B5EF4-FFF2-40B4-BE49-F238E27FC236}">
                <a16:creationId xmlns:a16="http://schemas.microsoft.com/office/drawing/2014/main" id="{4ED9D9D1-C6C8-7D70-1A5C-081A93B15E6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836988"/>
            <a:ext cx="4111625" cy="2865437"/>
            <a:chOff x="2880" y="2417"/>
            <a:chExt cx="2590" cy="1805"/>
          </a:xfrm>
        </p:grpSpPr>
        <p:pic>
          <p:nvPicPr>
            <p:cNvPr id="119816" name="Picture 12">
              <a:extLst>
                <a:ext uri="{FF2B5EF4-FFF2-40B4-BE49-F238E27FC236}">
                  <a16:creationId xmlns:a16="http://schemas.microsoft.com/office/drawing/2014/main" id="{53C1068E-0C93-9EB5-C93A-CDD5B4FD8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" t="16649" r="2626" b="19539"/>
            <a:stretch>
              <a:fillRect/>
            </a:stretch>
          </p:blipFill>
          <p:spPr bwMode="auto">
            <a:xfrm>
              <a:off x="2880" y="2417"/>
              <a:ext cx="2590" cy="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7" name="Rectangle 13">
              <a:extLst>
                <a:ext uri="{FF2B5EF4-FFF2-40B4-BE49-F238E27FC236}">
                  <a16:creationId xmlns:a16="http://schemas.microsoft.com/office/drawing/2014/main" id="{38A459B8-66A9-7DB6-3A35-C1AC3FD54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185"/>
              <a:ext cx="574" cy="526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19814" name="Rectangle 14">
            <a:extLst>
              <a:ext uri="{FF2B5EF4-FFF2-40B4-BE49-F238E27FC236}">
                <a16:creationId xmlns:a16="http://schemas.microsoft.com/office/drawing/2014/main" id="{A38D5A8C-52F9-5209-5558-0B1A97485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8488"/>
            <a:ext cx="30511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2175"/>
              </a:lnSpc>
              <a:buSzPct val="100000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15 sec ‘ON’, 15 sec ‘OFF’ 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Flickering Checkerboard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Auditory Tone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Finger Tapping</a:t>
            </a:r>
          </a:p>
        </p:txBody>
      </p:sp>
      <p:sp>
        <p:nvSpPr>
          <p:cNvPr id="119815" name="Rectangle 15">
            <a:extLst>
              <a:ext uri="{FF2B5EF4-FFF2-40B4-BE49-F238E27FC236}">
                <a16:creationId xmlns:a16="http://schemas.microsoft.com/office/drawing/2014/main" id="{5AD06D69-15CC-C6F4-2DCD-5A82731F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6184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Sampling on the Surface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A0E973F-BB4D-D8C6-455C-153D7E219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633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38"/>
              </a:spcBef>
              <a:buSzPct val="100000"/>
            </a:pPr>
            <a:r>
              <a:rPr lang="en-US" altLang="en-US" sz="3600">
                <a:solidFill>
                  <a:srgbClr val="FAFD00"/>
                </a:solidFill>
              </a:rPr>
              <a:t>  fMRI Working Memory Paradigm Group  Analysis</a:t>
            </a:r>
          </a:p>
        </p:txBody>
      </p:sp>
      <p:grpSp>
        <p:nvGrpSpPr>
          <p:cNvPr id="121859" name="Group 3">
            <a:extLst>
              <a:ext uri="{FF2B5EF4-FFF2-40B4-BE49-F238E27FC236}">
                <a16:creationId xmlns:a16="http://schemas.microsoft.com/office/drawing/2014/main" id="{D3662BEE-D8BA-538C-5564-2DF53E65278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143000"/>
            <a:ext cx="5854700" cy="4846638"/>
            <a:chOff x="1014" y="720"/>
            <a:chExt cx="3688" cy="3053"/>
          </a:xfrm>
        </p:grpSpPr>
        <p:pic>
          <p:nvPicPr>
            <p:cNvPr id="121861" name="Picture 4">
              <a:extLst>
                <a:ext uri="{FF2B5EF4-FFF2-40B4-BE49-F238E27FC236}">
                  <a16:creationId xmlns:a16="http://schemas.microsoft.com/office/drawing/2014/main" id="{0BF588FA-D0B7-8F3E-71B0-E9C58A466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" t="46008" r="7893" b="21089"/>
            <a:stretch>
              <a:fillRect/>
            </a:stretch>
          </p:blipFill>
          <p:spPr bwMode="auto">
            <a:xfrm>
              <a:off x="1014" y="3057"/>
              <a:ext cx="1816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2" name="Picture 5">
              <a:extLst>
                <a:ext uri="{FF2B5EF4-FFF2-40B4-BE49-F238E27FC236}">
                  <a16:creationId xmlns:a16="http://schemas.microsoft.com/office/drawing/2014/main" id="{C0C492B8-D4FD-CA74-9E1F-4EA980227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3" name="Picture 6">
              <a:extLst>
                <a:ext uri="{FF2B5EF4-FFF2-40B4-BE49-F238E27FC236}">
                  <a16:creationId xmlns:a16="http://schemas.microsoft.com/office/drawing/2014/main" id="{4ED07047-D802-CB29-9129-87EFDDA2F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4" name="Picture 7">
              <a:extLst>
                <a:ext uri="{FF2B5EF4-FFF2-40B4-BE49-F238E27FC236}">
                  <a16:creationId xmlns:a16="http://schemas.microsoft.com/office/drawing/2014/main" id="{4413F1B6-EA31-42CF-232B-AA27F5A76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30525" r="7893" b="30525"/>
            <a:stretch>
              <a:fillRect/>
            </a:stretch>
          </p:blipFill>
          <p:spPr bwMode="auto">
            <a:xfrm>
              <a:off x="2928" y="2924"/>
              <a:ext cx="1774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5" name="Picture 8">
              <a:extLst>
                <a:ext uri="{FF2B5EF4-FFF2-40B4-BE49-F238E27FC236}">
                  <a16:creationId xmlns:a16="http://schemas.microsoft.com/office/drawing/2014/main" id="{C794A312-7BFB-7C5D-9F2A-85EC1DCD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6" name="Picture 9">
              <a:extLst>
                <a:ext uri="{FF2B5EF4-FFF2-40B4-BE49-F238E27FC236}">
                  <a16:creationId xmlns:a16="http://schemas.microsoft.com/office/drawing/2014/main" id="{B4048DE7-1F61-B4EA-C88A-18C4DDEAF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1860" name="Rectangle 10">
            <a:extLst>
              <a:ext uri="{FF2B5EF4-FFF2-40B4-BE49-F238E27FC236}">
                <a16:creationId xmlns:a16="http://schemas.microsoft.com/office/drawing/2014/main" id="{A7F686B9-8984-1E8B-49A3-86D9EE75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473825"/>
            <a:ext cx="8135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Probe-vs-Fixation. Data Functional Biomedical Informatics Research Network (fBIRN)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90DB173-45EC-EB94-D439-953EF3B4F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0" y="146050"/>
            <a:ext cx="70993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Group fMRI Analysis: Volume vs Surface</a:t>
            </a:r>
          </a:p>
        </p:txBody>
      </p:sp>
      <p:pic>
        <p:nvPicPr>
          <p:cNvPr id="125955" name="Picture 3">
            <a:extLst>
              <a:ext uri="{FF2B5EF4-FFF2-40B4-BE49-F238E27FC236}">
                <a16:creationId xmlns:a16="http://schemas.microsoft.com/office/drawing/2014/main" id="{4BDC3241-8BDE-AAA7-91AF-37C127D6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22798" r="20769" b="6224"/>
          <a:stretch>
            <a:fillRect/>
          </a:stretch>
        </p:blipFill>
        <p:spPr bwMode="auto">
          <a:xfrm>
            <a:off x="533400" y="990600"/>
            <a:ext cx="270192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>
            <a:extLst>
              <a:ext uri="{FF2B5EF4-FFF2-40B4-BE49-F238E27FC236}">
                <a16:creationId xmlns:a16="http://schemas.microsoft.com/office/drawing/2014/main" id="{B6B1189B-A22B-B6AD-274B-6C758C60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22183" r="24614" b="34935"/>
          <a:stretch>
            <a:fillRect/>
          </a:stretch>
        </p:blipFill>
        <p:spPr bwMode="auto">
          <a:xfrm>
            <a:off x="3581400" y="990600"/>
            <a:ext cx="2286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>
            <a:extLst>
              <a:ext uri="{FF2B5EF4-FFF2-40B4-BE49-F238E27FC236}">
                <a16:creationId xmlns:a16="http://schemas.microsoft.com/office/drawing/2014/main" id="{EB2EBD82-2FE5-D156-362C-565B489B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21838" r="16151" b="23970"/>
          <a:stretch>
            <a:fillRect/>
          </a:stretch>
        </p:blipFill>
        <p:spPr bwMode="auto">
          <a:xfrm>
            <a:off x="381000" y="4318000"/>
            <a:ext cx="34639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>
            <a:extLst>
              <a:ext uri="{FF2B5EF4-FFF2-40B4-BE49-F238E27FC236}">
                <a16:creationId xmlns:a16="http://schemas.microsoft.com/office/drawing/2014/main" id="{599CA592-D03D-5974-6D50-40EF2BE7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24168" r="7893" b="21141"/>
          <a:stretch>
            <a:fillRect/>
          </a:stretch>
        </p:blipFill>
        <p:spPr bwMode="auto">
          <a:xfrm>
            <a:off x="4854575" y="2989263"/>
            <a:ext cx="44037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Oval 7">
            <a:extLst>
              <a:ext uri="{FF2B5EF4-FFF2-40B4-BE49-F238E27FC236}">
                <a16:creationId xmlns:a16="http://schemas.microsoft.com/office/drawing/2014/main" id="{08DC5C3E-00F6-8BA5-A5DB-10980E60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8288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0" name="Line 8">
            <a:extLst>
              <a:ext uri="{FF2B5EF4-FFF2-40B4-BE49-F238E27FC236}">
                <a16:creationId xmlns:a16="http://schemas.microsoft.com/office/drawing/2014/main" id="{2CCCC2FF-9444-9CAC-C660-52BACC1FD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133600"/>
            <a:ext cx="1819275" cy="2579688"/>
          </a:xfrm>
          <a:prstGeom prst="line">
            <a:avLst/>
          </a:prstGeom>
          <a:noFill/>
          <a:ln w="38160" cap="sq">
            <a:solidFill>
              <a:srgbClr val="00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Oval 9">
            <a:extLst>
              <a:ext uri="{FF2B5EF4-FFF2-40B4-BE49-F238E27FC236}">
                <a16:creationId xmlns:a16="http://schemas.microsoft.com/office/drawing/2014/main" id="{46F79AC8-BA79-7678-0FFC-689481047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0" y="17145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2" name="Oval 10">
            <a:extLst>
              <a:ext uri="{FF2B5EF4-FFF2-40B4-BE49-F238E27FC236}">
                <a16:creationId xmlns:a16="http://schemas.microsoft.com/office/drawing/2014/main" id="{051B95A6-42D1-6304-B797-B889F2E2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51816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3" name="Rectangle 11">
            <a:extLst>
              <a:ext uri="{FF2B5EF4-FFF2-40B4-BE49-F238E27FC236}">
                <a16:creationId xmlns:a16="http://schemas.microsoft.com/office/drawing/2014/main" id="{349531A5-5AF8-4EDD-8CD9-E8EB4FF14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038" y="1219200"/>
            <a:ext cx="3170237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Affine registration to MNI305</a:t>
            </a:r>
          </a:p>
          <a:p>
            <a:pPr algn="ctr" eaLnBrk="1" hangingPunct="1">
              <a:buSzPct val="100000"/>
            </a:pPr>
            <a:endParaRPr lang="en-US" altLang="en-US" sz="2000">
              <a:solidFill>
                <a:srgbClr val="FAFD00"/>
              </a:solidFill>
            </a:endParaRP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5mm volume smoothing vs.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10mm surface smoothing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39DB8-9912-64C5-AB22-962F74274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>
            <a:extLst>
              <a:ext uri="{FF2B5EF4-FFF2-40B4-BE49-F238E27FC236}">
                <a16:creationId xmlns:a16="http://schemas.microsoft.com/office/drawing/2014/main" id="{8A6EB30D-C433-4C39-8D90-F1A168F49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8898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28003" name="TextBox 3">
            <a:extLst>
              <a:ext uri="{FF2B5EF4-FFF2-40B4-BE49-F238E27FC236}">
                <a16:creationId xmlns:a16="http://schemas.microsoft.com/office/drawing/2014/main" id="{32CC29A2-45C4-B866-00AB-F9431EC90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878836"/>
            <a:ext cx="8001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Cortical surface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Surface-based analysis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Surface-based Inter-subject Registration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Multi-modal integration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Volume too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Course geared toward Data -&gt;Publication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pic>
        <p:nvPicPr>
          <p:cNvPr id="128005" name="Picture 4">
            <a:extLst>
              <a:ext uri="{FF2B5EF4-FFF2-40B4-BE49-F238E27FC236}">
                <a16:creationId xmlns:a16="http://schemas.microsoft.com/office/drawing/2014/main" id="{FD48655D-2AFF-51CA-141D-B9E24AA4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169" r="4121" b="11526"/>
          <a:stretch>
            <a:fillRect/>
          </a:stretch>
        </p:blipFill>
        <p:spPr bwMode="auto">
          <a:xfrm>
            <a:off x="1482725" y="4851400"/>
            <a:ext cx="29098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6">
            <a:extLst>
              <a:ext uri="{FF2B5EF4-FFF2-40B4-BE49-F238E27FC236}">
                <a16:creationId xmlns:a16="http://schemas.microsoft.com/office/drawing/2014/main" id="{EBF68558-B02B-A657-E9C0-9A93FC20A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Use FreeSurfer</a:t>
            </a:r>
          </a:p>
        </p:txBody>
      </p:sp>
    </p:spTree>
    <p:extLst>
      <p:ext uri="{BB962C8B-B14F-4D97-AF65-F5344CB8AC3E}">
        <p14:creationId xmlns:p14="http://schemas.microsoft.com/office/powerpoint/2010/main" val="3660701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plode.new.mp4">
            <a:hlinkClick r:id="" action="ppaction://media"/>
            <a:extLst>
              <a:ext uri="{FF2B5EF4-FFF2-40B4-BE49-F238E27FC236}">
                <a16:creationId xmlns:a16="http://schemas.microsoft.com/office/drawing/2014/main" id="{9DBF6CAD-D53D-DC20-E4D0-C84FA0EF578E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59436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Rectangle 4">
            <a:extLst>
              <a:ext uri="{FF2B5EF4-FFF2-40B4-BE49-F238E27FC236}">
                <a16:creationId xmlns:a16="http://schemas.microsoft.com/office/drawing/2014/main" id="{5145ACE5-E5A2-77EB-E476-31D5A363A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3044914A-3DED-A2EC-A959-3E0B212B14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22313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Why Should I Use FreeSurfer?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6586F15-1D67-49F7-AA80-B54D2F84A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075"/>
            <a:ext cx="90916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bg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defTabSz="1858963">
              <a:lnSpc>
                <a:spcPts val="3000"/>
              </a:lnSpc>
              <a:spcBef>
                <a:spcPts val="0"/>
              </a:spcBef>
              <a:spcAft>
                <a:spcPts val="3600"/>
              </a:spcAft>
              <a:tabLst>
                <a:tab pos="2514600" algn="l"/>
              </a:tabLst>
              <a:defRPr/>
            </a:pPr>
            <a:r>
              <a:rPr lang="en-US" sz="2400" b="1" kern="0" dirty="0"/>
              <a:t>Please do not try this yourself without expert supervision – it can be extremely dangerous!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>
            <a:extLst>
              <a:ext uri="{FF2B5EF4-FFF2-40B4-BE49-F238E27FC236}">
                <a16:creationId xmlns:a16="http://schemas.microsoft.com/office/drawing/2014/main" id="{3A369552-D8C6-17C3-9190-E46441362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Food and such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3FC705FE-9975-6C3A-8B8B-8FAD26DA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2536825"/>
            <a:ext cx="2987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65BACB05-43FB-5ED1-D858-6A5414BD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b="19061"/>
          <a:stretch>
            <a:fillRect/>
          </a:stretch>
        </p:blipFill>
        <p:spPr bwMode="auto">
          <a:xfrm>
            <a:off x="652463" y="1295400"/>
            <a:ext cx="72580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4">
            <a:extLst>
              <a:ext uri="{FF2B5EF4-FFF2-40B4-BE49-F238E27FC236}">
                <a16:creationId xmlns:a16="http://schemas.microsoft.com/office/drawing/2014/main" id="{1A746AF9-D225-AB46-3241-8BB4897F5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254625"/>
            <a:ext cx="5724525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 Morning coffee and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breakfast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 – muffins, bagels, fruit</a:t>
            </a: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Afternoon coffee and some snacks</a:t>
            </a:r>
          </a:p>
          <a:p>
            <a:pPr eaLnBrk="1" hangingPunct="1">
              <a:buSzPct val="100000"/>
            </a:pPr>
            <a:endParaRPr lang="en-US" altLang="en-US" sz="2000">
              <a:solidFill>
                <a:srgbClr val="FFFF00"/>
              </a:solidFill>
            </a:endParaRP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Tuesday evening socializing at Boston Beer Works</a:t>
            </a:r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F0D68C0C-C1CE-F511-E8F3-7074CEA97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798763"/>
            <a:ext cx="4335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Cafeteria in main building (Building 149)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9D0C2701-814D-6624-4702-1B934A33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0800"/>
            <a:ext cx="7772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To Caffeinate or not to Caffeinate?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374DB536-2E0E-E828-FFB2-974EF95E1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2998788"/>
            <a:ext cx="8051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700">
                <a:solidFill>
                  <a:srgbClr val="FFFF00"/>
                </a:solidFill>
              </a:rPr>
              <a:t>Please don</a:t>
            </a:r>
            <a:r>
              <a:rPr lang="en-US" altLang="en-US" sz="2700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00"/>
                </a:solidFill>
                <a:ea typeface="MS PGothic" panose="020B0600070205080204" pitchFamily="34" charset="-128"/>
              </a:rPr>
              <a:t>t spill coffee (or anything else!) on the laptops. If you do, please be prepared to fund a replacement!</a:t>
            </a:r>
            <a:endParaRPr lang="en-US" altLang="en-US" sz="27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">
            <a:extLst>
              <a:ext uri="{FF2B5EF4-FFF2-40B4-BE49-F238E27FC236}">
                <a16:creationId xmlns:a16="http://schemas.microsoft.com/office/drawing/2014/main" id="{4B12EA8F-A294-F037-CDCB-0983181B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bIns="50760" anchor="ctr"/>
          <a:lstStyle>
            <a:lvl1pPr marL="39688" indent="-36513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The FreeSurfer Team</a:t>
            </a:r>
          </a:p>
        </p:txBody>
      </p:sp>
      <p:sp>
        <p:nvSpPr>
          <p:cNvPr id="132099" name="Text Box 2">
            <a:extLst>
              <a:ext uri="{FF2B5EF4-FFF2-40B4-BE49-F238E27FC236}">
                <a16:creationId xmlns:a16="http://schemas.microsoft.com/office/drawing/2014/main" id="{E6AFE42F-E062-B454-F791-1FDEFFC55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97C56ADD-270E-4E81-8AD7-ED24882FF8A9}" type="slidenum">
              <a:rPr lang="en-US" altLang="en-US" sz="1400">
                <a:solidFill>
                  <a:srgbClr val="000000"/>
                </a:solidFill>
              </a:rPr>
              <a:pPr algn="ctr" eaLnBrk="1" hangingPunct="1">
                <a:buSzPct val="100000"/>
              </a:pPr>
              <a:t>74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132100" name="Picture 3">
            <a:extLst>
              <a:ext uri="{FF2B5EF4-FFF2-40B4-BE49-F238E27FC236}">
                <a16:creationId xmlns:a16="http://schemas.microsoft.com/office/drawing/2014/main" id="{99D01F0F-412C-65DE-27D6-853BADF7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00600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4">
            <a:extLst>
              <a:ext uri="{FF2B5EF4-FFF2-40B4-BE49-F238E27FC236}">
                <a16:creationId xmlns:a16="http://schemas.microsoft.com/office/drawing/2014/main" id="{8F7C4C6A-28C6-EC21-EFD6-70084CFA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5">
            <a:extLst>
              <a:ext uri="{FF2B5EF4-FFF2-40B4-BE49-F238E27FC236}">
                <a16:creationId xmlns:a16="http://schemas.microsoft.com/office/drawing/2014/main" id="{2F341660-A42A-5E1A-EE2B-ED26BFF1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6">
            <a:extLst>
              <a:ext uri="{FF2B5EF4-FFF2-40B4-BE49-F238E27FC236}">
                <a16:creationId xmlns:a16="http://schemas.microsoft.com/office/drawing/2014/main" id="{71BF7D03-1397-3636-1671-7A623BC2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Picture 7">
            <a:extLst>
              <a:ext uri="{FF2B5EF4-FFF2-40B4-BE49-F238E27FC236}">
                <a16:creationId xmlns:a16="http://schemas.microsoft.com/office/drawing/2014/main" id="{36B3BF26-1105-EA97-CF4B-6FBF693FF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29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Picture 8">
            <a:extLst>
              <a:ext uri="{FF2B5EF4-FFF2-40B4-BE49-F238E27FC236}">
                <a16:creationId xmlns:a16="http://schemas.microsoft.com/office/drawing/2014/main" id="{C1BA0E93-6A47-A21D-E170-0A01EA7D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ure 9">
            <a:extLst>
              <a:ext uri="{FF2B5EF4-FFF2-40B4-BE49-F238E27FC236}">
                <a16:creationId xmlns:a16="http://schemas.microsoft.com/office/drawing/2014/main" id="{0C1BE506-4F57-9691-39BF-B6206AED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7" name="Picture 10">
            <a:extLst>
              <a:ext uri="{FF2B5EF4-FFF2-40B4-BE49-F238E27FC236}">
                <a16:creationId xmlns:a16="http://schemas.microsoft.com/office/drawing/2014/main" id="{A4E66388-9F09-A01C-CC3E-76F176B6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10454" r="13016"/>
          <a:stretch>
            <a:fillRect/>
          </a:stretch>
        </p:blipFill>
        <p:spPr bwMode="auto">
          <a:xfrm>
            <a:off x="3124200" y="3505200"/>
            <a:ext cx="1397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8" name="Picture 11">
            <a:extLst>
              <a:ext uri="{FF2B5EF4-FFF2-40B4-BE49-F238E27FC236}">
                <a16:creationId xmlns:a16="http://schemas.microsoft.com/office/drawing/2014/main" id="{8E2F31DB-6669-AF43-85E0-FADBFD8A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48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9" name="Picture 12">
            <a:extLst>
              <a:ext uri="{FF2B5EF4-FFF2-40B4-BE49-F238E27FC236}">
                <a16:creationId xmlns:a16="http://schemas.microsoft.com/office/drawing/2014/main" id="{22656EC6-C547-A90C-36B3-70F7CD5F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9921" r="11191"/>
          <a:stretch>
            <a:fillRect/>
          </a:stretch>
        </p:blipFill>
        <p:spPr bwMode="auto">
          <a:xfrm>
            <a:off x="381000" y="3505200"/>
            <a:ext cx="13795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0" name="Text Box 13">
            <a:extLst>
              <a:ext uri="{FF2B5EF4-FFF2-40B4-BE49-F238E27FC236}">
                <a16:creationId xmlns:a16="http://schemas.microsoft.com/office/drawing/2014/main" id="{E9E2219E-D9A6-F16D-55F1-EFD0F43A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Bruce</a:t>
            </a:r>
          </a:p>
        </p:txBody>
      </p:sp>
      <p:sp>
        <p:nvSpPr>
          <p:cNvPr id="132111" name="Text Box 14">
            <a:extLst>
              <a:ext uri="{FF2B5EF4-FFF2-40B4-BE49-F238E27FC236}">
                <a16:creationId xmlns:a16="http://schemas.microsoft.com/office/drawing/2014/main" id="{EE9350F5-2D63-EF25-0DA6-142575B4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590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Doug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fMRI/PET</a:t>
            </a:r>
          </a:p>
        </p:txBody>
      </p:sp>
      <p:sp>
        <p:nvSpPr>
          <p:cNvPr id="132112" name="Text Box 15">
            <a:extLst>
              <a:ext uri="{FF2B5EF4-FFF2-40B4-BE49-F238E27FC236}">
                <a16:creationId xmlns:a16="http://schemas.microsoft.com/office/drawing/2014/main" id="{F7463ABD-D337-5974-68DD-CF7404813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209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Martin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Longitudinal</a:t>
            </a:r>
          </a:p>
        </p:txBody>
      </p:sp>
      <p:sp>
        <p:nvSpPr>
          <p:cNvPr id="132113" name="Text Box 16">
            <a:extLst>
              <a:ext uri="{FF2B5EF4-FFF2-40B4-BE49-F238E27FC236}">
                <a16:creationId xmlns:a16="http://schemas.microsoft.com/office/drawing/2014/main" id="{0E39A0E4-5700-EC4B-FFD9-7E4820C72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68575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Anastasia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Tractography</a:t>
            </a:r>
          </a:p>
        </p:txBody>
      </p:sp>
      <p:sp>
        <p:nvSpPr>
          <p:cNvPr id="132114" name="Text Box 17">
            <a:extLst>
              <a:ext uri="{FF2B5EF4-FFF2-40B4-BE49-F238E27FC236}">
                <a16:creationId xmlns:a16="http://schemas.microsoft.com/office/drawing/2014/main" id="{1BB3DAFD-0CB2-B588-2483-5AC11A0F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133600"/>
            <a:ext cx="144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Lilla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Registration/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Pediatric</a:t>
            </a:r>
          </a:p>
        </p:txBody>
      </p:sp>
      <p:sp>
        <p:nvSpPr>
          <p:cNvPr id="132115" name="Text Box 18">
            <a:extLst>
              <a:ext uri="{FF2B5EF4-FFF2-40B4-BE49-F238E27FC236}">
                <a16:creationId xmlns:a16="http://schemas.microsoft.com/office/drawing/2014/main" id="{4C89467B-B9F1-D0C6-E4CA-B12CAEC50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054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Zeke</a:t>
            </a:r>
          </a:p>
        </p:txBody>
      </p:sp>
      <p:sp>
        <p:nvSpPr>
          <p:cNvPr id="132116" name="Text Box 19">
            <a:extLst>
              <a:ext uri="{FF2B5EF4-FFF2-40B4-BE49-F238E27FC236}">
                <a16:creationId xmlns:a16="http://schemas.microsoft.com/office/drawing/2014/main" id="{330DC4AB-0520-8B7B-36D4-565AB8C93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733800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 i="1">
                <a:solidFill>
                  <a:srgbClr val="FFFF00"/>
                </a:solidFill>
              </a:rPr>
              <a:t>Software Engineers</a:t>
            </a:r>
          </a:p>
        </p:txBody>
      </p:sp>
      <p:sp>
        <p:nvSpPr>
          <p:cNvPr id="132117" name="Text Box 20">
            <a:extLst>
              <a:ext uri="{FF2B5EF4-FFF2-40B4-BE49-F238E27FC236}">
                <a16:creationId xmlns:a16="http://schemas.microsoft.com/office/drawing/2014/main" id="{91047A59-9323-E2C9-A7DB-89691C9E6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Ruopeng</a:t>
            </a:r>
          </a:p>
        </p:txBody>
      </p:sp>
      <p:sp>
        <p:nvSpPr>
          <p:cNvPr id="132118" name="Text Box 21">
            <a:extLst>
              <a:ext uri="{FF2B5EF4-FFF2-40B4-BE49-F238E27FC236}">
                <a16:creationId xmlns:a16="http://schemas.microsoft.com/office/drawing/2014/main" id="{F5DCF387-20C1-A478-FDB7-F3841232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024438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Nick</a:t>
            </a:r>
          </a:p>
        </p:txBody>
      </p:sp>
      <p:sp>
        <p:nvSpPr>
          <p:cNvPr id="132119" name="Text Box 22">
            <a:extLst>
              <a:ext uri="{FF2B5EF4-FFF2-40B4-BE49-F238E27FC236}">
                <a16:creationId xmlns:a16="http://schemas.microsoft.com/office/drawing/2014/main" id="{7106B9F4-89A6-9127-819D-0C09084F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702175"/>
            <a:ext cx="1600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Andre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MR Sequences</a:t>
            </a:r>
          </a:p>
        </p:txBody>
      </p:sp>
      <p:sp>
        <p:nvSpPr>
          <p:cNvPr id="132120" name="Text Box 23">
            <a:extLst>
              <a:ext uri="{FF2B5EF4-FFF2-40B4-BE49-F238E27FC236}">
                <a16:creationId xmlns:a16="http://schemas.microsoft.com/office/drawing/2014/main" id="{D6D0904E-D203-4462-D3DB-28A961A1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19800"/>
            <a:ext cx="3352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Allison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Recon Editing &amp; Exvivo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">
            <a:extLst>
              <a:ext uri="{FF2B5EF4-FFF2-40B4-BE49-F238E27FC236}">
                <a16:creationId xmlns:a16="http://schemas.microsoft.com/office/drawing/2014/main" id="{F573C366-FA06-01EA-F617-8BD7E7806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913"/>
            <a:ext cx="77739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8000"/>
              </a:lnSpc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Automated Subfield Segmentation</a:t>
            </a: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0820972F-D9FB-9019-C120-20E197C21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5689600"/>
            <a:ext cx="20002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high-resolution scan </a:t>
            </a:r>
          </a:p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of unseen subject</a:t>
            </a:r>
          </a:p>
        </p:txBody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E07109C7-A39A-BD01-E322-AE1A2BAC2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63" y="5722938"/>
            <a:ext cx="18415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automated labeling</a:t>
            </a:r>
          </a:p>
        </p:txBody>
      </p:sp>
      <p:sp>
        <p:nvSpPr>
          <p:cNvPr id="134149" name="Rectangle 4">
            <a:extLst>
              <a:ext uri="{FF2B5EF4-FFF2-40B4-BE49-F238E27FC236}">
                <a16:creationId xmlns:a16="http://schemas.microsoft.com/office/drawing/2014/main" id="{D2949BA1-FAE7-A01D-B966-22B10BBB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5722938"/>
            <a:ext cx="1549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manual labeling</a:t>
            </a:r>
          </a:p>
        </p:txBody>
      </p:sp>
      <p:pic>
        <p:nvPicPr>
          <p:cNvPr id="134150" name="Picture 5">
            <a:extLst>
              <a:ext uri="{FF2B5EF4-FFF2-40B4-BE49-F238E27FC236}">
                <a16:creationId xmlns:a16="http://schemas.microsoft.com/office/drawing/2014/main" id="{1F9731C5-F754-6D50-F931-B6AC375C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589088"/>
            <a:ext cx="65151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1" name="Picture 6">
            <a:extLst>
              <a:ext uri="{FF2B5EF4-FFF2-40B4-BE49-F238E27FC236}">
                <a16:creationId xmlns:a16="http://schemas.microsoft.com/office/drawing/2014/main" id="{42678E81-701A-33D6-3D62-571BD898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631950"/>
            <a:ext cx="2449513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2" name="Text Box 7">
            <a:extLst>
              <a:ext uri="{FF2B5EF4-FFF2-40B4-BE49-F238E27FC236}">
                <a16:creationId xmlns:a16="http://schemas.microsoft.com/office/drawing/2014/main" id="{CF3650CC-471C-3AA4-5249-2BEC7419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68375"/>
            <a:ext cx="82296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8625" indent="-323850"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Leave-one-out cross-validation with 5 subjects</a:t>
            </a:r>
          </a:p>
        </p:txBody>
      </p:sp>
      <p:sp>
        <p:nvSpPr>
          <p:cNvPr id="134153" name="Rectangle 8">
            <a:extLst>
              <a:ext uri="{FF2B5EF4-FFF2-40B4-BE49-F238E27FC236}">
                <a16:creationId xmlns:a16="http://schemas.microsoft.com/office/drawing/2014/main" id="{1673E183-CF8E-FB9F-C15F-D2A2538F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5250"/>
            <a:ext cx="8953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Collaboration with Koen van Leemput, J. Eugenio Iglesias and Jean Augustinack</a:t>
            </a:r>
          </a:p>
        </p:txBody>
      </p:sp>
      <p:sp>
        <p:nvSpPr>
          <p:cNvPr id="134154" name="Rectangle 9">
            <a:extLst>
              <a:ext uri="{FF2B5EF4-FFF2-40B4-BE49-F238E27FC236}">
                <a16:creationId xmlns:a16="http://schemas.microsoft.com/office/drawing/2014/main" id="{EDCE1BD2-C47D-C108-1D67-57F5D5EC2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525" y="1463675"/>
            <a:ext cx="1066800" cy="469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Dice Coefficient</a:t>
            </a:r>
          </a:p>
        </p:txBody>
      </p:sp>
      <p:sp>
        <p:nvSpPr>
          <p:cNvPr id="134155" name="Rectangle 10">
            <a:extLst>
              <a:ext uri="{FF2B5EF4-FFF2-40B4-BE49-F238E27FC236}">
                <a16:creationId xmlns:a16="http://schemas.microsoft.com/office/drawing/2014/main" id="{34AF7854-8155-C1F1-8A08-A82F97556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200" y="3597275"/>
            <a:ext cx="2228850" cy="276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Relative Volume Difference (%)</a:t>
            </a:r>
          </a:p>
        </p:txBody>
      </p:sp>
      <p:sp>
        <p:nvSpPr>
          <p:cNvPr id="134156" name="Rectangle 11">
            <a:extLst>
              <a:ext uri="{FF2B5EF4-FFF2-40B4-BE49-F238E27FC236}">
                <a16:creationId xmlns:a16="http://schemas.microsoft.com/office/drawing/2014/main" id="{C1F26237-EDAA-20ED-B399-1923EA59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13" y="1914525"/>
            <a:ext cx="1485900" cy="2374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Fimbria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CA2/3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CA1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CA4/DG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Presubiculum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Hippocampal fissure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Hippocampus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Inf. Lateral Ventricle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Choroid plexus</a:t>
            </a:r>
          </a:p>
        </p:txBody>
      </p:sp>
      <p:pic>
        <p:nvPicPr>
          <p:cNvPr id="134157" name="Picture 12">
            <a:extLst>
              <a:ext uri="{FF2B5EF4-FFF2-40B4-BE49-F238E27FC236}">
                <a16:creationId xmlns:a16="http://schemas.microsoft.com/office/drawing/2014/main" id="{6E66DFA9-BA78-B84B-BC4E-097E1342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57325"/>
            <a:ext cx="3841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8" name="Rectangle 13">
            <a:extLst>
              <a:ext uri="{FF2B5EF4-FFF2-40B4-BE49-F238E27FC236}">
                <a16:creationId xmlns:a16="http://schemas.microsoft.com/office/drawing/2014/main" id="{C488E8F4-26DE-9935-72B3-5E434D61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9063" y="1893888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.8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.7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.6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.5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.4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.3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.2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.1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59" name="Rectangle 14">
            <a:extLst>
              <a:ext uri="{FF2B5EF4-FFF2-40B4-BE49-F238E27FC236}">
                <a16:creationId xmlns:a16="http://schemas.microsoft.com/office/drawing/2014/main" id="{1695AC77-FA9C-9D4A-E3F9-F13206F32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5" y="3832225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80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70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60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50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40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30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20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10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60" name="Rectangle 15">
            <a:extLst>
              <a:ext uri="{FF2B5EF4-FFF2-40B4-BE49-F238E27FC236}">
                <a16:creationId xmlns:a16="http://schemas.microsoft.com/office/drawing/2014/main" id="{E698AA2D-580F-3058-77A9-8595E6E9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00"/>
                </a:solidFill>
              </a:rPr>
              <a:t>27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>
            <a:extLst>
              <a:ext uri="{FF2B5EF4-FFF2-40B4-BE49-F238E27FC236}">
                <a16:creationId xmlns:a16="http://schemas.microsoft.com/office/drawing/2014/main" id="{32A52AD1-DFF3-EE0F-ED26-91A3E822F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33</a:t>
            </a: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BA685B38-303D-EB0D-915F-102ED99E5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230188"/>
            <a:ext cx="86836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0000"/>
              </a:lnSpc>
              <a:buSzPct val="100000"/>
            </a:pPr>
            <a:r>
              <a:rPr lang="en-US" altLang="en-US" sz="3200">
                <a:solidFill>
                  <a:srgbClr val="FAFD00"/>
                </a:solidFill>
                <a:latin typeface="Arial Bold" panose="020B0704020202020204" pitchFamily="34" charset="0"/>
              </a:rPr>
              <a:t>Visual/Auditory/Motor Activation Paradigm</a:t>
            </a:r>
          </a:p>
        </p:txBody>
      </p:sp>
      <p:pic>
        <p:nvPicPr>
          <p:cNvPr id="136196" name="Picture 3">
            <a:extLst>
              <a:ext uri="{FF2B5EF4-FFF2-40B4-BE49-F238E27FC236}">
                <a16:creationId xmlns:a16="http://schemas.microsoft.com/office/drawing/2014/main" id="{C57E2DC0-B48E-C2E0-AC06-A5AF2D4E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6588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Rectangle 4">
            <a:extLst>
              <a:ext uri="{FF2B5EF4-FFF2-40B4-BE49-F238E27FC236}">
                <a16:creationId xmlns:a16="http://schemas.microsoft.com/office/drawing/2014/main" id="{6D4B29B2-E39C-9015-125C-A733DCAEE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9900"/>
            <a:ext cx="3321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ON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, 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OFF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Flickering Checkerboard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Auditory Tone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Finger Tapping</a:t>
            </a:r>
          </a:p>
        </p:txBody>
      </p:sp>
      <p:pic>
        <p:nvPicPr>
          <p:cNvPr id="136198" name="Picture 5">
            <a:extLst>
              <a:ext uri="{FF2B5EF4-FFF2-40B4-BE49-F238E27FC236}">
                <a16:creationId xmlns:a16="http://schemas.microsoft.com/office/drawing/2014/main" id="{0BC47E13-E7D5-95DD-8EDA-85E74D2A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9839" r="2502" b="2374"/>
          <a:stretch>
            <a:fillRect/>
          </a:stretch>
        </p:blipFill>
        <p:spPr bwMode="auto">
          <a:xfrm>
            <a:off x="3556000" y="762000"/>
            <a:ext cx="5080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Picture 6">
            <a:extLst>
              <a:ext uri="{FF2B5EF4-FFF2-40B4-BE49-F238E27FC236}">
                <a16:creationId xmlns:a16="http://schemas.microsoft.com/office/drawing/2014/main" id="{70DFAFF2-3164-70D3-F70F-25343D28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2244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Picture 7">
            <a:extLst>
              <a:ext uri="{FF2B5EF4-FFF2-40B4-BE49-F238E27FC236}">
                <a16:creationId xmlns:a16="http://schemas.microsoft.com/office/drawing/2014/main" id="{EFC3ED8A-E75B-5BB7-61A9-AA2ED3EE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26668" r="5299" b="1596"/>
          <a:stretch>
            <a:fillRect/>
          </a:stretch>
        </p:blipFill>
        <p:spPr bwMode="auto">
          <a:xfrm>
            <a:off x="7086600" y="3657600"/>
            <a:ext cx="17335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Picture 8">
            <a:extLst>
              <a:ext uri="{FF2B5EF4-FFF2-40B4-BE49-F238E27FC236}">
                <a16:creationId xmlns:a16="http://schemas.microsoft.com/office/drawing/2014/main" id="{CEF572D8-3543-12F8-20E2-F84B1851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26814" r="8479" b="1605"/>
          <a:stretch>
            <a:fillRect/>
          </a:stretch>
        </p:blipFill>
        <p:spPr bwMode="auto">
          <a:xfrm>
            <a:off x="1981200" y="3505200"/>
            <a:ext cx="48768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>
            <a:extLst>
              <a:ext uri="{FF2B5EF4-FFF2-40B4-BE49-F238E27FC236}">
                <a16:creationId xmlns:a16="http://schemas.microsoft.com/office/drawing/2014/main" id="{B7F1110E-D299-AE78-16E8-BA1761B7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34</a:t>
            </a:r>
          </a:p>
        </p:txBody>
      </p:sp>
      <p:sp>
        <p:nvSpPr>
          <p:cNvPr id="138243" name="Text Box 2">
            <a:extLst>
              <a:ext uri="{FF2B5EF4-FFF2-40B4-BE49-F238E27FC236}">
                <a16:creationId xmlns:a16="http://schemas.microsoft.com/office/drawing/2014/main" id="{DE7E9138-93E5-4186-D3FC-5165147B6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03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AFD00"/>
                </a:solidFill>
              </a:rPr>
              <a:t>On-vs-Off SPMs</a:t>
            </a:r>
          </a:p>
        </p:txBody>
      </p:sp>
      <p:pic>
        <p:nvPicPr>
          <p:cNvPr id="138244" name="Picture 3">
            <a:extLst>
              <a:ext uri="{FF2B5EF4-FFF2-40B4-BE49-F238E27FC236}">
                <a16:creationId xmlns:a16="http://schemas.microsoft.com/office/drawing/2014/main" id="{405068BE-FE2F-189A-EF5A-1826F65E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332538" y="12192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4">
            <a:extLst>
              <a:ext uri="{FF2B5EF4-FFF2-40B4-BE49-F238E27FC236}">
                <a16:creationId xmlns:a16="http://schemas.microsoft.com/office/drawing/2014/main" id="{A08E0479-BD1F-064F-CCCD-8ACE6F0F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42938" y="12954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5">
            <a:extLst>
              <a:ext uri="{FF2B5EF4-FFF2-40B4-BE49-F238E27FC236}">
                <a16:creationId xmlns:a16="http://schemas.microsoft.com/office/drawing/2014/main" id="{76D0213E-8C4A-1F15-0417-EA3D99E96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3421063" y="1295400"/>
            <a:ext cx="23828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7" name="Group 6">
            <a:extLst>
              <a:ext uri="{FF2B5EF4-FFF2-40B4-BE49-F238E27FC236}">
                <a16:creationId xmlns:a16="http://schemas.microsoft.com/office/drawing/2014/main" id="{94DDAA47-7D06-D0B2-992B-C58BF2521043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1203325"/>
            <a:ext cx="706438" cy="3289300"/>
            <a:chOff x="-10" y="758"/>
            <a:chExt cx="445" cy="2072"/>
          </a:xfrm>
        </p:grpSpPr>
        <p:pic>
          <p:nvPicPr>
            <p:cNvPr id="138251" name="Picture 7">
              <a:extLst>
                <a:ext uri="{FF2B5EF4-FFF2-40B4-BE49-F238E27FC236}">
                  <a16:creationId xmlns:a16="http://schemas.microsoft.com/office/drawing/2014/main" id="{14F45AE6-22CD-B185-266B-C7600E9C3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7" t="635" r="1520" b="4439"/>
            <a:stretch>
              <a:fillRect/>
            </a:stretch>
          </p:blipFill>
          <p:spPr bwMode="auto">
            <a:xfrm>
              <a:off x="351" y="816"/>
              <a:ext cx="84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2" name="Rectangle 8">
              <a:extLst>
                <a:ext uri="{FF2B5EF4-FFF2-40B4-BE49-F238E27FC236}">
                  <a16:creationId xmlns:a16="http://schemas.microsoft.com/office/drawing/2014/main" id="{56B8F577-3437-B7B6-2F3A-E672E10D3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" y="758"/>
              <a:ext cx="3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+3%</a:t>
              </a:r>
            </a:p>
          </p:txBody>
        </p:sp>
        <p:sp>
          <p:nvSpPr>
            <p:cNvPr id="138253" name="Rectangle 9">
              <a:extLst>
                <a:ext uri="{FF2B5EF4-FFF2-40B4-BE49-F238E27FC236}">
                  <a16:creationId xmlns:a16="http://schemas.microsoft.com/office/drawing/2014/main" id="{EB2D1993-7FC6-4802-5DB1-BFC78E813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" y="1680"/>
              <a:ext cx="26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0%</a:t>
              </a:r>
            </a:p>
          </p:txBody>
        </p:sp>
        <p:sp>
          <p:nvSpPr>
            <p:cNvPr id="138254" name="Rectangle 10">
              <a:extLst>
                <a:ext uri="{FF2B5EF4-FFF2-40B4-BE49-F238E27FC236}">
                  <a16:creationId xmlns:a16="http://schemas.microsoft.com/office/drawing/2014/main" id="{D6B389C3-DB71-6F0C-4165-C0635704D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" y="2592"/>
              <a:ext cx="31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-3%</a:t>
              </a:r>
            </a:p>
          </p:txBody>
        </p:sp>
      </p:grpSp>
      <p:sp>
        <p:nvSpPr>
          <p:cNvPr id="138248" name="Rectangle 11">
            <a:extLst>
              <a:ext uri="{FF2B5EF4-FFF2-40B4-BE49-F238E27FC236}">
                <a16:creationId xmlns:a16="http://schemas.microsoft.com/office/drawing/2014/main" id="{C194CEB0-5F41-4740-2F35-3CBE42FFA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648200"/>
            <a:ext cx="25685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CON, COPE, CES</a:t>
            </a:r>
          </a:p>
        </p:txBody>
      </p:sp>
      <p:sp>
        <p:nvSpPr>
          <p:cNvPr id="138249" name="Rectangle 12">
            <a:extLst>
              <a:ext uri="{FF2B5EF4-FFF2-40B4-BE49-F238E27FC236}">
                <a16:creationId xmlns:a16="http://schemas.microsoft.com/office/drawing/2014/main" id="{C44C8A7D-513C-8368-4FA2-CEA2071C0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4648200"/>
            <a:ext cx="25685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AFD00"/>
                </a:solidFill>
              </a:rPr>
              <a:t>Variance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(Error Bars)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VARCOPE, CESVAR</a:t>
            </a:r>
          </a:p>
        </p:txBody>
      </p:sp>
      <p:sp>
        <p:nvSpPr>
          <p:cNvPr id="138250" name="Rectangle 13">
            <a:extLst>
              <a:ext uri="{FF2B5EF4-FFF2-40B4-BE49-F238E27FC236}">
                <a16:creationId xmlns:a16="http://schemas.microsoft.com/office/drawing/2014/main" id="{0D3B618A-15F8-FD0B-FB9D-4E9372370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4572000"/>
            <a:ext cx="3060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Significance 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t-Map (p,z,F)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(Thresholded p&lt;.01)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>
            <a:extLst>
              <a:ext uri="{FF2B5EF4-FFF2-40B4-BE49-F238E27FC236}">
                <a16:creationId xmlns:a16="http://schemas.microsoft.com/office/drawing/2014/main" id="{FC7D1319-AB36-5F38-5009-E20004239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42</a:t>
            </a:r>
          </a:p>
        </p:txBody>
      </p:sp>
      <p:sp>
        <p:nvSpPr>
          <p:cNvPr id="140291" name="Text Box 2">
            <a:extLst>
              <a:ext uri="{FF2B5EF4-FFF2-40B4-BE49-F238E27FC236}">
                <a16:creationId xmlns:a16="http://schemas.microsoft.com/office/drawing/2014/main" id="{8D1ED23C-60FA-8720-AC9C-367892D0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4A4C3072-45C7-E174-93A9-ECEF559F7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Anatomical Analysis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Surface-based (Cortex) </a:t>
            </a:r>
          </a:p>
          <a:p>
            <a:pPr eaLnBrk="1" hangingPunct="1">
              <a:buClr>
                <a:srgbClr val="919191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919191"/>
                </a:solidFill>
              </a:rPr>
              <a:t> Volume-based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Multi-modal integration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DWI/Tractography</a:t>
            </a:r>
          </a:p>
          <a:p>
            <a:pPr eaLnBrk="1" hangingPunct="1">
              <a:buClr>
                <a:srgbClr val="FF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FF0000"/>
                </a:solidFill>
              </a:rPr>
              <a:t> fMRI – retinotopy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>
            <a:extLst>
              <a:ext uri="{FF2B5EF4-FFF2-40B4-BE49-F238E27FC236}">
                <a16:creationId xmlns:a16="http://schemas.microsoft.com/office/drawing/2014/main" id="{BB208461-E627-4FD2-5427-171116D69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43</a:t>
            </a:r>
          </a:p>
        </p:txBody>
      </p:sp>
      <p:grpSp>
        <p:nvGrpSpPr>
          <p:cNvPr id="142339" name="Group 2">
            <a:extLst>
              <a:ext uri="{FF2B5EF4-FFF2-40B4-BE49-F238E27FC236}">
                <a16:creationId xmlns:a16="http://schemas.microsoft.com/office/drawing/2014/main" id="{8C7B7080-D7DB-4E6D-119D-B86350686FE8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901700"/>
            <a:ext cx="4721225" cy="4197350"/>
            <a:chOff x="1404" y="568"/>
            <a:chExt cx="2974" cy="2644"/>
          </a:xfrm>
        </p:grpSpPr>
        <p:pic>
          <p:nvPicPr>
            <p:cNvPr id="142341" name="Picture 3">
              <a:extLst>
                <a:ext uri="{FF2B5EF4-FFF2-40B4-BE49-F238E27FC236}">
                  <a16:creationId xmlns:a16="http://schemas.microsoft.com/office/drawing/2014/main" id="{1684F66A-7597-6D07-A3AB-74E07AAFB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" y="568"/>
              <a:ext cx="2974" cy="2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2" name="Oval 4">
              <a:extLst>
                <a:ext uri="{FF2B5EF4-FFF2-40B4-BE49-F238E27FC236}">
                  <a16:creationId xmlns:a16="http://schemas.microsoft.com/office/drawing/2014/main" id="{798564F0-4F75-21D7-3648-E8D17060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" y="1690"/>
              <a:ext cx="173" cy="1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2340" name="Rectangle 5">
            <a:extLst>
              <a:ext uri="{FF2B5EF4-FFF2-40B4-BE49-F238E27FC236}">
                <a16:creationId xmlns:a16="http://schemas.microsoft.com/office/drawing/2014/main" id="{6D0D765A-F1BA-2A7E-3B35-769D9D309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180975"/>
            <a:ext cx="5038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What does your brain do to Mona?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DAF8A-361A-7463-E287-2BC3C58CB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1FAE731D-5CBE-BF17-F1E9-08F2CAD5D334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2438400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Cortex and Surface-based Analysis</a:t>
            </a:r>
          </a:p>
        </p:txBody>
      </p:sp>
    </p:spTree>
    <p:extLst>
      <p:ext uri="{BB962C8B-B14F-4D97-AF65-F5344CB8AC3E}">
        <p14:creationId xmlns:p14="http://schemas.microsoft.com/office/powerpoint/2010/main" val="12021981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>
            <a:extLst>
              <a:ext uri="{FF2B5EF4-FFF2-40B4-BE49-F238E27FC236}">
                <a16:creationId xmlns:a16="http://schemas.microsoft.com/office/drawing/2014/main" id="{CA373217-705A-0768-7B2E-00F5595E8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44</a:t>
            </a:r>
          </a:p>
        </p:txBody>
      </p:sp>
      <p:grpSp>
        <p:nvGrpSpPr>
          <p:cNvPr id="144387" name="Group 2">
            <a:extLst>
              <a:ext uri="{FF2B5EF4-FFF2-40B4-BE49-F238E27FC236}">
                <a16:creationId xmlns:a16="http://schemas.microsoft.com/office/drawing/2014/main" id="{6CABF34A-6410-EE62-F4FE-F7957A16F72D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434975"/>
            <a:ext cx="2209800" cy="4681538"/>
            <a:chOff x="1107" y="274"/>
            <a:chExt cx="1392" cy="2949"/>
          </a:xfrm>
        </p:grpSpPr>
        <p:pic>
          <p:nvPicPr>
            <p:cNvPr id="144395" name="Picture 3">
              <a:extLst>
                <a:ext uri="{FF2B5EF4-FFF2-40B4-BE49-F238E27FC236}">
                  <a16:creationId xmlns:a16="http://schemas.microsoft.com/office/drawing/2014/main" id="{E516B376-C500-70B4-5A4F-D0E3F6B14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" y="274"/>
              <a:ext cx="1342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6" name="Oval 4">
              <a:extLst>
                <a:ext uri="{FF2B5EF4-FFF2-40B4-BE49-F238E27FC236}">
                  <a16:creationId xmlns:a16="http://schemas.microsoft.com/office/drawing/2014/main" id="{3953E4F2-1F54-41AC-9C42-4995C2951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1486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4388" name="Group 5">
            <a:extLst>
              <a:ext uri="{FF2B5EF4-FFF2-40B4-BE49-F238E27FC236}">
                <a16:creationId xmlns:a16="http://schemas.microsoft.com/office/drawing/2014/main" id="{653136B6-1F7D-A818-CB99-0FE7317BEA07}"/>
              </a:ext>
            </a:extLst>
          </p:cNvPr>
          <p:cNvGrpSpPr>
            <a:grpSpLocks/>
          </p:cNvGrpSpPr>
          <p:nvPr/>
        </p:nvGrpSpPr>
        <p:grpSpPr bwMode="auto">
          <a:xfrm>
            <a:off x="5608638" y="328613"/>
            <a:ext cx="2289175" cy="4681537"/>
            <a:chOff x="3533" y="207"/>
            <a:chExt cx="1442" cy="2949"/>
          </a:xfrm>
        </p:grpSpPr>
        <p:pic>
          <p:nvPicPr>
            <p:cNvPr id="144393" name="Picture 6">
              <a:extLst>
                <a:ext uri="{FF2B5EF4-FFF2-40B4-BE49-F238E27FC236}">
                  <a16:creationId xmlns:a16="http://schemas.microsoft.com/office/drawing/2014/main" id="{ECBBED89-C9A3-2E1C-54EE-DA7A06CB7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" y="207"/>
              <a:ext cx="1343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4" name="Oval 7">
              <a:extLst>
                <a:ext uri="{FF2B5EF4-FFF2-40B4-BE49-F238E27FC236}">
                  <a16:creationId xmlns:a16="http://schemas.microsoft.com/office/drawing/2014/main" id="{EAC1B3D0-16F2-89AE-17F7-DB0F85431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435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4389" name="Rectangle 8">
            <a:extLst>
              <a:ext uri="{FF2B5EF4-FFF2-40B4-BE49-F238E27FC236}">
                <a16:creationId xmlns:a16="http://schemas.microsoft.com/office/drawing/2014/main" id="{5E4E3AD2-A1AD-FB6C-B29B-BD95B6D69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5591175"/>
            <a:ext cx="1905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Left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0" name="Rectangle 9">
            <a:extLst>
              <a:ext uri="{FF2B5EF4-FFF2-40B4-BE49-F238E27FC236}">
                <a16:creationId xmlns:a16="http://schemas.microsoft.com/office/drawing/2014/main" id="{A06236A1-F2E2-0219-C02C-DCBE73F3A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5568950"/>
            <a:ext cx="21050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Right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1" name="Line 10">
            <a:extLst>
              <a:ext uri="{FF2B5EF4-FFF2-40B4-BE49-F238E27FC236}">
                <a16:creationId xmlns:a16="http://schemas.microsoft.com/office/drawing/2014/main" id="{B351B756-7A9D-89D8-AB2B-2A5BEDA7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75" y="4816475"/>
            <a:ext cx="2063750" cy="9207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2" name="Line 11">
            <a:extLst>
              <a:ext uri="{FF2B5EF4-FFF2-40B4-BE49-F238E27FC236}">
                <a16:creationId xmlns:a16="http://schemas.microsoft.com/office/drawing/2014/main" id="{BFAF8039-F4C5-28A2-B590-F8F827EB67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05250" y="4816475"/>
            <a:ext cx="2370138" cy="8064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>
            <a:extLst>
              <a:ext uri="{FF2B5EF4-FFF2-40B4-BE49-F238E27FC236}">
                <a16:creationId xmlns:a16="http://schemas.microsoft.com/office/drawing/2014/main" id="{08B796D7-0A5B-C819-ADC8-BD1EAF23D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45</a:t>
            </a:r>
          </a:p>
        </p:txBody>
      </p:sp>
      <p:grpSp>
        <p:nvGrpSpPr>
          <p:cNvPr id="146435" name="Group 2">
            <a:extLst>
              <a:ext uri="{FF2B5EF4-FFF2-40B4-BE49-F238E27FC236}">
                <a16:creationId xmlns:a16="http://schemas.microsoft.com/office/drawing/2014/main" id="{D76BBF99-1B63-128E-022E-7C3CE7EE5511}"/>
              </a:ext>
            </a:extLst>
          </p:cNvPr>
          <p:cNvGrpSpPr>
            <a:grpSpLocks/>
          </p:cNvGrpSpPr>
          <p:nvPr/>
        </p:nvGrpSpPr>
        <p:grpSpPr bwMode="auto">
          <a:xfrm>
            <a:off x="4473575" y="1798638"/>
            <a:ext cx="3768725" cy="3017837"/>
            <a:chOff x="2818" y="1133"/>
            <a:chExt cx="2374" cy="1901"/>
          </a:xfrm>
        </p:grpSpPr>
        <p:pic>
          <p:nvPicPr>
            <p:cNvPr id="146456" name="Picture 3">
              <a:extLst>
                <a:ext uri="{FF2B5EF4-FFF2-40B4-BE49-F238E27FC236}">
                  <a16:creationId xmlns:a16="http://schemas.microsoft.com/office/drawing/2014/main" id="{017B58F4-4EF6-EC0E-6965-41490C7BF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838" y="1133"/>
              <a:ext cx="2353" cy="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7" name="Line 4">
              <a:extLst>
                <a:ext uri="{FF2B5EF4-FFF2-40B4-BE49-F238E27FC236}">
                  <a16:creationId xmlns:a16="http://schemas.microsoft.com/office/drawing/2014/main" id="{858BE7BB-DDD2-6E58-79E2-6164DB5DD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1" y="2049"/>
              <a:ext cx="2336" cy="6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8" name="Line 5">
              <a:extLst>
                <a:ext uri="{FF2B5EF4-FFF2-40B4-BE49-F238E27FC236}">
                  <a16:creationId xmlns:a16="http://schemas.microsoft.com/office/drawing/2014/main" id="{884B3EBD-CF0D-D0D4-EB63-1DDA647A99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1141"/>
              <a:ext cx="2368" cy="2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9" name="Line 6">
              <a:extLst>
                <a:ext uri="{FF2B5EF4-FFF2-40B4-BE49-F238E27FC236}">
                  <a16:creationId xmlns:a16="http://schemas.microsoft.com/office/drawing/2014/main" id="{AFE36AFF-D44F-4906-F5C7-7991A0C27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1139"/>
              <a:ext cx="2" cy="915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0" name="Line 7">
              <a:extLst>
                <a:ext uri="{FF2B5EF4-FFF2-40B4-BE49-F238E27FC236}">
                  <a16:creationId xmlns:a16="http://schemas.microsoft.com/office/drawing/2014/main" id="{1C94638A-BED2-3C28-422B-4D42B568A6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2049"/>
              <a:ext cx="2" cy="971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1" name="Line 8">
              <a:extLst>
                <a:ext uri="{FF2B5EF4-FFF2-40B4-BE49-F238E27FC236}">
                  <a16:creationId xmlns:a16="http://schemas.microsoft.com/office/drawing/2014/main" id="{7E3C3D1F-368E-1044-734B-2771BF3A3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3028"/>
              <a:ext cx="2376" cy="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436" name="Line 9">
            <a:extLst>
              <a:ext uri="{FF2B5EF4-FFF2-40B4-BE49-F238E27FC236}">
                <a16:creationId xmlns:a16="http://schemas.microsoft.com/office/drawing/2014/main" id="{BB1BC262-5A89-ED77-5679-EA3F523A8B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4550" y="2387600"/>
            <a:ext cx="1003300" cy="19621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7" name="Line 10">
            <a:extLst>
              <a:ext uri="{FF2B5EF4-FFF2-40B4-BE49-F238E27FC236}">
                <a16:creationId xmlns:a16="http://schemas.microsoft.com/office/drawing/2014/main" id="{13CBE8B0-2430-A79E-F8CD-7CEEE3F58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2263775"/>
            <a:ext cx="1104900" cy="17970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8" name="Rectangle 11">
            <a:extLst>
              <a:ext uri="{FF2B5EF4-FFF2-40B4-BE49-F238E27FC236}">
                <a16:creationId xmlns:a16="http://schemas.microsoft.com/office/drawing/2014/main" id="{E9BA5205-3E70-86AD-EEAF-D2F62020F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3076575"/>
            <a:ext cx="6524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6439" name="Rectangle 12">
            <a:extLst>
              <a:ext uri="{FF2B5EF4-FFF2-40B4-BE49-F238E27FC236}">
                <a16:creationId xmlns:a16="http://schemas.microsoft.com/office/drawing/2014/main" id="{5EA154D2-9595-B3C4-4177-A03E8CFD5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5676900"/>
            <a:ext cx="8683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  <p:sp>
        <p:nvSpPr>
          <p:cNvPr id="146440" name="Rectangle 13">
            <a:extLst>
              <a:ext uri="{FF2B5EF4-FFF2-40B4-BE49-F238E27FC236}">
                <a16:creationId xmlns:a16="http://schemas.microsoft.com/office/drawing/2014/main" id="{0CA09AC9-BAB1-03E7-6BDB-0B5966FB1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400050"/>
            <a:ext cx="908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6441" name="Rectangle 14">
            <a:extLst>
              <a:ext uri="{FF2B5EF4-FFF2-40B4-BE49-F238E27FC236}">
                <a16:creationId xmlns:a16="http://schemas.microsoft.com/office/drawing/2014/main" id="{B2F19457-C15A-B08C-E3FA-07171C46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5000625"/>
            <a:ext cx="39195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 – Horizontal Meridian</a:t>
            </a:r>
          </a:p>
        </p:txBody>
      </p:sp>
      <p:sp>
        <p:nvSpPr>
          <p:cNvPr id="146442" name="Rectangle 15">
            <a:extLst>
              <a:ext uri="{FF2B5EF4-FFF2-40B4-BE49-F238E27FC236}">
                <a16:creationId xmlns:a16="http://schemas.microsoft.com/office/drawing/2014/main" id="{16E50C56-BFF9-69E2-DEF4-4BE708617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5" y="6167438"/>
            <a:ext cx="56213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 – Vertical Meridian, Lower Field</a:t>
            </a:r>
          </a:p>
        </p:txBody>
      </p:sp>
      <p:sp>
        <p:nvSpPr>
          <p:cNvPr id="146443" name="Rectangle 16">
            <a:extLst>
              <a:ext uri="{FF2B5EF4-FFF2-40B4-BE49-F238E27FC236}">
                <a16:creationId xmlns:a16="http://schemas.microsoft.com/office/drawing/2014/main" id="{FA321950-2C14-447F-B75E-4E099C5E0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5583238"/>
            <a:ext cx="56372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 – Vertical Meridian, Upper Field</a:t>
            </a:r>
          </a:p>
        </p:txBody>
      </p:sp>
      <p:sp>
        <p:nvSpPr>
          <p:cNvPr id="146444" name="Rectangle 17">
            <a:extLst>
              <a:ext uri="{FF2B5EF4-FFF2-40B4-BE49-F238E27FC236}">
                <a16:creationId xmlns:a16="http://schemas.microsoft.com/office/drawing/2014/main" id="{7C8D503F-2ED8-3597-7B6F-A25C26DA7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485775"/>
            <a:ext cx="10493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Cortex</a:t>
            </a:r>
          </a:p>
        </p:txBody>
      </p:sp>
      <p:sp>
        <p:nvSpPr>
          <p:cNvPr id="146445" name="Rectangle 18">
            <a:extLst>
              <a:ext uri="{FF2B5EF4-FFF2-40B4-BE49-F238E27FC236}">
                <a16:creationId xmlns:a16="http://schemas.microsoft.com/office/drawing/2014/main" id="{E5C197B6-CA53-0AB2-A463-E52A49E73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3" y="457200"/>
            <a:ext cx="1422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Cartesian</a:t>
            </a:r>
          </a:p>
        </p:txBody>
      </p:sp>
      <p:sp>
        <p:nvSpPr>
          <p:cNvPr id="146446" name="Line 19">
            <a:extLst>
              <a:ext uri="{FF2B5EF4-FFF2-40B4-BE49-F238E27FC236}">
                <a16:creationId xmlns:a16="http://schemas.microsoft.com/office/drawing/2014/main" id="{5C4F06A6-ACE3-E636-8395-3E2CF25B3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739775"/>
            <a:ext cx="2295525" cy="63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6447" name="Group 20">
            <a:extLst>
              <a:ext uri="{FF2B5EF4-FFF2-40B4-BE49-F238E27FC236}">
                <a16:creationId xmlns:a16="http://schemas.microsoft.com/office/drawing/2014/main" id="{9C7F9AD5-9405-1E50-6D45-4A801E1EB25A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1009650"/>
            <a:ext cx="2432050" cy="4632325"/>
            <a:chOff x="414" y="636"/>
            <a:chExt cx="1532" cy="2918"/>
          </a:xfrm>
        </p:grpSpPr>
        <p:pic>
          <p:nvPicPr>
            <p:cNvPr id="146451" name="Picture 21">
              <a:extLst>
                <a:ext uri="{FF2B5EF4-FFF2-40B4-BE49-F238E27FC236}">
                  <a16:creationId xmlns:a16="http://schemas.microsoft.com/office/drawing/2014/main" id="{460BC070-9236-6221-2512-9F303D8A5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" y="644"/>
              <a:ext cx="1454" cy="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2" name="Line 22">
              <a:extLst>
                <a:ext uri="{FF2B5EF4-FFF2-40B4-BE49-F238E27FC236}">
                  <a16:creationId xmlns:a16="http://schemas.microsoft.com/office/drawing/2014/main" id="{BC6097D1-B6FB-5F44-701B-38E038AA7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" y="2092"/>
              <a:ext cx="1447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3" name="Line 23">
              <a:extLst>
                <a:ext uri="{FF2B5EF4-FFF2-40B4-BE49-F238E27FC236}">
                  <a16:creationId xmlns:a16="http://schemas.microsoft.com/office/drawing/2014/main" id="{4235E34E-56C8-E0C8-E647-ED5A9A6D1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2091"/>
              <a:ext cx="0" cy="1453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4" name="Line 24">
              <a:extLst>
                <a:ext uri="{FF2B5EF4-FFF2-40B4-BE49-F238E27FC236}">
                  <a16:creationId xmlns:a16="http://schemas.microsoft.com/office/drawing/2014/main" id="{B3093184-52DA-87EE-7A93-C26756F22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635"/>
              <a:ext cx="0" cy="1453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5" name="Oval 25">
              <a:extLst>
                <a:ext uri="{FF2B5EF4-FFF2-40B4-BE49-F238E27FC236}">
                  <a16:creationId xmlns:a16="http://schemas.microsoft.com/office/drawing/2014/main" id="{C174E01C-F761-B47C-F32A-D6ADE4BD7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" y="2009"/>
              <a:ext cx="172" cy="1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6448" name="Oval 26">
            <a:extLst>
              <a:ext uri="{FF2B5EF4-FFF2-40B4-BE49-F238E27FC236}">
                <a16:creationId xmlns:a16="http://schemas.microsoft.com/office/drawing/2014/main" id="{05679E06-6239-49D9-273E-0A7F63485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0" y="3133725"/>
            <a:ext cx="276225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6449" name="Rectangle 27">
            <a:extLst>
              <a:ext uri="{FF2B5EF4-FFF2-40B4-BE49-F238E27FC236}">
                <a16:creationId xmlns:a16="http://schemas.microsoft.com/office/drawing/2014/main" id="{EE01215B-BFC2-8AF5-03F1-573B57735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127000"/>
            <a:ext cx="2085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Map Function</a:t>
            </a:r>
          </a:p>
        </p:txBody>
      </p:sp>
      <p:sp>
        <p:nvSpPr>
          <p:cNvPr id="146450" name="Rectangle 28">
            <a:extLst>
              <a:ext uri="{FF2B5EF4-FFF2-40B4-BE49-F238E27FC236}">
                <a16:creationId xmlns:a16="http://schemas.microsoft.com/office/drawing/2014/main" id="{2BC5723D-11C9-DFDB-AA0F-7A60B8CE2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904875"/>
            <a:ext cx="22018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log(k(x+iy)+a)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>
            <a:extLst>
              <a:ext uri="{FF2B5EF4-FFF2-40B4-BE49-F238E27FC236}">
                <a16:creationId xmlns:a16="http://schemas.microsoft.com/office/drawing/2014/main" id="{CA2DD12B-60F7-33ED-D4F3-592C542A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46</a:t>
            </a:r>
          </a:p>
        </p:txBody>
      </p:sp>
      <p:grpSp>
        <p:nvGrpSpPr>
          <p:cNvPr id="148483" name="Group 2">
            <a:extLst>
              <a:ext uri="{FF2B5EF4-FFF2-40B4-BE49-F238E27FC236}">
                <a16:creationId xmlns:a16="http://schemas.microsoft.com/office/drawing/2014/main" id="{357A8C7F-09DB-74A4-53E0-B3181548EDEC}"/>
              </a:ext>
            </a:extLst>
          </p:cNvPr>
          <p:cNvGrpSpPr>
            <a:grpSpLocks/>
          </p:cNvGrpSpPr>
          <p:nvPr/>
        </p:nvGrpSpPr>
        <p:grpSpPr bwMode="auto">
          <a:xfrm>
            <a:off x="495300" y="3848100"/>
            <a:ext cx="2841625" cy="2330450"/>
            <a:chOff x="312" y="2424"/>
            <a:chExt cx="1790" cy="1468"/>
          </a:xfrm>
        </p:grpSpPr>
        <p:grpSp>
          <p:nvGrpSpPr>
            <p:cNvPr id="148504" name="Group 3">
              <a:extLst>
                <a:ext uri="{FF2B5EF4-FFF2-40B4-BE49-F238E27FC236}">
                  <a16:creationId xmlns:a16="http://schemas.microsoft.com/office/drawing/2014/main" id="{8A071674-057D-79D1-A2F3-45231827B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" y="2424"/>
              <a:ext cx="1739" cy="1468"/>
              <a:chOff x="363" y="2424"/>
              <a:chExt cx="1739" cy="1468"/>
            </a:xfrm>
          </p:grpSpPr>
          <p:pic>
            <p:nvPicPr>
              <p:cNvPr id="148506" name="Picture 4">
                <a:extLst>
                  <a:ext uri="{FF2B5EF4-FFF2-40B4-BE49-F238E27FC236}">
                    <a16:creationId xmlns:a16="http://schemas.microsoft.com/office/drawing/2014/main" id="{E0744CAE-2825-570E-2531-613EC3D92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380" y="2425"/>
                <a:ext cx="1722" cy="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8507" name="Line 5">
                <a:extLst>
                  <a:ext uri="{FF2B5EF4-FFF2-40B4-BE49-F238E27FC236}">
                    <a16:creationId xmlns:a16="http://schemas.microsoft.com/office/drawing/2014/main" id="{B4DBDCFC-A0B0-B864-FE6A-BDF0B2154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" y="3131"/>
                <a:ext cx="1710" cy="5"/>
              </a:xfrm>
              <a:prstGeom prst="line">
                <a:avLst/>
              </a:prstGeom>
              <a:noFill/>
              <a:ln w="57240" cap="sq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8" name="Line 6">
                <a:extLst>
                  <a:ext uri="{FF2B5EF4-FFF2-40B4-BE49-F238E27FC236}">
                    <a16:creationId xmlns:a16="http://schemas.microsoft.com/office/drawing/2014/main" id="{C9DE9976-5623-A1B4-6A80-47694E8EC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2" y="2430"/>
                <a:ext cx="1734" cy="1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9" name="Line 7">
                <a:extLst>
                  <a:ext uri="{FF2B5EF4-FFF2-40B4-BE49-F238E27FC236}">
                    <a16:creationId xmlns:a16="http://schemas.microsoft.com/office/drawing/2014/main" id="{01908226-024D-436D-EAB9-79CD7C192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2429"/>
                <a:ext cx="1" cy="707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0" name="Line 8">
                <a:extLst>
                  <a:ext uri="{FF2B5EF4-FFF2-40B4-BE49-F238E27FC236}">
                    <a16:creationId xmlns:a16="http://schemas.microsoft.com/office/drawing/2014/main" id="{F583E4B4-D63C-7ACA-7E0B-6666F6E97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3131"/>
                <a:ext cx="1" cy="751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1" name="Line 9">
                <a:extLst>
                  <a:ext uri="{FF2B5EF4-FFF2-40B4-BE49-F238E27FC236}">
                    <a16:creationId xmlns:a16="http://schemas.microsoft.com/office/drawing/2014/main" id="{CCEA9010-E22F-4F17-AD48-F058C2F43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" y="3888"/>
                <a:ext cx="1740" cy="4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8505" name="Oval 10">
              <a:extLst>
                <a:ext uri="{FF2B5EF4-FFF2-40B4-BE49-F238E27FC236}">
                  <a16:creationId xmlns:a16="http://schemas.microsoft.com/office/drawing/2014/main" id="{233388B0-89A9-70CB-F514-30FB190C5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3073"/>
              <a:ext cx="125" cy="1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8484" name="Group 11">
            <a:extLst>
              <a:ext uri="{FF2B5EF4-FFF2-40B4-BE49-F238E27FC236}">
                <a16:creationId xmlns:a16="http://schemas.microsoft.com/office/drawing/2014/main" id="{5DF63945-561C-1E3C-ADCC-4837EB82FED9}"/>
              </a:ext>
            </a:extLst>
          </p:cNvPr>
          <p:cNvGrpSpPr>
            <a:grpSpLocks/>
          </p:cNvGrpSpPr>
          <p:nvPr/>
        </p:nvGrpSpPr>
        <p:grpSpPr bwMode="auto">
          <a:xfrm>
            <a:off x="4352925" y="3152775"/>
            <a:ext cx="4044950" cy="3417888"/>
            <a:chOff x="2742" y="1986"/>
            <a:chExt cx="2548" cy="2153"/>
          </a:xfrm>
        </p:grpSpPr>
        <p:pic>
          <p:nvPicPr>
            <p:cNvPr id="148500" name="Picture 12">
              <a:extLst>
                <a:ext uri="{FF2B5EF4-FFF2-40B4-BE49-F238E27FC236}">
                  <a16:creationId xmlns:a16="http://schemas.microsoft.com/office/drawing/2014/main" id="{C0E90475-944A-8B82-6675-96105C7F1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" t="48537" r="74440" b="32268"/>
            <a:stretch>
              <a:fillRect/>
            </a:stretch>
          </p:blipFill>
          <p:spPr bwMode="auto">
            <a:xfrm>
              <a:off x="2742" y="1986"/>
              <a:ext cx="2548" cy="2153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93" name="Freeform 13">
              <a:extLst>
                <a:ext uri="{FF2B5EF4-FFF2-40B4-BE49-F238E27FC236}">
                  <a16:creationId xmlns:a16="http://schemas.microsoft.com/office/drawing/2014/main" id="{FD1BCCAB-FB62-46C2-9F09-062CD8681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2736"/>
              <a:ext cx="2182" cy="8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3501" y="18101"/>
                  </a:lnTo>
                  <a:lnTo>
                    <a:pt x="6527" y="12169"/>
                  </a:lnTo>
                  <a:lnTo>
                    <a:pt x="8604" y="6541"/>
                  </a:lnTo>
                  <a:lnTo>
                    <a:pt x="11275" y="1977"/>
                  </a:lnTo>
                  <a:lnTo>
                    <a:pt x="13945" y="0"/>
                  </a:lnTo>
                  <a:lnTo>
                    <a:pt x="18040" y="1065"/>
                  </a:lnTo>
                  <a:lnTo>
                    <a:pt x="21600" y="1521"/>
                  </a:lnTo>
                </a:path>
              </a:pathLst>
            </a:custGeom>
            <a:noFill/>
            <a:ln w="3816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4" name="Freeform 14">
              <a:extLst>
                <a:ext uri="{FF2B5EF4-FFF2-40B4-BE49-F238E27FC236}">
                  <a16:creationId xmlns:a16="http://schemas.microsoft.com/office/drawing/2014/main" id="{285B5B75-50F2-4324-920B-D33F2F5DE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" y="2406"/>
              <a:ext cx="2032" cy="1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64" y="19059"/>
                  </a:lnTo>
                  <a:lnTo>
                    <a:pt x="1593" y="17673"/>
                  </a:lnTo>
                  <a:lnTo>
                    <a:pt x="4205" y="14901"/>
                  </a:lnTo>
                  <a:lnTo>
                    <a:pt x="5798" y="11320"/>
                  </a:lnTo>
                  <a:lnTo>
                    <a:pt x="7582" y="8548"/>
                  </a:lnTo>
                  <a:lnTo>
                    <a:pt x="9239" y="5198"/>
                  </a:lnTo>
                  <a:lnTo>
                    <a:pt x="11278" y="924"/>
                  </a:lnTo>
                  <a:lnTo>
                    <a:pt x="14464" y="0"/>
                  </a:lnTo>
                  <a:lnTo>
                    <a:pt x="16949" y="1040"/>
                  </a:lnTo>
                  <a:lnTo>
                    <a:pt x="20071" y="2657"/>
                  </a:lnTo>
                  <a:lnTo>
                    <a:pt x="21600" y="3119"/>
                  </a:lnTo>
                </a:path>
              </a:pathLst>
            </a:custGeom>
            <a:noFill/>
            <a:ln w="57240" cap="flat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5" name="Freeform 15">
              <a:extLst>
                <a:ext uri="{FF2B5EF4-FFF2-40B4-BE49-F238E27FC236}">
                  <a16:creationId xmlns:a16="http://schemas.microsoft.com/office/drawing/2014/main" id="{0E8A45DD-4C36-49E3-BD91-190EF52B1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862"/>
              <a:ext cx="1798" cy="8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1600">
                  <a:moveTo>
                    <a:pt x="0" y="19591"/>
                  </a:moveTo>
                  <a:lnTo>
                    <a:pt x="1454" y="21600"/>
                  </a:lnTo>
                  <a:lnTo>
                    <a:pt x="3462" y="19256"/>
                  </a:lnTo>
                  <a:lnTo>
                    <a:pt x="6438" y="15405"/>
                  </a:lnTo>
                  <a:lnTo>
                    <a:pt x="10315" y="8205"/>
                  </a:lnTo>
                  <a:lnTo>
                    <a:pt x="12531" y="4186"/>
                  </a:lnTo>
                  <a:lnTo>
                    <a:pt x="15508" y="2344"/>
                  </a:lnTo>
                  <a:lnTo>
                    <a:pt x="18138" y="2847"/>
                  </a:lnTo>
                  <a:lnTo>
                    <a:pt x="19800" y="1842"/>
                  </a:lnTo>
                  <a:lnTo>
                    <a:pt x="21600" y="0"/>
                  </a:lnTo>
                </a:path>
              </a:pathLst>
            </a:custGeom>
            <a:noFill/>
            <a:ln w="57240" cap="flat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48485" name="Group 16">
            <a:extLst>
              <a:ext uri="{FF2B5EF4-FFF2-40B4-BE49-F238E27FC236}">
                <a16:creationId xmlns:a16="http://schemas.microsoft.com/office/drawing/2014/main" id="{F9D55DCC-A230-FABD-81F3-41699E914032}"/>
              </a:ext>
            </a:extLst>
          </p:cNvPr>
          <p:cNvGrpSpPr>
            <a:grpSpLocks/>
          </p:cNvGrpSpPr>
          <p:nvPr/>
        </p:nvGrpSpPr>
        <p:grpSpPr bwMode="auto">
          <a:xfrm>
            <a:off x="5286375" y="666750"/>
            <a:ext cx="3671888" cy="1958975"/>
            <a:chOff x="3330" y="420"/>
            <a:chExt cx="2313" cy="1234"/>
          </a:xfrm>
        </p:grpSpPr>
        <p:pic>
          <p:nvPicPr>
            <p:cNvPr id="148498" name="Picture 17">
              <a:extLst>
                <a:ext uri="{FF2B5EF4-FFF2-40B4-BE49-F238E27FC236}">
                  <a16:creationId xmlns:a16="http://schemas.microsoft.com/office/drawing/2014/main" id="{0FF95D6D-5D70-CD39-1351-17DB855D1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" t="23586" r="2431" b="24841"/>
            <a:stretch>
              <a:fillRect/>
            </a:stretch>
          </p:blipFill>
          <p:spPr bwMode="auto">
            <a:xfrm>
              <a:off x="3441" y="420"/>
              <a:ext cx="2202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9" name="Rectangle 18">
              <a:extLst>
                <a:ext uri="{FF2B5EF4-FFF2-40B4-BE49-F238E27FC236}">
                  <a16:creationId xmlns:a16="http://schemas.microsoft.com/office/drawing/2014/main" id="{49B473D9-BE2F-3582-40ED-142B6B27F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" y="918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86" name="Rectangle 19">
            <a:extLst>
              <a:ext uri="{FF2B5EF4-FFF2-40B4-BE49-F238E27FC236}">
                <a16:creationId xmlns:a16="http://schemas.microsoft.com/office/drawing/2014/main" id="{B6003ED0-E167-A2F0-45EB-7803AA6DB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8" y="112713"/>
            <a:ext cx="46450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FF"/>
                </a:solidFill>
              </a:rPr>
              <a:t>V1 – Primary Visual Cortex</a:t>
            </a:r>
          </a:p>
        </p:txBody>
      </p:sp>
      <p:pic>
        <p:nvPicPr>
          <p:cNvPr id="148487" name="Picture 20">
            <a:extLst>
              <a:ext uri="{FF2B5EF4-FFF2-40B4-BE49-F238E27FC236}">
                <a16:creationId xmlns:a16="http://schemas.microsoft.com/office/drawing/2014/main" id="{5D51FA29-5C3B-5A75-EA46-BDD6275AF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987425"/>
            <a:ext cx="109061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8" name="Line 21">
            <a:extLst>
              <a:ext uri="{FF2B5EF4-FFF2-40B4-BE49-F238E27FC236}">
                <a16:creationId xmlns:a16="http://schemas.microsoft.com/office/drawing/2014/main" id="{35F4DBF8-8845-8993-1E6E-74B3CCFE4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3" y="2228850"/>
            <a:ext cx="1084262" cy="1588"/>
          </a:xfrm>
          <a:prstGeom prst="line">
            <a:avLst/>
          </a:prstGeom>
          <a:noFill/>
          <a:ln w="5724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9" name="Line 22">
            <a:extLst>
              <a:ext uri="{FF2B5EF4-FFF2-40B4-BE49-F238E27FC236}">
                <a16:creationId xmlns:a16="http://schemas.microsoft.com/office/drawing/2014/main" id="{228ACEFD-3EA2-02AE-E079-56FAFB29F6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2225675"/>
            <a:ext cx="1588" cy="1250950"/>
          </a:xfrm>
          <a:prstGeom prst="line">
            <a:avLst/>
          </a:prstGeom>
          <a:noFill/>
          <a:ln w="57240" cap="sq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0" name="Line 23">
            <a:extLst>
              <a:ext uri="{FF2B5EF4-FFF2-40B4-BE49-F238E27FC236}">
                <a16:creationId xmlns:a16="http://schemas.microsoft.com/office/drawing/2014/main" id="{44005AE7-0A6D-4718-41CB-D6EC0B230A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977900"/>
            <a:ext cx="1588" cy="1250950"/>
          </a:xfrm>
          <a:prstGeom prst="line">
            <a:avLst/>
          </a:prstGeom>
          <a:noFill/>
          <a:ln w="57240" cap="sq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1" name="Oval 24">
            <a:extLst>
              <a:ext uri="{FF2B5EF4-FFF2-40B4-BE49-F238E27FC236}">
                <a16:creationId xmlns:a16="http://schemas.microsoft.com/office/drawing/2014/main" id="{E275E032-6A3B-1259-16AE-4FA01E456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159000"/>
            <a:ext cx="130175" cy="1333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148492" name="Group 25">
            <a:extLst>
              <a:ext uri="{FF2B5EF4-FFF2-40B4-BE49-F238E27FC236}">
                <a16:creationId xmlns:a16="http://schemas.microsoft.com/office/drawing/2014/main" id="{CADB4F5A-E598-A419-7A9E-E6DC25719D61}"/>
              </a:ext>
            </a:extLst>
          </p:cNvPr>
          <p:cNvGrpSpPr>
            <a:grpSpLocks/>
          </p:cNvGrpSpPr>
          <p:nvPr/>
        </p:nvGrpSpPr>
        <p:grpSpPr bwMode="auto">
          <a:xfrm>
            <a:off x="2066925" y="914400"/>
            <a:ext cx="3024188" cy="1749425"/>
            <a:chOff x="1302" y="576"/>
            <a:chExt cx="1905" cy="1102"/>
          </a:xfrm>
        </p:grpSpPr>
        <p:pic>
          <p:nvPicPr>
            <p:cNvPr id="148496" name="Picture 26">
              <a:extLst>
                <a:ext uri="{FF2B5EF4-FFF2-40B4-BE49-F238E27FC236}">
                  <a16:creationId xmlns:a16="http://schemas.microsoft.com/office/drawing/2014/main" id="{7D6DB3B1-4E7C-A8BD-55FE-A2A82740D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0" t="25468" r="22241" b="34911"/>
            <a:stretch>
              <a:fillRect/>
            </a:stretch>
          </p:blipFill>
          <p:spPr bwMode="auto">
            <a:xfrm>
              <a:off x="1452" y="576"/>
              <a:ext cx="1755" cy="1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7" name="Rectangle 27">
              <a:extLst>
                <a:ext uri="{FF2B5EF4-FFF2-40B4-BE49-F238E27FC236}">
                  <a16:creationId xmlns:a16="http://schemas.microsoft.com/office/drawing/2014/main" id="{BA986920-73A1-ED46-F832-CBC23D0B1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" y="966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93" name="Rectangle 28">
            <a:extLst>
              <a:ext uri="{FF2B5EF4-FFF2-40B4-BE49-F238E27FC236}">
                <a16:creationId xmlns:a16="http://schemas.microsoft.com/office/drawing/2014/main" id="{129DA058-3E42-F0D3-97D1-77DF3215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4706938"/>
            <a:ext cx="6524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8494" name="Rectangle 29">
            <a:extLst>
              <a:ext uri="{FF2B5EF4-FFF2-40B4-BE49-F238E27FC236}">
                <a16:creationId xmlns:a16="http://schemas.microsoft.com/office/drawing/2014/main" id="{738CE64C-738B-64A5-F843-0F2916F52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5932488"/>
            <a:ext cx="908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8495" name="Rectangle 30">
            <a:extLst>
              <a:ext uri="{FF2B5EF4-FFF2-40B4-BE49-F238E27FC236}">
                <a16:creationId xmlns:a16="http://schemas.microsoft.com/office/drawing/2014/main" id="{02084642-2FC3-3CE2-A343-82BB39A8D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649663"/>
            <a:ext cx="8683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">
            <a:extLst>
              <a:ext uri="{FF2B5EF4-FFF2-40B4-BE49-F238E27FC236}">
                <a16:creationId xmlns:a16="http://schemas.microsoft.com/office/drawing/2014/main" id="{A6E1A754-3A56-6245-683B-393F56A2A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47</a:t>
            </a:r>
          </a:p>
        </p:txBody>
      </p:sp>
      <p:grpSp>
        <p:nvGrpSpPr>
          <p:cNvPr id="150531" name="Group 2">
            <a:extLst>
              <a:ext uri="{FF2B5EF4-FFF2-40B4-BE49-F238E27FC236}">
                <a16:creationId xmlns:a16="http://schemas.microsoft.com/office/drawing/2014/main" id="{BC9B5189-2787-0217-9461-9330CF17A726}"/>
              </a:ext>
            </a:extLst>
          </p:cNvPr>
          <p:cNvGrpSpPr>
            <a:grpSpLocks/>
          </p:cNvGrpSpPr>
          <p:nvPr/>
        </p:nvGrpSpPr>
        <p:grpSpPr bwMode="auto">
          <a:xfrm>
            <a:off x="738188" y="1381125"/>
            <a:ext cx="3489325" cy="3538538"/>
            <a:chOff x="465" y="870"/>
            <a:chExt cx="2198" cy="2229"/>
          </a:xfrm>
        </p:grpSpPr>
        <p:pic>
          <p:nvPicPr>
            <p:cNvPr id="150546" name="Picture 3">
              <a:extLst>
                <a:ext uri="{FF2B5EF4-FFF2-40B4-BE49-F238E27FC236}">
                  <a16:creationId xmlns:a16="http://schemas.microsoft.com/office/drawing/2014/main" id="{B2B8ADAD-E65C-985A-E201-7BDB38144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" b="49062"/>
            <a:stretch>
              <a:fillRect/>
            </a:stretch>
          </p:blipFill>
          <p:spPr bwMode="auto">
            <a:xfrm>
              <a:off x="465" y="870"/>
              <a:ext cx="2198" cy="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47" name="Line 4">
              <a:extLst>
                <a:ext uri="{FF2B5EF4-FFF2-40B4-BE49-F238E27FC236}">
                  <a16:creationId xmlns:a16="http://schemas.microsoft.com/office/drawing/2014/main" id="{CE0902FF-386E-EF01-CE99-41E18E0155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3" y="1426"/>
              <a:ext cx="298" cy="584"/>
            </a:xfrm>
            <a:prstGeom prst="line">
              <a:avLst/>
            </a:prstGeom>
            <a:noFill/>
            <a:ln w="57240" cap="sq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32" name="Group 5">
            <a:extLst>
              <a:ext uri="{FF2B5EF4-FFF2-40B4-BE49-F238E27FC236}">
                <a16:creationId xmlns:a16="http://schemas.microsoft.com/office/drawing/2014/main" id="{45BC8DFC-9562-AC65-CA61-93F5A0FC4F15}"/>
              </a:ext>
            </a:extLst>
          </p:cNvPr>
          <p:cNvGrpSpPr>
            <a:grpSpLocks/>
          </p:cNvGrpSpPr>
          <p:nvPr/>
        </p:nvGrpSpPr>
        <p:grpSpPr bwMode="auto">
          <a:xfrm>
            <a:off x="4868863" y="1371600"/>
            <a:ext cx="3289300" cy="3508375"/>
            <a:chOff x="3067" y="864"/>
            <a:chExt cx="2072" cy="2210"/>
          </a:xfrm>
        </p:grpSpPr>
        <p:pic>
          <p:nvPicPr>
            <p:cNvPr id="150544" name="Picture 6">
              <a:extLst>
                <a:ext uri="{FF2B5EF4-FFF2-40B4-BE49-F238E27FC236}">
                  <a16:creationId xmlns:a16="http://schemas.microsoft.com/office/drawing/2014/main" id="{956545A1-CF05-4A71-AB42-3E538D606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3067" y="864"/>
              <a:ext cx="2072" cy="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1" name="Freeform 7">
              <a:extLst>
                <a:ext uri="{FF2B5EF4-FFF2-40B4-BE49-F238E27FC236}">
                  <a16:creationId xmlns:a16="http://schemas.microsoft.com/office/drawing/2014/main" id="{CDA66C93-4076-4664-B9BA-01C0C95D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1512"/>
              <a:ext cx="268" cy="4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0640" y="16866"/>
                  </a:lnTo>
                  <a:lnTo>
                    <a:pt x="17760" y="12132"/>
                  </a:lnTo>
                  <a:lnTo>
                    <a:pt x="9600" y="5622"/>
                  </a:lnTo>
                  <a:lnTo>
                    <a:pt x="0" y="0"/>
                  </a:lnTo>
                </a:path>
              </a:pathLst>
            </a:custGeom>
            <a:noFill/>
            <a:ln w="5724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0533" name="Rectangle 8">
            <a:extLst>
              <a:ext uri="{FF2B5EF4-FFF2-40B4-BE49-F238E27FC236}">
                <a16:creationId xmlns:a16="http://schemas.microsoft.com/office/drawing/2014/main" id="{82BD221A-C23E-D1FE-47FD-6CDF1B30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5" y="171450"/>
            <a:ext cx="3709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</a:t>
            </a:r>
          </a:p>
        </p:txBody>
      </p:sp>
      <p:sp>
        <p:nvSpPr>
          <p:cNvPr id="150534" name="Rectangle 9">
            <a:extLst>
              <a:ext uri="{FF2B5EF4-FFF2-40B4-BE49-F238E27FC236}">
                <a16:creationId xmlns:a16="http://schemas.microsoft.com/office/drawing/2014/main" id="{EC14A439-7E2A-9534-C9EA-85003535B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5094288"/>
            <a:ext cx="33416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Ring (Exp/Con)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(Eccentricity)</a:t>
            </a:r>
          </a:p>
        </p:txBody>
      </p:sp>
      <p:sp>
        <p:nvSpPr>
          <p:cNvPr id="150535" name="Rectangle 10">
            <a:extLst>
              <a:ext uri="{FF2B5EF4-FFF2-40B4-BE49-F238E27FC236}">
                <a16:creationId xmlns:a16="http://schemas.microsoft.com/office/drawing/2014/main" id="{B4699874-94E9-3063-A840-FE293790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3" y="5070475"/>
            <a:ext cx="2676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Wedge (Rot)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(Azimuth)</a:t>
            </a:r>
          </a:p>
        </p:txBody>
      </p:sp>
      <p:grpSp>
        <p:nvGrpSpPr>
          <p:cNvPr id="150536" name="Group 11">
            <a:extLst>
              <a:ext uri="{FF2B5EF4-FFF2-40B4-BE49-F238E27FC236}">
                <a16:creationId xmlns:a16="http://schemas.microsoft.com/office/drawing/2014/main" id="{F8428DA0-7019-F71C-747F-34E187E4B881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323850"/>
            <a:ext cx="803275" cy="773113"/>
            <a:chOff x="424" y="204"/>
            <a:chExt cx="506" cy="487"/>
          </a:xfrm>
        </p:grpSpPr>
        <p:sp>
          <p:nvSpPr>
            <p:cNvPr id="150539" name="Line 12">
              <a:extLst>
                <a:ext uri="{FF2B5EF4-FFF2-40B4-BE49-F238E27FC236}">
                  <a16:creationId xmlns:a16="http://schemas.microsoft.com/office/drawing/2014/main" id="{4C15D2BD-0810-AFBB-CD2D-9CEB7D3E1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447"/>
              <a:ext cx="0" cy="246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0" name="Line 13">
              <a:extLst>
                <a:ext uri="{FF2B5EF4-FFF2-40B4-BE49-F238E27FC236}">
                  <a16:creationId xmlns:a16="http://schemas.microsoft.com/office/drawing/2014/main" id="{E98FAC3B-469B-708E-9D8D-CE811648A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203"/>
              <a:ext cx="0" cy="24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1" name="Oval 14">
              <a:extLst>
                <a:ext uri="{FF2B5EF4-FFF2-40B4-BE49-F238E27FC236}">
                  <a16:creationId xmlns:a16="http://schemas.microsoft.com/office/drawing/2014/main" id="{B1DBB86B-B41F-90CD-AACB-F0E4F3E31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435"/>
              <a:ext cx="28" cy="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0542" name="Line 15">
              <a:extLst>
                <a:ext uri="{FF2B5EF4-FFF2-40B4-BE49-F238E27FC236}">
                  <a16:creationId xmlns:a16="http://schemas.microsoft.com/office/drawing/2014/main" id="{43ED2EA9-DD8D-1D09-5E62-DFC5C8002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3" name="Line 16">
              <a:extLst>
                <a:ext uri="{FF2B5EF4-FFF2-40B4-BE49-F238E27FC236}">
                  <a16:creationId xmlns:a16="http://schemas.microsoft.com/office/drawing/2014/main" id="{A087AB89-65CE-6B69-BD7D-F08BEE759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0537" name="Line 17">
            <a:extLst>
              <a:ext uri="{FF2B5EF4-FFF2-40B4-BE49-F238E27FC236}">
                <a16:creationId xmlns:a16="http://schemas.microsoft.com/office/drawing/2014/main" id="{4E90D54F-F386-9343-FB14-6B5C1581B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3044825"/>
            <a:ext cx="1752600" cy="82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38" name="Line 18">
            <a:extLst>
              <a:ext uri="{FF2B5EF4-FFF2-40B4-BE49-F238E27FC236}">
                <a16:creationId xmlns:a16="http://schemas.microsoft.com/office/drawing/2014/main" id="{0DD3B37C-8838-D98B-8C0C-4FBC868F8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1673225"/>
            <a:ext cx="1219200" cy="14541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>
            <a:extLst>
              <a:ext uri="{FF2B5EF4-FFF2-40B4-BE49-F238E27FC236}">
                <a16:creationId xmlns:a16="http://schemas.microsoft.com/office/drawing/2014/main" id="{526EB46E-086E-C3BB-35DE-C0D0A4BD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48</a:t>
            </a: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69BABBC5-008A-92C7-46A3-E1B5DA9DA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171450"/>
            <a:ext cx="558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 Analysis</a:t>
            </a:r>
          </a:p>
        </p:txBody>
      </p:sp>
      <p:pic>
        <p:nvPicPr>
          <p:cNvPr id="152580" name="Picture 3">
            <a:extLst>
              <a:ext uri="{FF2B5EF4-FFF2-40B4-BE49-F238E27FC236}">
                <a16:creationId xmlns:a16="http://schemas.microsoft.com/office/drawing/2014/main" id="{AC3C1DB6-8ACE-B7CD-AE60-4C21B739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58975"/>
            <a:ext cx="28257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Rectangle 4">
            <a:extLst>
              <a:ext uri="{FF2B5EF4-FFF2-40B4-BE49-F238E27FC236}">
                <a16:creationId xmlns:a16="http://schemas.microsoft.com/office/drawing/2014/main" id="{ECB5C3E1-41EC-8ECE-9361-6FB8CE8B3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65238"/>
            <a:ext cx="1800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1=Asin(R)</a:t>
            </a:r>
          </a:p>
        </p:txBody>
      </p:sp>
      <p:sp>
        <p:nvSpPr>
          <p:cNvPr id="152582" name="Rectangle 5">
            <a:extLst>
              <a:ext uri="{FF2B5EF4-FFF2-40B4-BE49-F238E27FC236}">
                <a16:creationId xmlns:a16="http://schemas.microsoft.com/office/drawing/2014/main" id="{F1C9FC7F-7E46-7C68-9CC2-984FA9D7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1265238"/>
            <a:ext cx="1857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2=Acos(R)</a:t>
            </a:r>
          </a:p>
        </p:txBody>
      </p:sp>
      <p:grpSp>
        <p:nvGrpSpPr>
          <p:cNvPr id="152583" name="Group 6">
            <a:extLst>
              <a:ext uri="{FF2B5EF4-FFF2-40B4-BE49-F238E27FC236}">
                <a16:creationId xmlns:a16="http://schemas.microsoft.com/office/drawing/2014/main" id="{39234596-4A26-E7F3-654C-972147AB4FC0}"/>
              </a:ext>
            </a:extLst>
          </p:cNvPr>
          <p:cNvGrpSpPr>
            <a:grpSpLocks/>
          </p:cNvGrpSpPr>
          <p:nvPr/>
        </p:nvGrpSpPr>
        <p:grpSpPr bwMode="auto">
          <a:xfrm>
            <a:off x="4525963" y="1609725"/>
            <a:ext cx="3984625" cy="712788"/>
            <a:chOff x="2851" y="1014"/>
            <a:chExt cx="2510" cy="449"/>
          </a:xfrm>
        </p:grpSpPr>
        <p:sp>
          <p:nvSpPr>
            <p:cNvPr id="152589" name="Rectangle 7">
              <a:extLst>
                <a:ext uri="{FF2B5EF4-FFF2-40B4-BE49-F238E27FC236}">
                  <a16:creationId xmlns:a16="http://schemas.microsoft.com/office/drawing/2014/main" id="{0D800127-04F5-AD65-A911-AA65084B3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1041"/>
              <a:ext cx="2510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4400">
                  <a:solidFill>
                    <a:srgbClr val="FFFF66"/>
                  </a:solidFill>
                </a:rPr>
                <a:t>R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</a:t>
              </a:r>
              <a:r>
                <a:rPr lang="en-US" altLang="en-US" sz="4400">
                  <a:solidFill>
                    <a:srgbClr val="FFFF66"/>
                  </a:solidFill>
                </a:rPr>
                <a:t>tan (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1/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2)</a:t>
              </a:r>
            </a:p>
          </p:txBody>
        </p:sp>
        <p:sp>
          <p:nvSpPr>
            <p:cNvPr id="152590" name="Rectangle 8">
              <a:extLst>
                <a:ext uri="{FF2B5EF4-FFF2-40B4-BE49-F238E27FC236}">
                  <a16:creationId xmlns:a16="http://schemas.microsoft.com/office/drawing/2014/main" id="{4B2CA7AA-0586-33ED-2A41-5851E7A47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" y="1014"/>
              <a:ext cx="18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2000">
                  <a:solidFill>
                    <a:srgbClr val="FFFF66"/>
                  </a:solidFill>
                </a:rPr>
                <a:t>-1</a:t>
              </a:r>
            </a:p>
          </p:txBody>
        </p:sp>
      </p:grpSp>
      <p:pic>
        <p:nvPicPr>
          <p:cNvPr id="152584" name="Picture 9">
            <a:extLst>
              <a:ext uri="{FF2B5EF4-FFF2-40B4-BE49-F238E27FC236}">
                <a16:creationId xmlns:a16="http://schemas.microsoft.com/office/drawing/2014/main" id="{C0BB5120-1D41-B76E-3BD2-0421B8E5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b="49062"/>
          <a:stretch>
            <a:fillRect/>
          </a:stretch>
        </p:blipFill>
        <p:spPr bwMode="auto">
          <a:xfrm>
            <a:off x="4724400" y="2478088"/>
            <a:ext cx="3492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5" name="Line 10">
            <a:extLst>
              <a:ext uri="{FF2B5EF4-FFF2-40B4-BE49-F238E27FC236}">
                <a16:creationId xmlns:a16="http://schemas.microsoft.com/office/drawing/2014/main" id="{C523B7BD-2340-0970-455F-819ADE1E14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5888" y="3360738"/>
            <a:ext cx="476250" cy="930275"/>
          </a:xfrm>
          <a:prstGeom prst="line">
            <a:avLst/>
          </a:prstGeom>
          <a:noFill/>
          <a:ln w="5724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6" name="Rectangle 11">
            <a:extLst>
              <a:ext uri="{FF2B5EF4-FFF2-40B4-BE49-F238E27FC236}">
                <a16:creationId xmlns:a16="http://schemas.microsoft.com/office/drawing/2014/main" id="{0BEEAA6B-C1F3-1327-79AE-EF864D78D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657600"/>
            <a:ext cx="4540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52587" name="Rectangle 12">
            <a:extLst>
              <a:ext uri="{FF2B5EF4-FFF2-40B4-BE49-F238E27FC236}">
                <a16:creationId xmlns:a16="http://schemas.microsoft.com/office/drawing/2014/main" id="{465A68FE-02C4-5C65-C698-CC4E751AA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6126163"/>
            <a:ext cx="1797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Eccentricity</a:t>
            </a:r>
          </a:p>
        </p:txBody>
      </p:sp>
      <p:sp>
        <p:nvSpPr>
          <p:cNvPr id="152588" name="Rectangle 13">
            <a:extLst>
              <a:ext uri="{FF2B5EF4-FFF2-40B4-BE49-F238E27FC236}">
                <a16:creationId xmlns:a16="http://schemas.microsoft.com/office/drawing/2014/main" id="{2FBD10B2-6A22-1B45-4F76-F8B95B84C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66800"/>
            <a:ext cx="3390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R</a:t>
            </a: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</a:t>
            </a:r>
            <a:r>
              <a:rPr lang="en-US" altLang="en-US" sz="2800">
                <a:solidFill>
                  <a:srgbClr val="FFFF66"/>
                </a:solidFill>
              </a:rPr>
              <a:t>Eccentricity Radius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>
            <a:extLst>
              <a:ext uri="{FF2B5EF4-FFF2-40B4-BE49-F238E27FC236}">
                <a16:creationId xmlns:a16="http://schemas.microsoft.com/office/drawing/2014/main" id="{AFF7268F-A262-6E35-D313-3742B13FB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49</a:t>
            </a:r>
          </a:p>
        </p:txBody>
      </p:sp>
      <p:pic>
        <p:nvPicPr>
          <p:cNvPr id="154627" name="Picture 2">
            <a:extLst>
              <a:ext uri="{FF2B5EF4-FFF2-40B4-BE49-F238E27FC236}">
                <a16:creationId xmlns:a16="http://schemas.microsoft.com/office/drawing/2014/main" id="{F32564DB-FA0A-2005-D70D-8C32F0A8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t="15094" r="21814" b="22641"/>
          <a:stretch>
            <a:fillRect/>
          </a:stretch>
        </p:blipFill>
        <p:spPr bwMode="auto">
          <a:xfrm>
            <a:off x="1905000" y="3997325"/>
            <a:ext cx="22399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28" name="Group 3">
            <a:extLst>
              <a:ext uri="{FF2B5EF4-FFF2-40B4-BE49-F238E27FC236}">
                <a16:creationId xmlns:a16="http://schemas.microsoft.com/office/drawing/2014/main" id="{F9D70EDA-1D62-0571-6447-AA01675DF83D}"/>
              </a:ext>
            </a:extLst>
          </p:cNvPr>
          <p:cNvGrpSpPr>
            <a:grpSpLocks/>
          </p:cNvGrpSpPr>
          <p:nvPr/>
        </p:nvGrpSpPr>
        <p:grpSpPr bwMode="auto">
          <a:xfrm>
            <a:off x="2132013" y="3962400"/>
            <a:ext cx="1228725" cy="766763"/>
            <a:chOff x="1343" y="2496"/>
            <a:chExt cx="774" cy="483"/>
          </a:xfrm>
        </p:grpSpPr>
        <p:grpSp>
          <p:nvGrpSpPr>
            <p:cNvPr id="154651" name="Group 4">
              <a:extLst>
                <a:ext uri="{FF2B5EF4-FFF2-40B4-BE49-F238E27FC236}">
                  <a16:creationId xmlns:a16="http://schemas.microsoft.com/office/drawing/2014/main" id="{D951ECBE-EB50-2E90-2C94-9DFD77C73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815"/>
              <a:ext cx="556" cy="164"/>
              <a:chOff x="1390" y="2815"/>
              <a:chExt cx="556" cy="164"/>
            </a:xfrm>
          </p:grpSpPr>
          <p:sp>
            <p:nvSpPr>
              <p:cNvPr id="154656" name="Rectangle 5">
                <a:extLst>
                  <a:ext uri="{FF2B5EF4-FFF2-40B4-BE49-F238E27FC236}">
                    <a16:creationId xmlns:a16="http://schemas.microsoft.com/office/drawing/2014/main" id="{01CADC24-F156-8A48-FAF6-416DAAD99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886"/>
                <a:ext cx="140" cy="93"/>
              </a:xfrm>
              <a:prstGeom prst="rect">
                <a:avLst/>
              </a:prstGeom>
              <a:solidFill>
                <a:srgbClr val="C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7" name="Rectangle 6">
                <a:extLst>
                  <a:ext uri="{FF2B5EF4-FFF2-40B4-BE49-F238E27FC236}">
                    <a16:creationId xmlns:a16="http://schemas.microsoft.com/office/drawing/2014/main" id="{35DEF91F-A5D1-A1E5-054C-1977C11E1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815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grpSp>
          <p:nvGrpSpPr>
            <p:cNvPr id="154652" name="Group 7">
              <a:extLst>
                <a:ext uri="{FF2B5EF4-FFF2-40B4-BE49-F238E27FC236}">
                  <a16:creationId xmlns:a16="http://schemas.microsoft.com/office/drawing/2014/main" id="{128B7473-6B25-CF26-AA7C-003878CDD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656"/>
              <a:ext cx="727" cy="159"/>
              <a:chOff x="1390" y="2656"/>
              <a:chExt cx="727" cy="159"/>
            </a:xfrm>
          </p:grpSpPr>
          <p:sp>
            <p:nvSpPr>
              <p:cNvPr id="154654" name="Rectangle 8">
                <a:extLst>
                  <a:ext uri="{FF2B5EF4-FFF2-40B4-BE49-F238E27FC236}">
                    <a16:creationId xmlns:a16="http://schemas.microsoft.com/office/drawing/2014/main" id="{7203D740-8F87-5674-1083-542A79F72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723"/>
                <a:ext cx="140" cy="92"/>
              </a:xfrm>
              <a:prstGeom prst="rect">
                <a:avLst/>
              </a:prstGeom>
              <a:solidFill>
                <a:srgbClr val="FFC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5" name="Rectangle 9">
                <a:extLst>
                  <a:ext uri="{FF2B5EF4-FFF2-40B4-BE49-F238E27FC236}">
                    <a16:creationId xmlns:a16="http://schemas.microsoft.com/office/drawing/2014/main" id="{EA220DED-D8DB-A06A-1549-3698AF99E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656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</p:grpSp>
        <p:sp>
          <p:nvSpPr>
            <p:cNvPr id="154653" name="Rectangle 10">
              <a:extLst>
                <a:ext uri="{FF2B5EF4-FFF2-40B4-BE49-F238E27FC236}">
                  <a16:creationId xmlns:a16="http://schemas.microsoft.com/office/drawing/2014/main" id="{83BC3ED1-F1EF-4409-A892-25001E2D3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3" y="2496"/>
              <a:ext cx="48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400">
                  <a:solidFill>
                    <a:srgbClr val="FFFFFF"/>
                  </a:solidFill>
                  <a:latin typeface="Arial" panose="020B0604020202020204" pitchFamily="34" charset="0"/>
                </a:rPr>
                <a:t>Isoclines</a:t>
              </a:r>
            </a:p>
          </p:txBody>
        </p:sp>
      </p:grpSp>
      <p:pic>
        <p:nvPicPr>
          <p:cNvPr id="154629" name="Picture 11">
            <a:extLst>
              <a:ext uri="{FF2B5EF4-FFF2-40B4-BE49-F238E27FC236}">
                <a16:creationId xmlns:a16="http://schemas.microsoft.com/office/drawing/2014/main" id="{EE4AB7A0-8DBB-F621-B02D-87FB3416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1282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30" name="Group 12">
            <a:extLst>
              <a:ext uri="{FF2B5EF4-FFF2-40B4-BE49-F238E27FC236}">
                <a16:creationId xmlns:a16="http://schemas.microsoft.com/office/drawing/2014/main" id="{EA6E2CC7-AD05-E84A-80C3-07FD166F77DB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914400"/>
            <a:ext cx="3457575" cy="5675313"/>
            <a:chOff x="3408" y="576"/>
            <a:chExt cx="2178" cy="3575"/>
          </a:xfrm>
        </p:grpSpPr>
        <p:grpSp>
          <p:nvGrpSpPr>
            <p:cNvPr id="154642" name="Group 13">
              <a:extLst>
                <a:ext uri="{FF2B5EF4-FFF2-40B4-BE49-F238E27FC236}">
                  <a16:creationId xmlns:a16="http://schemas.microsoft.com/office/drawing/2014/main" id="{F69965BE-9F1C-C5C2-59EB-A22D19A586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576"/>
              <a:ext cx="2178" cy="3575"/>
              <a:chOff x="3408" y="576"/>
              <a:chExt cx="2178" cy="3575"/>
            </a:xfrm>
          </p:grpSpPr>
          <p:pic>
            <p:nvPicPr>
              <p:cNvPr id="154645" name="Picture 14">
                <a:extLst>
                  <a:ext uri="{FF2B5EF4-FFF2-40B4-BE49-F238E27FC236}">
                    <a16:creationId xmlns:a16="http://schemas.microsoft.com/office/drawing/2014/main" id="{C37AB03B-1E01-CF04-4D37-7146B6DE44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5" t="15094" r="21814" b="22641"/>
              <a:stretch>
                <a:fillRect/>
              </a:stretch>
            </p:blipFill>
            <p:spPr bwMode="auto">
              <a:xfrm>
                <a:off x="4177" y="576"/>
                <a:ext cx="1409" cy="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6" name="Picture 15">
                <a:extLst>
                  <a:ext uri="{FF2B5EF4-FFF2-40B4-BE49-F238E27FC236}">
                    <a16:creationId xmlns:a16="http://schemas.microsoft.com/office/drawing/2014/main" id="{F0837494-22B3-42BE-DEB0-73EAE075B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7" t="1750" r="2687" b="3500"/>
              <a:stretch>
                <a:fillRect/>
              </a:stretch>
            </p:blipFill>
            <p:spPr bwMode="auto">
              <a:xfrm>
                <a:off x="3408" y="720"/>
                <a:ext cx="678" cy="1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7" name="Rectangle 16">
                <a:extLst>
                  <a:ext uri="{FF2B5EF4-FFF2-40B4-BE49-F238E27FC236}">
                    <a16:creationId xmlns:a16="http://schemas.microsoft.com/office/drawing/2014/main" id="{FF504206-8CD6-8F33-0FD0-F12156BE2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672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  <p:pic>
            <p:nvPicPr>
              <p:cNvPr id="154648" name="Picture 17">
                <a:extLst>
                  <a:ext uri="{FF2B5EF4-FFF2-40B4-BE49-F238E27FC236}">
                    <a16:creationId xmlns:a16="http://schemas.microsoft.com/office/drawing/2014/main" id="{54F93806-DB61-FE35-8149-CDF6A4212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49" t="15094" r="21814" b="22641"/>
              <a:stretch>
                <a:fillRect/>
              </a:stretch>
            </p:blipFill>
            <p:spPr bwMode="auto">
              <a:xfrm>
                <a:off x="4176" y="2352"/>
                <a:ext cx="1410" cy="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9" name="Picture 18">
                <a:extLst>
                  <a:ext uri="{FF2B5EF4-FFF2-40B4-BE49-F238E27FC236}">
                    <a16:creationId xmlns:a16="http://schemas.microsoft.com/office/drawing/2014/main" id="{75E4DB68-5163-4794-AC62-C036595FD7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" y="2544"/>
                <a:ext cx="609" cy="1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50" name="Rectangle 19">
                <a:extLst>
                  <a:ext uri="{FF2B5EF4-FFF2-40B4-BE49-F238E27FC236}">
                    <a16:creationId xmlns:a16="http://schemas.microsoft.com/office/drawing/2014/main" id="{C81A791E-191E-4E93-6E5D-F5A187CE8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2544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pic>
          <p:nvPicPr>
            <p:cNvPr id="154643" name="Picture 20">
              <a:extLst>
                <a:ext uri="{FF2B5EF4-FFF2-40B4-BE49-F238E27FC236}">
                  <a16:creationId xmlns:a16="http://schemas.microsoft.com/office/drawing/2014/main" id="{6104F5B6-CB47-E25B-B88F-DAEE20B1C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" b="49028"/>
            <a:stretch>
              <a:fillRect/>
            </a:stretch>
          </p:blipFill>
          <p:spPr bwMode="auto">
            <a:xfrm>
              <a:off x="4128" y="864"/>
              <a:ext cx="28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44" name="Picture 21">
              <a:extLst>
                <a:ext uri="{FF2B5EF4-FFF2-40B4-BE49-F238E27FC236}">
                  <a16:creationId xmlns:a16="http://schemas.microsoft.com/office/drawing/2014/main" id="{0EAC0BA3-A533-6980-0228-CC0CA06D7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4176" y="2704"/>
              <a:ext cx="2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631" name="Group 22">
            <a:extLst>
              <a:ext uri="{FF2B5EF4-FFF2-40B4-BE49-F238E27FC236}">
                <a16:creationId xmlns:a16="http://schemas.microsoft.com/office/drawing/2014/main" id="{0380CEFF-F026-6B63-9449-AC5F2EF526C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990600"/>
            <a:ext cx="4645025" cy="2765425"/>
            <a:chOff x="192" y="624"/>
            <a:chExt cx="2926" cy="1742"/>
          </a:xfrm>
        </p:grpSpPr>
        <p:grpSp>
          <p:nvGrpSpPr>
            <p:cNvPr id="154633" name="Group 23">
              <a:extLst>
                <a:ext uri="{FF2B5EF4-FFF2-40B4-BE49-F238E27FC236}">
                  <a16:creationId xmlns:a16="http://schemas.microsoft.com/office/drawing/2014/main" id="{8C3C421B-4DBF-403E-69CA-9EC37DA17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536"/>
              <a:ext cx="1630" cy="830"/>
              <a:chOff x="768" y="1536"/>
              <a:chExt cx="1630" cy="830"/>
            </a:xfrm>
          </p:grpSpPr>
          <p:pic>
            <p:nvPicPr>
              <p:cNvPr id="154640" name="Picture 24">
                <a:extLst>
                  <a:ext uri="{FF2B5EF4-FFF2-40B4-BE49-F238E27FC236}">
                    <a16:creationId xmlns:a16="http://schemas.microsoft.com/office/drawing/2014/main" id="{FC03EDB1-D49E-BBB5-ECBD-43C8BAD5F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7" t="23586" r="2431" b="24841"/>
              <a:stretch>
                <a:fillRect/>
              </a:stretch>
            </p:blipFill>
            <p:spPr bwMode="auto">
              <a:xfrm>
                <a:off x="846" y="1536"/>
                <a:ext cx="1552" cy="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1" name="Rectangle 25">
                <a:extLst>
                  <a:ext uri="{FF2B5EF4-FFF2-40B4-BE49-F238E27FC236}">
                    <a16:creationId xmlns:a16="http://schemas.microsoft.com/office/drawing/2014/main" id="{8C30737D-25B1-4D1A-4755-1A5F9E263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871"/>
                <a:ext cx="530" cy="426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4" name="Group 26">
              <a:extLst>
                <a:ext uri="{FF2B5EF4-FFF2-40B4-BE49-F238E27FC236}">
                  <a16:creationId xmlns:a16="http://schemas.microsoft.com/office/drawing/2014/main" id="{C03E31EA-285C-C8C9-47AA-E671FC0081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624"/>
              <a:ext cx="1534" cy="847"/>
              <a:chOff x="1584" y="624"/>
              <a:chExt cx="1534" cy="847"/>
            </a:xfrm>
          </p:grpSpPr>
          <p:pic>
            <p:nvPicPr>
              <p:cNvPr id="154638" name="Picture 27">
                <a:extLst>
                  <a:ext uri="{FF2B5EF4-FFF2-40B4-BE49-F238E27FC236}">
                    <a16:creationId xmlns:a16="http://schemas.microsoft.com/office/drawing/2014/main" id="{903759DA-B618-E400-507D-4DF6DEC7E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60" t="25475" r="22241" b="34904"/>
              <a:stretch>
                <a:fillRect/>
              </a:stretch>
            </p:blipFill>
            <p:spPr bwMode="auto">
              <a:xfrm>
                <a:off x="1704" y="624"/>
                <a:ext cx="1414" cy="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9" name="Rectangle 28">
                <a:extLst>
                  <a:ext uri="{FF2B5EF4-FFF2-40B4-BE49-F238E27FC236}">
                    <a16:creationId xmlns:a16="http://schemas.microsoft.com/office/drawing/2014/main" id="{B5CC611A-C68F-3AE1-2931-0F9F9524C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923"/>
                <a:ext cx="606" cy="488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5" name="Group 29">
              <a:extLst>
                <a:ext uri="{FF2B5EF4-FFF2-40B4-BE49-F238E27FC236}">
                  <a16:creationId xmlns:a16="http://schemas.microsoft.com/office/drawing/2014/main" id="{4C732F4E-7250-9A09-E5BA-48B778756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624"/>
              <a:ext cx="1150" cy="911"/>
              <a:chOff x="192" y="624"/>
              <a:chExt cx="1150" cy="911"/>
            </a:xfrm>
          </p:grpSpPr>
          <p:pic>
            <p:nvPicPr>
              <p:cNvPr id="154636" name="Picture 30">
                <a:extLst>
                  <a:ext uri="{FF2B5EF4-FFF2-40B4-BE49-F238E27FC236}">
                    <a16:creationId xmlns:a16="http://schemas.microsoft.com/office/drawing/2014/main" id="{4F981FF5-4FCE-10F1-B11C-7470A4708E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73" t="7590" r="37202" b="43349"/>
              <a:stretch>
                <a:fillRect/>
              </a:stretch>
            </p:blipFill>
            <p:spPr bwMode="auto">
              <a:xfrm>
                <a:off x="192" y="624"/>
                <a:ext cx="1150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7" name="Rectangle 31">
                <a:extLst>
                  <a:ext uri="{FF2B5EF4-FFF2-40B4-BE49-F238E27FC236}">
                    <a16:creationId xmlns:a16="http://schemas.microsoft.com/office/drawing/2014/main" id="{E34ABEC1-41C6-15A8-A771-439735FC8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1440"/>
                <a:ext cx="64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000">
                    <a:solidFill>
                      <a:srgbClr val="FFFFFF"/>
                    </a:solidFill>
                  </a:rPr>
                  <a:t>Polimeni, NI 2010</a:t>
                </a:r>
              </a:p>
            </p:txBody>
          </p:sp>
        </p:grpSp>
      </p:grpSp>
      <p:sp>
        <p:nvSpPr>
          <p:cNvPr id="154632" name="Rectangle 32">
            <a:extLst>
              <a:ext uri="{FF2B5EF4-FFF2-40B4-BE49-F238E27FC236}">
                <a16:creationId xmlns:a16="http://schemas.microsoft.com/office/drawing/2014/main" id="{060AB365-0043-EF7C-E3BA-6F253F3C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36525"/>
            <a:ext cx="39671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Retinotopy 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>
            <a:extLst>
              <a:ext uri="{FF2B5EF4-FFF2-40B4-BE49-F238E27FC236}">
                <a16:creationId xmlns:a16="http://schemas.microsoft.com/office/drawing/2014/main" id="{FA22622B-4502-DEE0-C247-6C29F2286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39</a:t>
            </a:r>
          </a:p>
        </p:txBody>
      </p:sp>
      <p:grpSp>
        <p:nvGrpSpPr>
          <p:cNvPr id="156675" name="Group 2">
            <a:extLst>
              <a:ext uri="{FF2B5EF4-FFF2-40B4-BE49-F238E27FC236}">
                <a16:creationId xmlns:a16="http://schemas.microsoft.com/office/drawing/2014/main" id="{BC477D2B-FDC5-A15B-B00E-34D25B699018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6771" name="Group 3">
              <a:extLst>
                <a:ext uri="{FF2B5EF4-FFF2-40B4-BE49-F238E27FC236}">
                  <a16:creationId xmlns:a16="http://schemas.microsoft.com/office/drawing/2014/main" id="{F4E6BD1B-53C4-D20C-85A8-ADBBFE93E5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6782" name="Picture 4">
                <a:extLst>
                  <a:ext uri="{FF2B5EF4-FFF2-40B4-BE49-F238E27FC236}">
                    <a16:creationId xmlns:a16="http://schemas.microsoft.com/office/drawing/2014/main" id="{D3E6062A-3C89-BCA6-80FA-2EEE734F29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6783" name="Line 5">
                <a:extLst>
                  <a:ext uri="{FF2B5EF4-FFF2-40B4-BE49-F238E27FC236}">
                    <a16:creationId xmlns:a16="http://schemas.microsoft.com/office/drawing/2014/main" id="{398EBB0D-C913-23C2-7DCC-3B6C135E5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4" name="Line 6">
                <a:extLst>
                  <a:ext uri="{FF2B5EF4-FFF2-40B4-BE49-F238E27FC236}">
                    <a16:creationId xmlns:a16="http://schemas.microsoft.com/office/drawing/2014/main" id="{939B2E7D-908C-5BFF-0C60-2DFC79708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5" name="Line 7">
                <a:extLst>
                  <a:ext uri="{FF2B5EF4-FFF2-40B4-BE49-F238E27FC236}">
                    <a16:creationId xmlns:a16="http://schemas.microsoft.com/office/drawing/2014/main" id="{EAAF46F0-2EF7-D68C-3219-35C636DC9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6" name="Line 8">
                <a:extLst>
                  <a:ext uri="{FF2B5EF4-FFF2-40B4-BE49-F238E27FC236}">
                    <a16:creationId xmlns:a16="http://schemas.microsoft.com/office/drawing/2014/main" id="{9FA8CC30-A4D0-FB4B-53BE-41EC2F99B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7" name="Line 9">
                <a:extLst>
                  <a:ext uri="{FF2B5EF4-FFF2-40B4-BE49-F238E27FC236}">
                    <a16:creationId xmlns:a16="http://schemas.microsoft.com/office/drawing/2014/main" id="{897C64DD-6DFC-4445-A189-A8850467C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8" name="Line 10">
                <a:extLst>
                  <a:ext uri="{FF2B5EF4-FFF2-40B4-BE49-F238E27FC236}">
                    <a16:creationId xmlns:a16="http://schemas.microsoft.com/office/drawing/2014/main" id="{B5E9635E-C6CE-D795-E472-6CB4DA1A67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9" name="Line 11">
                <a:extLst>
                  <a:ext uri="{FF2B5EF4-FFF2-40B4-BE49-F238E27FC236}">
                    <a16:creationId xmlns:a16="http://schemas.microsoft.com/office/drawing/2014/main" id="{0AD14E0F-AA6C-D645-1E47-B7F8A28D3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0" name="Line 12">
                <a:extLst>
                  <a:ext uri="{FF2B5EF4-FFF2-40B4-BE49-F238E27FC236}">
                    <a16:creationId xmlns:a16="http://schemas.microsoft.com/office/drawing/2014/main" id="{BFBDF222-5E39-A835-DF6F-953A3C63D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1" name="Line 13">
                <a:extLst>
                  <a:ext uri="{FF2B5EF4-FFF2-40B4-BE49-F238E27FC236}">
                    <a16:creationId xmlns:a16="http://schemas.microsoft.com/office/drawing/2014/main" id="{D54B7052-24EA-E49E-B193-48A2E8A20B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2" name="Line 14">
                <a:extLst>
                  <a:ext uri="{FF2B5EF4-FFF2-40B4-BE49-F238E27FC236}">
                    <a16:creationId xmlns:a16="http://schemas.microsoft.com/office/drawing/2014/main" id="{FC4E637D-2C44-A1CB-DCD7-5BD5FA7A1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6772" name="Oval 15">
              <a:extLst>
                <a:ext uri="{FF2B5EF4-FFF2-40B4-BE49-F238E27FC236}">
                  <a16:creationId xmlns:a16="http://schemas.microsoft.com/office/drawing/2014/main" id="{2BAA42F2-C771-9D30-A2C9-8B4BA4E3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3" name="Oval 16">
              <a:extLst>
                <a:ext uri="{FF2B5EF4-FFF2-40B4-BE49-F238E27FC236}">
                  <a16:creationId xmlns:a16="http://schemas.microsoft.com/office/drawing/2014/main" id="{8C1B49D0-C399-4B60-9C97-8A1910AA6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4" name="Oval 17">
              <a:extLst>
                <a:ext uri="{FF2B5EF4-FFF2-40B4-BE49-F238E27FC236}">
                  <a16:creationId xmlns:a16="http://schemas.microsoft.com/office/drawing/2014/main" id="{E036594F-F35C-BB23-0FE0-F4417BE74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5" name="Oval 18">
              <a:extLst>
                <a:ext uri="{FF2B5EF4-FFF2-40B4-BE49-F238E27FC236}">
                  <a16:creationId xmlns:a16="http://schemas.microsoft.com/office/drawing/2014/main" id="{9F45D19A-FCD9-7F49-AE12-185F29AB7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6" name="Oval 19">
              <a:extLst>
                <a:ext uri="{FF2B5EF4-FFF2-40B4-BE49-F238E27FC236}">
                  <a16:creationId xmlns:a16="http://schemas.microsoft.com/office/drawing/2014/main" id="{9B5CB138-1C6E-074B-5436-9FFEF50DE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7" name="Oval 20">
              <a:extLst>
                <a:ext uri="{FF2B5EF4-FFF2-40B4-BE49-F238E27FC236}">
                  <a16:creationId xmlns:a16="http://schemas.microsoft.com/office/drawing/2014/main" id="{4F962679-A246-D33C-4853-37A7AFB5F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8" name="Oval 21">
              <a:extLst>
                <a:ext uri="{FF2B5EF4-FFF2-40B4-BE49-F238E27FC236}">
                  <a16:creationId xmlns:a16="http://schemas.microsoft.com/office/drawing/2014/main" id="{7A2BA1A1-003F-1417-4BD8-23D7D5DC9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9" name="Oval 22">
              <a:extLst>
                <a:ext uri="{FF2B5EF4-FFF2-40B4-BE49-F238E27FC236}">
                  <a16:creationId xmlns:a16="http://schemas.microsoft.com/office/drawing/2014/main" id="{FB5709A5-4E5F-7430-AF18-0C4E0967C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0" name="Oval 23">
              <a:extLst>
                <a:ext uri="{FF2B5EF4-FFF2-40B4-BE49-F238E27FC236}">
                  <a16:creationId xmlns:a16="http://schemas.microsoft.com/office/drawing/2014/main" id="{67493F77-995B-EC2C-3378-77548ABBE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1" name="Oval 24">
              <a:extLst>
                <a:ext uri="{FF2B5EF4-FFF2-40B4-BE49-F238E27FC236}">
                  <a16:creationId xmlns:a16="http://schemas.microsoft.com/office/drawing/2014/main" id="{F7E7ACB4-82AD-ED04-33CD-8E9C1284C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6" name="Picture 25">
            <a:extLst>
              <a:ext uri="{FF2B5EF4-FFF2-40B4-BE49-F238E27FC236}">
                <a16:creationId xmlns:a16="http://schemas.microsoft.com/office/drawing/2014/main" id="{146E17B0-4A46-85C7-EECD-F6657B2A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6677" name="Group 26">
            <a:extLst>
              <a:ext uri="{FF2B5EF4-FFF2-40B4-BE49-F238E27FC236}">
                <a16:creationId xmlns:a16="http://schemas.microsoft.com/office/drawing/2014/main" id="{9F054BD8-54BB-8F7C-20CB-50F08732665B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6769" name="Picture 27">
              <a:extLst>
                <a:ext uri="{FF2B5EF4-FFF2-40B4-BE49-F238E27FC236}">
                  <a16:creationId xmlns:a16="http://schemas.microsoft.com/office/drawing/2014/main" id="{0EFE6D72-8E27-52C7-CB1E-82BF6D614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70" name="Rectangle 28">
              <a:extLst>
                <a:ext uri="{FF2B5EF4-FFF2-40B4-BE49-F238E27FC236}">
                  <a16:creationId xmlns:a16="http://schemas.microsoft.com/office/drawing/2014/main" id="{4CDD33BB-4EF8-8415-68B6-F2A80862CD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8" name="Picture 29">
            <a:extLst>
              <a:ext uri="{FF2B5EF4-FFF2-40B4-BE49-F238E27FC236}">
                <a16:creationId xmlns:a16="http://schemas.microsoft.com/office/drawing/2014/main" id="{7FB91E82-BC8E-51D8-CB57-305439BC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30">
            <a:extLst>
              <a:ext uri="{FF2B5EF4-FFF2-40B4-BE49-F238E27FC236}">
                <a16:creationId xmlns:a16="http://schemas.microsoft.com/office/drawing/2014/main" id="{09B9D4FC-BDE7-4B48-D33D-87626A10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0" name="Picture 31">
            <a:extLst>
              <a:ext uri="{FF2B5EF4-FFF2-40B4-BE49-F238E27FC236}">
                <a16:creationId xmlns:a16="http://schemas.microsoft.com/office/drawing/2014/main" id="{6DDB8B66-457D-96A9-DB0F-6A83E993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Picture 32">
            <a:extLst>
              <a:ext uri="{FF2B5EF4-FFF2-40B4-BE49-F238E27FC236}">
                <a16:creationId xmlns:a16="http://schemas.microsoft.com/office/drawing/2014/main" id="{A4E1EC8E-D15B-F903-18E8-4FA113B8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2" name="Picture 33">
            <a:extLst>
              <a:ext uri="{FF2B5EF4-FFF2-40B4-BE49-F238E27FC236}">
                <a16:creationId xmlns:a16="http://schemas.microsoft.com/office/drawing/2014/main" id="{FCA66908-4BA8-EEF7-B126-2CF76B54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3" name="Picture 34">
            <a:extLst>
              <a:ext uri="{FF2B5EF4-FFF2-40B4-BE49-F238E27FC236}">
                <a16:creationId xmlns:a16="http://schemas.microsoft.com/office/drawing/2014/main" id="{9BECCDE2-89E4-501B-0ADC-56A4CA7D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4" name="Picture 35">
            <a:extLst>
              <a:ext uri="{FF2B5EF4-FFF2-40B4-BE49-F238E27FC236}">
                <a16:creationId xmlns:a16="http://schemas.microsoft.com/office/drawing/2014/main" id="{5A7D01D5-F974-1E1E-1DB1-3C8D96BC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5" name="Picture 36">
            <a:extLst>
              <a:ext uri="{FF2B5EF4-FFF2-40B4-BE49-F238E27FC236}">
                <a16:creationId xmlns:a16="http://schemas.microsoft.com/office/drawing/2014/main" id="{57142D7F-CA27-B27E-1B46-92DC8818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6" name="Line 37">
            <a:extLst>
              <a:ext uri="{FF2B5EF4-FFF2-40B4-BE49-F238E27FC236}">
                <a16:creationId xmlns:a16="http://schemas.microsoft.com/office/drawing/2014/main" id="{AD370B47-7265-EA27-476C-1235A04349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687" name="Group 38">
            <a:extLst>
              <a:ext uri="{FF2B5EF4-FFF2-40B4-BE49-F238E27FC236}">
                <a16:creationId xmlns:a16="http://schemas.microsoft.com/office/drawing/2014/main" id="{CEE68748-D279-D00A-260C-551D6D79496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6767" name="Oval 39">
              <a:extLst>
                <a:ext uri="{FF2B5EF4-FFF2-40B4-BE49-F238E27FC236}">
                  <a16:creationId xmlns:a16="http://schemas.microsoft.com/office/drawing/2014/main" id="{4E37C040-9ECA-0889-EAC7-188836308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8" name="Rectangle 40">
              <a:extLst>
                <a:ext uri="{FF2B5EF4-FFF2-40B4-BE49-F238E27FC236}">
                  <a16:creationId xmlns:a16="http://schemas.microsoft.com/office/drawing/2014/main" id="{44C85E5F-1E6C-EEC7-5748-AB3898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6688" name="Group 41">
            <a:extLst>
              <a:ext uri="{FF2B5EF4-FFF2-40B4-BE49-F238E27FC236}">
                <a16:creationId xmlns:a16="http://schemas.microsoft.com/office/drawing/2014/main" id="{C7622374-205D-F543-FBD5-2DA73080D4BF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6765" name="Oval 42">
              <a:extLst>
                <a:ext uri="{FF2B5EF4-FFF2-40B4-BE49-F238E27FC236}">
                  <a16:creationId xmlns:a16="http://schemas.microsoft.com/office/drawing/2014/main" id="{F5A8A70A-243D-74E3-1AA0-AF77CAEFA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6" name="Rectangle 43">
              <a:extLst>
                <a:ext uri="{FF2B5EF4-FFF2-40B4-BE49-F238E27FC236}">
                  <a16:creationId xmlns:a16="http://schemas.microsoft.com/office/drawing/2014/main" id="{76CE6345-D3BC-7E64-D9C3-EAEB7BEC1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6689" name="Rectangle 44">
            <a:extLst>
              <a:ext uri="{FF2B5EF4-FFF2-40B4-BE49-F238E27FC236}">
                <a16:creationId xmlns:a16="http://schemas.microsoft.com/office/drawing/2014/main" id="{1BBE0575-D931-73D1-DFA7-00EC501C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6690" name="Group 45">
            <a:extLst>
              <a:ext uri="{FF2B5EF4-FFF2-40B4-BE49-F238E27FC236}">
                <a16:creationId xmlns:a16="http://schemas.microsoft.com/office/drawing/2014/main" id="{796F7F78-843B-4554-A7F1-ABB1FA0580EA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6763" name="Picture 46">
              <a:extLst>
                <a:ext uri="{FF2B5EF4-FFF2-40B4-BE49-F238E27FC236}">
                  <a16:creationId xmlns:a16="http://schemas.microsoft.com/office/drawing/2014/main" id="{0EE512BF-C544-A9D5-F378-43C1D044A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764" name="Rectangle 47">
              <a:extLst>
                <a:ext uri="{FF2B5EF4-FFF2-40B4-BE49-F238E27FC236}">
                  <a16:creationId xmlns:a16="http://schemas.microsoft.com/office/drawing/2014/main" id="{B2E4F5A8-00EF-AB86-9A55-2D3CDD426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6691" name="Rectangle 48">
            <a:extLst>
              <a:ext uri="{FF2B5EF4-FFF2-40B4-BE49-F238E27FC236}">
                <a16:creationId xmlns:a16="http://schemas.microsoft.com/office/drawing/2014/main" id="{3C6A89A2-864C-C5EA-9BDC-68B81DF3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6692" name="Group 49">
            <a:extLst>
              <a:ext uri="{FF2B5EF4-FFF2-40B4-BE49-F238E27FC236}">
                <a16:creationId xmlns:a16="http://schemas.microsoft.com/office/drawing/2014/main" id="{015F5001-A991-BDD8-9F3A-C77FD9EEC8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6761" name="Picture 50">
              <a:extLst>
                <a:ext uri="{FF2B5EF4-FFF2-40B4-BE49-F238E27FC236}">
                  <a16:creationId xmlns:a16="http://schemas.microsoft.com/office/drawing/2014/main" id="{F4AE93F4-020E-AAF6-1551-0F07F3AAF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2" name="Rectangle 51">
              <a:extLst>
                <a:ext uri="{FF2B5EF4-FFF2-40B4-BE49-F238E27FC236}">
                  <a16:creationId xmlns:a16="http://schemas.microsoft.com/office/drawing/2014/main" id="{B96FD942-5C88-5671-5DEE-4227BC426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6693" name="Rectangle 52">
            <a:extLst>
              <a:ext uri="{FF2B5EF4-FFF2-40B4-BE49-F238E27FC236}">
                <a16:creationId xmlns:a16="http://schemas.microsoft.com/office/drawing/2014/main" id="{E24D7D71-5D9A-DDE2-B670-4D86159CF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6694" name="Group 53">
            <a:extLst>
              <a:ext uri="{FF2B5EF4-FFF2-40B4-BE49-F238E27FC236}">
                <a16:creationId xmlns:a16="http://schemas.microsoft.com/office/drawing/2014/main" id="{B00E6F56-2832-0844-5CE0-423EB1D1E8D4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6759" name="Picture 54">
              <a:extLst>
                <a:ext uri="{FF2B5EF4-FFF2-40B4-BE49-F238E27FC236}">
                  <a16:creationId xmlns:a16="http://schemas.microsoft.com/office/drawing/2014/main" id="{58963B77-FA0E-3FFF-AC59-C8A39CBDB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0" name="Rectangle 55">
              <a:extLst>
                <a:ext uri="{FF2B5EF4-FFF2-40B4-BE49-F238E27FC236}">
                  <a16:creationId xmlns:a16="http://schemas.microsoft.com/office/drawing/2014/main" id="{092C30F1-97D2-D526-6AF1-4645A189F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6695" name="Rectangle 56">
            <a:extLst>
              <a:ext uri="{FF2B5EF4-FFF2-40B4-BE49-F238E27FC236}">
                <a16:creationId xmlns:a16="http://schemas.microsoft.com/office/drawing/2014/main" id="{03D4C946-68FB-36F6-D2D4-36A799716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6696" name="Rectangle 57">
            <a:extLst>
              <a:ext uri="{FF2B5EF4-FFF2-40B4-BE49-F238E27FC236}">
                <a16:creationId xmlns:a16="http://schemas.microsoft.com/office/drawing/2014/main" id="{B4738AB0-4CC2-0E92-3ABF-25F5FD6EE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6697" name="Rectangle 58">
            <a:extLst>
              <a:ext uri="{FF2B5EF4-FFF2-40B4-BE49-F238E27FC236}">
                <a16:creationId xmlns:a16="http://schemas.microsoft.com/office/drawing/2014/main" id="{575F7F2E-B723-092D-256C-1F8E8B925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6698" name="Group 59">
            <a:extLst>
              <a:ext uri="{FF2B5EF4-FFF2-40B4-BE49-F238E27FC236}">
                <a16:creationId xmlns:a16="http://schemas.microsoft.com/office/drawing/2014/main" id="{5EF845E0-F080-782F-7F26-E00ACCB7A779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6757" name="Oval 60">
              <a:extLst>
                <a:ext uri="{FF2B5EF4-FFF2-40B4-BE49-F238E27FC236}">
                  <a16:creationId xmlns:a16="http://schemas.microsoft.com/office/drawing/2014/main" id="{EC6863AF-A95A-5A35-D2EB-77DEE753F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8" name="Rectangle 61">
              <a:extLst>
                <a:ext uri="{FF2B5EF4-FFF2-40B4-BE49-F238E27FC236}">
                  <a16:creationId xmlns:a16="http://schemas.microsoft.com/office/drawing/2014/main" id="{4C31558A-709A-3365-C2C7-46D83BC75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6699" name="Rectangle 62">
            <a:extLst>
              <a:ext uri="{FF2B5EF4-FFF2-40B4-BE49-F238E27FC236}">
                <a16:creationId xmlns:a16="http://schemas.microsoft.com/office/drawing/2014/main" id="{8A835F46-694B-B096-5083-1EBE711AA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6700" name="Rectangle 63">
            <a:extLst>
              <a:ext uri="{FF2B5EF4-FFF2-40B4-BE49-F238E27FC236}">
                <a16:creationId xmlns:a16="http://schemas.microsoft.com/office/drawing/2014/main" id="{9FDA1D60-FB09-9283-ABF7-FBD9BA15E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6701" name="Group 64">
            <a:extLst>
              <a:ext uri="{FF2B5EF4-FFF2-40B4-BE49-F238E27FC236}">
                <a16:creationId xmlns:a16="http://schemas.microsoft.com/office/drawing/2014/main" id="{28240B73-A315-A802-70CB-9B069FFC8B2F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6752" name="Picture 65">
              <a:extLst>
                <a:ext uri="{FF2B5EF4-FFF2-40B4-BE49-F238E27FC236}">
                  <a16:creationId xmlns:a16="http://schemas.microsoft.com/office/drawing/2014/main" id="{04031322-D755-E5F0-20F5-AF1FECB9A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753" name="Picture 66">
              <a:extLst>
                <a:ext uri="{FF2B5EF4-FFF2-40B4-BE49-F238E27FC236}">
                  <a16:creationId xmlns:a16="http://schemas.microsoft.com/office/drawing/2014/main" id="{78CC93EF-D195-C9C7-2CDD-0BCC4B871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54" name="Rectangle 67">
              <a:extLst>
                <a:ext uri="{FF2B5EF4-FFF2-40B4-BE49-F238E27FC236}">
                  <a16:creationId xmlns:a16="http://schemas.microsoft.com/office/drawing/2014/main" id="{96697F14-3DED-0AD9-C892-E3E011BBF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6755" name="Rectangle 68">
              <a:extLst>
                <a:ext uri="{FF2B5EF4-FFF2-40B4-BE49-F238E27FC236}">
                  <a16:creationId xmlns:a16="http://schemas.microsoft.com/office/drawing/2014/main" id="{952788BD-D721-6203-6D44-8ED1F01DF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6756" name="Rectangle 69">
              <a:extLst>
                <a:ext uri="{FF2B5EF4-FFF2-40B4-BE49-F238E27FC236}">
                  <a16:creationId xmlns:a16="http://schemas.microsoft.com/office/drawing/2014/main" id="{87FBFAF7-3EBA-FED5-B098-3F9554527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6702" name="Group 70">
            <a:extLst>
              <a:ext uri="{FF2B5EF4-FFF2-40B4-BE49-F238E27FC236}">
                <a16:creationId xmlns:a16="http://schemas.microsoft.com/office/drawing/2014/main" id="{55DE0693-B519-245D-02A7-0DE3BEEB9823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6750" name="Rectangle 71">
              <a:extLst>
                <a:ext uri="{FF2B5EF4-FFF2-40B4-BE49-F238E27FC236}">
                  <a16:creationId xmlns:a16="http://schemas.microsoft.com/office/drawing/2014/main" id="{4D98CC9B-6D32-8F4E-53C0-84CB1DA1B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1" name="Rectangle 72">
              <a:extLst>
                <a:ext uri="{FF2B5EF4-FFF2-40B4-BE49-F238E27FC236}">
                  <a16:creationId xmlns:a16="http://schemas.microsoft.com/office/drawing/2014/main" id="{6791DBDC-B0A7-E1AF-9AB2-15BA84FD8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6703" name="Group 73">
            <a:extLst>
              <a:ext uri="{FF2B5EF4-FFF2-40B4-BE49-F238E27FC236}">
                <a16:creationId xmlns:a16="http://schemas.microsoft.com/office/drawing/2014/main" id="{9046F297-2ED7-DEF8-78A9-27285AB199A4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6748" name="Oval 74">
              <a:extLst>
                <a:ext uri="{FF2B5EF4-FFF2-40B4-BE49-F238E27FC236}">
                  <a16:creationId xmlns:a16="http://schemas.microsoft.com/office/drawing/2014/main" id="{E0A263CF-3B4A-B788-79DA-09F8379A5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49" name="Rectangle 75">
              <a:extLst>
                <a:ext uri="{FF2B5EF4-FFF2-40B4-BE49-F238E27FC236}">
                  <a16:creationId xmlns:a16="http://schemas.microsoft.com/office/drawing/2014/main" id="{A21384A9-0377-8865-61B5-DF73DE2A9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6704" name="AutoShape 76">
            <a:extLst>
              <a:ext uri="{FF2B5EF4-FFF2-40B4-BE49-F238E27FC236}">
                <a16:creationId xmlns:a16="http://schemas.microsoft.com/office/drawing/2014/main" id="{1DA620C4-297D-C919-54D2-E1FA7B64F9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05" name="Line 77">
            <a:extLst>
              <a:ext uri="{FF2B5EF4-FFF2-40B4-BE49-F238E27FC236}">
                <a16:creationId xmlns:a16="http://schemas.microsoft.com/office/drawing/2014/main" id="{F69A448E-22B8-D49E-7D88-6F39B51D5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6" name="Line 78">
            <a:extLst>
              <a:ext uri="{FF2B5EF4-FFF2-40B4-BE49-F238E27FC236}">
                <a16:creationId xmlns:a16="http://schemas.microsoft.com/office/drawing/2014/main" id="{519621AA-FE51-A2EE-E3B4-93A61AADC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7" name="Line 79">
            <a:extLst>
              <a:ext uri="{FF2B5EF4-FFF2-40B4-BE49-F238E27FC236}">
                <a16:creationId xmlns:a16="http://schemas.microsoft.com/office/drawing/2014/main" id="{3DA465B7-DF5A-CF5D-787C-9A0B9FA413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8" name="Line 80">
            <a:extLst>
              <a:ext uri="{FF2B5EF4-FFF2-40B4-BE49-F238E27FC236}">
                <a16:creationId xmlns:a16="http://schemas.microsoft.com/office/drawing/2014/main" id="{BEFDA4E5-60B8-4EC4-615C-595B29DB6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9" name="Line 81">
            <a:extLst>
              <a:ext uri="{FF2B5EF4-FFF2-40B4-BE49-F238E27FC236}">
                <a16:creationId xmlns:a16="http://schemas.microsoft.com/office/drawing/2014/main" id="{75FE5CDF-9BB3-DB62-5075-61830420CF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0" name="Line 82">
            <a:extLst>
              <a:ext uri="{FF2B5EF4-FFF2-40B4-BE49-F238E27FC236}">
                <a16:creationId xmlns:a16="http://schemas.microsoft.com/office/drawing/2014/main" id="{58CE4FEF-ACAA-8A0E-E017-C9BE26B97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6711" name="AutoShape 83">
            <a:extLst>
              <a:ext uri="{FF2B5EF4-FFF2-40B4-BE49-F238E27FC236}">
                <a16:creationId xmlns:a16="http://schemas.microsoft.com/office/drawing/2014/main" id="{3F677045-14AF-8D8F-287D-24F5C1157E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12" name="Line 84">
            <a:extLst>
              <a:ext uri="{FF2B5EF4-FFF2-40B4-BE49-F238E27FC236}">
                <a16:creationId xmlns:a16="http://schemas.microsoft.com/office/drawing/2014/main" id="{10E3914B-9A46-71B0-78BE-FBEE36C48C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3" name="Line 85">
            <a:extLst>
              <a:ext uri="{FF2B5EF4-FFF2-40B4-BE49-F238E27FC236}">
                <a16:creationId xmlns:a16="http://schemas.microsoft.com/office/drawing/2014/main" id="{0719EB77-9FCE-98CE-308A-B5F03CEE1C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4" name="Line 86">
            <a:extLst>
              <a:ext uri="{FF2B5EF4-FFF2-40B4-BE49-F238E27FC236}">
                <a16:creationId xmlns:a16="http://schemas.microsoft.com/office/drawing/2014/main" id="{CAA5F9A0-A368-CE2A-B88D-9ECC2A741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5" name="Line 87">
            <a:extLst>
              <a:ext uri="{FF2B5EF4-FFF2-40B4-BE49-F238E27FC236}">
                <a16:creationId xmlns:a16="http://schemas.microsoft.com/office/drawing/2014/main" id="{DBD4E77D-C036-1DB0-BD6F-4D2F6BE187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6" name="Rectangle 88">
            <a:extLst>
              <a:ext uri="{FF2B5EF4-FFF2-40B4-BE49-F238E27FC236}">
                <a16:creationId xmlns:a16="http://schemas.microsoft.com/office/drawing/2014/main" id="{F8115413-7E55-1D6D-F583-A0447BCCF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6717" name="Line 89">
            <a:extLst>
              <a:ext uri="{FF2B5EF4-FFF2-40B4-BE49-F238E27FC236}">
                <a16:creationId xmlns:a16="http://schemas.microsoft.com/office/drawing/2014/main" id="{53EE47FB-BE7B-CC22-4DBE-60D646A2F1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8" name="Line 90">
            <a:extLst>
              <a:ext uri="{FF2B5EF4-FFF2-40B4-BE49-F238E27FC236}">
                <a16:creationId xmlns:a16="http://schemas.microsoft.com/office/drawing/2014/main" id="{A6572E0F-DC21-692E-4A6F-957777C349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7" name="Freeform 91">
            <a:extLst>
              <a:ext uri="{FF2B5EF4-FFF2-40B4-BE49-F238E27FC236}">
                <a16:creationId xmlns:a16="http://schemas.microsoft.com/office/drawing/2014/main" id="{64C89BE3-E114-4A35-8FD1-126B105733B5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6720" name="Line 92">
            <a:extLst>
              <a:ext uri="{FF2B5EF4-FFF2-40B4-BE49-F238E27FC236}">
                <a16:creationId xmlns:a16="http://schemas.microsoft.com/office/drawing/2014/main" id="{9C62D26E-9225-D47F-7807-AB2F7EB2A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1" name="Line 93">
            <a:extLst>
              <a:ext uri="{FF2B5EF4-FFF2-40B4-BE49-F238E27FC236}">
                <a16:creationId xmlns:a16="http://schemas.microsoft.com/office/drawing/2014/main" id="{CFF35CE9-ED18-CF2E-5F95-91979E12D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2" name="Rectangle 94">
            <a:extLst>
              <a:ext uri="{FF2B5EF4-FFF2-40B4-BE49-F238E27FC236}">
                <a16:creationId xmlns:a16="http://schemas.microsoft.com/office/drawing/2014/main" id="{53E0228B-AEAF-D2B1-E755-2CEEB52F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3" name="Rectangle 95">
            <a:extLst>
              <a:ext uri="{FF2B5EF4-FFF2-40B4-BE49-F238E27FC236}">
                <a16:creationId xmlns:a16="http://schemas.microsoft.com/office/drawing/2014/main" id="{4A953BD7-8A61-EDC8-54C4-5CDC0D515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6724" name="Rectangle 96">
            <a:extLst>
              <a:ext uri="{FF2B5EF4-FFF2-40B4-BE49-F238E27FC236}">
                <a16:creationId xmlns:a16="http://schemas.microsoft.com/office/drawing/2014/main" id="{AF758673-CF28-A0C8-8DB6-5108E73A1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5" name="Rectangle 97">
            <a:extLst>
              <a:ext uri="{FF2B5EF4-FFF2-40B4-BE49-F238E27FC236}">
                <a16:creationId xmlns:a16="http://schemas.microsoft.com/office/drawing/2014/main" id="{B73039C8-32C2-C43E-F1CC-66D1A83D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6726" name="Rectangle 98">
            <a:extLst>
              <a:ext uri="{FF2B5EF4-FFF2-40B4-BE49-F238E27FC236}">
                <a16:creationId xmlns:a16="http://schemas.microsoft.com/office/drawing/2014/main" id="{8B90F748-57CB-EF0F-A975-E25B1FFEC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6727" name="Rectangle 99">
            <a:extLst>
              <a:ext uri="{FF2B5EF4-FFF2-40B4-BE49-F238E27FC236}">
                <a16:creationId xmlns:a16="http://schemas.microsoft.com/office/drawing/2014/main" id="{27CE4FB8-A623-D70A-CBD9-68F1357D5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6728" name="Rectangle 100">
            <a:extLst>
              <a:ext uri="{FF2B5EF4-FFF2-40B4-BE49-F238E27FC236}">
                <a16:creationId xmlns:a16="http://schemas.microsoft.com/office/drawing/2014/main" id="{072E2299-0F92-66A2-44FC-4E6673D72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6729" name="Rectangle 101">
            <a:extLst>
              <a:ext uri="{FF2B5EF4-FFF2-40B4-BE49-F238E27FC236}">
                <a16:creationId xmlns:a16="http://schemas.microsoft.com/office/drawing/2014/main" id="{022A664A-F7B7-CE3F-4B92-9B5CEEF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6730" name="Rectangle 102">
            <a:extLst>
              <a:ext uri="{FF2B5EF4-FFF2-40B4-BE49-F238E27FC236}">
                <a16:creationId xmlns:a16="http://schemas.microsoft.com/office/drawing/2014/main" id="{6607F11D-BDEA-C249-8EE8-40266BBD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6731" name="Rectangle 103">
            <a:extLst>
              <a:ext uri="{FF2B5EF4-FFF2-40B4-BE49-F238E27FC236}">
                <a16:creationId xmlns:a16="http://schemas.microsoft.com/office/drawing/2014/main" id="{16D4F07B-A706-7B45-ECC5-A86DFEACB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6732" name="Rectangle 104">
            <a:extLst>
              <a:ext uri="{FF2B5EF4-FFF2-40B4-BE49-F238E27FC236}">
                <a16:creationId xmlns:a16="http://schemas.microsoft.com/office/drawing/2014/main" id="{623DAB9D-2725-E690-8AA8-06F7854FA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6733" name="Rectangle 105">
            <a:extLst>
              <a:ext uri="{FF2B5EF4-FFF2-40B4-BE49-F238E27FC236}">
                <a16:creationId xmlns:a16="http://schemas.microsoft.com/office/drawing/2014/main" id="{C81ADFC5-EB84-7403-CBD6-8DB6BB9B2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6734" name="Rectangle 106">
            <a:extLst>
              <a:ext uri="{FF2B5EF4-FFF2-40B4-BE49-F238E27FC236}">
                <a16:creationId xmlns:a16="http://schemas.microsoft.com/office/drawing/2014/main" id="{47F62DBE-9597-8E85-0DBD-27FB86144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6735" name="Rectangle 107">
            <a:extLst>
              <a:ext uri="{FF2B5EF4-FFF2-40B4-BE49-F238E27FC236}">
                <a16:creationId xmlns:a16="http://schemas.microsoft.com/office/drawing/2014/main" id="{14DD892C-049C-5FD2-57F7-0361F0842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6736" name="Rectangle 108">
            <a:extLst>
              <a:ext uri="{FF2B5EF4-FFF2-40B4-BE49-F238E27FC236}">
                <a16:creationId xmlns:a16="http://schemas.microsoft.com/office/drawing/2014/main" id="{AFC0BE78-5BB0-AEB1-5596-239FEFEBB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6737" name="Rectangle 109">
            <a:extLst>
              <a:ext uri="{FF2B5EF4-FFF2-40B4-BE49-F238E27FC236}">
                <a16:creationId xmlns:a16="http://schemas.microsoft.com/office/drawing/2014/main" id="{62EE2BC2-BD12-93B8-2A6D-F750462E3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6738" name="Rectangle 110">
            <a:extLst>
              <a:ext uri="{FF2B5EF4-FFF2-40B4-BE49-F238E27FC236}">
                <a16:creationId xmlns:a16="http://schemas.microsoft.com/office/drawing/2014/main" id="{5A3FB0A3-9127-34DA-B545-03B13F1E2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6739" name="Line 111">
            <a:extLst>
              <a:ext uri="{FF2B5EF4-FFF2-40B4-BE49-F238E27FC236}">
                <a16:creationId xmlns:a16="http://schemas.microsoft.com/office/drawing/2014/main" id="{31000EEF-9728-9A62-68FD-021F3BE5D8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0" name="Line 112">
            <a:extLst>
              <a:ext uri="{FF2B5EF4-FFF2-40B4-BE49-F238E27FC236}">
                <a16:creationId xmlns:a16="http://schemas.microsoft.com/office/drawing/2014/main" id="{008E7A81-7ADA-DAD8-7818-4414D0B904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6741" name="Picture 113">
            <a:extLst>
              <a:ext uri="{FF2B5EF4-FFF2-40B4-BE49-F238E27FC236}">
                <a16:creationId xmlns:a16="http://schemas.microsoft.com/office/drawing/2014/main" id="{D3AEAAED-E681-4F25-06A8-B0171CF5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2" name="Line 114">
            <a:extLst>
              <a:ext uri="{FF2B5EF4-FFF2-40B4-BE49-F238E27FC236}">
                <a16:creationId xmlns:a16="http://schemas.microsoft.com/office/drawing/2014/main" id="{CDE84374-E7AE-3227-1377-139154AF50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3" name="Rectangle 115">
            <a:extLst>
              <a:ext uri="{FF2B5EF4-FFF2-40B4-BE49-F238E27FC236}">
                <a16:creationId xmlns:a16="http://schemas.microsoft.com/office/drawing/2014/main" id="{6A773BD7-ECE7-8FE5-8C11-705B41786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6744" name="Picture 116">
            <a:extLst>
              <a:ext uri="{FF2B5EF4-FFF2-40B4-BE49-F238E27FC236}">
                <a16:creationId xmlns:a16="http://schemas.microsoft.com/office/drawing/2014/main" id="{7646B7BB-BF2A-2716-970C-28143E9DE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5" name="Rectangle 117">
            <a:extLst>
              <a:ext uri="{FF2B5EF4-FFF2-40B4-BE49-F238E27FC236}">
                <a16:creationId xmlns:a16="http://schemas.microsoft.com/office/drawing/2014/main" id="{31FE70E8-A3BF-DECC-B795-4161D6E1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6746" name="Line 118">
            <a:extLst>
              <a:ext uri="{FF2B5EF4-FFF2-40B4-BE49-F238E27FC236}">
                <a16:creationId xmlns:a16="http://schemas.microsoft.com/office/drawing/2014/main" id="{81F3205B-1636-7803-B0C1-C9FE194301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7" name="Rectangle 119">
            <a:extLst>
              <a:ext uri="{FF2B5EF4-FFF2-40B4-BE49-F238E27FC236}">
                <a16:creationId xmlns:a16="http://schemas.microsoft.com/office/drawing/2014/main" id="{4CD9F6E2-9508-5BD7-F5D0-C9268E5C0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>
            <a:extLst>
              <a:ext uri="{FF2B5EF4-FFF2-40B4-BE49-F238E27FC236}">
                <a16:creationId xmlns:a16="http://schemas.microsoft.com/office/drawing/2014/main" id="{27BFF341-C908-8EE6-B539-D2739A743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</a:p>
        </p:txBody>
      </p:sp>
      <p:grpSp>
        <p:nvGrpSpPr>
          <p:cNvPr id="158723" name="Group 2">
            <a:extLst>
              <a:ext uri="{FF2B5EF4-FFF2-40B4-BE49-F238E27FC236}">
                <a16:creationId xmlns:a16="http://schemas.microsoft.com/office/drawing/2014/main" id="{50975A90-C312-2C00-D3F8-02613A5540C9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8819" name="Group 3">
              <a:extLst>
                <a:ext uri="{FF2B5EF4-FFF2-40B4-BE49-F238E27FC236}">
                  <a16:creationId xmlns:a16="http://schemas.microsoft.com/office/drawing/2014/main" id="{F1890739-C934-CA4C-59F5-84C27F7A3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8830" name="Picture 4">
                <a:extLst>
                  <a:ext uri="{FF2B5EF4-FFF2-40B4-BE49-F238E27FC236}">
                    <a16:creationId xmlns:a16="http://schemas.microsoft.com/office/drawing/2014/main" id="{17DCDE46-265F-558E-6E10-816BD539E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8831" name="Line 5">
                <a:extLst>
                  <a:ext uri="{FF2B5EF4-FFF2-40B4-BE49-F238E27FC236}">
                    <a16:creationId xmlns:a16="http://schemas.microsoft.com/office/drawing/2014/main" id="{B612E207-820F-D120-1CBC-830B7DBD7A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2" name="Line 6">
                <a:extLst>
                  <a:ext uri="{FF2B5EF4-FFF2-40B4-BE49-F238E27FC236}">
                    <a16:creationId xmlns:a16="http://schemas.microsoft.com/office/drawing/2014/main" id="{A25E5678-BF47-5A11-736F-675060A5C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3" name="Line 7">
                <a:extLst>
                  <a:ext uri="{FF2B5EF4-FFF2-40B4-BE49-F238E27FC236}">
                    <a16:creationId xmlns:a16="http://schemas.microsoft.com/office/drawing/2014/main" id="{04CD27A5-E77B-FF12-81E0-9E65A8AFC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4" name="Line 8">
                <a:extLst>
                  <a:ext uri="{FF2B5EF4-FFF2-40B4-BE49-F238E27FC236}">
                    <a16:creationId xmlns:a16="http://schemas.microsoft.com/office/drawing/2014/main" id="{603E4BD5-A5E0-5DB0-6F6C-F636DD990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5" name="Line 9">
                <a:extLst>
                  <a:ext uri="{FF2B5EF4-FFF2-40B4-BE49-F238E27FC236}">
                    <a16:creationId xmlns:a16="http://schemas.microsoft.com/office/drawing/2014/main" id="{B968560A-2294-532E-F743-050611BE7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6" name="Line 10">
                <a:extLst>
                  <a:ext uri="{FF2B5EF4-FFF2-40B4-BE49-F238E27FC236}">
                    <a16:creationId xmlns:a16="http://schemas.microsoft.com/office/drawing/2014/main" id="{21E3C4CF-5F47-30AB-E987-6A732440C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7" name="Line 11">
                <a:extLst>
                  <a:ext uri="{FF2B5EF4-FFF2-40B4-BE49-F238E27FC236}">
                    <a16:creationId xmlns:a16="http://schemas.microsoft.com/office/drawing/2014/main" id="{D4401154-0F2D-B36C-91D4-8C5F98198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8" name="Line 12">
                <a:extLst>
                  <a:ext uri="{FF2B5EF4-FFF2-40B4-BE49-F238E27FC236}">
                    <a16:creationId xmlns:a16="http://schemas.microsoft.com/office/drawing/2014/main" id="{C3195221-F621-B80F-FF3B-4FBEFBAD7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9" name="Line 13">
                <a:extLst>
                  <a:ext uri="{FF2B5EF4-FFF2-40B4-BE49-F238E27FC236}">
                    <a16:creationId xmlns:a16="http://schemas.microsoft.com/office/drawing/2014/main" id="{00E3CA7C-D23F-EBF4-91DC-F71C0889A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40" name="Line 14">
                <a:extLst>
                  <a:ext uri="{FF2B5EF4-FFF2-40B4-BE49-F238E27FC236}">
                    <a16:creationId xmlns:a16="http://schemas.microsoft.com/office/drawing/2014/main" id="{7E20D887-BBEA-26EE-B6DD-2CE9B655F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8820" name="Oval 15">
              <a:extLst>
                <a:ext uri="{FF2B5EF4-FFF2-40B4-BE49-F238E27FC236}">
                  <a16:creationId xmlns:a16="http://schemas.microsoft.com/office/drawing/2014/main" id="{3F39BAC5-37C1-1BBF-4C8B-DCD8CDD9D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1" name="Oval 16">
              <a:extLst>
                <a:ext uri="{FF2B5EF4-FFF2-40B4-BE49-F238E27FC236}">
                  <a16:creationId xmlns:a16="http://schemas.microsoft.com/office/drawing/2014/main" id="{40CD87D4-DC9B-62AA-0520-3C8005F0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2" name="Oval 17">
              <a:extLst>
                <a:ext uri="{FF2B5EF4-FFF2-40B4-BE49-F238E27FC236}">
                  <a16:creationId xmlns:a16="http://schemas.microsoft.com/office/drawing/2014/main" id="{FB7170BD-2571-9388-9A10-3CC5430DC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3" name="Oval 18">
              <a:extLst>
                <a:ext uri="{FF2B5EF4-FFF2-40B4-BE49-F238E27FC236}">
                  <a16:creationId xmlns:a16="http://schemas.microsoft.com/office/drawing/2014/main" id="{FB72FB99-8B44-D9BC-AC62-050A699B2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4" name="Oval 19">
              <a:extLst>
                <a:ext uri="{FF2B5EF4-FFF2-40B4-BE49-F238E27FC236}">
                  <a16:creationId xmlns:a16="http://schemas.microsoft.com/office/drawing/2014/main" id="{4B795D70-41DA-0338-A321-91EAE899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5" name="Oval 20">
              <a:extLst>
                <a:ext uri="{FF2B5EF4-FFF2-40B4-BE49-F238E27FC236}">
                  <a16:creationId xmlns:a16="http://schemas.microsoft.com/office/drawing/2014/main" id="{4A228107-254D-55D7-933E-975FDB0E1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6" name="Oval 21">
              <a:extLst>
                <a:ext uri="{FF2B5EF4-FFF2-40B4-BE49-F238E27FC236}">
                  <a16:creationId xmlns:a16="http://schemas.microsoft.com/office/drawing/2014/main" id="{479EAC79-69AC-697F-838C-22FF17FA2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7" name="Oval 22">
              <a:extLst>
                <a:ext uri="{FF2B5EF4-FFF2-40B4-BE49-F238E27FC236}">
                  <a16:creationId xmlns:a16="http://schemas.microsoft.com/office/drawing/2014/main" id="{78529BBC-8B47-E7AC-D6DA-AC2E7BC68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8" name="Oval 23">
              <a:extLst>
                <a:ext uri="{FF2B5EF4-FFF2-40B4-BE49-F238E27FC236}">
                  <a16:creationId xmlns:a16="http://schemas.microsoft.com/office/drawing/2014/main" id="{4B235A99-66C1-02A0-277F-E3885BEAB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9" name="Oval 24">
              <a:extLst>
                <a:ext uri="{FF2B5EF4-FFF2-40B4-BE49-F238E27FC236}">
                  <a16:creationId xmlns:a16="http://schemas.microsoft.com/office/drawing/2014/main" id="{DA34F14F-FD34-9364-EF57-E3EA58044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4" name="Picture 25">
            <a:extLst>
              <a:ext uri="{FF2B5EF4-FFF2-40B4-BE49-F238E27FC236}">
                <a16:creationId xmlns:a16="http://schemas.microsoft.com/office/drawing/2014/main" id="{8DF00CB7-8804-065F-6364-7E003283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8725" name="Group 26">
            <a:extLst>
              <a:ext uri="{FF2B5EF4-FFF2-40B4-BE49-F238E27FC236}">
                <a16:creationId xmlns:a16="http://schemas.microsoft.com/office/drawing/2014/main" id="{E96A342F-EBE7-D432-8546-AD5ADEB65F8F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8817" name="Picture 27">
              <a:extLst>
                <a:ext uri="{FF2B5EF4-FFF2-40B4-BE49-F238E27FC236}">
                  <a16:creationId xmlns:a16="http://schemas.microsoft.com/office/drawing/2014/main" id="{2F8DD6A8-7F04-3593-601F-D0158A9E8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8" name="Rectangle 28">
              <a:extLst>
                <a:ext uri="{FF2B5EF4-FFF2-40B4-BE49-F238E27FC236}">
                  <a16:creationId xmlns:a16="http://schemas.microsoft.com/office/drawing/2014/main" id="{D5A2C063-513A-A4E7-DBFC-40D9FDB028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6" name="Picture 29">
            <a:extLst>
              <a:ext uri="{FF2B5EF4-FFF2-40B4-BE49-F238E27FC236}">
                <a16:creationId xmlns:a16="http://schemas.microsoft.com/office/drawing/2014/main" id="{AEE0697F-6628-B9D5-B3F0-8696AC15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7" name="Picture 30">
            <a:extLst>
              <a:ext uri="{FF2B5EF4-FFF2-40B4-BE49-F238E27FC236}">
                <a16:creationId xmlns:a16="http://schemas.microsoft.com/office/drawing/2014/main" id="{9724F551-AAF2-1AFD-3E4F-15F05DF1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31">
            <a:extLst>
              <a:ext uri="{FF2B5EF4-FFF2-40B4-BE49-F238E27FC236}">
                <a16:creationId xmlns:a16="http://schemas.microsoft.com/office/drawing/2014/main" id="{14D3A34B-6F94-8CCA-BACB-910E1EF2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9" name="Picture 32">
            <a:extLst>
              <a:ext uri="{FF2B5EF4-FFF2-40B4-BE49-F238E27FC236}">
                <a16:creationId xmlns:a16="http://schemas.microsoft.com/office/drawing/2014/main" id="{3D0F8468-EB3A-C4BA-AFC4-5D2E5186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0" name="Picture 33">
            <a:extLst>
              <a:ext uri="{FF2B5EF4-FFF2-40B4-BE49-F238E27FC236}">
                <a16:creationId xmlns:a16="http://schemas.microsoft.com/office/drawing/2014/main" id="{02D5B903-7D0A-4FE9-23F3-E1BFEBB7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1" name="Picture 34">
            <a:extLst>
              <a:ext uri="{FF2B5EF4-FFF2-40B4-BE49-F238E27FC236}">
                <a16:creationId xmlns:a16="http://schemas.microsoft.com/office/drawing/2014/main" id="{C18CF606-662B-2084-9231-1BB9AB90F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2" name="Picture 35">
            <a:extLst>
              <a:ext uri="{FF2B5EF4-FFF2-40B4-BE49-F238E27FC236}">
                <a16:creationId xmlns:a16="http://schemas.microsoft.com/office/drawing/2014/main" id="{6E78C02B-DF8E-9E19-21C2-A2670D92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3" name="Picture 36">
            <a:extLst>
              <a:ext uri="{FF2B5EF4-FFF2-40B4-BE49-F238E27FC236}">
                <a16:creationId xmlns:a16="http://schemas.microsoft.com/office/drawing/2014/main" id="{EFC0BB76-A9F1-0694-7A31-6C1F70F1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4" name="Line 37">
            <a:extLst>
              <a:ext uri="{FF2B5EF4-FFF2-40B4-BE49-F238E27FC236}">
                <a16:creationId xmlns:a16="http://schemas.microsoft.com/office/drawing/2014/main" id="{ED454E13-569B-1537-78B3-362F24FD74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8735" name="Group 38">
            <a:extLst>
              <a:ext uri="{FF2B5EF4-FFF2-40B4-BE49-F238E27FC236}">
                <a16:creationId xmlns:a16="http://schemas.microsoft.com/office/drawing/2014/main" id="{BD597237-1A46-A216-5DB4-C065080E5E3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8815" name="Oval 39">
              <a:extLst>
                <a:ext uri="{FF2B5EF4-FFF2-40B4-BE49-F238E27FC236}">
                  <a16:creationId xmlns:a16="http://schemas.microsoft.com/office/drawing/2014/main" id="{E1EF75EA-34E8-ACA0-8732-E49ED0812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6" name="Rectangle 40">
              <a:extLst>
                <a:ext uri="{FF2B5EF4-FFF2-40B4-BE49-F238E27FC236}">
                  <a16:creationId xmlns:a16="http://schemas.microsoft.com/office/drawing/2014/main" id="{69D825C7-7170-FF4A-61BB-E4769A9E2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8736" name="Group 41">
            <a:extLst>
              <a:ext uri="{FF2B5EF4-FFF2-40B4-BE49-F238E27FC236}">
                <a16:creationId xmlns:a16="http://schemas.microsoft.com/office/drawing/2014/main" id="{BAE1DB3B-1934-3F89-8AF4-5E1A9830E7FB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8813" name="Oval 42">
              <a:extLst>
                <a:ext uri="{FF2B5EF4-FFF2-40B4-BE49-F238E27FC236}">
                  <a16:creationId xmlns:a16="http://schemas.microsoft.com/office/drawing/2014/main" id="{6601A4B9-7681-D51B-B610-927FD7AD0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4" name="Rectangle 43">
              <a:extLst>
                <a:ext uri="{FF2B5EF4-FFF2-40B4-BE49-F238E27FC236}">
                  <a16:creationId xmlns:a16="http://schemas.microsoft.com/office/drawing/2014/main" id="{52DA590A-4D1A-903B-00E1-8791AB2D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8737" name="Rectangle 44">
            <a:extLst>
              <a:ext uri="{FF2B5EF4-FFF2-40B4-BE49-F238E27FC236}">
                <a16:creationId xmlns:a16="http://schemas.microsoft.com/office/drawing/2014/main" id="{53808B89-4B11-7189-4206-EBC52F8D7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8738" name="Group 45">
            <a:extLst>
              <a:ext uri="{FF2B5EF4-FFF2-40B4-BE49-F238E27FC236}">
                <a16:creationId xmlns:a16="http://schemas.microsoft.com/office/drawing/2014/main" id="{B91308CF-44BE-40CC-4E91-68E32CEFE305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8811" name="Picture 46">
              <a:extLst>
                <a:ext uri="{FF2B5EF4-FFF2-40B4-BE49-F238E27FC236}">
                  <a16:creationId xmlns:a16="http://schemas.microsoft.com/office/drawing/2014/main" id="{7C402DE4-71F4-89FF-DA88-0F9FF6CDC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812" name="Rectangle 47">
              <a:extLst>
                <a:ext uri="{FF2B5EF4-FFF2-40B4-BE49-F238E27FC236}">
                  <a16:creationId xmlns:a16="http://schemas.microsoft.com/office/drawing/2014/main" id="{C508C8F5-7F04-39D8-7805-AF7D82278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8739" name="Rectangle 48">
            <a:extLst>
              <a:ext uri="{FF2B5EF4-FFF2-40B4-BE49-F238E27FC236}">
                <a16:creationId xmlns:a16="http://schemas.microsoft.com/office/drawing/2014/main" id="{B7446AEC-8AF6-78CE-602D-4A516CC1B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8740" name="Group 49">
            <a:extLst>
              <a:ext uri="{FF2B5EF4-FFF2-40B4-BE49-F238E27FC236}">
                <a16:creationId xmlns:a16="http://schemas.microsoft.com/office/drawing/2014/main" id="{81615DCE-2C77-ABB5-2BE2-C92B61BE56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8809" name="Picture 50">
              <a:extLst>
                <a:ext uri="{FF2B5EF4-FFF2-40B4-BE49-F238E27FC236}">
                  <a16:creationId xmlns:a16="http://schemas.microsoft.com/office/drawing/2014/main" id="{47672D42-8BCC-E9CD-76F9-C757E0933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0" name="Rectangle 51">
              <a:extLst>
                <a:ext uri="{FF2B5EF4-FFF2-40B4-BE49-F238E27FC236}">
                  <a16:creationId xmlns:a16="http://schemas.microsoft.com/office/drawing/2014/main" id="{E5512563-AC8B-79A8-4343-E7896E852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8741" name="Rectangle 52">
            <a:extLst>
              <a:ext uri="{FF2B5EF4-FFF2-40B4-BE49-F238E27FC236}">
                <a16:creationId xmlns:a16="http://schemas.microsoft.com/office/drawing/2014/main" id="{D091C9EF-4C9F-E5F7-57FC-216DEE4F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8742" name="Group 53">
            <a:extLst>
              <a:ext uri="{FF2B5EF4-FFF2-40B4-BE49-F238E27FC236}">
                <a16:creationId xmlns:a16="http://schemas.microsoft.com/office/drawing/2014/main" id="{98BA6104-AF65-4DE3-F6B0-4BE9E2D4A371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8807" name="Picture 54">
              <a:extLst>
                <a:ext uri="{FF2B5EF4-FFF2-40B4-BE49-F238E27FC236}">
                  <a16:creationId xmlns:a16="http://schemas.microsoft.com/office/drawing/2014/main" id="{BB317A93-2241-AE1F-E81B-C5DE057E6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8" name="Rectangle 55">
              <a:extLst>
                <a:ext uri="{FF2B5EF4-FFF2-40B4-BE49-F238E27FC236}">
                  <a16:creationId xmlns:a16="http://schemas.microsoft.com/office/drawing/2014/main" id="{0A9721C9-A011-405B-F9A9-40EE60380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8743" name="Rectangle 56">
            <a:extLst>
              <a:ext uri="{FF2B5EF4-FFF2-40B4-BE49-F238E27FC236}">
                <a16:creationId xmlns:a16="http://schemas.microsoft.com/office/drawing/2014/main" id="{A3FB2493-A916-557B-D1D0-B75698DF8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8744" name="Rectangle 57">
            <a:extLst>
              <a:ext uri="{FF2B5EF4-FFF2-40B4-BE49-F238E27FC236}">
                <a16:creationId xmlns:a16="http://schemas.microsoft.com/office/drawing/2014/main" id="{DFECC2BB-BCBC-7BB2-9FA8-8A8B80A9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8745" name="Rectangle 58">
            <a:extLst>
              <a:ext uri="{FF2B5EF4-FFF2-40B4-BE49-F238E27FC236}">
                <a16:creationId xmlns:a16="http://schemas.microsoft.com/office/drawing/2014/main" id="{4AE6A6DE-36AF-1D14-A97A-56E6FB054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8746" name="Group 59">
            <a:extLst>
              <a:ext uri="{FF2B5EF4-FFF2-40B4-BE49-F238E27FC236}">
                <a16:creationId xmlns:a16="http://schemas.microsoft.com/office/drawing/2014/main" id="{D3CE8333-6EDD-7664-885C-3E295EDE73D3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8805" name="Oval 60">
              <a:extLst>
                <a:ext uri="{FF2B5EF4-FFF2-40B4-BE49-F238E27FC236}">
                  <a16:creationId xmlns:a16="http://schemas.microsoft.com/office/drawing/2014/main" id="{A40E1F7E-1F16-4463-9238-56FD02DB7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06" name="Rectangle 61">
              <a:extLst>
                <a:ext uri="{FF2B5EF4-FFF2-40B4-BE49-F238E27FC236}">
                  <a16:creationId xmlns:a16="http://schemas.microsoft.com/office/drawing/2014/main" id="{E6D9C158-639F-F5B5-B2EC-74F639E57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8747" name="Rectangle 62">
            <a:extLst>
              <a:ext uri="{FF2B5EF4-FFF2-40B4-BE49-F238E27FC236}">
                <a16:creationId xmlns:a16="http://schemas.microsoft.com/office/drawing/2014/main" id="{2DF0D094-E44E-8293-E821-80769AB2B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8748" name="Rectangle 63">
            <a:extLst>
              <a:ext uri="{FF2B5EF4-FFF2-40B4-BE49-F238E27FC236}">
                <a16:creationId xmlns:a16="http://schemas.microsoft.com/office/drawing/2014/main" id="{E13D9733-7F20-C687-EE8B-5A97281D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8749" name="Group 64">
            <a:extLst>
              <a:ext uri="{FF2B5EF4-FFF2-40B4-BE49-F238E27FC236}">
                <a16:creationId xmlns:a16="http://schemas.microsoft.com/office/drawing/2014/main" id="{05A12B00-C2B2-2624-883D-D4FBBEFA8562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8800" name="Picture 65">
              <a:extLst>
                <a:ext uri="{FF2B5EF4-FFF2-40B4-BE49-F238E27FC236}">
                  <a16:creationId xmlns:a16="http://schemas.microsoft.com/office/drawing/2014/main" id="{1639C8C2-5E9B-5314-7DB3-5632B2AE1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801" name="Picture 66">
              <a:extLst>
                <a:ext uri="{FF2B5EF4-FFF2-40B4-BE49-F238E27FC236}">
                  <a16:creationId xmlns:a16="http://schemas.microsoft.com/office/drawing/2014/main" id="{48A20B96-98C1-082E-3981-E349F4369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2" name="Rectangle 67">
              <a:extLst>
                <a:ext uri="{FF2B5EF4-FFF2-40B4-BE49-F238E27FC236}">
                  <a16:creationId xmlns:a16="http://schemas.microsoft.com/office/drawing/2014/main" id="{87E95860-B684-24D8-7434-5EC4F3E75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8803" name="Rectangle 68">
              <a:extLst>
                <a:ext uri="{FF2B5EF4-FFF2-40B4-BE49-F238E27FC236}">
                  <a16:creationId xmlns:a16="http://schemas.microsoft.com/office/drawing/2014/main" id="{310BD58B-D199-26C5-C3A7-46F072AA1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8804" name="Rectangle 69">
              <a:extLst>
                <a:ext uri="{FF2B5EF4-FFF2-40B4-BE49-F238E27FC236}">
                  <a16:creationId xmlns:a16="http://schemas.microsoft.com/office/drawing/2014/main" id="{6FC7A2BB-C9F0-0880-0072-F32CA80FC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8750" name="Group 70">
            <a:extLst>
              <a:ext uri="{FF2B5EF4-FFF2-40B4-BE49-F238E27FC236}">
                <a16:creationId xmlns:a16="http://schemas.microsoft.com/office/drawing/2014/main" id="{63A9FFDB-EC5C-A0EA-00DD-9A12B42422D9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8798" name="Rectangle 71">
              <a:extLst>
                <a:ext uri="{FF2B5EF4-FFF2-40B4-BE49-F238E27FC236}">
                  <a16:creationId xmlns:a16="http://schemas.microsoft.com/office/drawing/2014/main" id="{2951C763-9C6A-CEBA-A801-D2B105268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9" name="Rectangle 72">
              <a:extLst>
                <a:ext uri="{FF2B5EF4-FFF2-40B4-BE49-F238E27FC236}">
                  <a16:creationId xmlns:a16="http://schemas.microsoft.com/office/drawing/2014/main" id="{D1B71797-E507-7E5C-EF77-A7673AA8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8751" name="Group 73">
            <a:extLst>
              <a:ext uri="{FF2B5EF4-FFF2-40B4-BE49-F238E27FC236}">
                <a16:creationId xmlns:a16="http://schemas.microsoft.com/office/drawing/2014/main" id="{B9200543-0538-C72F-6794-936022A3E49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8796" name="Oval 74">
              <a:extLst>
                <a:ext uri="{FF2B5EF4-FFF2-40B4-BE49-F238E27FC236}">
                  <a16:creationId xmlns:a16="http://schemas.microsoft.com/office/drawing/2014/main" id="{BE60966E-3F6D-4550-A8E4-3CDC6E88F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7" name="Rectangle 75">
              <a:extLst>
                <a:ext uri="{FF2B5EF4-FFF2-40B4-BE49-F238E27FC236}">
                  <a16:creationId xmlns:a16="http://schemas.microsoft.com/office/drawing/2014/main" id="{F5BE7C87-DFFB-B6D6-80E0-025E0ED46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8752" name="AutoShape 76">
            <a:extLst>
              <a:ext uri="{FF2B5EF4-FFF2-40B4-BE49-F238E27FC236}">
                <a16:creationId xmlns:a16="http://schemas.microsoft.com/office/drawing/2014/main" id="{652A4EE6-DEEC-9E6D-84ED-7AD4B3E0E9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53" name="Line 77">
            <a:extLst>
              <a:ext uri="{FF2B5EF4-FFF2-40B4-BE49-F238E27FC236}">
                <a16:creationId xmlns:a16="http://schemas.microsoft.com/office/drawing/2014/main" id="{69B355EA-69C1-6C2F-F617-C18855059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4" name="Line 78">
            <a:extLst>
              <a:ext uri="{FF2B5EF4-FFF2-40B4-BE49-F238E27FC236}">
                <a16:creationId xmlns:a16="http://schemas.microsoft.com/office/drawing/2014/main" id="{C2F63065-28D5-89EF-1C3A-E214256AB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5" name="Line 79">
            <a:extLst>
              <a:ext uri="{FF2B5EF4-FFF2-40B4-BE49-F238E27FC236}">
                <a16:creationId xmlns:a16="http://schemas.microsoft.com/office/drawing/2014/main" id="{A310996A-AC9E-4B37-D344-3DD0AE9073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6" name="Line 80">
            <a:extLst>
              <a:ext uri="{FF2B5EF4-FFF2-40B4-BE49-F238E27FC236}">
                <a16:creationId xmlns:a16="http://schemas.microsoft.com/office/drawing/2014/main" id="{3D8BD484-BA10-4203-7992-B63D3768F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7" name="Line 81">
            <a:extLst>
              <a:ext uri="{FF2B5EF4-FFF2-40B4-BE49-F238E27FC236}">
                <a16:creationId xmlns:a16="http://schemas.microsoft.com/office/drawing/2014/main" id="{E70C718D-CC63-CDE0-9EDC-43C609C2A8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8" name="Line 82">
            <a:extLst>
              <a:ext uri="{FF2B5EF4-FFF2-40B4-BE49-F238E27FC236}">
                <a16:creationId xmlns:a16="http://schemas.microsoft.com/office/drawing/2014/main" id="{88CD3366-73A8-70E8-6A0F-A7B32B626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8759" name="AutoShape 83">
            <a:extLst>
              <a:ext uri="{FF2B5EF4-FFF2-40B4-BE49-F238E27FC236}">
                <a16:creationId xmlns:a16="http://schemas.microsoft.com/office/drawing/2014/main" id="{9619CAD0-36F9-C8C7-D24B-4A418F5B44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60" name="Line 84">
            <a:extLst>
              <a:ext uri="{FF2B5EF4-FFF2-40B4-BE49-F238E27FC236}">
                <a16:creationId xmlns:a16="http://schemas.microsoft.com/office/drawing/2014/main" id="{69A1A878-98B4-E1B4-2441-A4CF6F599C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1" name="Line 85">
            <a:extLst>
              <a:ext uri="{FF2B5EF4-FFF2-40B4-BE49-F238E27FC236}">
                <a16:creationId xmlns:a16="http://schemas.microsoft.com/office/drawing/2014/main" id="{6C53E29E-33BC-8231-B5C4-56A167F749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2" name="Line 86">
            <a:extLst>
              <a:ext uri="{FF2B5EF4-FFF2-40B4-BE49-F238E27FC236}">
                <a16:creationId xmlns:a16="http://schemas.microsoft.com/office/drawing/2014/main" id="{8CE1EB56-B685-3089-D6BC-8B0F6CB523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3" name="Line 87">
            <a:extLst>
              <a:ext uri="{FF2B5EF4-FFF2-40B4-BE49-F238E27FC236}">
                <a16:creationId xmlns:a16="http://schemas.microsoft.com/office/drawing/2014/main" id="{AFEE60A7-D883-2C76-6EDE-1F5FAC22BA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4" name="Rectangle 88">
            <a:extLst>
              <a:ext uri="{FF2B5EF4-FFF2-40B4-BE49-F238E27FC236}">
                <a16:creationId xmlns:a16="http://schemas.microsoft.com/office/drawing/2014/main" id="{E8A1B720-D1A4-EEBE-8543-C1FA70D2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8765" name="Line 89">
            <a:extLst>
              <a:ext uri="{FF2B5EF4-FFF2-40B4-BE49-F238E27FC236}">
                <a16:creationId xmlns:a16="http://schemas.microsoft.com/office/drawing/2014/main" id="{A5AB65FD-10B0-3E0C-23C5-B50605B060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6" name="Line 90">
            <a:extLst>
              <a:ext uri="{FF2B5EF4-FFF2-40B4-BE49-F238E27FC236}">
                <a16:creationId xmlns:a16="http://schemas.microsoft.com/office/drawing/2014/main" id="{AC7DE710-AD23-DFCD-ECE1-AA9093360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1" name="Freeform 91">
            <a:extLst>
              <a:ext uri="{FF2B5EF4-FFF2-40B4-BE49-F238E27FC236}">
                <a16:creationId xmlns:a16="http://schemas.microsoft.com/office/drawing/2014/main" id="{029430FD-5450-43CB-A56E-00440F1E802E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8768" name="Line 92">
            <a:extLst>
              <a:ext uri="{FF2B5EF4-FFF2-40B4-BE49-F238E27FC236}">
                <a16:creationId xmlns:a16="http://schemas.microsoft.com/office/drawing/2014/main" id="{CD22B87D-DD1B-EEAE-BBBA-D706DE9D4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9" name="Line 93">
            <a:extLst>
              <a:ext uri="{FF2B5EF4-FFF2-40B4-BE49-F238E27FC236}">
                <a16:creationId xmlns:a16="http://schemas.microsoft.com/office/drawing/2014/main" id="{275DD16A-A6B6-ACF1-3278-063789FCD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70" name="Rectangle 94">
            <a:extLst>
              <a:ext uri="{FF2B5EF4-FFF2-40B4-BE49-F238E27FC236}">
                <a16:creationId xmlns:a16="http://schemas.microsoft.com/office/drawing/2014/main" id="{91690D63-61B1-9F8A-0B2B-9E257C3F0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1" name="Rectangle 95">
            <a:extLst>
              <a:ext uri="{FF2B5EF4-FFF2-40B4-BE49-F238E27FC236}">
                <a16:creationId xmlns:a16="http://schemas.microsoft.com/office/drawing/2014/main" id="{28C53F05-4EBE-995F-982A-303F04BD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8772" name="Rectangle 96">
            <a:extLst>
              <a:ext uri="{FF2B5EF4-FFF2-40B4-BE49-F238E27FC236}">
                <a16:creationId xmlns:a16="http://schemas.microsoft.com/office/drawing/2014/main" id="{0B6EDA89-CA9D-4311-AE55-CEFC5D08B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3" name="Rectangle 97">
            <a:extLst>
              <a:ext uri="{FF2B5EF4-FFF2-40B4-BE49-F238E27FC236}">
                <a16:creationId xmlns:a16="http://schemas.microsoft.com/office/drawing/2014/main" id="{B195B6CA-9249-E89D-F370-E3C2F44E0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8774" name="Rectangle 98">
            <a:extLst>
              <a:ext uri="{FF2B5EF4-FFF2-40B4-BE49-F238E27FC236}">
                <a16:creationId xmlns:a16="http://schemas.microsoft.com/office/drawing/2014/main" id="{7CAEF045-B6F2-3789-6D0D-A76511C9E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8775" name="Rectangle 99">
            <a:extLst>
              <a:ext uri="{FF2B5EF4-FFF2-40B4-BE49-F238E27FC236}">
                <a16:creationId xmlns:a16="http://schemas.microsoft.com/office/drawing/2014/main" id="{35B1DE81-9018-586D-555D-2CAB97F1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8776" name="Rectangle 100">
            <a:extLst>
              <a:ext uri="{FF2B5EF4-FFF2-40B4-BE49-F238E27FC236}">
                <a16:creationId xmlns:a16="http://schemas.microsoft.com/office/drawing/2014/main" id="{4C1FF46A-74CD-2C83-FE91-1EA57105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8777" name="Rectangle 101">
            <a:extLst>
              <a:ext uri="{FF2B5EF4-FFF2-40B4-BE49-F238E27FC236}">
                <a16:creationId xmlns:a16="http://schemas.microsoft.com/office/drawing/2014/main" id="{E3889ACA-FF76-0F35-F5D9-588082B6A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8778" name="Rectangle 102">
            <a:extLst>
              <a:ext uri="{FF2B5EF4-FFF2-40B4-BE49-F238E27FC236}">
                <a16:creationId xmlns:a16="http://schemas.microsoft.com/office/drawing/2014/main" id="{5C1A54EE-5226-6768-7B39-AC6739BF4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8779" name="Rectangle 103">
            <a:extLst>
              <a:ext uri="{FF2B5EF4-FFF2-40B4-BE49-F238E27FC236}">
                <a16:creationId xmlns:a16="http://schemas.microsoft.com/office/drawing/2014/main" id="{A64F2DE0-3610-2587-87F7-E2C16F77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8780" name="Rectangle 104">
            <a:extLst>
              <a:ext uri="{FF2B5EF4-FFF2-40B4-BE49-F238E27FC236}">
                <a16:creationId xmlns:a16="http://schemas.microsoft.com/office/drawing/2014/main" id="{180D4B8B-696C-D1BA-6300-7D8E738BA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8781" name="Rectangle 105">
            <a:extLst>
              <a:ext uri="{FF2B5EF4-FFF2-40B4-BE49-F238E27FC236}">
                <a16:creationId xmlns:a16="http://schemas.microsoft.com/office/drawing/2014/main" id="{F92C2449-0C60-A417-FFA0-88AA8D64F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8782" name="Rectangle 106">
            <a:extLst>
              <a:ext uri="{FF2B5EF4-FFF2-40B4-BE49-F238E27FC236}">
                <a16:creationId xmlns:a16="http://schemas.microsoft.com/office/drawing/2014/main" id="{D4343F3D-622D-28F1-E3F6-21FD403C1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8783" name="Rectangle 107">
            <a:extLst>
              <a:ext uri="{FF2B5EF4-FFF2-40B4-BE49-F238E27FC236}">
                <a16:creationId xmlns:a16="http://schemas.microsoft.com/office/drawing/2014/main" id="{CE784ED7-66C4-CEE2-C549-013F022BB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8784" name="Rectangle 108">
            <a:extLst>
              <a:ext uri="{FF2B5EF4-FFF2-40B4-BE49-F238E27FC236}">
                <a16:creationId xmlns:a16="http://schemas.microsoft.com/office/drawing/2014/main" id="{118C8CDE-C686-E997-3F0B-E66F67D13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8785" name="Rectangle 109">
            <a:extLst>
              <a:ext uri="{FF2B5EF4-FFF2-40B4-BE49-F238E27FC236}">
                <a16:creationId xmlns:a16="http://schemas.microsoft.com/office/drawing/2014/main" id="{E5B8CF6B-E72E-0C55-5C76-FA6ED9F44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8786" name="Rectangle 110">
            <a:extLst>
              <a:ext uri="{FF2B5EF4-FFF2-40B4-BE49-F238E27FC236}">
                <a16:creationId xmlns:a16="http://schemas.microsoft.com/office/drawing/2014/main" id="{CDC1C645-C795-249C-3A6D-3CF28353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8787" name="Line 111">
            <a:extLst>
              <a:ext uri="{FF2B5EF4-FFF2-40B4-BE49-F238E27FC236}">
                <a16:creationId xmlns:a16="http://schemas.microsoft.com/office/drawing/2014/main" id="{FD001C61-7837-BE94-193F-86E2EF84ED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88" name="Line 112">
            <a:extLst>
              <a:ext uri="{FF2B5EF4-FFF2-40B4-BE49-F238E27FC236}">
                <a16:creationId xmlns:a16="http://schemas.microsoft.com/office/drawing/2014/main" id="{502DAFA5-877D-CD37-B866-F122FAC0AB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8789" name="Picture 113">
            <a:extLst>
              <a:ext uri="{FF2B5EF4-FFF2-40B4-BE49-F238E27FC236}">
                <a16:creationId xmlns:a16="http://schemas.microsoft.com/office/drawing/2014/main" id="{456540AC-43AD-01C8-157F-4C79DE0A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0" name="Line 114">
            <a:extLst>
              <a:ext uri="{FF2B5EF4-FFF2-40B4-BE49-F238E27FC236}">
                <a16:creationId xmlns:a16="http://schemas.microsoft.com/office/drawing/2014/main" id="{D88C31CD-761A-A4B2-E500-BEC9E45079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1" name="Rectangle 115">
            <a:extLst>
              <a:ext uri="{FF2B5EF4-FFF2-40B4-BE49-F238E27FC236}">
                <a16:creationId xmlns:a16="http://schemas.microsoft.com/office/drawing/2014/main" id="{0881DC5B-95F5-CF8C-A4CF-0BC5A374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8792" name="Picture 116">
            <a:extLst>
              <a:ext uri="{FF2B5EF4-FFF2-40B4-BE49-F238E27FC236}">
                <a16:creationId xmlns:a16="http://schemas.microsoft.com/office/drawing/2014/main" id="{89E26C56-2537-1905-3FB5-BC14102D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3" name="Rectangle 117">
            <a:extLst>
              <a:ext uri="{FF2B5EF4-FFF2-40B4-BE49-F238E27FC236}">
                <a16:creationId xmlns:a16="http://schemas.microsoft.com/office/drawing/2014/main" id="{A222DB42-2E2A-3EDE-32E2-722B02D6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8794" name="Line 118">
            <a:extLst>
              <a:ext uri="{FF2B5EF4-FFF2-40B4-BE49-F238E27FC236}">
                <a16:creationId xmlns:a16="http://schemas.microsoft.com/office/drawing/2014/main" id="{E5591B49-6028-8D59-0BFE-1C131D951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5" name="Rectangle 119">
            <a:extLst>
              <a:ext uri="{FF2B5EF4-FFF2-40B4-BE49-F238E27FC236}">
                <a16:creationId xmlns:a16="http://schemas.microsoft.com/office/drawing/2014/main" id="{252A14B7-70D7-FDE3-3270-3AB963FFC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>
            <a:extLst>
              <a:ext uri="{FF2B5EF4-FFF2-40B4-BE49-F238E27FC236}">
                <a16:creationId xmlns:a16="http://schemas.microsoft.com/office/drawing/2014/main" id="{A1DEA543-B232-D78F-28F8-86517248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55</a:t>
            </a:r>
          </a:p>
        </p:txBody>
      </p:sp>
      <p:sp>
        <p:nvSpPr>
          <p:cNvPr id="160771" name="Text Box 2">
            <a:extLst>
              <a:ext uri="{FF2B5EF4-FFF2-40B4-BE49-F238E27FC236}">
                <a16:creationId xmlns:a16="http://schemas.microsoft.com/office/drawing/2014/main" id="{F8B2EAD1-CB45-92C9-5AA3-1F20E33D4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Quantifying Folding Patterns</a:t>
            </a:r>
          </a:p>
        </p:txBody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CF92FB40-40AF-DC31-4E25-56E7CF632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905000"/>
            <a:ext cx="3975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Height or Depth Encodes Folding Pattern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Every vertex has a value</a:t>
            </a:r>
          </a:p>
        </p:txBody>
      </p:sp>
      <p:grpSp>
        <p:nvGrpSpPr>
          <p:cNvPr id="160773" name="Group 4">
            <a:extLst>
              <a:ext uri="{FF2B5EF4-FFF2-40B4-BE49-F238E27FC236}">
                <a16:creationId xmlns:a16="http://schemas.microsoft.com/office/drawing/2014/main" id="{42456C59-8D8B-4E53-47EF-080F1A21B8FC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219200"/>
            <a:ext cx="4568825" cy="2435225"/>
            <a:chOff x="288" y="768"/>
            <a:chExt cx="2878" cy="1534"/>
          </a:xfrm>
        </p:grpSpPr>
        <p:grpSp>
          <p:nvGrpSpPr>
            <p:cNvPr id="160795" name="Group 5">
              <a:extLst>
                <a:ext uri="{FF2B5EF4-FFF2-40B4-BE49-F238E27FC236}">
                  <a16:creationId xmlns:a16="http://schemas.microsoft.com/office/drawing/2014/main" id="{F218EC1A-A0BF-0E7B-E5F7-572C234B5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768"/>
              <a:ext cx="2878" cy="1534"/>
              <a:chOff x="288" y="768"/>
              <a:chExt cx="2878" cy="1534"/>
            </a:xfrm>
          </p:grpSpPr>
          <p:pic>
            <p:nvPicPr>
              <p:cNvPr id="160799" name="Picture 6">
                <a:extLst>
                  <a:ext uri="{FF2B5EF4-FFF2-40B4-BE49-F238E27FC236}">
                    <a16:creationId xmlns:a16="http://schemas.microsoft.com/office/drawing/2014/main" id="{B4BB1B46-5CB3-7A1A-63D5-77FFE0ECC8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1" t="7396" r="3076" b="45290"/>
              <a:stretch>
                <a:fillRect/>
              </a:stretch>
            </p:blipFill>
            <p:spPr bwMode="auto">
              <a:xfrm>
                <a:off x="288" y="768"/>
                <a:ext cx="2878" cy="1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831" name="Freeform 7">
                <a:extLst>
                  <a:ext uri="{FF2B5EF4-FFF2-40B4-BE49-F238E27FC236}">
                    <a16:creationId xmlns:a16="http://schemas.microsoft.com/office/drawing/2014/main" id="{ABE3B546-518A-48A6-9F59-CDF2EBB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270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0796" name="Group 8">
              <a:extLst>
                <a:ext uri="{FF2B5EF4-FFF2-40B4-BE49-F238E27FC236}">
                  <a16:creationId xmlns:a16="http://schemas.microsoft.com/office/drawing/2014/main" id="{76084689-45AB-76DE-5CCC-9A5075933D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488"/>
              <a:ext cx="1177" cy="614"/>
              <a:chOff x="1632" y="1488"/>
              <a:chExt cx="1177" cy="614"/>
            </a:xfrm>
          </p:grpSpPr>
          <p:sp>
            <p:nvSpPr>
              <p:cNvPr id="160797" name="Line 9">
                <a:extLst>
                  <a:ext uri="{FF2B5EF4-FFF2-40B4-BE49-F238E27FC236}">
                    <a16:creationId xmlns:a16="http://schemas.microsoft.com/office/drawing/2014/main" id="{BC2ACBD5-A6D4-34F2-8AB0-698F405968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1488"/>
                <a:ext cx="190" cy="382"/>
              </a:xfrm>
              <a:prstGeom prst="line">
                <a:avLst/>
              </a:prstGeom>
              <a:noFill/>
              <a:ln w="381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8" name="Rectangle 10">
                <a:extLst>
                  <a:ext uri="{FF2B5EF4-FFF2-40B4-BE49-F238E27FC236}">
                    <a16:creationId xmlns:a16="http://schemas.microsoft.com/office/drawing/2014/main" id="{96DDE8D9-E769-8937-F9BE-4CEB5FF7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1872"/>
                <a:ext cx="117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>
                    <a:solidFill>
                      <a:srgbClr val="000000"/>
                    </a:solidFill>
                  </a:rPr>
                  <a:t>Central Sulcus</a:t>
                </a:r>
              </a:p>
            </p:txBody>
          </p:sp>
        </p:grpSp>
      </p:grpSp>
      <p:grpSp>
        <p:nvGrpSpPr>
          <p:cNvPr id="160774" name="Group 11">
            <a:extLst>
              <a:ext uri="{FF2B5EF4-FFF2-40B4-BE49-F238E27FC236}">
                <a16:creationId xmlns:a16="http://schemas.microsoft.com/office/drawing/2014/main" id="{24D4FE1B-9A12-9463-1B05-E92293CDB7DA}"/>
              </a:ext>
            </a:extLst>
          </p:cNvPr>
          <p:cNvGrpSpPr>
            <a:grpSpLocks/>
          </p:cNvGrpSpPr>
          <p:nvPr/>
        </p:nvGrpSpPr>
        <p:grpSpPr bwMode="auto">
          <a:xfrm>
            <a:off x="171450" y="4300538"/>
            <a:ext cx="4872038" cy="1568450"/>
            <a:chOff x="108" y="2709"/>
            <a:chExt cx="3069" cy="988"/>
          </a:xfrm>
        </p:grpSpPr>
        <p:grpSp>
          <p:nvGrpSpPr>
            <p:cNvPr id="160779" name="Group 12">
              <a:extLst>
                <a:ext uri="{FF2B5EF4-FFF2-40B4-BE49-F238E27FC236}">
                  <a16:creationId xmlns:a16="http://schemas.microsoft.com/office/drawing/2014/main" id="{05059FE7-E2CA-8DAE-EB5C-64774790C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" y="2709"/>
              <a:ext cx="2877" cy="988"/>
              <a:chOff x="300" y="2709"/>
              <a:chExt cx="2877" cy="988"/>
            </a:xfrm>
          </p:grpSpPr>
          <p:sp>
            <p:nvSpPr>
              <p:cNvPr id="160793" name="Line 13">
                <a:extLst>
                  <a:ext uri="{FF2B5EF4-FFF2-40B4-BE49-F238E27FC236}">
                    <a16:creationId xmlns:a16="http://schemas.microsoft.com/office/drawing/2014/main" id="{716F49BE-3A86-5F0F-095A-627FE9E58D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" y="3263"/>
                <a:ext cx="2877" cy="0"/>
              </a:xfrm>
              <a:prstGeom prst="line">
                <a:avLst/>
              </a:prstGeom>
              <a:noFill/>
              <a:ln w="57240" cap="sq">
                <a:solidFill>
                  <a:srgbClr val="CC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38" name="Freeform 14">
                <a:extLst>
                  <a:ext uri="{FF2B5EF4-FFF2-40B4-BE49-F238E27FC236}">
                    <a16:creationId xmlns:a16="http://schemas.microsoft.com/office/drawing/2014/main" id="{11953DF7-704C-4F0F-9E3E-110BCBE8D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" y="2709"/>
                <a:ext cx="2158" cy="988"/>
              </a:xfrm>
              <a:custGeom>
                <a:avLst/>
                <a:gdLst>
                  <a:gd name="T0" fmla="*/ 0 w 21600"/>
                  <a:gd name="T1" fmla="*/ 0 h 19371"/>
                  <a:gd name="T2" fmla="*/ 0 w 21600"/>
                  <a:gd name="T3" fmla="*/ 0 h 19371"/>
                  <a:gd name="T4" fmla="*/ 0 w 21600"/>
                  <a:gd name="T5" fmla="*/ 0 h 19371"/>
                  <a:gd name="T6" fmla="*/ 0 w 21600"/>
                  <a:gd name="T7" fmla="*/ 0 h 19371"/>
                  <a:gd name="T8" fmla="*/ 0 w 21600"/>
                  <a:gd name="T9" fmla="*/ 0 h 19371"/>
                  <a:gd name="T10" fmla="*/ 0 w 21600"/>
                  <a:gd name="T11" fmla="*/ 0 h 19371"/>
                  <a:gd name="T12" fmla="*/ 0 w 21600"/>
                  <a:gd name="T13" fmla="*/ 0 h 19371"/>
                  <a:gd name="T14" fmla="*/ 0 w 21600"/>
                  <a:gd name="T15" fmla="*/ 0 h 19371"/>
                  <a:gd name="T16" fmla="*/ 0 w 21600"/>
                  <a:gd name="T17" fmla="*/ 0 h 19371"/>
                  <a:gd name="T18" fmla="*/ 0 w 21600"/>
                  <a:gd name="T19" fmla="*/ 0 h 19371"/>
                  <a:gd name="T20" fmla="*/ 0 w 21600"/>
                  <a:gd name="T21" fmla="*/ 0 h 19371"/>
                  <a:gd name="T22" fmla="*/ 0 w 21600"/>
                  <a:gd name="T23" fmla="*/ 0 h 19371"/>
                  <a:gd name="T24" fmla="*/ 0 w 21600"/>
                  <a:gd name="T25" fmla="*/ 0 h 19371"/>
                  <a:gd name="T26" fmla="*/ 0 w 21600"/>
                  <a:gd name="T27" fmla="*/ 0 h 193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600" h="19371">
                    <a:moveTo>
                      <a:pt x="0" y="18359"/>
                    </a:moveTo>
                    <a:cubicBezTo>
                      <a:pt x="1560" y="10924"/>
                      <a:pt x="3120" y="3489"/>
                      <a:pt x="3840" y="3333"/>
                    </a:cubicBezTo>
                    <a:cubicBezTo>
                      <a:pt x="4560" y="3176"/>
                      <a:pt x="3840" y="14915"/>
                      <a:pt x="4320" y="17420"/>
                    </a:cubicBezTo>
                    <a:cubicBezTo>
                      <a:pt x="4800" y="19924"/>
                      <a:pt x="6320" y="19767"/>
                      <a:pt x="6720" y="18359"/>
                    </a:cubicBezTo>
                    <a:cubicBezTo>
                      <a:pt x="7120" y="16950"/>
                      <a:pt x="6800" y="11315"/>
                      <a:pt x="6720" y="8967"/>
                    </a:cubicBezTo>
                    <a:cubicBezTo>
                      <a:pt x="6640" y="6620"/>
                      <a:pt x="6080" y="5367"/>
                      <a:pt x="6240" y="4272"/>
                    </a:cubicBezTo>
                    <a:cubicBezTo>
                      <a:pt x="6400" y="3176"/>
                      <a:pt x="6960" y="202"/>
                      <a:pt x="7680" y="2394"/>
                    </a:cubicBezTo>
                    <a:cubicBezTo>
                      <a:pt x="8400" y="4585"/>
                      <a:pt x="9600" y="16324"/>
                      <a:pt x="10560" y="17420"/>
                    </a:cubicBezTo>
                    <a:cubicBezTo>
                      <a:pt x="11520" y="18515"/>
                      <a:pt x="13040" y="11315"/>
                      <a:pt x="13440" y="8967"/>
                    </a:cubicBezTo>
                    <a:cubicBezTo>
                      <a:pt x="13840" y="6620"/>
                      <a:pt x="12800" y="4115"/>
                      <a:pt x="12960" y="3333"/>
                    </a:cubicBezTo>
                    <a:cubicBezTo>
                      <a:pt x="13120" y="2550"/>
                      <a:pt x="13920" y="4741"/>
                      <a:pt x="14400" y="4272"/>
                    </a:cubicBezTo>
                    <a:cubicBezTo>
                      <a:pt x="14880" y="3802"/>
                      <a:pt x="15360" y="-1676"/>
                      <a:pt x="15840" y="515"/>
                    </a:cubicBezTo>
                    <a:cubicBezTo>
                      <a:pt x="16320" y="2707"/>
                      <a:pt x="16320" y="16950"/>
                      <a:pt x="17280" y="17420"/>
                    </a:cubicBezTo>
                    <a:cubicBezTo>
                      <a:pt x="18240" y="17889"/>
                      <a:pt x="19920" y="10611"/>
                      <a:pt x="21600" y="3333"/>
                    </a:cubicBezTo>
                  </a:path>
                </a:pathLst>
              </a:custGeom>
              <a:noFill/>
              <a:ln w="38160" cap="flat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0780" name="Rectangle 15">
              <a:extLst>
                <a:ext uri="{FF2B5EF4-FFF2-40B4-BE49-F238E27FC236}">
                  <a16:creationId xmlns:a16="http://schemas.microsoft.com/office/drawing/2014/main" id="{67905CCE-4CBE-F193-A75B-1D1FC1832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831"/>
              <a:ext cx="40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CC00"/>
                  </a:solidFill>
                </a:rPr>
                <a:t>Gyri</a:t>
              </a:r>
            </a:p>
          </p:txBody>
        </p:sp>
        <p:sp>
          <p:nvSpPr>
            <p:cNvPr id="160781" name="Rectangle 16">
              <a:extLst>
                <a:ext uri="{FF2B5EF4-FFF2-40B4-BE49-F238E27FC236}">
                  <a16:creationId xmlns:a16="http://schemas.microsoft.com/office/drawing/2014/main" id="{C3542D3D-3797-5D2F-8DB5-24B5EF27C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3359"/>
              <a:ext cx="44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0000"/>
                  </a:solidFill>
                </a:rPr>
                <a:t>Sulci</a:t>
              </a:r>
            </a:p>
          </p:txBody>
        </p:sp>
        <p:sp>
          <p:nvSpPr>
            <p:cNvPr id="160782" name="Line 17">
              <a:extLst>
                <a:ext uri="{FF2B5EF4-FFF2-40B4-BE49-F238E27FC236}">
                  <a16:creationId xmlns:a16="http://schemas.microsoft.com/office/drawing/2014/main" id="{7D713759-A39B-45B6-9EC0-78049907DC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2" y="2789"/>
              <a:ext cx="0" cy="47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3" name="Line 18">
              <a:extLst>
                <a:ext uri="{FF2B5EF4-FFF2-40B4-BE49-F238E27FC236}">
                  <a16:creationId xmlns:a16="http://schemas.microsoft.com/office/drawing/2014/main" id="{327B3BB5-ADBA-CF11-97F7-5DAC8201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3263"/>
              <a:ext cx="0" cy="334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4" name="Line 19">
              <a:extLst>
                <a:ext uri="{FF2B5EF4-FFF2-40B4-BE49-F238E27FC236}">
                  <a16:creationId xmlns:a16="http://schemas.microsoft.com/office/drawing/2014/main" id="{82F1EF17-F660-18C9-F6B6-7C2A134B9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5" name="Line 20">
              <a:extLst>
                <a:ext uri="{FF2B5EF4-FFF2-40B4-BE49-F238E27FC236}">
                  <a16:creationId xmlns:a16="http://schemas.microsoft.com/office/drawing/2014/main" id="{A0F069A5-11BC-02F1-4CEA-1FA38C55C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6" name="Line 21">
              <a:extLst>
                <a:ext uri="{FF2B5EF4-FFF2-40B4-BE49-F238E27FC236}">
                  <a16:creationId xmlns:a16="http://schemas.microsoft.com/office/drawing/2014/main" id="{4C04FD0C-0FA6-7EF3-BD3E-B0EAD6CC0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6" y="3259"/>
              <a:ext cx="0" cy="286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7" name="Line 22">
              <a:extLst>
                <a:ext uri="{FF2B5EF4-FFF2-40B4-BE49-F238E27FC236}">
                  <a16:creationId xmlns:a16="http://schemas.microsoft.com/office/drawing/2014/main" id="{FE2E3731-7DB5-6209-7708-3F95C0EAF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8" name="Line 23">
              <a:extLst>
                <a:ext uri="{FF2B5EF4-FFF2-40B4-BE49-F238E27FC236}">
                  <a16:creationId xmlns:a16="http://schemas.microsoft.com/office/drawing/2014/main" id="{6B961A05-37A4-2997-AF8D-761EF758D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9" name="Line 24">
              <a:extLst>
                <a:ext uri="{FF2B5EF4-FFF2-40B4-BE49-F238E27FC236}">
                  <a16:creationId xmlns:a16="http://schemas.microsoft.com/office/drawing/2014/main" id="{36D183A0-D4A8-74A7-15D7-795F188D8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3263"/>
              <a:ext cx="0" cy="43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0" name="Line 25">
              <a:extLst>
                <a:ext uri="{FF2B5EF4-FFF2-40B4-BE49-F238E27FC236}">
                  <a16:creationId xmlns:a16="http://schemas.microsoft.com/office/drawing/2014/main" id="{EB2786BE-9FEE-53C8-4786-DB49CEF57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927"/>
              <a:ext cx="0" cy="334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1" name="Line 26">
              <a:extLst>
                <a:ext uri="{FF2B5EF4-FFF2-40B4-BE49-F238E27FC236}">
                  <a16:creationId xmlns:a16="http://schemas.microsoft.com/office/drawing/2014/main" id="{3F5B26FB-CA08-BDBE-9170-2EB0FE044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879"/>
              <a:ext cx="0" cy="382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2" name="Line 27">
              <a:extLst>
                <a:ext uri="{FF2B5EF4-FFF2-40B4-BE49-F238E27FC236}">
                  <a16:creationId xmlns:a16="http://schemas.microsoft.com/office/drawing/2014/main" id="{254FBF9A-BFA7-7B29-3CD8-0E5D42733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4" y="2735"/>
              <a:ext cx="0" cy="526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0775" name="Picture 28">
            <a:extLst>
              <a:ext uri="{FF2B5EF4-FFF2-40B4-BE49-F238E27FC236}">
                <a16:creationId xmlns:a16="http://schemas.microsoft.com/office/drawing/2014/main" id="{8E2082D2-157D-0AC0-3EDA-5A4DBC8D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25491" r="1262" b="22433"/>
          <a:stretch>
            <a:fillRect/>
          </a:stretch>
        </p:blipFill>
        <p:spPr bwMode="auto">
          <a:xfrm>
            <a:off x="5029200" y="4038600"/>
            <a:ext cx="4114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6" name="Line 29">
            <a:extLst>
              <a:ext uri="{FF2B5EF4-FFF2-40B4-BE49-F238E27FC236}">
                <a16:creationId xmlns:a16="http://schemas.microsoft.com/office/drawing/2014/main" id="{223235B6-4983-A061-7F45-D0B0CF5FE1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416425"/>
            <a:ext cx="2209800" cy="1987550"/>
          </a:xfrm>
          <a:prstGeom prst="line">
            <a:avLst/>
          </a:prstGeom>
          <a:noFill/>
          <a:ln w="5724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7" name="Rectangle 30">
            <a:extLst>
              <a:ext uri="{FF2B5EF4-FFF2-40B4-BE49-F238E27FC236}">
                <a16:creationId xmlns:a16="http://schemas.microsoft.com/office/drawing/2014/main" id="{BECF8276-4BE0-16CC-0E41-706600305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1722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0778" name="Line 31">
            <a:extLst>
              <a:ext uri="{FF2B5EF4-FFF2-40B4-BE49-F238E27FC236}">
                <a16:creationId xmlns:a16="http://schemas.microsoft.com/office/drawing/2014/main" id="{13DF3660-D53B-7C5D-71AB-C37A93F042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78025" y="5864225"/>
            <a:ext cx="692150" cy="539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">
            <a:extLst>
              <a:ext uri="{FF2B5EF4-FFF2-40B4-BE49-F238E27FC236}">
                <a16:creationId xmlns:a16="http://schemas.microsoft.com/office/drawing/2014/main" id="{1E399AB3-6866-FBF0-E1E3-BE1F1BA53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56</a:t>
            </a:r>
          </a:p>
        </p:txBody>
      </p:sp>
      <p:sp>
        <p:nvSpPr>
          <p:cNvPr id="162819" name="Text Box 2">
            <a:extLst>
              <a:ext uri="{FF2B5EF4-FFF2-40B4-BE49-F238E27FC236}">
                <a16:creationId xmlns:a16="http://schemas.microsoft.com/office/drawing/2014/main" id="{99FC1DB8-36D5-0B64-5D2D-E14C81BC5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Motivation</a:t>
            </a:r>
          </a:p>
        </p:txBody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F9F1B942-2114-4121-D868-07008D865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828800"/>
            <a:ext cx="7632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To a large degree, function follows the folding patterns. So if you align the folding patterns between two subjects you will align the function.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80431A83-96C4-AF2E-892F-85128CC22F4D}"/>
              </a:ext>
            </a:extLst>
          </p:cNvPr>
          <p:cNvSpPr txBox="1">
            <a:spLocks noChangeArrowheads="1"/>
          </p:cNvSpPr>
          <p:nvPr/>
        </p:nvSpPr>
        <p:spPr>
          <a:xfrm>
            <a:off x="298915" y="920516"/>
            <a:ext cx="8548044" cy="857250"/>
          </a:xfrm>
          <a:prstGeom prst="rect">
            <a:avLst/>
          </a:prstGeom>
        </p:spPr>
        <p:txBody>
          <a:bodyPr vert="horz" lIns="68555" tIns="34278" rIns="68555" bIns="342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Cortex is a 2D Surface Folded in 3D space</a:t>
            </a:r>
          </a:p>
        </p:txBody>
      </p:sp>
      <p:pic>
        <p:nvPicPr>
          <p:cNvPr id="34" name="Picture 6" descr="lh">
            <a:extLst>
              <a:ext uri="{FF2B5EF4-FFF2-40B4-BE49-F238E27FC236}">
                <a16:creationId xmlns:a16="http://schemas.microsoft.com/office/drawing/2014/main" id="{C1C59A51-C84C-63F0-5A55-99AAA6B70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58" y="1684723"/>
            <a:ext cx="3132164" cy="191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lh">
            <a:extLst>
              <a:ext uri="{FF2B5EF4-FFF2-40B4-BE49-F238E27FC236}">
                <a16:creationId xmlns:a16="http://schemas.microsoft.com/office/drawing/2014/main" id="{D62A6AC3-44BF-FB30-EFA5-B624EB72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46" y="1684723"/>
            <a:ext cx="3095539" cy="190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1">
            <a:extLst>
              <a:ext uri="{FF2B5EF4-FFF2-40B4-BE49-F238E27FC236}">
                <a16:creationId xmlns:a16="http://schemas.microsoft.com/office/drawing/2014/main" id="{5451974E-3C3F-516A-450C-E831A8B5C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907" y="3522741"/>
            <a:ext cx="2537222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White Surface</a:t>
            </a: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AA20EBA7-DE98-8F05-F3F0-0B81C518D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036" y="3508153"/>
            <a:ext cx="2199085" cy="4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8" rIns="68555" bIns="3427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 Pial Surface</a:t>
            </a:r>
          </a:p>
        </p:txBody>
      </p:sp>
      <p:pic>
        <p:nvPicPr>
          <p:cNvPr id="39" name="Picture 3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F9184D3-3432-B003-F981-5B4526ADA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0" t="2568" r="20933" b="19308"/>
          <a:stretch/>
        </p:blipFill>
        <p:spPr>
          <a:xfrm>
            <a:off x="356370" y="1685584"/>
            <a:ext cx="2196835" cy="1914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284B6F-B11E-5876-A6BC-B6F13F263B65}"/>
              </a:ext>
            </a:extLst>
          </p:cNvPr>
          <p:cNvSpPr txBox="1"/>
          <p:nvPr/>
        </p:nvSpPr>
        <p:spPr>
          <a:xfrm>
            <a:off x="356370" y="4930042"/>
            <a:ext cx="3511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FreeSurfer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https://surfer.nmr.mgh.harvard.edu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FF41D7-7764-06B6-7D72-1DC74269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7782" y="6356349"/>
            <a:ext cx="145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82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730CAD-8DE1-7946-9DCE-E83D81D40C60}" type="slidenum">
              <a:rPr lang="en-BE" smtClean="0">
                <a:solidFill>
                  <a:srgbClr val="FFFF00"/>
                </a:solidFill>
              </a:rPr>
              <a:pPr/>
              <a:t>9</a:t>
            </a:fld>
            <a:endParaRPr lang="en-US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6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>
            <a:extLst>
              <a:ext uri="{FF2B5EF4-FFF2-40B4-BE49-F238E27FC236}">
                <a16:creationId xmlns:a16="http://schemas.microsoft.com/office/drawing/2014/main" id="{D2775365-6656-1C19-4C46-9FD07B0D8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57</a:t>
            </a:r>
          </a:p>
        </p:txBody>
      </p:sp>
      <p:pic>
        <p:nvPicPr>
          <p:cNvPr id="164867" name="Picture 2">
            <a:extLst>
              <a:ext uri="{FF2B5EF4-FFF2-40B4-BE49-F238E27FC236}">
                <a16:creationId xmlns:a16="http://schemas.microsoft.com/office/drawing/2014/main" id="{C4AD24E4-B335-044F-2EFC-F9B9F18F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4168" r="2631" b="22417"/>
          <a:stretch>
            <a:fillRect/>
          </a:stretch>
        </p:blipFill>
        <p:spPr bwMode="auto">
          <a:xfrm>
            <a:off x="228600" y="5035550"/>
            <a:ext cx="31242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3">
            <a:extLst>
              <a:ext uri="{FF2B5EF4-FFF2-40B4-BE49-F238E27FC236}">
                <a16:creationId xmlns:a16="http://schemas.microsoft.com/office/drawing/2014/main" id="{04874DB2-736C-A5B6-39A6-134BC7452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Intersubject Registration</a:t>
            </a:r>
          </a:p>
        </p:txBody>
      </p:sp>
      <p:grpSp>
        <p:nvGrpSpPr>
          <p:cNvPr id="164869" name="Group 4">
            <a:extLst>
              <a:ext uri="{FF2B5EF4-FFF2-40B4-BE49-F238E27FC236}">
                <a16:creationId xmlns:a16="http://schemas.microsoft.com/office/drawing/2014/main" id="{9A18BE8D-3060-DB2C-35CD-F1F0835CE02E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14375"/>
            <a:ext cx="4111625" cy="2892425"/>
            <a:chOff x="192" y="450"/>
            <a:chExt cx="2590" cy="1822"/>
          </a:xfrm>
        </p:grpSpPr>
        <p:grpSp>
          <p:nvGrpSpPr>
            <p:cNvPr id="164889" name="Group 5">
              <a:extLst>
                <a:ext uri="{FF2B5EF4-FFF2-40B4-BE49-F238E27FC236}">
                  <a16:creationId xmlns:a16="http://schemas.microsoft.com/office/drawing/2014/main" id="{ABC5986C-7D04-01A8-6061-0DB9B5AE12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786"/>
              <a:ext cx="2590" cy="1486"/>
              <a:chOff x="192" y="786"/>
              <a:chExt cx="2590" cy="1486"/>
            </a:xfrm>
          </p:grpSpPr>
          <p:pic>
            <p:nvPicPr>
              <p:cNvPr id="164893" name="Picture 6">
                <a:extLst>
                  <a:ext uri="{FF2B5EF4-FFF2-40B4-BE49-F238E27FC236}">
                    <a16:creationId xmlns:a16="http://schemas.microsoft.com/office/drawing/2014/main" id="{1F90A16A-D521-E53C-926F-B475626911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65" t="7390" r="6154" b="46764"/>
              <a:stretch>
                <a:fillRect/>
              </a:stretch>
            </p:blipFill>
            <p:spPr bwMode="auto">
              <a:xfrm>
                <a:off x="192" y="786"/>
                <a:ext cx="2590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79" name="Freeform 7">
                <a:extLst>
                  <a:ext uri="{FF2B5EF4-FFF2-40B4-BE49-F238E27FC236}">
                    <a16:creationId xmlns:a16="http://schemas.microsoft.com/office/drawing/2014/main" id="{FDF35F4F-9834-4B51-93D9-49B02BD93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304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90" name="Rectangle 8">
              <a:extLst>
                <a:ext uri="{FF2B5EF4-FFF2-40B4-BE49-F238E27FC236}">
                  <a16:creationId xmlns:a16="http://schemas.microsoft.com/office/drawing/2014/main" id="{76194846-A4B9-0563-1150-038909B27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1</a:t>
              </a:r>
            </a:p>
          </p:txBody>
        </p:sp>
        <p:sp>
          <p:nvSpPr>
            <p:cNvPr id="164891" name="Line 9">
              <a:extLst>
                <a:ext uri="{FF2B5EF4-FFF2-40B4-BE49-F238E27FC236}">
                  <a16:creationId xmlns:a16="http://schemas.microsoft.com/office/drawing/2014/main" id="{4D5E132C-64B9-58B2-CF67-1471786C3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1506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2" name="Rectangle 10">
              <a:extLst>
                <a:ext uri="{FF2B5EF4-FFF2-40B4-BE49-F238E27FC236}">
                  <a16:creationId xmlns:a16="http://schemas.microsoft.com/office/drawing/2014/main" id="{DC2A5C9D-94EA-0A94-139D-524A79931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0" name="Group 11">
            <a:extLst>
              <a:ext uri="{FF2B5EF4-FFF2-40B4-BE49-F238E27FC236}">
                <a16:creationId xmlns:a16="http://schemas.microsoft.com/office/drawing/2014/main" id="{3CD36365-213B-EF09-D78A-5AA44A6C27AC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714375"/>
            <a:ext cx="4340225" cy="2892425"/>
            <a:chOff x="2880" y="450"/>
            <a:chExt cx="2734" cy="1822"/>
          </a:xfrm>
        </p:grpSpPr>
        <p:grpSp>
          <p:nvGrpSpPr>
            <p:cNvPr id="164883" name="Group 12">
              <a:extLst>
                <a:ext uri="{FF2B5EF4-FFF2-40B4-BE49-F238E27FC236}">
                  <a16:creationId xmlns:a16="http://schemas.microsoft.com/office/drawing/2014/main" id="{19B93B25-ED5C-CD62-DA1D-C551CECA82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786"/>
              <a:ext cx="2734" cy="1486"/>
              <a:chOff x="2880" y="786"/>
              <a:chExt cx="2734" cy="1486"/>
            </a:xfrm>
          </p:grpSpPr>
          <p:pic>
            <p:nvPicPr>
              <p:cNvPr id="164887" name="Picture 13">
                <a:extLst>
                  <a:ext uri="{FF2B5EF4-FFF2-40B4-BE49-F238E27FC236}">
                    <a16:creationId xmlns:a16="http://schemas.microsoft.com/office/drawing/2014/main" id="{C5A51DF6-E5EB-443C-3880-61252E0B23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6" t="11829" r="9230" b="42331"/>
              <a:stretch>
                <a:fillRect/>
              </a:stretch>
            </p:blipFill>
            <p:spPr bwMode="auto">
              <a:xfrm>
                <a:off x="2880" y="786"/>
                <a:ext cx="2734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86" name="Freeform 14">
                <a:extLst>
                  <a:ext uri="{FF2B5EF4-FFF2-40B4-BE49-F238E27FC236}">
                    <a16:creationId xmlns:a16="http://schemas.microsoft.com/office/drawing/2014/main" id="{129F9C82-3485-4C6A-8261-C5BC76F22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70"/>
                <a:ext cx="1534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563" y="17100"/>
                      <a:pt x="1125" y="12600"/>
                      <a:pt x="4725" y="9000"/>
                    </a:cubicBezTo>
                    <a:cubicBezTo>
                      <a:pt x="8325" y="5400"/>
                      <a:pt x="18788" y="1500"/>
                      <a:pt x="21600" y="0"/>
                    </a:cubicBezTo>
                  </a:path>
                </a:pathLst>
              </a:custGeom>
              <a:noFill/>
              <a:ln w="57240" cap="flat">
                <a:solidFill>
                  <a:srgbClr val="CC00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84" name="Rectangle 15">
              <a:extLst>
                <a:ext uri="{FF2B5EF4-FFF2-40B4-BE49-F238E27FC236}">
                  <a16:creationId xmlns:a16="http://schemas.microsoft.com/office/drawing/2014/main" id="{4D3B2BF6-7B94-7723-C95A-3D72F8806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2</a:t>
              </a:r>
            </a:p>
          </p:txBody>
        </p:sp>
        <p:sp>
          <p:nvSpPr>
            <p:cNvPr id="164885" name="Line 16">
              <a:extLst>
                <a:ext uri="{FF2B5EF4-FFF2-40B4-BE49-F238E27FC236}">
                  <a16:creationId xmlns:a16="http://schemas.microsoft.com/office/drawing/2014/main" id="{FF7B42E3-1F51-1EE7-7BA6-786E4C3ED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1554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6" name="Rectangle 17">
              <a:extLst>
                <a:ext uri="{FF2B5EF4-FFF2-40B4-BE49-F238E27FC236}">
                  <a16:creationId xmlns:a16="http://schemas.microsoft.com/office/drawing/2014/main" id="{D68C69B9-A48A-5A3F-B9A3-8FBCDDA83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1" name="Group 18">
            <a:extLst>
              <a:ext uri="{FF2B5EF4-FFF2-40B4-BE49-F238E27FC236}">
                <a16:creationId xmlns:a16="http://schemas.microsoft.com/office/drawing/2014/main" id="{B7D0690D-7177-5BDA-1CA5-FFFCB4874DD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635375"/>
            <a:ext cx="3883025" cy="1295400"/>
            <a:chOff x="96" y="2290"/>
            <a:chExt cx="2446" cy="816"/>
          </a:xfrm>
        </p:grpSpPr>
        <p:sp>
          <p:nvSpPr>
            <p:cNvPr id="164881" name="Line 19">
              <a:extLst>
                <a:ext uri="{FF2B5EF4-FFF2-40B4-BE49-F238E27FC236}">
                  <a16:creationId xmlns:a16="http://schemas.microsoft.com/office/drawing/2014/main" id="{E6B8D88F-C173-579D-0A61-26535BB78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747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2" name="Freeform 20">
              <a:extLst>
                <a:ext uri="{FF2B5EF4-FFF2-40B4-BE49-F238E27FC236}">
                  <a16:creationId xmlns:a16="http://schemas.microsoft.com/office/drawing/2014/main" id="{17A28572-DED3-4D7A-974F-824AE9699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290"/>
              <a:ext cx="1835" cy="816"/>
            </a:xfrm>
            <a:custGeom>
              <a:avLst/>
              <a:gdLst>
                <a:gd name="T0" fmla="*/ 0 w 21600"/>
                <a:gd name="T1" fmla="*/ 0 h 19371"/>
                <a:gd name="T2" fmla="*/ 0 w 21600"/>
                <a:gd name="T3" fmla="*/ 0 h 19371"/>
                <a:gd name="T4" fmla="*/ 0 w 21600"/>
                <a:gd name="T5" fmla="*/ 0 h 19371"/>
                <a:gd name="T6" fmla="*/ 0 w 21600"/>
                <a:gd name="T7" fmla="*/ 0 h 19371"/>
                <a:gd name="T8" fmla="*/ 0 w 21600"/>
                <a:gd name="T9" fmla="*/ 0 h 19371"/>
                <a:gd name="T10" fmla="*/ 0 w 21600"/>
                <a:gd name="T11" fmla="*/ 0 h 19371"/>
                <a:gd name="T12" fmla="*/ 0 w 21600"/>
                <a:gd name="T13" fmla="*/ 0 h 19371"/>
                <a:gd name="T14" fmla="*/ 0 w 21600"/>
                <a:gd name="T15" fmla="*/ 0 h 19371"/>
                <a:gd name="T16" fmla="*/ 0 w 21600"/>
                <a:gd name="T17" fmla="*/ 0 h 19371"/>
                <a:gd name="T18" fmla="*/ 0 w 21600"/>
                <a:gd name="T19" fmla="*/ 0 h 19371"/>
                <a:gd name="T20" fmla="*/ 0 w 21600"/>
                <a:gd name="T21" fmla="*/ 0 h 19371"/>
                <a:gd name="T22" fmla="*/ 0 w 21600"/>
                <a:gd name="T23" fmla="*/ 0 h 19371"/>
                <a:gd name="T24" fmla="*/ 0 w 21600"/>
                <a:gd name="T25" fmla="*/ 0 h 19371"/>
                <a:gd name="T26" fmla="*/ 0 w 21600"/>
                <a:gd name="T27" fmla="*/ 0 h 193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600" h="19371">
                  <a:moveTo>
                    <a:pt x="0" y="18359"/>
                  </a:moveTo>
                  <a:cubicBezTo>
                    <a:pt x="1560" y="10924"/>
                    <a:pt x="3120" y="3489"/>
                    <a:pt x="3840" y="3333"/>
                  </a:cubicBezTo>
                  <a:cubicBezTo>
                    <a:pt x="4560" y="3176"/>
                    <a:pt x="3840" y="14915"/>
                    <a:pt x="4320" y="17420"/>
                  </a:cubicBezTo>
                  <a:cubicBezTo>
                    <a:pt x="4800" y="19924"/>
                    <a:pt x="6320" y="19767"/>
                    <a:pt x="6720" y="18359"/>
                  </a:cubicBezTo>
                  <a:cubicBezTo>
                    <a:pt x="7120" y="16950"/>
                    <a:pt x="6800" y="11315"/>
                    <a:pt x="6720" y="8967"/>
                  </a:cubicBezTo>
                  <a:cubicBezTo>
                    <a:pt x="6640" y="6620"/>
                    <a:pt x="6080" y="5367"/>
                    <a:pt x="6240" y="4272"/>
                  </a:cubicBezTo>
                  <a:cubicBezTo>
                    <a:pt x="6400" y="3176"/>
                    <a:pt x="6960" y="202"/>
                    <a:pt x="7680" y="2394"/>
                  </a:cubicBezTo>
                  <a:cubicBezTo>
                    <a:pt x="8400" y="4585"/>
                    <a:pt x="9600" y="16324"/>
                    <a:pt x="10560" y="17420"/>
                  </a:cubicBezTo>
                  <a:cubicBezTo>
                    <a:pt x="11520" y="18515"/>
                    <a:pt x="13040" y="11315"/>
                    <a:pt x="13440" y="8967"/>
                  </a:cubicBezTo>
                  <a:cubicBezTo>
                    <a:pt x="13840" y="6620"/>
                    <a:pt x="12800" y="4115"/>
                    <a:pt x="12960" y="3333"/>
                  </a:cubicBezTo>
                  <a:cubicBezTo>
                    <a:pt x="13120" y="2550"/>
                    <a:pt x="13920" y="4741"/>
                    <a:pt x="14400" y="4272"/>
                  </a:cubicBezTo>
                  <a:cubicBezTo>
                    <a:pt x="14880" y="3802"/>
                    <a:pt x="15360" y="-1676"/>
                    <a:pt x="15840" y="515"/>
                  </a:cubicBezTo>
                  <a:cubicBezTo>
                    <a:pt x="16320" y="2707"/>
                    <a:pt x="16320" y="16950"/>
                    <a:pt x="17280" y="17420"/>
                  </a:cubicBezTo>
                  <a:cubicBezTo>
                    <a:pt x="18240" y="17889"/>
                    <a:pt x="19920" y="10611"/>
                    <a:pt x="21600" y="3333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872" name="Group 21">
            <a:extLst>
              <a:ext uri="{FF2B5EF4-FFF2-40B4-BE49-F238E27FC236}">
                <a16:creationId xmlns:a16="http://schemas.microsoft.com/office/drawing/2014/main" id="{D0C147D2-01CC-B5DB-8ADC-DEEB2DC958F5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841750"/>
            <a:ext cx="3883025" cy="915988"/>
            <a:chOff x="2928" y="2420"/>
            <a:chExt cx="2446" cy="577"/>
          </a:xfrm>
        </p:grpSpPr>
        <p:sp>
          <p:nvSpPr>
            <p:cNvPr id="164879" name="Line 22">
              <a:extLst>
                <a:ext uri="{FF2B5EF4-FFF2-40B4-BE49-F238E27FC236}">
                  <a16:creationId xmlns:a16="http://schemas.microsoft.com/office/drawing/2014/main" id="{5EC015CE-221D-6C41-A076-9FD386A7A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748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5" name="Freeform 23">
              <a:extLst>
                <a:ext uri="{FF2B5EF4-FFF2-40B4-BE49-F238E27FC236}">
                  <a16:creationId xmlns:a16="http://schemas.microsoft.com/office/drawing/2014/main" id="{3DA49347-9BA0-4F49-9F50-890B4BE60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420"/>
              <a:ext cx="2014" cy="577"/>
            </a:xfrm>
            <a:custGeom>
              <a:avLst/>
              <a:gdLst>
                <a:gd name="T0" fmla="*/ 0 w 21600"/>
                <a:gd name="T1" fmla="*/ 0 h 18828"/>
                <a:gd name="T2" fmla="*/ 0 w 21600"/>
                <a:gd name="T3" fmla="*/ 0 h 18828"/>
                <a:gd name="T4" fmla="*/ 0 w 21600"/>
                <a:gd name="T5" fmla="*/ 0 h 18828"/>
                <a:gd name="T6" fmla="*/ 0 w 21600"/>
                <a:gd name="T7" fmla="*/ 0 h 18828"/>
                <a:gd name="T8" fmla="*/ 0 w 21600"/>
                <a:gd name="T9" fmla="*/ 0 h 18828"/>
                <a:gd name="T10" fmla="*/ 0 w 21600"/>
                <a:gd name="T11" fmla="*/ 0 h 18828"/>
                <a:gd name="T12" fmla="*/ 0 w 21600"/>
                <a:gd name="T13" fmla="*/ 0 h 18828"/>
                <a:gd name="T14" fmla="*/ 0 w 21600"/>
                <a:gd name="T15" fmla="*/ 0 h 18828"/>
                <a:gd name="T16" fmla="*/ 0 w 21600"/>
                <a:gd name="T17" fmla="*/ 0 h 18828"/>
                <a:gd name="T18" fmla="*/ 0 w 21600"/>
                <a:gd name="T19" fmla="*/ 0 h 18828"/>
                <a:gd name="T20" fmla="*/ 0 w 21600"/>
                <a:gd name="T21" fmla="*/ 0 h 18828"/>
                <a:gd name="T22" fmla="*/ 0 w 21600"/>
                <a:gd name="T23" fmla="*/ 0 h 18828"/>
                <a:gd name="T24" fmla="*/ 0 w 21600"/>
                <a:gd name="T25" fmla="*/ 0 h 18828"/>
                <a:gd name="T26" fmla="*/ 0 w 21600"/>
                <a:gd name="T27" fmla="*/ 0 h 18828"/>
                <a:gd name="T28" fmla="*/ 0 w 21600"/>
                <a:gd name="T29" fmla="*/ 0 h 18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18828">
                  <a:moveTo>
                    <a:pt x="0" y="18450"/>
                  </a:moveTo>
                  <a:cubicBezTo>
                    <a:pt x="386" y="18190"/>
                    <a:pt x="771" y="17930"/>
                    <a:pt x="1029" y="15327"/>
                  </a:cubicBezTo>
                  <a:cubicBezTo>
                    <a:pt x="1286" y="12725"/>
                    <a:pt x="1286" y="5178"/>
                    <a:pt x="1543" y="2836"/>
                  </a:cubicBezTo>
                  <a:cubicBezTo>
                    <a:pt x="1800" y="494"/>
                    <a:pt x="2143" y="-1328"/>
                    <a:pt x="2571" y="1274"/>
                  </a:cubicBezTo>
                  <a:cubicBezTo>
                    <a:pt x="3000" y="3877"/>
                    <a:pt x="3343" y="16629"/>
                    <a:pt x="4114" y="18450"/>
                  </a:cubicBezTo>
                  <a:cubicBezTo>
                    <a:pt x="4886" y="20272"/>
                    <a:pt x="6429" y="15067"/>
                    <a:pt x="7200" y="12205"/>
                  </a:cubicBezTo>
                  <a:cubicBezTo>
                    <a:pt x="7971" y="9342"/>
                    <a:pt x="8400" y="3096"/>
                    <a:pt x="8743" y="1274"/>
                  </a:cubicBezTo>
                  <a:cubicBezTo>
                    <a:pt x="9086" y="-547"/>
                    <a:pt x="9257" y="494"/>
                    <a:pt x="9257" y="1274"/>
                  </a:cubicBezTo>
                  <a:cubicBezTo>
                    <a:pt x="9257" y="2055"/>
                    <a:pt x="8486" y="3096"/>
                    <a:pt x="8743" y="5959"/>
                  </a:cubicBezTo>
                  <a:cubicBezTo>
                    <a:pt x="9000" y="8821"/>
                    <a:pt x="10029" y="18190"/>
                    <a:pt x="10800" y="18450"/>
                  </a:cubicBezTo>
                  <a:cubicBezTo>
                    <a:pt x="11571" y="18711"/>
                    <a:pt x="12686" y="8301"/>
                    <a:pt x="13371" y="7520"/>
                  </a:cubicBezTo>
                  <a:cubicBezTo>
                    <a:pt x="14057" y="6739"/>
                    <a:pt x="14400" y="14547"/>
                    <a:pt x="14914" y="13766"/>
                  </a:cubicBezTo>
                  <a:cubicBezTo>
                    <a:pt x="15429" y="12985"/>
                    <a:pt x="15771" y="2055"/>
                    <a:pt x="16457" y="2836"/>
                  </a:cubicBezTo>
                  <a:cubicBezTo>
                    <a:pt x="17143" y="3617"/>
                    <a:pt x="18171" y="18450"/>
                    <a:pt x="19029" y="18450"/>
                  </a:cubicBezTo>
                  <a:cubicBezTo>
                    <a:pt x="19886" y="18450"/>
                    <a:pt x="20743" y="10643"/>
                    <a:pt x="21600" y="2836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4873" name="Rectangle 24">
            <a:extLst>
              <a:ext uri="{FF2B5EF4-FFF2-40B4-BE49-F238E27FC236}">
                <a16:creationId xmlns:a16="http://schemas.microsoft.com/office/drawing/2014/main" id="{9686BFE9-E860-CE8C-005C-4AD492D6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9530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4874" name="Line 25">
            <a:extLst>
              <a:ext uri="{FF2B5EF4-FFF2-40B4-BE49-F238E27FC236}">
                <a16:creationId xmlns:a16="http://schemas.microsoft.com/office/drawing/2014/main" id="{65C197E5-3A2B-7966-6EFB-D29EB9F4B7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2825" y="4864100"/>
            <a:ext cx="1149350" cy="320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875" name="Picture 26">
            <a:extLst>
              <a:ext uri="{FF2B5EF4-FFF2-40B4-BE49-F238E27FC236}">
                <a16:creationId xmlns:a16="http://schemas.microsoft.com/office/drawing/2014/main" id="{CEBF523B-4CEB-BBFF-3616-9B645295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2893" r="5263" b="24960"/>
          <a:stretch>
            <a:fillRect/>
          </a:stretch>
        </p:blipFill>
        <p:spPr bwMode="auto">
          <a:xfrm>
            <a:off x="6019800" y="4921250"/>
            <a:ext cx="30353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6" name="Line 27">
            <a:extLst>
              <a:ext uri="{FF2B5EF4-FFF2-40B4-BE49-F238E27FC236}">
                <a16:creationId xmlns:a16="http://schemas.microsoft.com/office/drawing/2014/main" id="{92F4AE74-94FC-96B4-997D-27D10E45FD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4721225"/>
            <a:ext cx="1371600" cy="4635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7" name="Line 28">
            <a:extLst>
              <a:ext uri="{FF2B5EF4-FFF2-40B4-BE49-F238E27FC236}">
                <a16:creationId xmlns:a16="http://schemas.microsoft.com/office/drawing/2014/main" id="{0D59B466-408B-5E4A-F685-ED914BB440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5625" y="5191125"/>
            <a:ext cx="1606550" cy="447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8" name="Line 29">
            <a:extLst>
              <a:ext uri="{FF2B5EF4-FFF2-40B4-BE49-F238E27FC236}">
                <a16:creationId xmlns:a16="http://schemas.microsoft.com/office/drawing/2014/main" id="{4579DC1A-CF05-558D-7324-3F97296AC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5181600"/>
            <a:ext cx="2209800" cy="762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">
            <a:extLst>
              <a:ext uri="{FF2B5EF4-FFF2-40B4-BE49-F238E27FC236}">
                <a16:creationId xmlns:a16="http://schemas.microsoft.com/office/drawing/2014/main" id="{AB248818-21CE-CE19-0B6D-1E30E5770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58</a:t>
            </a:r>
          </a:p>
        </p:txBody>
      </p:sp>
      <p:pic>
        <p:nvPicPr>
          <p:cNvPr id="166915" name="Picture 2">
            <a:extLst>
              <a:ext uri="{FF2B5EF4-FFF2-40B4-BE49-F238E27FC236}">
                <a16:creationId xmlns:a16="http://schemas.microsoft.com/office/drawing/2014/main" id="{F25B7CBB-1925-C207-2062-ECDE9BBE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190625"/>
            <a:ext cx="39862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3">
            <a:extLst>
              <a:ext uri="{FF2B5EF4-FFF2-40B4-BE49-F238E27FC236}">
                <a16:creationId xmlns:a16="http://schemas.microsoft.com/office/drawing/2014/main" id="{2F108E06-3A9E-D5C9-C12F-00015322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29100"/>
            <a:ext cx="398621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4">
            <a:extLst>
              <a:ext uri="{FF2B5EF4-FFF2-40B4-BE49-F238E27FC236}">
                <a16:creationId xmlns:a16="http://schemas.microsoft.com/office/drawing/2014/main" id="{24609E9B-5BB0-8B7F-99FB-3214651D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8" name="Text Box 5">
            <a:extLst>
              <a:ext uri="{FF2B5EF4-FFF2-40B4-BE49-F238E27FC236}">
                <a16:creationId xmlns:a16="http://schemas.microsoft.com/office/drawing/2014/main" id="{A118B10A-7004-002F-49E9-B66F42939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66919" name="Rectangle 6">
            <a:extLst>
              <a:ext uri="{FF2B5EF4-FFF2-40B4-BE49-F238E27FC236}">
                <a16:creationId xmlns:a16="http://schemas.microsoft.com/office/drawing/2014/main" id="{2C97FC92-F858-CBCD-90A6-28482EB40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66920" name="Rectangle 7">
            <a:extLst>
              <a:ext uri="{FF2B5EF4-FFF2-40B4-BE49-F238E27FC236}">
                <a16:creationId xmlns:a16="http://schemas.microsoft.com/office/drawing/2014/main" id="{58EAEDDA-F063-E199-931C-5065A3BA8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66921" name="Rectangle 8">
            <a:extLst>
              <a:ext uri="{FF2B5EF4-FFF2-40B4-BE49-F238E27FC236}">
                <a16:creationId xmlns:a16="http://schemas.microsoft.com/office/drawing/2014/main" id="{BD43405A-8695-5C52-21BD-933C8198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  <p:sp>
        <p:nvSpPr>
          <p:cNvPr id="166922" name="Rectangle 9">
            <a:extLst>
              <a:ext uri="{FF2B5EF4-FFF2-40B4-BE49-F238E27FC236}">
                <a16:creationId xmlns:a16="http://schemas.microsoft.com/office/drawing/2014/main" id="{08FE7529-6A73-8F0A-0756-9B89E24BB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125913"/>
            <a:ext cx="4889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Shift, Rotate, Stretch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High dimensional (~500k)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>
            <a:extLst>
              <a:ext uri="{FF2B5EF4-FFF2-40B4-BE49-F238E27FC236}">
                <a16:creationId xmlns:a16="http://schemas.microsoft.com/office/drawing/2014/main" id="{6F74FEBB-AE28-EBA2-F1DA-F1AAFFD59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59</a:t>
            </a:r>
          </a:p>
        </p:txBody>
      </p:sp>
      <p:sp>
        <p:nvSpPr>
          <p:cNvPr id="168963" name="Text Box 2">
            <a:extLst>
              <a:ext uri="{FF2B5EF4-FFF2-40B4-BE49-F238E27FC236}">
                <a16:creationId xmlns:a16="http://schemas.microsoft.com/office/drawing/2014/main" id="{45039075-25D8-4D83-2D35-696E561E0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825AB154-0EDC-EEB3-002B-C1080D01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>
            <a:extLst>
              <a:ext uri="{FF2B5EF4-FFF2-40B4-BE49-F238E27FC236}">
                <a16:creationId xmlns:a16="http://schemas.microsoft.com/office/drawing/2014/main" id="{3592CFFE-3B53-DE09-08E1-B4CBFB7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>
            <a:extLst>
              <a:ext uri="{FF2B5EF4-FFF2-40B4-BE49-F238E27FC236}">
                <a16:creationId xmlns:a16="http://schemas.microsoft.com/office/drawing/2014/main" id="{15700BBA-07EB-09C4-4902-0953D9A81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FC8E2525-3B34-F876-FF02-0793FB328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E640D1F5-0C78-DED5-75EB-8AE7A2A81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1928" name="Rectangle 8">
            <a:extLst>
              <a:ext uri="{FF2B5EF4-FFF2-40B4-BE49-F238E27FC236}">
                <a16:creationId xmlns:a16="http://schemas.microsoft.com/office/drawing/2014/main" id="{F7E5295D-8928-736D-991B-098973912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68970" name="Rectangle 9">
            <a:extLst>
              <a:ext uri="{FF2B5EF4-FFF2-40B4-BE49-F238E27FC236}">
                <a16:creationId xmlns:a16="http://schemas.microsoft.com/office/drawing/2014/main" id="{7F708C18-476A-5778-4230-F5378E314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68971" name="Rectangle 10">
            <a:extLst>
              <a:ext uri="{FF2B5EF4-FFF2-40B4-BE49-F238E27FC236}">
                <a16:creationId xmlns:a16="http://schemas.microsoft.com/office/drawing/2014/main" id="{90B47D4A-FE01-B744-F6B0-2007881CE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1931" name="Line 11">
            <a:extLst>
              <a:ext uri="{FF2B5EF4-FFF2-40B4-BE49-F238E27FC236}">
                <a16:creationId xmlns:a16="http://schemas.microsoft.com/office/drawing/2014/main" id="{CDCABD27-8142-B4CC-5AC8-A61F8B4B7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Rectangle 12">
            <a:extLst>
              <a:ext uri="{FF2B5EF4-FFF2-40B4-BE49-F238E27FC236}">
                <a16:creationId xmlns:a16="http://schemas.microsoft.com/office/drawing/2014/main" id="{F38CFA08-C00D-C69B-7FF0-C6D76B71D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168974" name="Picture 13">
            <a:extLst>
              <a:ext uri="{FF2B5EF4-FFF2-40B4-BE49-F238E27FC236}">
                <a16:creationId xmlns:a16="http://schemas.microsoft.com/office/drawing/2014/main" id="{77B3446C-8B48-224D-6200-6F03E699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1">
            <a:extLst>
              <a:ext uri="{FF2B5EF4-FFF2-40B4-BE49-F238E27FC236}">
                <a16:creationId xmlns:a16="http://schemas.microsoft.com/office/drawing/2014/main" id="{7BF39C9D-5C02-9FE7-F0C4-A8048143F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650" y="6583363"/>
            <a:ext cx="266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8A60E685-A5F4-4A6C-9F48-4DFCA36DD0F1}" type="slidenum">
              <a:rPr lang="en-US" altLang="en-US" sz="1200">
                <a:solidFill>
                  <a:srgbClr val="FAFD00"/>
                </a:solidFill>
              </a:rPr>
              <a:pPr algn="ctr" eaLnBrk="1" hangingPunct="1">
                <a:buSzPct val="100000"/>
              </a:pPr>
              <a:t>93</a:t>
            </a:fld>
            <a:endParaRPr lang="en-US" altLang="en-US" sz="1200">
              <a:solidFill>
                <a:srgbClr val="FAFD00"/>
              </a:solidFill>
            </a:endParaRPr>
          </a:p>
        </p:txBody>
      </p:sp>
      <p:pic>
        <p:nvPicPr>
          <p:cNvPr id="171011" name="Picture 2">
            <a:extLst>
              <a:ext uri="{FF2B5EF4-FFF2-40B4-BE49-F238E27FC236}">
                <a16:creationId xmlns:a16="http://schemas.microsoft.com/office/drawing/2014/main" id="{22E6A233-632E-7B95-4B7A-DB52D37B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3735388"/>
            <a:ext cx="457993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3">
            <a:extLst>
              <a:ext uri="{FF2B5EF4-FFF2-40B4-BE49-F238E27FC236}">
                <a16:creationId xmlns:a16="http://schemas.microsoft.com/office/drawing/2014/main" id="{F8B491DE-1F1A-E22B-2354-C256E77D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6169" r="4121" b="11526"/>
          <a:stretch>
            <a:fillRect/>
          </a:stretch>
        </p:blipFill>
        <p:spPr bwMode="auto">
          <a:xfrm>
            <a:off x="503238" y="1639888"/>
            <a:ext cx="43513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Rectangle 4">
            <a:extLst>
              <a:ext uri="{FF2B5EF4-FFF2-40B4-BE49-F238E27FC236}">
                <a16:creationId xmlns:a16="http://schemas.microsoft.com/office/drawing/2014/main" id="{61E21EDA-93A8-8078-D378-123B0315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8" y="1258888"/>
            <a:ext cx="2241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Use FreeSurfer</a:t>
            </a:r>
          </a:p>
        </p:txBody>
      </p:sp>
      <p:sp>
        <p:nvSpPr>
          <p:cNvPr id="171014" name="Rectangle 5">
            <a:extLst>
              <a:ext uri="{FF2B5EF4-FFF2-40B4-BE49-F238E27FC236}">
                <a16:creationId xmlns:a16="http://schemas.microsoft.com/office/drawing/2014/main" id="{35E07887-8046-EAD4-A073-4F0711E6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3130550"/>
            <a:ext cx="15113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Be Happy</a:t>
            </a:r>
          </a:p>
        </p:txBody>
      </p:sp>
      <p:sp>
        <p:nvSpPr>
          <p:cNvPr id="171015" name="Rectangle 6">
            <a:extLst>
              <a:ext uri="{FF2B5EF4-FFF2-40B4-BE49-F238E27FC236}">
                <a16:creationId xmlns:a16="http://schemas.microsoft.com/office/drawing/2014/main" id="{5C6E1C1E-B64F-55B7-3BD2-F7659B17A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3375"/>
            <a:ext cx="7785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Thanks!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1">
            <a:extLst>
              <a:ext uri="{FF2B5EF4-FFF2-40B4-BE49-F238E27FC236}">
                <a16:creationId xmlns:a16="http://schemas.microsoft.com/office/drawing/2014/main" id="{E489AD15-8FAC-6966-B32A-502EF417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90600"/>
            <a:ext cx="83185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Rectangle 2">
            <a:extLst>
              <a:ext uri="{FF2B5EF4-FFF2-40B4-BE49-F238E27FC236}">
                <a16:creationId xmlns:a16="http://schemas.microsoft.com/office/drawing/2014/main" id="{FEC31775-C780-6479-90D2-D4E6349E6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48400"/>
            <a:ext cx="4813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From (Sereno et al, 1995, Science).</a:t>
            </a:r>
          </a:p>
        </p:txBody>
      </p:sp>
      <p:sp>
        <p:nvSpPr>
          <p:cNvPr id="173060" name="Text Box 3">
            <a:extLst>
              <a:ext uri="{FF2B5EF4-FFF2-40B4-BE49-F238E27FC236}">
                <a16:creationId xmlns:a16="http://schemas.microsoft.com/office/drawing/2014/main" id="{06D65C08-5E96-ED0E-DC21-134BCBDC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3048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4068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Retinotopy Field Sign Maps</a:t>
            </a:r>
          </a:p>
        </p:txBody>
      </p:sp>
      <p:sp>
        <p:nvSpPr>
          <p:cNvPr id="173061" name="Rectangle 4">
            <a:extLst>
              <a:ext uri="{FF2B5EF4-FFF2-40B4-BE49-F238E27FC236}">
                <a16:creationId xmlns:a16="http://schemas.microsoft.com/office/drawing/2014/main" id="{172619B1-701B-9B23-EC3B-DFCA6EA3E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038600"/>
            <a:ext cx="8013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Changes in orientation between V1, V2, etc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">
            <a:extLst>
              <a:ext uri="{FF2B5EF4-FFF2-40B4-BE49-F238E27FC236}">
                <a16:creationId xmlns:a16="http://schemas.microsoft.com/office/drawing/2014/main" id="{9F20D956-11E2-9CC3-AD0C-64A113DA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62</a:t>
            </a:r>
          </a:p>
        </p:txBody>
      </p:sp>
      <p:sp>
        <p:nvSpPr>
          <p:cNvPr id="175107" name="Text Box 2">
            <a:extLst>
              <a:ext uri="{FF2B5EF4-FFF2-40B4-BE49-F238E27FC236}">
                <a16:creationId xmlns:a16="http://schemas.microsoft.com/office/drawing/2014/main" id="{10634227-3F13-249B-830A-012A7E156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Review</a:t>
            </a:r>
          </a:p>
        </p:txBody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98B0E804-67B5-3E24-8709-575C0A1BD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Cortex is a 2D sheet folded into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Function is organized along the sheet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Visualization 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Better to smooth in 2D instead of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Register across subjects by aligning anatomy (folding patterns) in 2D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Common surface space (like Talairach) for group studies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">
            <a:extLst>
              <a:ext uri="{FF2B5EF4-FFF2-40B4-BE49-F238E27FC236}">
                <a16:creationId xmlns:a16="http://schemas.microsoft.com/office/drawing/2014/main" id="{F8040D3A-87A2-500E-947D-8F42233DB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63</a:t>
            </a:r>
          </a:p>
        </p:txBody>
      </p:sp>
      <p:pic>
        <p:nvPicPr>
          <p:cNvPr id="177155" name="Picture 2">
            <a:extLst>
              <a:ext uri="{FF2B5EF4-FFF2-40B4-BE49-F238E27FC236}">
                <a16:creationId xmlns:a16="http://schemas.microsoft.com/office/drawing/2014/main" id="{1C2FBF3A-961B-203F-E934-AA929651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9624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3">
            <a:extLst>
              <a:ext uri="{FF2B5EF4-FFF2-40B4-BE49-F238E27FC236}">
                <a16:creationId xmlns:a16="http://schemas.microsoft.com/office/drawing/2014/main" id="{3F4AFB61-278C-0DFD-A87B-64BF15A4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 Box 4">
            <a:extLst>
              <a:ext uri="{FF2B5EF4-FFF2-40B4-BE49-F238E27FC236}">
                <a16:creationId xmlns:a16="http://schemas.microsoft.com/office/drawing/2014/main" id="{DC17053D-1C16-F3A4-D8EE-0A48A439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77158" name="Rectangle 5">
            <a:extLst>
              <a:ext uri="{FF2B5EF4-FFF2-40B4-BE49-F238E27FC236}">
                <a16:creationId xmlns:a16="http://schemas.microsoft.com/office/drawing/2014/main" id="{0BE0F2CC-E6AF-A4B0-0C17-AB4886C14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77159" name="Rectangle 6">
            <a:extLst>
              <a:ext uri="{FF2B5EF4-FFF2-40B4-BE49-F238E27FC236}">
                <a16:creationId xmlns:a16="http://schemas.microsoft.com/office/drawing/2014/main" id="{D19EAE4C-6281-131D-ABBF-4F3CA7AD4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77160" name="Rectangle 7">
            <a:extLst>
              <a:ext uri="{FF2B5EF4-FFF2-40B4-BE49-F238E27FC236}">
                <a16:creationId xmlns:a16="http://schemas.microsoft.com/office/drawing/2014/main" id="{1DBA6319-9579-95F0-44C9-DD1121C4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">
            <a:extLst>
              <a:ext uri="{FF2B5EF4-FFF2-40B4-BE49-F238E27FC236}">
                <a16:creationId xmlns:a16="http://schemas.microsoft.com/office/drawing/2014/main" id="{35871013-B201-F558-6951-8ECA9893E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34950"/>
            <a:ext cx="9156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Surfaces: White and Pial</a:t>
            </a: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03983406-EA7C-727A-9634-E93165CC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303588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3">
            <a:extLst>
              <a:ext uri="{FF2B5EF4-FFF2-40B4-BE49-F238E27FC236}">
                <a16:creationId xmlns:a16="http://schemas.microsoft.com/office/drawing/2014/main" id="{99A4C296-172F-3499-39DF-51969F9E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4">
            <a:extLst>
              <a:ext uri="{FF2B5EF4-FFF2-40B4-BE49-F238E27FC236}">
                <a16:creationId xmlns:a16="http://schemas.microsoft.com/office/drawing/2014/main" id="{D1026F17-8D7A-3826-F6A7-2A1681DC7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92601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1">
            <a:extLst>
              <a:ext uri="{FF2B5EF4-FFF2-40B4-BE49-F238E27FC236}">
                <a16:creationId xmlns:a16="http://schemas.microsoft.com/office/drawing/2014/main" id="{527D1C6E-49FC-E4B7-C0BF-A97F5F090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Surface and Volume Analysis</a:t>
            </a:r>
          </a:p>
        </p:txBody>
      </p:sp>
      <p:pic>
        <p:nvPicPr>
          <p:cNvPr id="181251" name="Picture 2">
            <a:extLst>
              <a:ext uri="{FF2B5EF4-FFF2-40B4-BE49-F238E27FC236}">
                <a16:creationId xmlns:a16="http://schemas.microsoft.com/office/drawing/2014/main" id="{6841E4D2-A4E5-8073-B92E-3E5D6510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16049" r="19229" b="25996"/>
          <a:stretch>
            <a:fillRect/>
          </a:stretch>
        </p:blipFill>
        <p:spPr bwMode="auto">
          <a:xfrm>
            <a:off x="6477000" y="1295400"/>
            <a:ext cx="20685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3">
            <a:extLst>
              <a:ext uri="{FF2B5EF4-FFF2-40B4-BE49-F238E27FC236}">
                <a16:creationId xmlns:a16="http://schemas.microsoft.com/office/drawing/2014/main" id="{B3A8ACCD-B390-7B82-F05B-CA3A4AE9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676400"/>
            <a:ext cx="24701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4">
            <a:extLst>
              <a:ext uri="{FF2B5EF4-FFF2-40B4-BE49-F238E27FC236}">
                <a16:creationId xmlns:a16="http://schemas.microsoft.com/office/drawing/2014/main" id="{BEF3C9D8-69F4-9D49-8996-D4BF07BB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5">
            <a:extLst>
              <a:ext uri="{FF2B5EF4-FFF2-40B4-BE49-F238E27FC236}">
                <a16:creationId xmlns:a16="http://schemas.microsoft.com/office/drawing/2014/main" id="{CABA110F-5B47-235E-454F-D22285CD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672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6">
            <a:extLst>
              <a:ext uri="{FF2B5EF4-FFF2-40B4-BE49-F238E27FC236}">
                <a16:creationId xmlns:a16="http://schemas.microsoft.com/office/drawing/2014/main" id="{745E4205-8F33-5C13-44F3-81549FE9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819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6" name="Rectangle 7">
            <a:extLst>
              <a:ext uri="{FF2B5EF4-FFF2-40B4-BE49-F238E27FC236}">
                <a16:creationId xmlns:a16="http://schemas.microsoft.com/office/drawing/2014/main" id="{835E95FE-8DC8-462F-6946-99503B8F6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766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Cortical Reconstruction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and Automatic Labeling</a:t>
            </a:r>
          </a:p>
        </p:txBody>
      </p:sp>
      <p:sp>
        <p:nvSpPr>
          <p:cNvPr id="181257" name="Rectangle 8">
            <a:extLst>
              <a:ext uri="{FF2B5EF4-FFF2-40B4-BE49-F238E27FC236}">
                <a16:creationId xmlns:a16="http://schemas.microsoft.com/office/drawing/2014/main" id="{7CF5411A-3590-7245-71AD-7331CB36A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352800"/>
            <a:ext cx="22971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Inflation and Functional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Mapping</a:t>
            </a:r>
          </a:p>
        </p:txBody>
      </p:sp>
      <p:sp>
        <p:nvSpPr>
          <p:cNvPr id="181258" name="Rectangle 9">
            <a:extLst>
              <a:ext uri="{FF2B5EF4-FFF2-40B4-BE49-F238E27FC236}">
                <a16:creationId xmlns:a16="http://schemas.microsoft.com/office/drawing/2014/main" id="{1D6AA172-7958-138F-60B5-47B96BB5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16650"/>
            <a:ext cx="1768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 Flattening</a:t>
            </a:r>
          </a:p>
        </p:txBody>
      </p:sp>
      <p:sp>
        <p:nvSpPr>
          <p:cNvPr id="181259" name="Rectangle 10">
            <a:extLst>
              <a:ext uri="{FF2B5EF4-FFF2-40B4-BE49-F238E27FC236}">
                <a16:creationId xmlns:a16="http://schemas.microsoft.com/office/drawing/2014/main" id="{B68B524F-6E28-1643-1190-E4161DC80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943600"/>
            <a:ext cx="25177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Surface-based Intersubject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Alignment and Statistics</a:t>
            </a:r>
          </a:p>
        </p:txBody>
      </p:sp>
      <p:sp>
        <p:nvSpPr>
          <p:cNvPr id="181260" name="Rectangle 11">
            <a:extLst>
              <a:ext uri="{FF2B5EF4-FFF2-40B4-BE49-F238E27FC236}">
                <a16:creationId xmlns:a16="http://schemas.microsoft.com/office/drawing/2014/main" id="{F1B7EC98-4D2D-47B4-23C6-944565080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013" y="3429000"/>
            <a:ext cx="21510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Subcortical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Gray Matter Labeling</a:t>
            </a:r>
          </a:p>
        </p:txBody>
      </p:sp>
      <p:sp>
        <p:nvSpPr>
          <p:cNvPr id="181261" name="Rectangle 12">
            <a:extLst>
              <a:ext uri="{FF2B5EF4-FFF2-40B4-BE49-F238E27FC236}">
                <a16:creationId xmlns:a16="http://schemas.microsoft.com/office/drawing/2014/main" id="{82239DD3-C5AD-A565-0231-78659DE63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50" y="60198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Gyral White 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Matter Labeling</a:t>
            </a:r>
          </a:p>
        </p:txBody>
      </p:sp>
      <p:pic>
        <p:nvPicPr>
          <p:cNvPr id="181262" name="Picture 13">
            <a:extLst>
              <a:ext uri="{FF2B5EF4-FFF2-40B4-BE49-F238E27FC236}">
                <a16:creationId xmlns:a16="http://schemas.microsoft.com/office/drawing/2014/main" id="{38FAD58D-26D2-3EF4-8684-05898149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20518" r="22305" b="29297"/>
          <a:stretch>
            <a:fillRect/>
          </a:stretch>
        </p:blipFill>
        <p:spPr bwMode="auto">
          <a:xfrm>
            <a:off x="6505575" y="4102100"/>
            <a:ext cx="20002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1">
            <a:extLst>
              <a:ext uri="{FF2B5EF4-FFF2-40B4-BE49-F238E27FC236}">
                <a16:creationId xmlns:a16="http://schemas.microsoft.com/office/drawing/2014/main" id="{53378D69-26D6-B904-6110-B2D3FDB11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Inflation</a:t>
            </a:r>
          </a:p>
        </p:txBody>
      </p:sp>
      <p:pic>
        <p:nvPicPr>
          <p:cNvPr id="183299" name="Picture 2">
            <a:extLst>
              <a:ext uri="{FF2B5EF4-FFF2-40B4-BE49-F238E27FC236}">
                <a16:creationId xmlns:a16="http://schemas.microsoft.com/office/drawing/2014/main" id="{5238C139-9A0F-C1A0-CEB5-2BC696DCC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58674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3">
            <a:extLst>
              <a:ext uri="{FF2B5EF4-FFF2-40B4-BE49-F238E27FC236}">
                <a16:creationId xmlns:a16="http://schemas.microsoft.com/office/drawing/2014/main" id="{7318B4EE-4849-B0C8-EF66-B9780E14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Default Design">
  <a:themeElements>
    <a:clrScheme name="">
      <a:dk1>
        <a:srgbClr val="919191"/>
      </a:dk1>
      <a:lt1>
        <a:srgbClr val="FAFD00"/>
      </a:lt1>
      <a:dk2>
        <a:srgbClr val="000000"/>
      </a:dk2>
      <a:lt2>
        <a:srgbClr val="FAFD00"/>
      </a:lt2>
      <a:accent1>
        <a:srgbClr val="618FFD"/>
      </a:accent1>
      <a:accent2>
        <a:srgbClr val="00AE00"/>
      </a:accent2>
      <a:accent3>
        <a:srgbClr val="AAAAAA"/>
      </a:accent3>
      <a:accent4>
        <a:srgbClr val="D6D8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12405</TotalTime>
  <Words>4163</Words>
  <Application>Microsoft Office PowerPoint</Application>
  <PresentationFormat>On-screen Show (4:3)</PresentationFormat>
  <Paragraphs>924</Paragraphs>
  <Slides>120</Slides>
  <Notes>109</Notes>
  <HiddenSlides>2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120</vt:i4>
      </vt:variant>
    </vt:vector>
  </HeadingPairs>
  <TitlesOfParts>
    <vt:vector size="146" baseType="lpstr">
      <vt:lpstr>MS PGothic</vt:lpstr>
      <vt:lpstr>MS PGothic</vt:lpstr>
      <vt:lpstr>Arial</vt:lpstr>
      <vt:lpstr>Arial Bold</vt:lpstr>
      <vt:lpstr>Calibri</vt:lpstr>
      <vt:lpstr>Georgia</vt:lpstr>
      <vt:lpstr>Georgia Bold</vt:lpstr>
      <vt:lpstr>Georgia Italic</vt:lpstr>
      <vt:lpstr>Symbol</vt:lpstr>
      <vt:lpstr>Times New Roman</vt:lpstr>
      <vt:lpstr>Times New Roman Bold</vt:lpstr>
      <vt:lpstr>Wingdings</vt:lpstr>
      <vt:lpstr>ヒラギノ明朝 ProN W3</vt:lpstr>
      <vt:lpstr>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Automatic Surface Parcellation: Desikan/Killiany Atlas (35 ROI’s)</vt:lpstr>
      <vt:lpstr>Thickness and Area ROI Studies</vt:lpstr>
      <vt:lpstr>PowerPoint Presentation</vt:lpstr>
      <vt:lpstr>Spherical Inflation</vt:lpstr>
      <vt:lpstr>PowerPoint Presentation</vt:lpstr>
      <vt:lpstr>fsaverage Space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Volume-based Smoothing</vt:lpstr>
      <vt:lpstr>PowerPoint Presentation</vt:lpstr>
      <vt:lpstr>PowerPoint Presentation</vt:lpstr>
      <vt:lpstr>PowerPoint Presentation</vt:lpstr>
      <vt:lpstr>PowerPoint Presentation</vt:lpstr>
      <vt:lpstr>Volumetric Segmentation (aseg)</vt:lpstr>
      <vt:lpstr>PowerPoint Presentation</vt:lpstr>
      <vt:lpstr>PowerPoint Presentation</vt:lpstr>
      <vt:lpstr>PowerPoint Presentation</vt:lpstr>
      <vt:lpstr>PowerPoint Presentation</vt:lpstr>
      <vt:lpstr>Other Stuff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I Use FreeSurfer?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Surferfest 2002</dc:title>
  <dc:subject/>
  <dc:creator>Paul Raines</dc:creator>
  <cp:keywords/>
  <dc:description/>
  <cp:lastModifiedBy>Doug G</cp:lastModifiedBy>
  <cp:revision>130</cp:revision>
  <cp:lastPrinted>2014-04-28T23:44:44Z</cp:lastPrinted>
  <dcterms:created xsi:type="dcterms:W3CDTF">1601-01-01T00:00:00Z</dcterms:created>
  <dcterms:modified xsi:type="dcterms:W3CDTF">2026-06-01T20:16:08Z</dcterms:modified>
</cp:coreProperties>
</file>