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Lst>
  <p:notesMasterIdLst>
    <p:notesMasterId r:id="rId71"/>
  </p:notesMasterIdLst>
  <p:sldIdLst>
    <p:sldId id="395" r:id="rId2"/>
    <p:sldId id="258" r:id="rId3"/>
    <p:sldId id="381" r:id="rId4"/>
    <p:sldId id="262" r:id="rId5"/>
    <p:sldId id="260" r:id="rId6"/>
    <p:sldId id="358" r:id="rId7"/>
    <p:sldId id="259" r:id="rId8"/>
    <p:sldId id="382" r:id="rId9"/>
    <p:sldId id="263" r:id="rId10"/>
    <p:sldId id="370" r:id="rId11"/>
    <p:sldId id="360" r:id="rId12"/>
    <p:sldId id="278" r:id="rId13"/>
    <p:sldId id="279" r:id="rId14"/>
    <p:sldId id="280" r:id="rId15"/>
    <p:sldId id="281" r:id="rId16"/>
    <p:sldId id="282" r:id="rId17"/>
    <p:sldId id="283" r:id="rId18"/>
    <p:sldId id="312" r:id="rId19"/>
    <p:sldId id="372" r:id="rId20"/>
    <p:sldId id="348" r:id="rId21"/>
    <p:sldId id="377" r:id="rId22"/>
    <p:sldId id="303" r:id="rId23"/>
    <p:sldId id="383" r:id="rId24"/>
    <p:sldId id="266" r:id="rId25"/>
    <p:sldId id="373" r:id="rId26"/>
    <p:sldId id="267" r:id="rId27"/>
    <p:sldId id="349" r:id="rId28"/>
    <p:sldId id="365" r:id="rId29"/>
    <p:sldId id="272" r:id="rId30"/>
    <p:sldId id="361" r:id="rId31"/>
    <p:sldId id="269" r:id="rId32"/>
    <p:sldId id="268" r:id="rId33"/>
    <p:sldId id="343" r:id="rId34"/>
    <p:sldId id="270" r:id="rId35"/>
    <p:sldId id="271" r:id="rId36"/>
    <p:sldId id="362" r:id="rId37"/>
    <p:sldId id="285" r:id="rId38"/>
    <p:sldId id="273" r:id="rId39"/>
    <p:sldId id="330" r:id="rId40"/>
    <p:sldId id="376" r:id="rId41"/>
    <p:sldId id="379" r:id="rId42"/>
    <p:sldId id="350" r:id="rId43"/>
    <p:sldId id="286" r:id="rId44"/>
    <p:sldId id="331" r:id="rId45"/>
    <p:sldId id="384" r:id="rId46"/>
    <p:sldId id="290" r:id="rId47"/>
    <p:sldId id="292" r:id="rId48"/>
    <p:sldId id="354" r:id="rId49"/>
    <p:sldId id="385" r:id="rId50"/>
    <p:sldId id="386" r:id="rId51"/>
    <p:sldId id="357" r:id="rId52"/>
    <p:sldId id="293" r:id="rId53"/>
    <p:sldId id="294" r:id="rId54"/>
    <p:sldId id="387" r:id="rId55"/>
    <p:sldId id="388" r:id="rId56"/>
    <p:sldId id="389" r:id="rId57"/>
    <p:sldId id="390" r:id="rId58"/>
    <p:sldId id="391" r:id="rId59"/>
    <p:sldId id="392" r:id="rId60"/>
    <p:sldId id="393" r:id="rId61"/>
    <p:sldId id="327" r:id="rId62"/>
    <p:sldId id="394" r:id="rId63"/>
    <p:sldId id="366" r:id="rId64"/>
    <p:sldId id="341" r:id="rId65"/>
    <p:sldId id="344" r:id="rId66"/>
    <p:sldId id="345" r:id="rId67"/>
    <p:sldId id="342" r:id="rId68"/>
    <p:sldId id="380" r:id="rId69"/>
    <p:sldId id="364" r:id="rId7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9"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04040"/>
    <a:srgbClr val="162DD4"/>
    <a:srgbClr val="1E09E1"/>
    <a:srgbClr val="B6C0F0"/>
    <a:srgbClr val="000000"/>
    <a:srgbClr val="095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8"/>
    <p:restoredTop sz="79783" autoAdjust="0"/>
  </p:normalViewPr>
  <p:slideViewPr>
    <p:cSldViewPr snapToGrid="0" showGuides="1">
      <p:cViewPr varScale="1">
        <p:scale>
          <a:sx n="154" d="100"/>
          <a:sy n="154" d="100"/>
        </p:scale>
        <p:origin x="1184" y="184"/>
      </p:cViewPr>
      <p:guideLst>
        <p:guide orient="horz" pos="439"/>
        <p:guide pos="2880"/>
      </p:guideLst>
    </p:cSldViewPr>
  </p:slideViewPr>
  <p:notesTextViewPr>
    <p:cViewPr>
      <p:scale>
        <a:sx n="1" d="1"/>
        <a:sy n="1" d="1"/>
      </p:scale>
      <p:origin x="0" y="0"/>
    </p:cViewPr>
  </p:notesTextViewPr>
  <p:notesViewPr>
    <p:cSldViewPr snapToGrid="0">
      <p:cViewPr varScale="1">
        <p:scale>
          <a:sx n="127" d="100"/>
          <a:sy n="127" d="100"/>
        </p:scale>
        <p:origin x="-4884"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8462D-7A43-4995-97BF-E030F9A55AD6}"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75CEE5E-A9DA-4197-8326-6568562D0B4E}">
      <dgm:prSet/>
      <dgm:spPr/>
      <dgm:t>
        <a:bodyPr/>
        <a:lstStyle/>
        <a:p>
          <a:r>
            <a:rPr lang="en-GB"/>
            <a:t>1. Motivation</a:t>
          </a:r>
          <a:r>
            <a:rPr lang="en-US"/>
            <a:t>​</a:t>
          </a:r>
        </a:p>
      </dgm:t>
    </dgm:pt>
    <dgm:pt modelId="{71CB7FD2-D87A-46C7-BCEE-D81C0A5184C8}" type="parTrans" cxnId="{A01EF265-5992-4330-A14A-A6BADF3EB696}">
      <dgm:prSet/>
      <dgm:spPr/>
      <dgm:t>
        <a:bodyPr/>
        <a:lstStyle/>
        <a:p>
          <a:endParaRPr lang="en-US"/>
        </a:p>
      </dgm:t>
    </dgm:pt>
    <dgm:pt modelId="{DA913F5A-76F1-4273-8EDC-C817CDAB6DEC}" type="sibTrans" cxnId="{A01EF265-5992-4330-A14A-A6BADF3EB696}">
      <dgm:prSet/>
      <dgm:spPr/>
      <dgm:t>
        <a:bodyPr/>
        <a:lstStyle/>
        <a:p>
          <a:endParaRPr lang="en-US"/>
        </a:p>
      </dgm:t>
    </dgm:pt>
    <dgm:pt modelId="{CFBF8A07-596F-4495-A9C9-9833ED6E983B}">
      <dgm:prSet/>
      <dgm:spPr/>
      <dgm:t>
        <a:bodyPr/>
        <a:lstStyle/>
        <a:p>
          <a:r>
            <a:rPr lang="en-GB"/>
            <a:t>2. Limitations and Biases </a:t>
          </a:r>
          <a:endParaRPr lang="en-US"/>
        </a:p>
      </dgm:t>
    </dgm:pt>
    <dgm:pt modelId="{EB37CD67-B32A-44DB-8842-BFB308756FC3}" type="parTrans" cxnId="{C2AF400E-6605-4A8D-B866-D78A04C76FFA}">
      <dgm:prSet/>
      <dgm:spPr/>
      <dgm:t>
        <a:bodyPr/>
        <a:lstStyle/>
        <a:p>
          <a:endParaRPr lang="en-US"/>
        </a:p>
      </dgm:t>
    </dgm:pt>
    <dgm:pt modelId="{0512C15F-C3D9-4E44-ADCD-E2C63BDB07A0}" type="sibTrans" cxnId="{C2AF400E-6605-4A8D-B866-D78A04C76FFA}">
      <dgm:prSet/>
      <dgm:spPr/>
      <dgm:t>
        <a:bodyPr/>
        <a:lstStyle/>
        <a:p>
          <a:endParaRPr lang="en-US"/>
        </a:p>
      </dgm:t>
    </dgm:pt>
    <dgm:pt modelId="{3B837EE8-A746-47E0-A35C-7E02F3232E44}">
      <dgm:prSet/>
      <dgm:spPr/>
      <dgm:t>
        <a:bodyPr/>
        <a:lstStyle/>
        <a:p>
          <a:r>
            <a:rPr lang="en-GB" dirty="0"/>
            <a:t>3. Unbiased Pipeline</a:t>
          </a:r>
          <a:endParaRPr lang="en-US" dirty="0"/>
        </a:p>
      </dgm:t>
    </dgm:pt>
    <dgm:pt modelId="{6F6A19DF-2EC4-49CA-A263-E87030FCB9C7}" type="parTrans" cxnId="{F1A5DCEE-0641-4F1D-BE88-294BAB6A84B0}">
      <dgm:prSet/>
      <dgm:spPr/>
      <dgm:t>
        <a:bodyPr/>
        <a:lstStyle/>
        <a:p>
          <a:endParaRPr lang="en-US"/>
        </a:p>
      </dgm:t>
    </dgm:pt>
    <dgm:pt modelId="{D2AC9057-45D0-44FD-84CD-2921B4DE6CA3}" type="sibTrans" cxnId="{F1A5DCEE-0641-4F1D-BE88-294BAB6A84B0}">
      <dgm:prSet/>
      <dgm:spPr/>
      <dgm:t>
        <a:bodyPr/>
        <a:lstStyle/>
        <a:p>
          <a:endParaRPr lang="en-US"/>
        </a:p>
      </dgm:t>
    </dgm:pt>
    <dgm:pt modelId="{6D6B5E4D-8390-4307-95AB-A7E002078EE8}">
      <dgm:prSet/>
      <dgm:spPr/>
      <dgm:t>
        <a:bodyPr/>
        <a:lstStyle/>
        <a:p>
          <a:r>
            <a:rPr lang="en-GB"/>
            <a:t>4. Evaluations​</a:t>
          </a:r>
          <a:endParaRPr lang="en-US"/>
        </a:p>
      </dgm:t>
    </dgm:pt>
    <dgm:pt modelId="{CA7F9B02-B446-4ACE-B6B2-4D6B895278DA}" type="parTrans" cxnId="{7B01BACD-3F48-459F-9C75-7504A5CC9179}">
      <dgm:prSet/>
      <dgm:spPr/>
      <dgm:t>
        <a:bodyPr/>
        <a:lstStyle/>
        <a:p>
          <a:endParaRPr lang="en-US"/>
        </a:p>
      </dgm:t>
    </dgm:pt>
    <dgm:pt modelId="{1613BC36-1748-4467-BD1E-7297D8C12ED1}" type="sibTrans" cxnId="{7B01BACD-3F48-459F-9C75-7504A5CC9179}">
      <dgm:prSet/>
      <dgm:spPr/>
      <dgm:t>
        <a:bodyPr/>
        <a:lstStyle/>
        <a:p>
          <a:endParaRPr lang="en-US"/>
        </a:p>
      </dgm:t>
    </dgm:pt>
    <dgm:pt modelId="{B9BDC9F5-B57C-4761-AD55-87F8C3BBFCB7}">
      <dgm:prSet/>
      <dgm:spPr/>
      <dgm:t>
        <a:bodyPr/>
        <a:lstStyle/>
        <a:p>
          <a:r>
            <a:rPr lang="en-GB" dirty="0"/>
            <a:t>5. How to process your data?</a:t>
          </a:r>
          <a:endParaRPr lang="en-US" dirty="0"/>
        </a:p>
      </dgm:t>
    </dgm:pt>
    <dgm:pt modelId="{B4F8B10A-972A-4EE0-BE64-215B562493DA}" type="parTrans" cxnId="{8ABA571E-88F5-498E-BA56-1438415342EB}">
      <dgm:prSet/>
      <dgm:spPr/>
      <dgm:t>
        <a:bodyPr/>
        <a:lstStyle/>
        <a:p>
          <a:endParaRPr lang="en-US"/>
        </a:p>
      </dgm:t>
    </dgm:pt>
    <dgm:pt modelId="{F80717AD-A474-45BF-875E-F53C8622C579}" type="sibTrans" cxnId="{8ABA571E-88F5-498E-BA56-1438415342EB}">
      <dgm:prSet/>
      <dgm:spPr/>
      <dgm:t>
        <a:bodyPr/>
        <a:lstStyle/>
        <a:p>
          <a:endParaRPr lang="en-US"/>
        </a:p>
      </dgm:t>
    </dgm:pt>
    <dgm:pt modelId="{7C592310-F6EB-3D48-B89B-FAB099EE8201}" type="pres">
      <dgm:prSet presAssocID="{E7D8462D-7A43-4995-97BF-E030F9A55AD6}" presName="linear" presStyleCnt="0">
        <dgm:presLayoutVars>
          <dgm:animLvl val="lvl"/>
          <dgm:resizeHandles val="exact"/>
        </dgm:presLayoutVars>
      </dgm:prSet>
      <dgm:spPr/>
    </dgm:pt>
    <dgm:pt modelId="{9246249D-73E2-884D-B469-2F7005C5FF54}" type="pres">
      <dgm:prSet presAssocID="{675CEE5E-A9DA-4197-8326-6568562D0B4E}" presName="parentText" presStyleLbl="node1" presStyleIdx="0" presStyleCnt="5">
        <dgm:presLayoutVars>
          <dgm:chMax val="0"/>
          <dgm:bulletEnabled val="1"/>
        </dgm:presLayoutVars>
      </dgm:prSet>
      <dgm:spPr/>
    </dgm:pt>
    <dgm:pt modelId="{D9A7CFE3-A055-5D48-8ECD-CC70A7EC964D}" type="pres">
      <dgm:prSet presAssocID="{DA913F5A-76F1-4273-8EDC-C817CDAB6DEC}" presName="spacer" presStyleCnt="0"/>
      <dgm:spPr/>
    </dgm:pt>
    <dgm:pt modelId="{B2B39FDB-7149-D241-A9FA-2DEEA778696F}" type="pres">
      <dgm:prSet presAssocID="{CFBF8A07-596F-4495-A9C9-9833ED6E983B}" presName="parentText" presStyleLbl="node1" presStyleIdx="1" presStyleCnt="5">
        <dgm:presLayoutVars>
          <dgm:chMax val="0"/>
          <dgm:bulletEnabled val="1"/>
        </dgm:presLayoutVars>
      </dgm:prSet>
      <dgm:spPr/>
    </dgm:pt>
    <dgm:pt modelId="{1105E392-3140-2842-9A48-50EAF8708B12}" type="pres">
      <dgm:prSet presAssocID="{0512C15F-C3D9-4E44-ADCD-E2C63BDB07A0}" presName="spacer" presStyleCnt="0"/>
      <dgm:spPr/>
    </dgm:pt>
    <dgm:pt modelId="{23D9CC5D-4DC6-1843-8597-C998CB821ED0}" type="pres">
      <dgm:prSet presAssocID="{3B837EE8-A746-47E0-A35C-7E02F3232E44}" presName="parentText" presStyleLbl="node1" presStyleIdx="2" presStyleCnt="5">
        <dgm:presLayoutVars>
          <dgm:chMax val="0"/>
          <dgm:bulletEnabled val="1"/>
        </dgm:presLayoutVars>
      </dgm:prSet>
      <dgm:spPr/>
    </dgm:pt>
    <dgm:pt modelId="{FAB18DB7-05B1-C64A-913B-57A8BB089274}" type="pres">
      <dgm:prSet presAssocID="{D2AC9057-45D0-44FD-84CD-2921B4DE6CA3}" presName="spacer" presStyleCnt="0"/>
      <dgm:spPr/>
    </dgm:pt>
    <dgm:pt modelId="{5D7C5D47-B5AA-BA4C-B263-3D951FA4B963}" type="pres">
      <dgm:prSet presAssocID="{6D6B5E4D-8390-4307-95AB-A7E002078EE8}" presName="parentText" presStyleLbl="node1" presStyleIdx="3" presStyleCnt="5">
        <dgm:presLayoutVars>
          <dgm:chMax val="0"/>
          <dgm:bulletEnabled val="1"/>
        </dgm:presLayoutVars>
      </dgm:prSet>
      <dgm:spPr/>
    </dgm:pt>
    <dgm:pt modelId="{F9488FAB-5CA9-A84E-A9BB-7B8764A50F82}" type="pres">
      <dgm:prSet presAssocID="{1613BC36-1748-4467-BD1E-7297D8C12ED1}" presName="spacer" presStyleCnt="0"/>
      <dgm:spPr/>
    </dgm:pt>
    <dgm:pt modelId="{9D8B7AE3-4CA8-9544-AA81-EC3CFB383290}" type="pres">
      <dgm:prSet presAssocID="{B9BDC9F5-B57C-4761-AD55-87F8C3BBFCB7}" presName="parentText" presStyleLbl="node1" presStyleIdx="4" presStyleCnt="5">
        <dgm:presLayoutVars>
          <dgm:chMax val="0"/>
          <dgm:bulletEnabled val="1"/>
        </dgm:presLayoutVars>
      </dgm:prSet>
      <dgm:spPr/>
    </dgm:pt>
  </dgm:ptLst>
  <dgm:cxnLst>
    <dgm:cxn modelId="{820A7705-495A-B046-9C89-E989C34D9A23}" type="presOf" srcId="{B9BDC9F5-B57C-4761-AD55-87F8C3BBFCB7}" destId="{9D8B7AE3-4CA8-9544-AA81-EC3CFB383290}" srcOrd="0" destOrd="0" presId="urn:microsoft.com/office/officeart/2005/8/layout/vList2"/>
    <dgm:cxn modelId="{C2AF400E-6605-4A8D-B866-D78A04C76FFA}" srcId="{E7D8462D-7A43-4995-97BF-E030F9A55AD6}" destId="{CFBF8A07-596F-4495-A9C9-9833ED6E983B}" srcOrd="1" destOrd="0" parTransId="{EB37CD67-B32A-44DB-8842-BFB308756FC3}" sibTransId="{0512C15F-C3D9-4E44-ADCD-E2C63BDB07A0}"/>
    <dgm:cxn modelId="{8ABA571E-88F5-498E-BA56-1438415342EB}" srcId="{E7D8462D-7A43-4995-97BF-E030F9A55AD6}" destId="{B9BDC9F5-B57C-4761-AD55-87F8C3BBFCB7}" srcOrd="4" destOrd="0" parTransId="{B4F8B10A-972A-4EE0-BE64-215B562493DA}" sibTransId="{F80717AD-A474-45BF-875E-F53C8622C579}"/>
    <dgm:cxn modelId="{A01EF265-5992-4330-A14A-A6BADF3EB696}" srcId="{E7D8462D-7A43-4995-97BF-E030F9A55AD6}" destId="{675CEE5E-A9DA-4197-8326-6568562D0B4E}" srcOrd="0" destOrd="0" parTransId="{71CB7FD2-D87A-46C7-BCEE-D81C0A5184C8}" sibTransId="{DA913F5A-76F1-4273-8EDC-C817CDAB6DEC}"/>
    <dgm:cxn modelId="{FE008470-8D14-2249-AD48-9AC5D3AEABC8}" type="presOf" srcId="{E7D8462D-7A43-4995-97BF-E030F9A55AD6}" destId="{7C592310-F6EB-3D48-B89B-FAB099EE8201}" srcOrd="0" destOrd="0" presId="urn:microsoft.com/office/officeart/2005/8/layout/vList2"/>
    <dgm:cxn modelId="{F6349681-2070-DF4C-B89E-1CCE3A8A69FE}" type="presOf" srcId="{6D6B5E4D-8390-4307-95AB-A7E002078EE8}" destId="{5D7C5D47-B5AA-BA4C-B263-3D951FA4B963}" srcOrd="0" destOrd="0" presId="urn:microsoft.com/office/officeart/2005/8/layout/vList2"/>
    <dgm:cxn modelId="{676CE891-01E7-C049-A4F0-8C88E8054E3A}" type="presOf" srcId="{3B837EE8-A746-47E0-A35C-7E02F3232E44}" destId="{23D9CC5D-4DC6-1843-8597-C998CB821ED0}" srcOrd="0" destOrd="0" presId="urn:microsoft.com/office/officeart/2005/8/layout/vList2"/>
    <dgm:cxn modelId="{7B01BACD-3F48-459F-9C75-7504A5CC9179}" srcId="{E7D8462D-7A43-4995-97BF-E030F9A55AD6}" destId="{6D6B5E4D-8390-4307-95AB-A7E002078EE8}" srcOrd="3" destOrd="0" parTransId="{CA7F9B02-B446-4ACE-B6B2-4D6B895278DA}" sibTransId="{1613BC36-1748-4467-BD1E-7297D8C12ED1}"/>
    <dgm:cxn modelId="{A72F39D2-626A-0B4A-B3BE-A61377AE96E3}" type="presOf" srcId="{CFBF8A07-596F-4495-A9C9-9833ED6E983B}" destId="{B2B39FDB-7149-D241-A9FA-2DEEA778696F}" srcOrd="0" destOrd="0" presId="urn:microsoft.com/office/officeart/2005/8/layout/vList2"/>
    <dgm:cxn modelId="{69C65DE1-D026-4B4B-92FF-6778566EDE79}" type="presOf" srcId="{675CEE5E-A9DA-4197-8326-6568562D0B4E}" destId="{9246249D-73E2-884D-B469-2F7005C5FF54}" srcOrd="0" destOrd="0" presId="urn:microsoft.com/office/officeart/2005/8/layout/vList2"/>
    <dgm:cxn modelId="{F1A5DCEE-0641-4F1D-BE88-294BAB6A84B0}" srcId="{E7D8462D-7A43-4995-97BF-E030F9A55AD6}" destId="{3B837EE8-A746-47E0-A35C-7E02F3232E44}" srcOrd="2" destOrd="0" parTransId="{6F6A19DF-2EC4-49CA-A263-E87030FCB9C7}" sibTransId="{D2AC9057-45D0-44FD-84CD-2921B4DE6CA3}"/>
    <dgm:cxn modelId="{9507D5F3-FAB8-3448-A7D5-2BB20C090005}" type="presParOf" srcId="{7C592310-F6EB-3D48-B89B-FAB099EE8201}" destId="{9246249D-73E2-884D-B469-2F7005C5FF54}" srcOrd="0" destOrd="0" presId="urn:microsoft.com/office/officeart/2005/8/layout/vList2"/>
    <dgm:cxn modelId="{50028FFD-0BBC-B243-A6C0-E7E7C13B4089}" type="presParOf" srcId="{7C592310-F6EB-3D48-B89B-FAB099EE8201}" destId="{D9A7CFE3-A055-5D48-8ECD-CC70A7EC964D}" srcOrd="1" destOrd="0" presId="urn:microsoft.com/office/officeart/2005/8/layout/vList2"/>
    <dgm:cxn modelId="{E4DFDDB7-09B3-7140-A577-87723725F8AD}" type="presParOf" srcId="{7C592310-F6EB-3D48-B89B-FAB099EE8201}" destId="{B2B39FDB-7149-D241-A9FA-2DEEA778696F}" srcOrd="2" destOrd="0" presId="urn:microsoft.com/office/officeart/2005/8/layout/vList2"/>
    <dgm:cxn modelId="{4A74E766-4BC5-5042-A06B-67363E26A409}" type="presParOf" srcId="{7C592310-F6EB-3D48-B89B-FAB099EE8201}" destId="{1105E392-3140-2842-9A48-50EAF8708B12}" srcOrd="3" destOrd="0" presId="urn:microsoft.com/office/officeart/2005/8/layout/vList2"/>
    <dgm:cxn modelId="{B93B2FDD-5D3C-4B41-9245-11B47B0471CC}" type="presParOf" srcId="{7C592310-F6EB-3D48-B89B-FAB099EE8201}" destId="{23D9CC5D-4DC6-1843-8597-C998CB821ED0}" srcOrd="4" destOrd="0" presId="urn:microsoft.com/office/officeart/2005/8/layout/vList2"/>
    <dgm:cxn modelId="{EDA7B2C1-4117-3D42-A169-2EACCDC7BE03}" type="presParOf" srcId="{7C592310-F6EB-3D48-B89B-FAB099EE8201}" destId="{FAB18DB7-05B1-C64A-913B-57A8BB089274}" srcOrd="5" destOrd="0" presId="urn:microsoft.com/office/officeart/2005/8/layout/vList2"/>
    <dgm:cxn modelId="{814B643E-BB1A-B54F-98C1-B525ADA01F6B}" type="presParOf" srcId="{7C592310-F6EB-3D48-B89B-FAB099EE8201}" destId="{5D7C5D47-B5AA-BA4C-B263-3D951FA4B963}" srcOrd="6" destOrd="0" presId="urn:microsoft.com/office/officeart/2005/8/layout/vList2"/>
    <dgm:cxn modelId="{3132D1E4-6DD8-E945-8978-467187A4C659}" type="presParOf" srcId="{7C592310-F6EB-3D48-B89B-FAB099EE8201}" destId="{F9488FAB-5CA9-A84E-A9BB-7B8764A50F82}" srcOrd="7" destOrd="0" presId="urn:microsoft.com/office/officeart/2005/8/layout/vList2"/>
    <dgm:cxn modelId="{1A3FCDC5-33F3-334F-9766-22DC81DEC4ED}" type="presParOf" srcId="{7C592310-F6EB-3D48-B89B-FAB099EE8201}" destId="{9D8B7AE3-4CA8-9544-AA81-EC3CFB38329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6249D-73E2-884D-B469-2F7005C5FF54}">
      <dsp:nvSpPr>
        <dsp:cNvPr id="0" name=""/>
        <dsp:cNvSpPr/>
      </dsp:nvSpPr>
      <dsp:spPr>
        <a:xfrm>
          <a:off x="0" y="324101"/>
          <a:ext cx="5000124" cy="7125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1. Motivation</a:t>
          </a:r>
          <a:r>
            <a:rPr lang="en-US" sz="2900" kern="1200"/>
            <a:t>​</a:t>
          </a:r>
        </a:p>
      </dsp:txBody>
      <dsp:txXfrm>
        <a:off x="34783" y="358884"/>
        <a:ext cx="4930558" cy="642964"/>
      </dsp:txXfrm>
    </dsp:sp>
    <dsp:sp modelId="{B2B39FDB-7149-D241-A9FA-2DEEA778696F}">
      <dsp:nvSpPr>
        <dsp:cNvPr id="0" name=""/>
        <dsp:cNvSpPr/>
      </dsp:nvSpPr>
      <dsp:spPr>
        <a:xfrm>
          <a:off x="0" y="1120151"/>
          <a:ext cx="5000124" cy="712530"/>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2. Limitations and Biases </a:t>
          </a:r>
          <a:endParaRPr lang="en-US" sz="2900" kern="1200"/>
        </a:p>
      </dsp:txBody>
      <dsp:txXfrm>
        <a:off x="34783" y="1154934"/>
        <a:ext cx="4930558" cy="642964"/>
      </dsp:txXfrm>
    </dsp:sp>
    <dsp:sp modelId="{23D9CC5D-4DC6-1843-8597-C998CB821ED0}">
      <dsp:nvSpPr>
        <dsp:cNvPr id="0" name=""/>
        <dsp:cNvSpPr/>
      </dsp:nvSpPr>
      <dsp:spPr>
        <a:xfrm>
          <a:off x="0" y="1916202"/>
          <a:ext cx="5000124" cy="71253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3. Unbiased Pipeline</a:t>
          </a:r>
          <a:endParaRPr lang="en-US" sz="2900" kern="1200" dirty="0"/>
        </a:p>
      </dsp:txBody>
      <dsp:txXfrm>
        <a:off x="34783" y="1950985"/>
        <a:ext cx="4930558" cy="642964"/>
      </dsp:txXfrm>
    </dsp:sp>
    <dsp:sp modelId="{5D7C5D47-B5AA-BA4C-B263-3D951FA4B963}">
      <dsp:nvSpPr>
        <dsp:cNvPr id="0" name=""/>
        <dsp:cNvSpPr/>
      </dsp:nvSpPr>
      <dsp:spPr>
        <a:xfrm>
          <a:off x="0" y="2712251"/>
          <a:ext cx="5000124" cy="712530"/>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4. Evaluations​</a:t>
          </a:r>
          <a:endParaRPr lang="en-US" sz="2900" kern="1200"/>
        </a:p>
      </dsp:txBody>
      <dsp:txXfrm>
        <a:off x="34783" y="2747034"/>
        <a:ext cx="4930558" cy="642964"/>
      </dsp:txXfrm>
    </dsp:sp>
    <dsp:sp modelId="{9D8B7AE3-4CA8-9544-AA81-EC3CFB383290}">
      <dsp:nvSpPr>
        <dsp:cNvPr id="0" name=""/>
        <dsp:cNvSpPr/>
      </dsp:nvSpPr>
      <dsp:spPr>
        <a:xfrm>
          <a:off x="0" y="3508302"/>
          <a:ext cx="5000124" cy="71253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5. How to process your data?</a:t>
          </a:r>
          <a:endParaRPr lang="en-US" sz="2900" kern="1200" dirty="0"/>
        </a:p>
      </dsp:txBody>
      <dsp:txXfrm>
        <a:off x="34783" y="3543085"/>
        <a:ext cx="4930558" cy="6429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de-DE" sz="1800" b="0" strike="noStrike" spc="-1">
                <a:solidFill>
                  <a:srgbClr val="000000"/>
                </a:solidFill>
                <a:latin typeface="Arial"/>
              </a:rPr>
              <a:t>Click to </a:t>
            </a:r>
            <a:r>
              <a:rPr lang="de-DE" sz="1800" b="0" strike="noStrike" spc="-1" err="1">
                <a:solidFill>
                  <a:srgbClr val="000000"/>
                </a:solidFill>
                <a:latin typeface="Arial"/>
              </a:rPr>
              <a:t>move</a:t>
            </a:r>
            <a:r>
              <a:rPr lang="de-DE" sz="1800" b="0" strike="noStrike" spc="-1">
                <a:solidFill>
                  <a:srgbClr val="000000"/>
                </a:solidFill>
                <a:latin typeface="Arial"/>
              </a:rPr>
              <a:t> </a:t>
            </a:r>
            <a:r>
              <a:rPr lang="de-DE" sz="1800" b="0" strike="noStrike" spc="-1" err="1">
                <a:solidFill>
                  <a:srgbClr val="000000"/>
                </a:solidFill>
                <a:latin typeface="Arial"/>
              </a:rPr>
              <a:t>the</a:t>
            </a:r>
            <a:r>
              <a:rPr lang="de-DE" sz="1800" b="0" strike="noStrike" spc="-1">
                <a:solidFill>
                  <a:srgbClr val="000000"/>
                </a:solidFill>
                <a:latin typeface="Arial"/>
              </a:rPr>
              <a:t> </a:t>
            </a:r>
            <a:r>
              <a:rPr lang="de-DE" sz="1800" b="0" strike="noStrike" spc="-1" err="1">
                <a:solidFill>
                  <a:srgbClr val="000000"/>
                </a:solidFill>
                <a:latin typeface="Arial"/>
              </a:rPr>
              <a:t>slide</a:t>
            </a:r>
            <a:endParaRPr lang="de-DE" sz="1800" b="0" strike="noStrike" spc="-1">
              <a:solidFill>
                <a:srgbClr val="000000"/>
              </a:solidFill>
              <a:latin typeface="Arial"/>
            </a:endParaRPr>
          </a:p>
        </p:txBody>
      </p:sp>
      <p:sp>
        <p:nvSpPr>
          <p:cNvPr id="12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129"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130" name="PlaceHolder 4"/>
          <p:cNvSpPr>
            <a:spLocks noGrp="1"/>
          </p:cNvSpPr>
          <p:nvPr>
            <p:ph type="dt" idx="3"/>
          </p:nvPr>
        </p:nvSpPr>
        <p:spPr>
          <a:xfrm>
            <a:off x="4278960" y="0"/>
            <a:ext cx="3280680" cy="534240"/>
          </a:xfrm>
          <a:prstGeom prst="rect">
            <a:avLst/>
          </a:prstGeom>
          <a:noFill/>
          <a:ln w="0">
            <a:noFill/>
          </a:ln>
        </p:spPr>
        <p:txBody>
          <a:bodyPr lIns="0" tIns="0" rIns="0" bIns="0" anchor="t">
            <a:noAutofit/>
          </a:bodyPr>
          <a:lstStyle>
            <a:lvl1pPr algn="r">
              <a:buNone/>
              <a:defRPr lang="en-US" sz="1400" b="0" strike="noStrike" spc="-1">
                <a:latin typeface="Times New Roman"/>
              </a:defRPr>
            </a:lvl1pPr>
          </a:lstStyle>
          <a:p>
            <a:pPr algn="r">
              <a:buNone/>
            </a:pPr>
            <a:r>
              <a:rPr lang="en-US" sz="1400" b="0" strike="noStrike" spc="-1">
                <a:latin typeface="Times New Roman"/>
              </a:rPr>
              <a:t>&lt;date/time&gt;</a:t>
            </a:r>
          </a:p>
        </p:txBody>
      </p:sp>
      <p:sp>
        <p:nvSpPr>
          <p:cNvPr id="131" name="PlaceHolder 5"/>
          <p:cNvSpPr>
            <a:spLocks noGrp="1"/>
          </p:cNvSpPr>
          <p:nvPr>
            <p:ph type="ftr" idx="4"/>
          </p:nvPr>
        </p:nvSpPr>
        <p:spPr>
          <a:xfrm>
            <a:off x="0" y="10157400"/>
            <a:ext cx="3280680" cy="534240"/>
          </a:xfrm>
          <a:prstGeom prst="rect">
            <a:avLst/>
          </a:prstGeom>
          <a:noFill/>
          <a:ln w="0">
            <a:noFill/>
          </a:ln>
        </p:spPr>
        <p:txBody>
          <a:bodyPr lIns="0" tIns="0" rIns="0" bIns="0" anchor="b">
            <a:noAutofit/>
          </a:bodyPr>
          <a:lstStyle>
            <a:lvl1pPr>
              <a:defRPr lang="en-US" sz="1400" b="0" strike="noStrike" spc="-1">
                <a:latin typeface="Times New Roman"/>
              </a:defRPr>
            </a:lvl1pPr>
          </a:lstStyle>
          <a:p>
            <a:r>
              <a:rPr lang="en-US" sz="1400" b="0" strike="noStrike" spc="-1">
                <a:latin typeface="Times New Roman"/>
              </a:rPr>
              <a:t>&lt;footer&gt;</a:t>
            </a:r>
          </a:p>
        </p:txBody>
      </p:sp>
      <p:sp>
        <p:nvSpPr>
          <p:cNvPr id="132" name="PlaceHolder 6"/>
          <p:cNvSpPr>
            <a:spLocks noGrp="1"/>
          </p:cNvSpPr>
          <p:nvPr>
            <p:ph type="sldNum" idx="5"/>
          </p:nvPr>
        </p:nvSpPr>
        <p:spPr>
          <a:xfrm>
            <a:off x="4278960" y="10157400"/>
            <a:ext cx="3280680" cy="534240"/>
          </a:xfrm>
          <a:prstGeom prst="rect">
            <a:avLst/>
          </a:prstGeom>
          <a:noFill/>
          <a:ln w="0">
            <a:noFill/>
          </a:ln>
        </p:spPr>
        <p:txBody>
          <a:bodyPr lIns="0" tIns="0" rIns="0" bIns="0" anchor="b">
            <a:noAutofit/>
          </a:bodyPr>
          <a:lstStyle>
            <a:lvl1pPr algn="r">
              <a:buNone/>
              <a:defRPr lang="en-US" sz="1400" b="0" strike="noStrike" spc="-1">
                <a:latin typeface="Times New Roman"/>
              </a:defRPr>
            </a:lvl1pPr>
          </a:lstStyle>
          <a:p>
            <a:pPr algn="r">
              <a:buNone/>
            </a:pPr>
            <a:fld id="{E1978BC7-78C3-4529-BA98-2BFEE7287B32}" type="slidenum">
              <a:rPr lang="en-US" sz="1400" b="0" strike="noStrike" spc="-1">
                <a:latin typeface="Times New Roman"/>
              </a:rPr>
              <a:pPr algn="r">
                <a:buNone/>
              </a:p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dirty="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573088" y="812800"/>
            <a:ext cx="6413500" cy="4008438"/>
          </a:xfrm>
          <a:prstGeom prst="rect">
            <a:avLst/>
          </a:prstGeom>
          <a:ln w="0">
            <a:noFill/>
          </a:ln>
        </p:spPr>
      </p:sp>
      <p:sp>
        <p:nvSpPr>
          <p:cNvPr id="331" name="PlaceHolder 2"/>
          <p:cNvSpPr>
            <a:spLocks noGrp="1"/>
          </p:cNvSpPr>
          <p:nvPr>
            <p:ph type="body"/>
          </p:nvPr>
        </p:nvSpPr>
        <p:spPr>
          <a:xfrm>
            <a:off x="756000" y="5078520"/>
            <a:ext cx="6047280" cy="4810680"/>
          </a:xfrm>
          <a:prstGeom prst="rect">
            <a:avLst/>
          </a:prstGeom>
          <a:noFill/>
          <a:ln w="0">
            <a:noFill/>
          </a:ln>
        </p:spPr>
        <p:txBody>
          <a:bodyPr lIns="0" tIns="0" rIns="0" bIns="0" anchor="t">
            <a:normAutofit/>
          </a:bodyPr>
          <a:lstStyle/>
          <a:p>
            <a:pPr rtl="0" fontAlgn="base"/>
            <a:r>
              <a:rPr lang="en-US" sz="1200" b="0" i="0" u="none" strike="noStrike" kern="1200" dirty="0">
                <a:solidFill>
                  <a:schemeClr val="tx1"/>
                </a:solidFill>
                <a:latin typeface="+mn-lt"/>
                <a:ea typeface="+mn-ea"/>
                <a:cs typeface="+mn-cs"/>
              </a:rPr>
              <a:t>At first, we will learn about the potential of working with longitudinal data,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We will</a:t>
            </a:r>
            <a:r>
              <a:rPr lang="en-US" sz="1200" b="0" i="0" u="none" strike="noStrike" kern="1200" baseline="0" dirty="0">
                <a:solidFill>
                  <a:schemeClr val="tx1"/>
                </a:solidFill>
                <a:latin typeface="+mn-lt"/>
                <a:ea typeface="+mn-ea"/>
                <a:cs typeface="+mn-cs"/>
              </a:rPr>
              <a:t> discuss </a:t>
            </a:r>
            <a:r>
              <a:rPr lang="en-US" sz="1200" b="0" i="0" u="none" strike="noStrike" kern="1200" dirty="0">
                <a:solidFill>
                  <a:schemeClr val="tx1"/>
                </a:solidFill>
                <a:latin typeface="+mn-lt"/>
                <a:ea typeface="+mn-ea"/>
                <a:cs typeface="+mn-cs"/>
              </a:rPr>
              <a:t>limitations and biases of longitudinal processing tools and designs,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see how those limitations can be avoided in the unbiased processing pipeline implemented in both FastSurfer and FreeSurfer.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We will look at evaluations proving reduced bias and added value of this pipeline and finally, go over how to process your own longitudinal data</a:t>
            </a:r>
            <a:r>
              <a:rPr lang="en-US" sz="1200" b="0" i="0" kern="1200" dirty="0">
                <a:solidFill>
                  <a:schemeClr val="tx1"/>
                </a:solidFill>
                <a:latin typeface="+mn-lt"/>
                <a:ea typeface="+mn-ea"/>
                <a:cs typeface="+mn-cs"/>
              </a:rPr>
              <a:t>​</a:t>
            </a:r>
            <a:endParaRPr lang="en-US" b="0" i="0" dirty="0"/>
          </a:p>
          <a:p>
            <a:pPr>
              <a:tabLst>
                <a:tab pos="0" algn="l"/>
              </a:tabLst>
            </a:pPr>
            <a:endParaRPr lang="en-US" sz="1200" b="0" strike="noStrike" spc="-1" dirty="0">
              <a:latin typeface="Arial"/>
              <a:cs typeface="Arial"/>
            </a:endParaRPr>
          </a:p>
        </p:txBody>
      </p:sp>
      <p:sp>
        <p:nvSpPr>
          <p:cNvPr id="332" name="PlaceHolder 3"/>
          <p:cNvSpPr>
            <a:spLocks noGrp="1"/>
          </p:cNvSpPr>
          <p:nvPr>
            <p:ph type="sldNum" idx="13"/>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46046E01-5079-4F4F-8D54-B32D10BA0DF6}" type="slidenum">
              <a:rPr lang="en-US" sz="1400" b="0" strike="noStrike" spc="-1">
                <a:solidFill>
                  <a:srgbClr val="000000"/>
                </a:solidFill>
                <a:latin typeface="Times New Roman"/>
                <a:ea typeface="+mn-ea"/>
              </a:rPr>
              <a:pPr algn="r">
                <a:lnSpc>
                  <a:spcPct val="100000"/>
                </a:lnSpc>
                <a:buNone/>
              </a:pPr>
              <a:t>2</a:t>
            </a:fld>
            <a:endParaRPr lang="en-US" sz="1400" b="0" strike="noStrike" spc="-1" dirty="0">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685800" y="685800"/>
            <a:ext cx="5486400" cy="3429000"/>
          </a:xfrm>
          <a:prstGeom prst="rect">
            <a:avLst/>
          </a:prstGeom>
          <a:ln w="0">
            <a:noFill/>
          </a:ln>
        </p:spPr>
      </p:sp>
      <p:sp>
        <p:nvSpPr>
          <p:cNvPr id="388"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r>
              <a:rPr lang="en-US" sz="1200" b="0" i="0" u="none" strike="noStrike" kern="1200" dirty="0">
                <a:solidFill>
                  <a:schemeClr val="tx1"/>
                </a:solidFill>
                <a:latin typeface="+mn-lt"/>
                <a:ea typeface="+mn-ea"/>
                <a:cs typeface="+mn-cs"/>
              </a:rPr>
              <a:t>To illustrate</a:t>
            </a:r>
            <a:r>
              <a:rPr lang="en-US" sz="1200" b="0" i="0" u="none" strike="noStrike" kern="1200" baseline="0" dirty="0">
                <a:solidFill>
                  <a:schemeClr val="tx1"/>
                </a:solidFill>
                <a:latin typeface="+mn-lt"/>
                <a:ea typeface="+mn-ea"/>
                <a:cs typeface="+mn-cs"/>
              </a:rPr>
              <a:t> this effect</a:t>
            </a:r>
            <a:r>
              <a:rPr lang="en-US" sz="1200" b="0" i="0" u="none" strike="noStrike" kern="1200" dirty="0">
                <a:solidFill>
                  <a:schemeClr val="tx1"/>
                </a:solidFill>
                <a:latin typeface="+mn-lt"/>
                <a:ea typeface="+mn-ea"/>
                <a:cs typeface="+mn-cs"/>
              </a:rPr>
              <a:t>, we consider</a:t>
            </a:r>
            <a:r>
              <a:rPr lang="en-US" sz="1200" b="0" i="0" u="none" strike="noStrike" kern="1200" baseline="0" dirty="0">
                <a:solidFill>
                  <a:schemeClr val="tx1"/>
                </a:solidFill>
                <a:latin typeface="+mn-lt"/>
                <a:ea typeface="+mn-ea"/>
                <a:cs typeface="+mn-cs"/>
              </a:rPr>
              <a:t> j</a:t>
            </a:r>
            <a:r>
              <a:rPr lang="en-US" sz="1200" b="0" i="0" u="none" strike="noStrike" kern="1200" dirty="0">
                <a:solidFill>
                  <a:schemeClr val="tx1"/>
                </a:solidFill>
                <a:latin typeface="+mn-lt"/>
                <a:ea typeface="+mn-ea"/>
                <a:cs typeface="+mn-cs"/>
              </a:rPr>
              <a:t>ust one scan.</a:t>
            </a:r>
            <a:r>
              <a:rPr lang="en-US" sz="1200" b="0" i="0" u="none" strike="noStrike" kern="1200" baseline="0" dirty="0">
                <a:solidFill>
                  <a:schemeClr val="tx1"/>
                </a:solidFill>
                <a:latin typeface="+mn-lt"/>
                <a:ea typeface="+mn-ea"/>
                <a:cs typeface="+mn-cs"/>
              </a:rPr>
              <a:t> We take it and </a:t>
            </a:r>
            <a:r>
              <a:rPr lang="en-US" sz="1200" b="0" i="0" u="none" strike="noStrike" kern="1200" dirty="0">
                <a:solidFill>
                  <a:schemeClr val="tx1"/>
                </a:solidFill>
                <a:latin typeface="+mn-lt"/>
                <a:ea typeface="+mn-ea"/>
                <a:cs typeface="+mn-cs"/>
              </a:rPr>
              <a:t>map it somewhere and map it back to its original orientation. In this</a:t>
            </a:r>
            <a:r>
              <a:rPr lang="en-US" sz="1200" b="0" i="0" u="none" strike="noStrike" kern="1200" baseline="0" dirty="0">
                <a:solidFill>
                  <a:schemeClr val="tx1"/>
                </a:solidFill>
                <a:latin typeface="+mn-lt"/>
                <a:ea typeface="+mn-ea"/>
                <a:cs typeface="+mn-cs"/>
              </a:rPr>
              <a:t> process, we resample and interpolate twice</a:t>
            </a:r>
            <a:r>
              <a:rPr lang="en-US" sz="1200" b="0" i="0" u="none" strike="noStrike" kern="1200" dirty="0">
                <a:solidFill>
                  <a:schemeClr val="tx1"/>
                </a:solidFill>
                <a:latin typeface="+mn-lt"/>
                <a:ea typeface="+mn-ea"/>
                <a:cs typeface="+mn-cs"/>
              </a:rPr>
              <a:t>. (case with </a:t>
            </a:r>
            <a:r>
              <a:rPr lang="en-US" sz="1200" b="0" i="0" u="none" strike="noStrike" kern="1200" dirty="0" err="1">
                <a:solidFill>
                  <a:schemeClr val="tx1"/>
                </a:solidFill>
                <a:latin typeface="+mn-lt"/>
                <a:ea typeface="+mn-ea"/>
                <a:cs typeface="+mn-cs"/>
              </a:rPr>
              <a:t>Hydrocepalus</a:t>
            </a:r>
            <a:r>
              <a:rPr lang="en-US" sz="1200" b="0" i="0" u="none" strike="noStrike" kern="1200" dirty="0">
                <a:solidFill>
                  <a:schemeClr val="tx1"/>
                </a:solidFill>
                <a:latin typeface="+mn-lt"/>
                <a:ea typeface="+mn-ea"/>
                <a:cs typeface="+mn-cs"/>
              </a:rPr>
              <a:t>) </a:t>
            </a:r>
            <a:endParaRPr lang="en-US" sz="2000" b="0" strike="noStrike" spc="-1" dirty="0">
              <a:latin typeface="Arial"/>
            </a:endParaRPr>
          </a:p>
        </p:txBody>
      </p:sp>
      <p:sp>
        <p:nvSpPr>
          <p:cNvPr id="389" name="PlaceHolder 3"/>
          <p:cNvSpPr>
            <a:spLocks noGrp="1"/>
          </p:cNvSpPr>
          <p:nvPr>
            <p:ph type="sldNum" idx="32"/>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13592F1-ED69-454F-A9F9-0BAFA0C12FB0}" type="slidenum">
              <a:rPr lang="en-US" sz="1200" b="0" strike="noStrike" spc="-1">
                <a:solidFill>
                  <a:srgbClr val="000000"/>
                </a:solidFill>
                <a:latin typeface="Times New Roman"/>
                <a:ea typeface="+mn-ea"/>
              </a:rPr>
              <a:pPr algn="r">
                <a:lnSpc>
                  <a:spcPct val="100000"/>
                </a:lnSpc>
                <a:buNone/>
              </a:pPr>
              <a:t>13</a:t>
            </a:fld>
            <a:endParaRPr lang="en-US" sz="1200" b="0" strike="noStrike" spc="-1" dirty="0">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685800" y="685800"/>
            <a:ext cx="5486400" cy="3429000"/>
          </a:xfrm>
          <a:prstGeom prst="rect">
            <a:avLst/>
          </a:prstGeom>
          <a:ln w="0">
            <a:noFill/>
          </a:ln>
        </p:spPr>
      </p:sp>
      <p:sp>
        <p:nvSpPr>
          <p:cNvPr id="391"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We see how the brain tissue is smoothed and contrasts at tissue boundaries washed out compared to the crisp original.</a:t>
            </a:r>
            <a:r>
              <a:rPr lang="en-US" sz="1200" b="0" i="0" kern="1200" dirty="0">
                <a:solidFill>
                  <a:schemeClr val="tx1"/>
                </a:solidFill>
                <a:latin typeface="+mn-lt"/>
                <a:ea typeface="+mn-ea"/>
                <a:cs typeface="+mn-cs"/>
              </a:rPr>
              <a:t>​</a:t>
            </a:r>
            <a:endParaRPr lang="en-US" sz="2000" b="0" i="0" dirty="0"/>
          </a:p>
          <a:p>
            <a:endParaRPr lang="en-US" sz="2000" b="0" strike="noStrike" spc="-1" dirty="0">
              <a:latin typeface="Arial"/>
            </a:endParaRPr>
          </a:p>
        </p:txBody>
      </p:sp>
      <p:sp>
        <p:nvSpPr>
          <p:cNvPr id="392" name="PlaceHolder 3"/>
          <p:cNvSpPr>
            <a:spLocks noGrp="1"/>
          </p:cNvSpPr>
          <p:nvPr>
            <p:ph type="sldNum" idx="33"/>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00AC17BA-EFF8-4233-AC73-8C93D8A4BFA3}" type="slidenum">
              <a:rPr lang="en-US" sz="1200" b="0" strike="noStrike" spc="-1">
                <a:solidFill>
                  <a:srgbClr val="000000"/>
                </a:solidFill>
                <a:latin typeface="Times New Roman"/>
                <a:ea typeface="+mn-ea"/>
              </a:rPr>
              <a:pPr algn="r">
                <a:lnSpc>
                  <a:spcPct val="100000"/>
                </a:lnSpc>
                <a:buNone/>
              </a:pPr>
              <a:t>14</a:t>
            </a:fld>
            <a:endParaRPr lang="en-US" sz="1200" b="0" strike="noStrike" spc="-1" dirty="0">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685800" y="685800"/>
            <a:ext cx="5486400" cy="3429000"/>
          </a:xfrm>
          <a:prstGeom prst="rect">
            <a:avLst/>
          </a:prstGeom>
          <a:ln w="0">
            <a:noFill/>
          </a:ln>
        </p:spPr>
      </p:sp>
      <p:sp>
        <p:nvSpPr>
          <p:cNvPr id="394"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Now, if we fit surface models to both images, it appears that the white matter grows as the surface moves outward. But of course, this is the same image.</a:t>
            </a:r>
            <a:endParaRPr lang="en-US" sz="2000" b="0" strike="noStrike" spc="-1" dirty="0">
              <a:latin typeface="Arial"/>
            </a:endParaRPr>
          </a:p>
        </p:txBody>
      </p:sp>
      <p:sp>
        <p:nvSpPr>
          <p:cNvPr id="395" name="PlaceHolder 3"/>
          <p:cNvSpPr>
            <a:spLocks noGrp="1"/>
          </p:cNvSpPr>
          <p:nvPr>
            <p:ph type="sldNum" idx="34"/>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35B73DAC-971E-4B97-A00D-02FC5A90EB5C}" type="slidenum">
              <a:rPr lang="en-US" sz="1200" b="0" strike="noStrike" spc="-1">
                <a:solidFill>
                  <a:srgbClr val="000000"/>
                </a:solidFill>
                <a:latin typeface="Times New Roman"/>
                <a:ea typeface="+mn-ea"/>
              </a:rPr>
              <a:pPr algn="r">
                <a:lnSpc>
                  <a:spcPct val="100000"/>
                </a:lnSpc>
                <a:buNone/>
              </a:pPr>
              <a:t>15</a:t>
            </a:fld>
            <a:endParaRPr lang="en-US" sz="1200" b="0" strike="noStrike" spc="-1" dirty="0">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685800" y="685800"/>
            <a:ext cx="5486400" cy="3429000"/>
          </a:xfrm>
          <a:prstGeom prst="rect">
            <a:avLst/>
          </a:prstGeom>
          <a:ln w="0">
            <a:noFill/>
          </a:ln>
        </p:spPr>
      </p:sp>
      <p:sp>
        <p:nvSpPr>
          <p:cNvPr id="397"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endParaRPr lang="en-US" sz="2000" b="0" strike="noStrike" spc="-1" dirty="0">
              <a:latin typeface="Arial"/>
            </a:endParaRPr>
          </a:p>
        </p:txBody>
      </p:sp>
      <p:sp>
        <p:nvSpPr>
          <p:cNvPr id="398" name="PlaceHolder 3"/>
          <p:cNvSpPr>
            <a:spLocks noGrp="1"/>
          </p:cNvSpPr>
          <p:nvPr>
            <p:ph type="sldNum" idx="35"/>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78FE98AF-6B77-4343-810C-8D925FB1864A}" type="slidenum">
              <a:rPr lang="en-US" sz="1200" b="0" strike="noStrike" spc="-1">
                <a:solidFill>
                  <a:srgbClr val="000000"/>
                </a:solidFill>
                <a:latin typeface="Times New Roman"/>
                <a:ea typeface="+mn-ea"/>
              </a:rPr>
              <a:pPr algn="r">
                <a:lnSpc>
                  <a:spcPct val="100000"/>
                </a:lnSpc>
                <a:buNone/>
              </a:pPr>
              <a:t>16</a:t>
            </a:fld>
            <a:endParaRPr lang="en-US" sz="1200" b="0" strike="noStrike" spc="-1" dirty="0">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685800"/>
            <a:ext cx="5486400" cy="3429000"/>
          </a:xfrm>
          <a:prstGeom prst="rect">
            <a:avLst/>
          </a:prstGeom>
          <a:ln w="0">
            <a:noFill/>
          </a:ln>
        </p:spPr>
      </p:sp>
      <p:sp>
        <p:nvSpPr>
          <p:cNvPr id="400"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Let's see how this affects a potential study. We take data from the MIRIAD dataset and map it back and forth resampling twice. We observe a huge decrease in GM volume and a huge increase in WM volume like in the images we just saw. But these changes are purely based on our processing, they are not real changes in the brain.</a:t>
            </a:r>
            <a:r>
              <a:rPr lang="en-US" sz="1200" b="0" i="0" kern="1200" dirty="0">
                <a:solidFill>
                  <a:schemeClr val="tx1"/>
                </a:solidFill>
                <a:latin typeface="+mn-lt"/>
                <a:ea typeface="+mn-ea"/>
                <a:cs typeface="+mn-cs"/>
              </a:rPr>
              <a:t>​ And this bias has been discussed in the literature a few times.</a:t>
            </a:r>
            <a:endParaRPr lang="en-US" b="0" i="0" dirty="0"/>
          </a:p>
          <a:p>
            <a:endParaRPr lang="en-US" b="0" strike="noStrike" spc="-1" dirty="0"/>
          </a:p>
        </p:txBody>
      </p:sp>
      <p:sp>
        <p:nvSpPr>
          <p:cNvPr id="401" name="PlaceHolder 3"/>
          <p:cNvSpPr>
            <a:spLocks noGrp="1"/>
          </p:cNvSpPr>
          <p:nvPr>
            <p:ph type="sldNum" idx="36"/>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0F39814B-7A9A-45F6-A1F6-61D1759C9530}" type="slidenum">
              <a:rPr lang="en-US" sz="1200" b="0" strike="noStrike" spc="-1">
                <a:solidFill>
                  <a:srgbClr val="000000"/>
                </a:solidFill>
                <a:latin typeface="Times New Roman"/>
                <a:ea typeface="+mn-ea"/>
              </a:rPr>
              <a:pPr algn="r">
                <a:lnSpc>
                  <a:spcPct val="100000"/>
                </a:lnSpc>
                <a:buNone/>
              </a:pPr>
              <a:t>17</a:t>
            </a:fld>
            <a:endParaRPr lang="en-US" sz="1200" b="0" strike="noStrike" spc="-1" dirty="0">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3D635-2ADB-6B85-2906-E3FE6245C996}"/>
            </a:ext>
          </a:extLst>
        </p:cNvPr>
        <p:cNvGrpSpPr/>
        <p:nvPr/>
      </p:nvGrpSpPr>
      <p:grpSpPr>
        <a:xfrm>
          <a:off x="0" y="0"/>
          <a:ext cx="0" cy="0"/>
          <a:chOff x="0" y="0"/>
          <a:chExt cx="0" cy="0"/>
        </a:xfrm>
      </p:grpSpPr>
      <p:sp>
        <p:nvSpPr>
          <p:cNvPr id="345" name="PlaceHolder 1">
            <a:extLst>
              <a:ext uri="{FF2B5EF4-FFF2-40B4-BE49-F238E27FC236}">
                <a16:creationId xmlns:a16="http://schemas.microsoft.com/office/drawing/2014/main" id="{8134978C-D4EB-0D03-54C7-66C349CCB944}"/>
              </a:ext>
            </a:extLst>
          </p:cNvPr>
          <p:cNvSpPr>
            <a:spLocks noGrp="1" noRot="1" noChangeAspect="1"/>
          </p:cNvSpPr>
          <p:nvPr>
            <p:ph type="sldImg"/>
          </p:nvPr>
        </p:nvSpPr>
        <p:spPr>
          <a:xfrm>
            <a:off x="685800" y="685800"/>
            <a:ext cx="5486400" cy="3429000"/>
          </a:xfrm>
          <a:prstGeom prst="rect">
            <a:avLst/>
          </a:prstGeom>
          <a:ln w="0">
            <a:noFill/>
          </a:ln>
        </p:spPr>
      </p:sp>
      <p:sp>
        <p:nvSpPr>
          <p:cNvPr id="346" name="PlaceHolder 2">
            <a:extLst>
              <a:ext uri="{FF2B5EF4-FFF2-40B4-BE49-F238E27FC236}">
                <a16:creationId xmlns:a16="http://schemas.microsoft.com/office/drawing/2014/main" id="{F0EFC125-A839-4838-7919-F48E943CC539}"/>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215900" indent="-215900">
              <a:tabLst>
                <a:tab pos="0" algn="l"/>
              </a:tabLst>
            </a:pPr>
            <a:r>
              <a:rPr lang="en-US" sz="1800" spc="-1" dirty="0">
                <a:latin typeface="+mn-lt"/>
                <a:cs typeface="Arial"/>
              </a:rPr>
              <a:t>No</a:t>
            </a:r>
            <a:r>
              <a:rPr lang="en-US" sz="1800" spc="-1" baseline="0" dirty="0">
                <a:latin typeface="+mn-lt"/>
                <a:cs typeface="Arial"/>
              </a:rPr>
              <a:t> another processing bias is the asymmetric information transfer bias which has not been discussed that much in the literature. This is going to be another example where images are processed differently or asymmetrically.</a:t>
            </a:r>
            <a:endParaRPr lang="en-US" sz="1800" spc="-1" dirty="0">
              <a:latin typeface="Arial"/>
              <a:cs typeface="Arial"/>
            </a:endParaRPr>
          </a:p>
        </p:txBody>
      </p:sp>
      <p:sp>
        <p:nvSpPr>
          <p:cNvPr id="347" name="PlaceHolder 3">
            <a:extLst>
              <a:ext uri="{FF2B5EF4-FFF2-40B4-BE49-F238E27FC236}">
                <a16:creationId xmlns:a16="http://schemas.microsoft.com/office/drawing/2014/main" id="{E7ED64C4-C162-FBAF-9DEA-CB60C4389C8B}"/>
              </a:ext>
            </a:extLst>
          </p:cNvPr>
          <p:cNvSpPr>
            <a:spLocks noGrp="1"/>
          </p:cNvSpPr>
          <p:nvPr>
            <p:ph type="sldNum" idx="1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AD294EFA-7991-4250-B2CB-A2C9F6491C8A}" type="slidenum">
              <a:rPr lang="en-US" sz="1200" b="0" strike="noStrike" spc="-1">
                <a:solidFill>
                  <a:srgbClr val="000000"/>
                </a:solidFill>
                <a:latin typeface="Times New Roman"/>
                <a:ea typeface="+mn-ea"/>
              </a:rPr>
              <a:pPr algn="r">
                <a:lnSpc>
                  <a:spcPct val="100000"/>
                </a:lnSpc>
                <a:buNone/>
              </a:pPr>
              <a:t>18</a:t>
            </a:fld>
            <a:endParaRPr lang="en-US" sz="1200" b="0" strike="noStrike" spc="-1" dirty="0">
              <a:latin typeface="Times New Roman"/>
            </a:endParaRPr>
          </a:p>
        </p:txBody>
      </p:sp>
    </p:spTree>
    <p:extLst>
      <p:ext uri="{BB962C8B-B14F-4D97-AF65-F5344CB8AC3E}">
        <p14:creationId xmlns:p14="http://schemas.microsoft.com/office/powerpoint/2010/main" val="8795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BDAD-7B66-05EC-90F0-E23505B68886}"/>
            </a:ext>
          </a:extLst>
        </p:cNvPr>
        <p:cNvGrpSpPr/>
        <p:nvPr/>
      </p:nvGrpSpPr>
      <p:grpSpPr>
        <a:xfrm>
          <a:off x="0" y="0"/>
          <a:ext cx="0" cy="0"/>
          <a:chOff x="0" y="0"/>
          <a:chExt cx="0" cy="0"/>
        </a:xfrm>
      </p:grpSpPr>
      <p:sp>
        <p:nvSpPr>
          <p:cNvPr id="402" name="Text Box 1">
            <a:extLst>
              <a:ext uri="{FF2B5EF4-FFF2-40B4-BE49-F238E27FC236}">
                <a16:creationId xmlns:a16="http://schemas.microsoft.com/office/drawing/2014/main" id="{814E9C57-D4DE-F5DE-118A-6EA3D9CE9209}"/>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3" name="PlaceHolder 1">
            <a:extLst>
              <a:ext uri="{FF2B5EF4-FFF2-40B4-BE49-F238E27FC236}">
                <a16:creationId xmlns:a16="http://schemas.microsoft.com/office/drawing/2014/main" id="{02B8BB12-EDD5-43B4-3F29-CD54472440D5}"/>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rtl="0" fontAlgn="base"/>
            <a:r>
              <a:rPr lang="en-US" sz="1200" b="0" i="0" u="none" strike="noStrike" kern="1200" dirty="0">
                <a:solidFill>
                  <a:schemeClr val="tx1"/>
                </a:solidFill>
                <a:latin typeface="+mn-lt"/>
                <a:ea typeface="+mn-ea"/>
                <a:cs typeface="+mn-cs"/>
              </a:rPr>
              <a:t>To illustrate</a:t>
            </a:r>
            <a:r>
              <a:rPr lang="en-US" sz="1200" b="0" i="0" u="none" strike="noStrike" kern="1200" baseline="0" dirty="0">
                <a:solidFill>
                  <a:schemeClr val="tx1"/>
                </a:solidFill>
                <a:latin typeface="+mn-lt"/>
                <a:ea typeface="+mn-ea"/>
                <a:cs typeface="+mn-cs"/>
              </a:rPr>
              <a:t> this bias, suppose, w</a:t>
            </a:r>
            <a:r>
              <a:rPr lang="en-US" sz="1200" b="0" i="0" u="none" strike="noStrike" kern="1200" dirty="0">
                <a:solidFill>
                  <a:schemeClr val="tx1"/>
                </a:solidFill>
                <a:latin typeface="+mn-lt"/>
                <a:ea typeface="+mn-ea"/>
                <a:cs typeface="+mn-cs"/>
              </a:rPr>
              <a:t>e have longitudinal data with 5 timepoints and want to analyze cortical thickness. </a:t>
            </a:r>
            <a:r>
              <a:rPr lang="en-US" sz="1200" b="0" i="0" kern="1200" dirty="0">
                <a:solidFill>
                  <a:schemeClr val="tx1"/>
                </a:solidFill>
                <a:latin typeface="+mn-lt"/>
                <a:ea typeface="+mn-ea"/>
                <a:cs typeface="+mn-cs"/>
              </a:rPr>
              <a:t>​</a:t>
            </a:r>
            <a:endParaRPr lang="en-US" b="0" i="0" dirty="0"/>
          </a:p>
          <a:p>
            <a:pPr marL="215900" indent="-215900"/>
            <a:endParaRPr lang="en-US" b="0" strike="noStrike" dirty="0">
              <a:latin typeface="Arial"/>
              <a:cs typeface="Arial"/>
            </a:endParaRPr>
          </a:p>
        </p:txBody>
      </p:sp>
    </p:spTree>
    <p:extLst>
      <p:ext uri="{BB962C8B-B14F-4D97-AF65-F5344CB8AC3E}">
        <p14:creationId xmlns:p14="http://schemas.microsoft.com/office/powerpoint/2010/main" val="132175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BDAD-7B66-05EC-90F0-E23505B68886}"/>
            </a:ext>
          </a:extLst>
        </p:cNvPr>
        <p:cNvGrpSpPr/>
        <p:nvPr/>
      </p:nvGrpSpPr>
      <p:grpSpPr>
        <a:xfrm>
          <a:off x="0" y="0"/>
          <a:ext cx="0" cy="0"/>
          <a:chOff x="0" y="0"/>
          <a:chExt cx="0" cy="0"/>
        </a:xfrm>
      </p:grpSpPr>
      <p:sp>
        <p:nvSpPr>
          <p:cNvPr id="402" name="Text Box 1">
            <a:extLst>
              <a:ext uri="{FF2B5EF4-FFF2-40B4-BE49-F238E27FC236}">
                <a16:creationId xmlns:a16="http://schemas.microsoft.com/office/drawing/2014/main" id="{814E9C57-D4DE-F5DE-118A-6EA3D9CE9209}"/>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3" name="PlaceHolder 1">
            <a:extLst>
              <a:ext uri="{FF2B5EF4-FFF2-40B4-BE49-F238E27FC236}">
                <a16:creationId xmlns:a16="http://schemas.microsoft.com/office/drawing/2014/main" id="{02B8BB12-EDD5-43B4-3F29-CD54472440D5}"/>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So we obtain surfaces for</a:t>
            </a:r>
            <a:r>
              <a:rPr lang="en-US" sz="1200" b="0" i="0" u="none" strike="noStrike" kern="1200" baseline="0" dirty="0">
                <a:solidFill>
                  <a:schemeClr val="tx1"/>
                </a:solidFill>
                <a:latin typeface="+mn-lt"/>
                <a:ea typeface="+mn-ea"/>
                <a:cs typeface="+mn-cs"/>
              </a:rPr>
              <a:t> our baseline. </a:t>
            </a:r>
            <a:r>
              <a:rPr lang="en-US" sz="1200" b="0" i="0" u="none" strike="noStrike" kern="1200" dirty="0">
                <a:solidFill>
                  <a:schemeClr val="tx1"/>
                </a:solidFill>
                <a:latin typeface="+mn-lt"/>
                <a:ea typeface="+mn-ea"/>
                <a:cs typeface="+mn-cs"/>
              </a:rPr>
              <a:t>To get surfaces on the other timepoints, we map the baseline surfaces to the follow-ups and let them fine-tune a little longer to account for potential local changes.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While that may seem like a good idea, this strategy again treats the images differently, because you let the surfaces fine-tune longer on the follow-ups than we did on the baseline.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this</a:t>
            </a:r>
            <a:r>
              <a:rPr lang="en-US" sz="1200" b="0" i="0" u="none" strike="noStrike" kern="1200" baseline="0" dirty="0">
                <a:solidFill>
                  <a:schemeClr val="tx1"/>
                </a:solidFill>
                <a:latin typeface="+mn-lt"/>
                <a:ea typeface="+mn-ea"/>
                <a:cs typeface="+mn-cs"/>
              </a:rPr>
              <a:t> asymmetric processing might again compromise our study results!</a:t>
            </a:r>
          </a:p>
          <a:p>
            <a:pPr rtl="0" fontAlgn="base"/>
            <a:endParaRPr lang="en-US" sz="1200" b="0" i="0" u="none" strike="noStrike" kern="1200" baseline="0" dirty="0">
              <a:solidFill>
                <a:schemeClr val="tx1"/>
              </a:solidFill>
              <a:latin typeface="+mn-lt"/>
              <a:ea typeface="+mn-ea"/>
              <a:cs typeface="+mn-cs"/>
            </a:endParaRPr>
          </a:p>
          <a:p>
            <a:pPr rtl="0" fontAlgn="base"/>
            <a:r>
              <a:rPr lang="en-US" sz="1200" b="0" i="0" u="none" strike="noStrike" kern="1200" baseline="0" dirty="0">
                <a:solidFill>
                  <a:schemeClr val="tx1"/>
                </a:solidFill>
                <a:latin typeface="+mn-lt"/>
                <a:ea typeface="+mn-ea"/>
                <a:cs typeface="+mn-cs"/>
              </a:rPr>
              <a:t>Also asymmetry because of anatomy of baseline!</a:t>
            </a:r>
            <a:endParaRPr lang="en-US" b="0" i="0" dirty="0"/>
          </a:p>
        </p:txBody>
      </p:sp>
    </p:spTree>
    <p:extLst>
      <p:ext uri="{BB962C8B-B14F-4D97-AF65-F5344CB8AC3E}">
        <p14:creationId xmlns:p14="http://schemas.microsoft.com/office/powerpoint/2010/main" val="1321757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BDAD-7B66-05EC-90F0-E23505B68886}"/>
            </a:ext>
          </a:extLst>
        </p:cNvPr>
        <p:cNvGrpSpPr/>
        <p:nvPr/>
      </p:nvGrpSpPr>
      <p:grpSpPr>
        <a:xfrm>
          <a:off x="0" y="0"/>
          <a:ext cx="0" cy="0"/>
          <a:chOff x="0" y="0"/>
          <a:chExt cx="0" cy="0"/>
        </a:xfrm>
      </p:grpSpPr>
      <p:sp>
        <p:nvSpPr>
          <p:cNvPr id="402" name="Text Box 1">
            <a:extLst>
              <a:ext uri="{FF2B5EF4-FFF2-40B4-BE49-F238E27FC236}">
                <a16:creationId xmlns:a16="http://schemas.microsoft.com/office/drawing/2014/main" id="{814E9C57-D4DE-F5DE-118A-6EA3D9CE9209}"/>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3" name="PlaceHolder 1">
            <a:extLst>
              <a:ext uri="{FF2B5EF4-FFF2-40B4-BE49-F238E27FC236}">
                <a16:creationId xmlns:a16="http://schemas.microsoft.com/office/drawing/2014/main" id="{02B8BB12-EDD5-43B4-3F29-CD54472440D5}"/>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So we obtain surfaces for</a:t>
            </a:r>
            <a:r>
              <a:rPr lang="en-US" sz="1200" b="0" i="0" u="none" strike="noStrike" kern="1200" baseline="0" dirty="0">
                <a:solidFill>
                  <a:schemeClr val="tx1"/>
                </a:solidFill>
                <a:latin typeface="+mn-lt"/>
                <a:ea typeface="+mn-ea"/>
                <a:cs typeface="+mn-cs"/>
              </a:rPr>
              <a:t> our baseline. </a:t>
            </a:r>
            <a:r>
              <a:rPr lang="en-US" sz="1200" b="0" i="0" u="none" strike="noStrike" kern="1200" dirty="0">
                <a:solidFill>
                  <a:schemeClr val="tx1"/>
                </a:solidFill>
                <a:latin typeface="+mn-lt"/>
                <a:ea typeface="+mn-ea"/>
                <a:cs typeface="+mn-cs"/>
              </a:rPr>
              <a:t>To get surfaces on the other timepoints, we map the baseline surfaces to the follow-ups and let them fine-tune a little longer to account for potential local changes.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While that may seem like a good idea, this strategy again treats the images differently, because you let the surfaces fine-tune longer on the follow-ups than we did on the baseline.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this</a:t>
            </a:r>
            <a:r>
              <a:rPr lang="en-US" sz="1200" b="0" i="0" u="none" strike="noStrike" kern="1200" baseline="0" dirty="0">
                <a:solidFill>
                  <a:schemeClr val="tx1"/>
                </a:solidFill>
                <a:latin typeface="+mn-lt"/>
                <a:ea typeface="+mn-ea"/>
                <a:cs typeface="+mn-cs"/>
              </a:rPr>
              <a:t> asymmetric processing might again compromise our study results!</a:t>
            </a:r>
          </a:p>
          <a:p>
            <a:pPr rtl="0" fontAlgn="base"/>
            <a:endParaRPr lang="en-US" sz="1200" b="0" i="0" u="none" strike="noStrike" kern="1200" baseline="0" dirty="0">
              <a:solidFill>
                <a:schemeClr val="tx1"/>
              </a:solidFill>
              <a:latin typeface="+mn-lt"/>
              <a:ea typeface="+mn-ea"/>
              <a:cs typeface="+mn-cs"/>
            </a:endParaRPr>
          </a:p>
          <a:p>
            <a:pPr rtl="0" fontAlgn="base"/>
            <a:r>
              <a:rPr lang="en-US" sz="1200" b="0" i="0" u="none" strike="noStrike" kern="1200" baseline="0" dirty="0">
                <a:solidFill>
                  <a:schemeClr val="tx1"/>
                </a:solidFill>
                <a:latin typeface="+mn-lt"/>
                <a:ea typeface="+mn-ea"/>
                <a:cs typeface="+mn-cs"/>
              </a:rPr>
              <a:t>Also asymmetry because of anatomy of baseline!</a:t>
            </a:r>
            <a:endParaRPr lang="en-US" b="0" i="0" dirty="0"/>
          </a:p>
        </p:txBody>
      </p:sp>
    </p:spTree>
    <p:extLst>
      <p:ext uri="{BB962C8B-B14F-4D97-AF65-F5344CB8AC3E}">
        <p14:creationId xmlns:p14="http://schemas.microsoft.com/office/powerpoint/2010/main" val="622381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128CE-150B-2BC6-87D9-EE72A55ACDF9}"/>
            </a:ext>
          </a:extLst>
        </p:cNvPr>
        <p:cNvGrpSpPr/>
        <p:nvPr/>
      </p:nvGrpSpPr>
      <p:grpSpPr>
        <a:xfrm>
          <a:off x="0" y="0"/>
          <a:ext cx="0" cy="0"/>
          <a:chOff x="0" y="0"/>
          <a:chExt cx="0" cy="0"/>
        </a:xfrm>
      </p:grpSpPr>
      <p:sp>
        <p:nvSpPr>
          <p:cNvPr id="402" name="Text Box 1">
            <a:extLst>
              <a:ext uri="{FF2B5EF4-FFF2-40B4-BE49-F238E27FC236}">
                <a16:creationId xmlns:a16="http://schemas.microsoft.com/office/drawing/2014/main" id="{8A77862A-79CA-1708-6CA8-FE7E19FA017D}"/>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3" name="PlaceHolder 1">
            <a:extLst>
              <a:ext uri="{FF2B5EF4-FFF2-40B4-BE49-F238E27FC236}">
                <a16:creationId xmlns:a16="http://schemas.microsoft.com/office/drawing/2014/main" id="{F3AA8CDB-E52B-96AA-4A46-38641232EB16}"/>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rtl="0" fontAlgn="base"/>
            <a:r>
              <a:rPr lang="en-GB" sz="1200" b="0" i="0" u="none" strike="noStrike" kern="1200" dirty="0">
                <a:solidFill>
                  <a:schemeClr val="tx1"/>
                </a:solidFill>
                <a:latin typeface="+mn-lt"/>
                <a:ea typeface="+mn-ea"/>
                <a:cs typeface="+mn-cs"/>
              </a:rPr>
              <a:t>In contrast to the biased strategy which treats images differently, we aim for an unbiased one that treats all time points the same.</a:t>
            </a:r>
            <a:r>
              <a:rPr lang="en-US" sz="1200" b="0" i="0" kern="1200" dirty="0">
                <a:solidFill>
                  <a:schemeClr val="tx1"/>
                </a:solidFill>
                <a:latin typeface="+mn-lt"/>
                <a:ea typeface="+mn-ea"/>
                <a:cs typeface="+mn-cs"/>
              </a:rPr>
              <a:t>​</a:t>
            </a:r>
            <a:endParaRPr lang="en-US" b="0" i="0" dirty="0"/>
          </a:p>
        </p:txBody>
      </p:sp>
    </p:spTree>
    <p:extLst>
      <p:ext uri="{BB962C8B-B14F-4D97-AF65-F5344CB8AC3E}">
        <p14:creationId xmlns:p14="http://schemas.microsoft.com/office/powerpoint/2010/main" val="226800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685800"/>
            <a:ext cx="5486400" cy="3429000"/>
          </a:xfrm>
          <a:prstGeom prst="rect">
            <a:avLst/>
          </a:prstGeom>
          <a:ln w="0">
            <a:noFill/>
          </a:ln>
        </p:spPr>
      </p:sp>
      <p:sp>
        <p:nvSpPr>
          <p:cNvPr id="343"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As a motivating example, let's say we wanted to study the development</a:t>
            </a:r>
            <a:r>
              <a:rPr lang="en-US" sz="1200" b="0" i="0" u="none" strike="noStrike" kern="1200" baseline="0" dirty="0">
                <a:solidFill>
                  <a:schemeClr val="tx1"/>
                </a:solidFill>
                <a:latin typeface="+mn-lt"/>
                <a:ea typeface="+mn-ea"/>
                <a:cs typeface="+mn-cs"/>
              </a:rPr>
              <a:t> of muscle mass </a:t>
            </a:r>
            <a:r>
              <a:rPr lang="en-US" sz="1200" b="0" i="0" u="none" strike="noStrike" kern="1200" dirty="0">
                <a:solidFill>
                  <a:schemeClr val="tx1"/>
                </a:solidFill>
                <a:latin typeface="+mn-lt"/>
                <a:ea typeface="+mn-ea"/>
                <a:cs typeface="+mn-cs"/>
              </a:rPr>
              <a:t>in a younger and an older population.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Given some cross-sectional</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data points, we compute the mean and the standard deviation for each group but statistical test tells us that the differences are not significant.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But if this was longitudinal data, we could build pairs and by doing this, we get a very exact and significant estimate of a 3% decline in muscle</a:t>
            </a:r>
            <a:r>
              <a:rPr lang="en-US" sz="1200" b="0" i="0" u="none" strike="noStrike" kern="1200" baseline="0" dirty="0">
                <a:solidFill>
                  <a:schemeClr val="tx1"/>
                </a:solidFill>
                <a:latin typeface="+mn-lt"/>
                <a:ea typeface="+mn-ea"/>
                <a:cs typeface="+mn-cs"/>
              </a:rPr>
              <a:t> mass</a:t>
            </a:r>
            <a:r>
              <a:rPr lang="en-US" sz="1200" b="0" i="0" u="none" strike="noStrike" kern="1200" dirty="0">
                <a:solidFill>
                  <a:schemeClr val="tx1"/>
                </a:solidFill>
                <a:latin typeface="+mn-lt"/>
                <a:ea typeface="+mn-ea"/>
                <a:cs typeface="+mn-cs"/>
              </a:rPr>
              <a:t> for the older population.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a:t>
            </a:r>
            <a:r>
              <a:rPr lang="en-US" sz="1200" b="0" i="0" u="none" strike="noStrike" kern="1200" baseline="0" dirty="0">
                <a:solidFill>
                  <a:schemeClr val="tx1"/>
                </a:solidFill>
                <a:latin typeface="+mn-lt"/>
                <a:ea typeface="+mn-ea"/>
                <a:cs typeface="+mn-cs"/>
              </a:rPr>
              <a:t> the potential of discovering additional effects like this one in our data makes </a:t>
            </a:r>
            <a:r>
              <a:rPr lang="en-US" sz="1200" b="0" i="0" u="none" strike="noStrike" kern="1200" dirty="0">
                <a:solidFill>
                  <a:schemeClr val="tx1"/>
                </a:solidFill>
                <a:latin typeface="+mn-lt"/>
                <a:ea typeface="+mn-ea"/>
                <a:cs typeface="+mn-cs"/>
              </a:rPr>
              <a:t>longitudinal studies so interesting!</a:t>
            </a:r>
            <a:endParaRPr lang="en-US" b="0" i="0" dirty="0"/>
          </a:p>
        </p:txBody>
      </p:sp>
      <p:sp>
        <p:nvSpPr>
          <p:cNvPr id="344" name="PlaceHolder 3"/>
          <p:cNvSpPr>
            <a:spLocks noGrp="1"/>
          </p:cNvSpPr>
          <p:nvPr>
            <p:ph type="sldNum" idx="17"/>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F9F77956-7B76-44DC-8692-4845ADA6012A}" type="slidenum">
              <a:rPr lang="en-US" sz="1200" b="0" strike="noStrike" spc="-1">
                <a:solidFill>
                  <a:srgbClr val="000000"/>
                </a:solidFill>
                <a:latin typeface="Times New Roman"/>
                <a:ea typeface="+mn-ea"/>
              </a:rPr>
              <a:pPr algn="r">
                <a:lnSpc>
                  <a:spcPct val="100000"/>
                </a:lnSpc>
                <a:buNone/>
              </a:pPr>
              <a:t>4</a:t>
            </a:fld>
            <a:endParaRPr lang="en-US" sz="1200" b="0" strike="noStrike" spc="-1" dirty="0">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685800"/>
            <a:ext cx="5486400" cy="3429000"/>
          </a:xfrm>
          <a:prstGeom prst="rect">
            <a:avLst/>
          </a:prstGeom>
          <a:ln w="0">
            <a:noFill/>
          </a:ln>
        </p:spPr>
      </p:sp>
      <p:sp>
        <p:nvSpPr>
          <p:cNvPr id="352"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216000" marR="0" indent="-216000" algn="l" defTabSz="914400" rtl="0" eaLnBrk="1" fontAlgn="auto" latinLnBrk="0" hangingPunct="1">
              <a:lnSpc>
                <a:spcPct val="100000"/>
              </a:lnSpc>
              <a:spcBef>
                <a:spcPts val="0"/>
              </a:spcBef>
              <a:spcAft>
                <a:spcPts val="0"/>
              </a:spcAft>
              <a:buClrTx/>
              <a:buSzTx/>
              <a:buFontTx/>
              <a:buNone/>
              <a:tabLst>
                <a:tab pos="0" algn="l"/>
              </a:tabLst>
              <a:defRPr/>
            </a:pPr>
            <a:r>
              <a:rPr lang="en-US" sz="1200" b="0" i="0" u="none" strike="noStrike" kern="1200" dirty="0">
                <a:solidFill>
                  <a:schemeClr val="tx1"/>
                </a:solidFill>
                <a:latin typeface="+mn-lt"/>
                <a:ea typeface="+mn-ea"/>
                <a:cs typeface="+mn-cs"/>
              </a:rPr>
              <a:t>One part of this pipeline a registration mechanism bringing different images into alignment. This registration needs to be unbiased and symmetric and should reduce the influence of outliers and changes that might distort the registration process. And this needs to be accomplished in the presence of noise, gradient-nonlinearities, various modes of movement, different cropping planes and, of course, longitudinal changes.</a:t>
            </a:r>
            <a:r>
              <a:rPr lang="en-US" sz="1200" b="0" i="0" kern="1200" dirty="0">
                <a:solidFill>
                  <a:schemeClr val="tx1"/>
                </a:solidFill>
                <a:latin typeface="+mn-lt"/>
                <a:ea typeface="+mn-ea"/>
                <a:cs typeface="+mn-cs"/>
              </a:rPr>
              <a:t>​</a:t>
            </a:r>
            <a:endParaRPr lang="en-US" sz="1800" b="0" i="0" dirty="0"/>
          </a:p>
          <a:p>
            <a:pPr marL="216000" indent="-216000">
              <a:lnSpc>
                <a:spcPct val="100000"/>
              </a:lnSpc>
              <a:buNone/>
              <a:tabLst>
                <a:tab pos="0" algn="l"/>
              </a:tabLst>
            </a:pPr>
            <a:endParaRPr lang="en-US" sz="1800" b="0" strike="noStrike" spc="-1" dirty="0">
              <a:latin typeface="Arial"/>
            </a:endParaRPr>
          </a:p>
        </p:txBody>
      </p:sp>
      <p:sp>
        <p:nvSpPr>
          <p:cNvPr id="353" name="PlaceHolder 3"/>
          <p:cNvSpPr>
            <a:spLocks noGrp="1"/>
          </p:cNvSpPr>
          <p:nvPr>
            <p:ph type="sldNum" idx="20"/>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6C23A60-B844-4CE7-96FD-5A666368874F}" type="slidenum">
              <a:rPr lang="en-US" sz="1200" b="0" strike="noStrike" spc="-1">
                <a:solidFill>
                  <a:srgbClr val="000000"/>
                </a:solidFill>
                <a:latin typeface="Times New Roman"/>
                <a:ea typeface="+mn-ea"/>
              </a:rPr>
              <a:pPr algn="r">
                <a:lnSpc>
                  <a:spcPct val="100000"/>
                </a:lnSpc>
                <a:buNone/>
              </a:pPr>
              <a:t>24</a:t>
            </a:fld>
            <a:endParaRPr lang="en-US" sz="1200" b="0" strike="noStrike" spc="-1" dirty="0">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685800"/>
            <a:ext cx="5486400" cy="3429000"/>
          </a:xfrm>
          <a:prstGeom prst="rect">
            <a:avLst/>
          </a:prstGeom>
          <a:ln w="0">
            <a:noFill/>
          </a:ln>
        </p:spPr>
      </p:sp>
      <p:sp>
        <p:nvSpPr>
          <p:cNvPr id="352"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216000" indent="-216000">
              <a:lnSpc>
                <a:spcPct val="100000"/>
              </a:lnSpc>
              <a:buNone/>
              <a:tabLst>
                <a:tab pos="0" algn="l"/>
              </a:tabLst>
            </a:pPr>
            <a:endParaRPr lang="en-US" sz="1800" b="0" strike="noStrike" spc="-1" dirty="0">
              <a:latin typeface="Arial"/>
            </a:endParaRPr>
          </a:p>
        </p:txBody>
      </p:sp>
      <p:sp>
        <p:nvSpPr>
          <p:cNvPr id="353" name="PlaceHolder 3"/>
          <p:cNvSpPr>
            <a:spLocks noGrp="1"/>
          </p:cNvSpPr>
          <p:nvPr>
            <p:ph type="sldNum" idx="20"/>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6C23A60-B844-4CE7-96FD-5A666368874F}" type="slidenum">
              <a:rPr lang="en-US" sz="1200" b="0" strike="noStrike" spc="-1">
                <a:solidFill>
                  <a:srgbClr val="000000"/>
                </a:solidFill>
                <a:latin typeface="Times New Roman"/>
                <a:ea typeface="+mn-ea"/>
              </a:rPr>
              <a:pPr algn="r">
                <a:lnSpc>
                  <a:spcPct val="100000"/>
                </a:lnSpc>
                <a:buNone/>
              </a:pPr>
              <a:t>25</a:t>
            </a:fld>
            <a:endParaRPr lang="en-US" sz="1200" b="0" strike="noStrike" spc="-1" dirty="0">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573088" y="812800"/>
            <a:ext cx="6413500" cy="4008438"/>
          </a:xfrm>
          <a:prstGeom prst="rect">
            <a:avLst/>
          </a:prstGeom>
          <a:ln w="0">
            <a:noFill/>
          </a:ln>
        </p:spPr>
      </p:sp>
      <p:sp>
        <p:nvSpPr>
          <p:cNvPr id="355"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So, usually, registration involves directionality, A moving or source images gets registered onto a fixed and reference image. And this returns some mapping M</a:t>
            </a:r>
            <a:r>
              <a:rPr lang="en-US" sz="1200" b="0" i="0" u="none" strike="noStrike" kern="1200" baseline="0" dirty="0">
                <a:solidFill>
                  <a:schemeClr val="tx1"/>
                </a:solidFill>
                <a:latin typeface="+mn-lt"/>
                <a:ea typeface="+mn-ea"/>
                <a:cs typeface="+mn-cs"/>
              </a:rPr>
              <a:t> describing the transform.</a:t>
            </a:r>
            <a:endParaRPr lang="en-US" b="0" i="0" dirty="0"/>
          </a:p>
          <a:p>
            <a:pPr>
              <a:lnSpc>
                <a:spcPct val="100000"/>
              </a:lnSpc>
              <a:buNone/>
              <a:tabLst>
                <a:tab pos="0" algn="l"/>
              </a:tabLst>
            </a:pPr>
            <a:endParaRPr lang="en-US" sz="1200" b="0" strike="noStrike" spc="-1" dirty="0">
              <a:latin typeface="Arial"/>
            </a:endParaRPr>
          </a:p>
        </p:txBody>
      </p:sp>
      <p:sp>
        <p:nvSpPr>
          <p:cNvPr id="356" name="PlaceHolder 3"/>
          <p:cNvSpPr>
            <a:spLocks noGrp="1"/>
          </p:cNvSpPr>
          <p:nvPr>
            <p:ph type="sldNum" idx="2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2BA4C2E7-BC4A-4388-A8F5-940CFB4A8833}" type="slidenum">
              <a:rPr lang="en-US" sz="1400" b="0" strike="noStrike" spc="-1">
                <a:solidFill>
                  <a:srgbClr val="000000"/>
                </a:solidFill>
                <a:latin typeface="Times New Roman"/>
                <a:ea typeface="+mn-ea"/>
              </a:rPr>
              <a:pPr algn="r">
                <a:lnSpc>
                  <a:spcPct val="100000"/>
                </a:lnSpc>
                <a:buNone/>
              </a:pPr>
              <a:t>26</a:t>
            </a:fld>
            <a:endParaRPr lang="en-US" sz="1400" b="0" strike="noStrike" spc="-1" dirty="0">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62AFE-B6A2-F891-5450-FB739ADF0FB9}"/>
            </a:ext>
          </a:extLst>
        </p:cNvPr>
        <p:cNvGrpSpPr/>
        <p:nvPr/>
      </p:nvGrpSpPr>
      <p:grpSpPr>
        <a:xfrm>
          <a:off x="0" y="0"/>
          <a:ext cx="0" cy="0"/>
          <a:chOff x="0" y="0"/>
          <a:chExt cx="0" cy="0"/>
        </a:xfrm>
      </p:grpSpPr>
      <p:sp>
        <p:nvSpPr>
          <p:cNvPr id="354" name="PlaceHolder 1">
            <a:extLst>
              <a:ext uri="{FF2B5EF4-FFF2-40B4-BE49-F238E27FC236}">
                <a16:creationId xmlns:a16="http://schemas.microsoft.com/office/drawing/2014/main" id="{927908E7-7A10-BEDD-E9AE-95C0EB838431}"/>
              </a:ext>
            </a:extLst>
          </p:cNvPr>
          <p:cNvSpPr>
            <a:spLocks noGrp="1" noRot="1" noChangeAspect="1"/>
          </p:cNvSpPr>
          <p:nvPr>
            <p:ph type="sldImg"/>
          </p:nvPr>
        </p:nvSpPr>
        <p:spPr>
          <a:xfrm>
            <a:off x="573088" y="812800"/>
            <a:ext cx="6413500" cy="4008438"/>
          </a:xfrm>
          <a:prstGeom prst="rect">
            <a:avLst/>
          </a:prstGeom>
          <a:ln w="0">
            <a:noFill/>
          </a:ln>
        </p:spPr>
      </p:sp>
      <p:sp>
        <p:nvSpPr>
          <p:cNvPr id="355" name="PlaceHolder 2">
            <a:extLst>
              <a:ext uri="{FF2B5EF4-FFF2-40B4-BE49-F238E27FC236}">
                <a16:creationId xmlns:a16="http://schemas.microsoft.com/office/drawing/2014/main" id="{1A736172-0A63-E6FA-21FC-7FF45C2FDF6B}"/>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Now, if you were to register in the other direction, you would get some other transformation M' which is generally not equal to M inverse which implies a bias. In other words, it matters which direction you choose and its not symmetric. </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a:lnSpc>
                <a:spcPct val="100000"/>
              </a:lnSpc>
              <a:buNone/>
              <a:tabLst>
                <a:tab pos="0" algn="l"/>
              </a:tabLst>
            </a:pPr>
            <a:endParaRPr lang="en-US" sz="1200" b="0" strike="noStrike" spc="-1" dirty="0">
              <a:latin typeface="Arial"/>
            </a:endParaRPr>
          </a:p>
        </p:txBody>
      </p:sp>
      <p:sp>
        <p:nvSpPr>
          <p:cNvPr id="356" name="PlaceHolder 3">
            <a:extLst>
              <a:ext uri="{FF2B5EF4-FFF2-40B4-BE49-F238E27FC236}">
                <a16:creationId xmlns:a16="http://schemas.microsoft.com/office/drawing/2014/main" id="{782167B2-526D-C8C7-AB0D-E84BC0A6F875}"/>
              </a:ext>
            </a:extLst>
          </p:cNvPr>
          <p:cNvSpPr>
            <a:spLocks noGrp="1"/>
          </p:cNvSpPr>
          <p:nvPr>
            <p:ph type="sldNum" idx="2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2BA4C2E7-BC4A-4388-A8F5-940CFB4A8833}" type="slidenum">
              <a:rPr lang="en-US" sz="1400" b="0" strike="noStrike" spc="-1">
                <a:solidFill>
                  <a:srgbClr val="000000"/>
                </a:solidFill>
                <a:latin typeface="Times New Roman"/>
                <a:ea typeface="+mn-ea"/>
              </a:rPr>
              <a:pPr algn="r">
                <a:lnSpc>
                  <a:spcPct val="100000"/>
                </a:lnSpc>
                <a:buNone/>
              </a:pPr>
              <a:t>27</a:t>
            </a:fld>
            <a:endParaRPr lang="en-US" sz="1400" b="0" strike="noStrike" spc="-1" dirty="0">
              <a:latin typeface="Times New Roman"/>
            </a:endParaRPr>
          </a:p>
        </p:txBody>
      </p:sp>
    </p:spTree>
    <p:extLst>
      <p:ext uri="{BB962C8B-B14F-4D97-AF65-F5344CB8AC3E}">
        <p14:creationId xmlns:p14="http://schemas.microsoft.com/office/powerpoint/2010/main" val="2229887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62AFE-B6A2-F891-5450-FB739ADF0FB9}"/>
            </a:ext>
          </a:extLst>
        </p:cNvPr>
        <p:cNvGrpSpPr/>
        <p:nvPr/>
      </p:nvGrpSpPr>
      <p:grpSpPr>
        <a:xfrm>
          <a:off x="0" y="0"/>
          <a:ext cx="0" cy="0"/>
          <a:chOff x="0" y="0"/>
          <a:chExt cx="0" cy="0"/>
        </a:xfrm>
      </p:grpSpPr>
      <p:sp>
        <p:nvSpPr>
          <p:cNvPr id="354" name="PlaceHolder 1">
            <a:extLst>
              <a:ext uri="{FF2B5EF4-FFF2-40B4-BE49-F238E27FC236}">
                <a16:creationId xmlns:a16="http://schemas.microsoft.com/office/drawing/2014/main" id="{927908E7-7A10-BEDD-E9AE-95C0EB838431}"/>
              </a:ext>
            </a:extLst>
          </p:cNvPr>
          <p:cNvSpPr>
            <a:spLocks noGrp="1" noRot="1" noChangeAspect="1"/>
          </p:cNvSpPr>
          <p:nvPr>
            <p:ph type="sldImg"/>
          </p:nvPr>
        </p:nvSpPr>
        <p:spPr>
          <a:xfrm>
            <a:off x="573088" y="812800"/>
            <a:ext cx="6413500" cy="4008438"/>
          </a:xfrm>
          <a:prstGeom prst="rect">
            <a:avLst/>
          </a:prstGeom>
          <a:ln w="0">
            <a:noFill/>
          </a:ln>
        </p:spPr>
      </p:sp>
      <p:sp>
        <p:nvSpPr>
          <p:cNvPr id="355" name="PlaceHolder 2">
            <a:extLst>
              <a:ext uri="{FF2B5EF4-FFF2-40B4-BE49-F238E27FC236}">
                <a16:creationId xmlns:a16="http://schemas.microsoft.com/office/drawing/2014/main" id="{1A736172-0A63-E6FA-21FC-7FF45C2FDF6B}"/>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A way to make it symmetric is to map both images into an unbiased mid space. </a:t>
            </a:r>
          </a:p>
          <a:p>
            <a:pPr rtl="0" fontAlgn="base"/>
            <a:r>
              <a:rPr lang="en-US" sz="1200" b="0" i="0" u="none" strike="noStrike" kern="1200" dirty="0">
                <a:solidFill>
                  <a:schemeClr val="tx1"/>
                </a:solidFill>
                <a:latin typeface="+mn-lt"/>
                <a:ea typeface="+mn-ea"/>
                <a:cs typeface="+mn-cs"/>
              </a:rPr>
              <a:t>And this solution is also inverse-consistent and involves no directionality anymore. </a:t>
            </a:r>
          </a:p>
          <a:p>
            <a:pPr rtl="0" fontAlgn="base"/>
            <a:r>
              <a:rPr lang="en-US" sz="1200" b="0" i="0" u="none" strike="noStrike" kern="1200" dirty="0">
                <a:solidFill>
                  <a:schemeClr val="tx1"/>
                </a:solidFill>
                <a:latin typeface="+mn-lt"/>
                <a:ea typeface="+mn-ea"/>
                <a:cs typeface="+mn-cs"/>
              </a:rPr>
              <a:t>The mid-space is initially unknown and determined iteratively by the registration's cost function.</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a:lnSpc>
                <a:spcPct val="100000"/>
              </a:lnSpc>
              <a:buNone/>
              <a:tabLst>
                <a:tab pos="0" algn="l"/>
              </a:tabLst>
            </a:pPr>
            <a:endParaRPr lang="en-US" sz="1200" b="0" strike="noStrike" spc="-1" dirty="0">
              <a:latin typeface="Arial"/>
            </a:endParaRPr>
          </a:p>
        </p:txBody>
      </p:sp>
      <p:sp>
        <p:nvSpPr>
          <p:cNvPr id="356" name="PlaceHolder 3">
            <a:extLst>
              <a:ext uri="{FF2B5EF4-FFF2-40B4-BE49-F238E27FC236}">
                <a16:creationId xmlns:a16="http://schemas.microsoft.com/office/drawing/2014/main" id="{782167B2-526D-C8C7-AB0D-E84BC0A6F875}"/>
              </a:ext>
            </a:extLst>
          </p:cNvPr>
          <p:cNvSpPr>
            <a:spLocks noGrp="1"/>
          </p:cNvSpPr>
          <p:nvPr>
            <p:ph type="sldNum" idx="2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2BA4C2E7-BC4A-4388-A8F5-940CFB4A8833}" type="slidenum">
              <a:rPr lang="en-US" sz="1400" b="0" strike="noStrike" spc="-1">
                <a:solidFill>
                  <a:srgbClr val="000000"/>
                </a:solidFill>
                <a:latin typeface="Times New Roman"/>
                <a:ea typeface="+mn-ea"/>
              </a:rPr>
              <a:pPr algn="r">
                <a:lnSpc>
                  <a:spcPct val="100000"/>
                </a:lnSpc>
                <a:buNone/>
              </a:pPr>
              <a:t>28</a:t>
            </a:fld>
            <a:endParaRPr lang="en-US" sz="1400" b="0" strike="noStrike" spc="-1" dirty="0">
              <a:latin typeface="Times New Roman"/>
            </a:endParaRPr>
          </a:p>
        </p:txBody>
      </p:sp>
    </p:spTree>
    <p:extLst>
      <p:ext uri="{BB962C8B-B14F-4D97-AF65-F5344CB8AC3E}">
        <p14:creationId xmlns:p14="http://schemas.microsoft.com/office/powerpoint/2010/main" val="2229887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685800" y="685800"/>
            <a:ext cx="5486400" cy="3429000"/>
          </a:xfrm>
          <a:prstGeom prst="rect">
            <a:avLst/>
          </a:prstGeom>
          <a:ln w="0">
            <a:noFill/>
          </a:ln>
        </p:spPr>
      </p:sp>
      <p:sp>
        <p:nvSpPr>
          <p:cNvPr id="370"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This evaluation compares the symmetry of different registration algorithms. </a:t>
            </a:r>
          </a:p>
          <a:p>
            <a:pPr rtl="0" fontAlgn="base"/>
            <a:r>
              <a:rPr lang="en-US" sz="1200" b="0" i="0" u="none" strike="noStrike" kern="1200" dirty="0">
                <a:solidFill>
                  <a:schemeClr val="tx1"/>
                </a:solidFill>
                <a:latin typeface="+mn-lt"/>
                <a:ea typeface="+mn-ea"/>
                <a:cs typeface="+mn-cs"/>
              </a:rPr>
              <a:t>We take two images, obtain a mapping from A to B and one from B to A. </a:t>
            </a:r>
          </a:p>
          <a:p>
            <a:pPr rtl="0" fontAlgn="base"/>
            <a:r>
              <a:rPr lang="en-US" sz="1200" b="0" i="0" u="none" strike="noStrike" kern="1200" dirty="0">
                <a:solidFill>
                  <a:schemeClr val="tx1"/>
                </a:solidFill>
                <a:latin typeface="+mn-lt"/>
                <a:ea typeface="+mn-ea"/>
                <a:cs typeface="+mn-cs"/>
              </a:rPr>
              <a:t>For different variants of FLIRT and SPM, the blue and green error bars are</a:t>
            </a:r>
            <a:r>
              <a:rPr lang="en-US" sz="1200" b="0" i="0" kern="1200" dirty="0">
                <a:solidFill>
                  <a:schemeClr val="tx1"/>
                </a:solidFill>
                <a:latin typeface="+mn-lt"/>
                <a:ea typeface="+mn-ea"/>
                <a:cs typeface="+mn-cs"/>
              </a:rPr>
              <a:t>​</a:t>
            </a:r>
            <a:r>
              <a:rPr lang="en-US" sz="2000" b="0" i="0"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large. </a:t>
            </a:r>
          </a:p>
          <a:p>
            <a:pPr rtl="0" fontAlgn="base"/>
            <a:r>
              <a:rPr lang="en-US" sz="1200" b="0" i="0" u="none" strike="noStrike" kern="1200" dirty="0">
                <a:solidFill>
                  <a:schemeClr val="tx1"/>
                </a:solidFill>
                <a:latin typeface="+mn-lt"/>
                <a:ea typeface="+mn-ea"/>
                <a:cs typeface="+mn-cs"/>
              </a:rPr>
              <a:t>However, for the robust registration, they are very low, indicating a very high degree of symmetry.</a:t>
            </a:r>
            <a:r>
              <a:rPr lang="en-US" sz="1200" b="0" i="0" kern="1200" dirty="0">
                <a:solidFill>
                  <a:schemeClr val="tx1"/>
                </a:solidFill>
                <a:latin typeface="+mn-lt"/>
                <a:ea typeface="+mn-ea"/>
                <a:cs typeface="+mn-cs"/>
              </a:rPr>
              <a:t>​</a:t>
            </a:r>
            <a:endParaRPr lang="en-US" sz="2000" b="0" i="0" dirty="0"/>
          </a:p>
        </p:txBody>
      </p:sp>
      <p:sp>
        <p:nvSpPr>
          <p:cNvPr id="371" name="PlaceHolder 3"/>
          <p:cNvSpPr>
            <a:spLocks noGrp="1"/>
          </p:cNvSpPr>
          <p:nvPr>
            <p:ph type="sldNum" idx="26"/>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D71795F4-55CC-4D8A-BE26-6F93B4165571}" type="slidenum">
              <a:rPr lang="en-US" sz="1200" b="0" strike="noStrike" spc="-1">
                <a:solidFill>
                  <a:srgbClr val="000000"/>
                </a:solidFill>
                <a:latin typeface="Times New Roman"/>
                <a:ea typeface="+mn-ea"/>
              </a:rPr>
              <a:pPr algn="r">
                <a:lnSpc>
                  <a:spcPct val="100000"/>
                </a:lnSpc>
                <a:buNone/>
              </a:pPr>
              <a:t>29</a:t>
            </a:fld>
            <a:endParaRPr lang="en-US" sz="1200" b="0" strike="noStrike" spc="-1" dirty="0">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685800"/>
            <a:ext cx="5486400" cy="3429000"/>
          </a:xfrm>
          <a:prstGeom prst="rect">
            <a:avLst/>
          </a:prstGeom>
          <a:ln w="0">
            <a:noFill/>
          </a:ln>
        </p:spPr>
      </p:sp>
      <p:sp>
        <p:nvSpPr>
          <p:cNvPr id="352"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200" b="0" i="0" u="none" strike="noStrike" kern="1200" dirty="0">
                <a:solidFill>
                  <a:schemeClr val="tx1"/>
                </a:solidFill>
                <a:latin typeface="+mn-lt"/>
                <a:ea typeface="+mn-ea"/>
                <a:cs typeface="+mn-cs"/>
              </a:rPr>
              <a:t>Now that we have the unbiased and symmetric registration, we move on to reducing the influence of outliers and changes.</a:t>
            </a:r>
            <a:endParaRPr lang="en-US" sz="1800" b="0" strike="noStrike" spc="-1" dirty="0">
              <a:latin typeface="Arial"/>
            </a:endParaRPr>
          </a:p>
        </p:txBody>
      </p:sp>
      <p:sp>
        <p:nvSpPr>
          <p:cNvPr id="353" name="PlaceHolder 3"/>
          <p:cNvSpPr>
            <a:spLocks noGrp="1"/>
          </p:cNvSpPr>
          <p:nvPr>
            <p:ph type="sldNum" idx="20"/>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6C23A60-B844-4CE7-96FD-5A666368874F}" type="slidenum">
              <a:rPr lang="en-US" sz="1200" b="0" strike="noStrike" spc="-1">
                <a:solidFill>
                  <a:srgbClr val="000000"/>
                </a:solidFill>
                <a:latin typeface="Times New Roman"/>
                <a:ea typeface="+mn-ea"/>
              </a:rPr>
              <a:pPr algn="r">
                <a:lnSpc>
                  <a:spcPct val="100000"/>
                </a:lnSpc>
                <a:buNone/>
              </a:pPr>
              <a:t>30</a:t>
            </a:fld>
            <a:endParaRPr lang="en-US" sz="1200" b="0" strike="noStrike" spc="-1" dirty="0">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685800" y="685800"/>
            <a:ext cx="5486400" cy="3429000"/>
          </a:xfrm>
          <a:prstGeom prst="rect">
            <a:avLst/>
          </a:prstGeom>
          <a:ln w="0">
            <a:noFill/>
          </a:ln>
        </p:spPr>
      </p:sp>
      <p:sp>
        <p:nvSpPr>
          <p:cNvPr id="361"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Let's consider this time series where a brain tumor develops over time. Because the tumor is so large, the intensity variation in</a:t>
            </a:r>
            <a:r>
              <a:rPr lang="en-US" sz="1200" b="0" i="0" u="none" strike="noStrike" kern="1200" baseline="0" dirty="0">
                <a:solidFill>
                  <a:schemeClr val="tx1"/>
                </a:solidFill>
                <a:latin typeface="+mn-lt"/>
                <a:ea typeface="+mn-ea"/>
                <a:cs typeface="+mn-cs"/>
              </a:rPr>
              <a:t> the tumor region may distort the agreement of the brains overall</a:t>
            </a:r>
            <a:r>
              <a:rPr lang="en-US" sz="1200" b="0" i="0" u="none" strike="noStrike" kern="1200" dirty="0">
                <a:solidFill>
                  <a:schemeClr val="tx1"/>
                </a:solidFill>
                <a:latin typeface="+mn-lt"/>
                <a:ea typeface="+mn-ea"/>
                <a:cs typeface="+mn-cs"/>
              </a:rPr>
              <a:t>. So we are looking for a mechanism that can register the brains accurately while handling outliers in robust way.</a:t>
            </a:r>
            <a:r>
              <a:rPr lang="en-US" sz="1200" b="0" i="0" kern="1200" dirty="0">
                <a:solidFill>
                  <a:schemeClr val="tx1"/>
                </a:solidFill>
                <a:latin typeface="+mn-lt"/>
                <a:ea typeface="+mn-ea"/>
                <a:cs typeface="+mn-cs"/>
              </a:rPr>
              <a:t>​</a:t>
            </a:r>
            <a:endParaRPr lang="en-US" sz="1800" b="0" i="0" dirty="0"/>
          </a:p>
        </p:txBody>
      </p:sp>
      <p:sp>
        <p:nvSpPr>
          <p:cNvPr id="362" name="PlaceHolder 3"/>
          <p:cNvSpPr>
            <a:spLocks noGrp="1"/>
          </p:cNvSpPr>
          <p:nvPr>
            <p:ph type="sldNum" idx="23"/>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59A2FC1D-890A-49FD-96A7-C082632A115B}" type="slidenum">
              <a:rPr lang="en-US" sz="1200" b="0" strike="noStrike" spc="-1">
                <a:solidFill>
                  <a:srgbClr val="000000"/>
                </a:solidFill>
                <a:latin typeface="Times New Roman"/>
                <a:ea typeface="+mn-ea"/>
              </a:rPr>
              <a:pPr algn="r">
                <a:lnSpc>
                  <a:spcPct val="100000"/>
                </a:lnSpc>
                <a:buNone/>
              </a:pPr>
              <a:t>31</a:t>
            </a:fld>
            <a:endParaRPr lang="en-US" sz="1200" b="0" strike="noStrike" spc="-1" dirty="0">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685800" y="685800"/>
            <a:ext cx="5486400" cy="3429000"/>
          </a:xfrm>
          <a:prstGeom prst="rect">
            <a:avLst/>
          </a:prstGeom>
          <a:ln w="0">
            <a:noFill/>
          </a:ln>
        </p:spPr>
      </p:sp>
      <p:sp>
        <p:nvSpPr>
          <p:cNvPr id="358"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200" b="0" i="0" u="none" strike="noStrike" kern="1200" dirty="0">
                <a:solidFill>
                  <a:schemeClr val="tx1"/>
                </a:solidFill>
                <a:latin typeface="+mn-lt"/>
                <a:ea typeface="+mn-ea"/>
                <a:cs typeface="+mn-cs"/>
              </a:rPr>
              <a:t>One way to that is to replace the cost function in the registration. Usually the squared error is used where outliers are assigned quadratically growing importance. However, by replacing this with the so-called Tukey's biweight function, the role of outliers is limited and the mechanism will ignore large-enough outliers instead of over-fixating on them at the cost of the agreement in the rest of the image.</a:t>
            </a:r>
            <a:endParaRPr lang="en-US" sz="1800" b="0" strike="noStrike" spc="-1" dirty="0">
              <a:latin typeface="Arial"/>
            </a:endParaRPr>
          </a:p>
          <a:p>
            <a:pPr marL="216000" indent="-216000">
              <a:lnSpc>
                <a:spcPct val="100000"/>
              </a:lnSpc>
              <a:buNone/>
              <a:tabLst>
                <a:tab pos="0" algn="l"/>
              </a:tabLst>
            </a:pPr>
            <a:endParaRPr lang="en-US" sz="1800" b="0" strike="noStrike" spc="-1" dirty="0">
              <a:latin typeface="Arial"/>
            </a:endParaRPr>
          </a:p>
          <a:p>
            <a:pPr marL="216000" indent="-216000">
              <a:lnSpc>
                <a:spcPct val="100000"/>
              </a:lnSpc>
              <a:buNone/>
              <a:tabLst>
                <a:tab pos="0" algn="l"/>
              </a:tabLst>
            </a:pPr>
            <a:endParaRPr lang="en-US" sz="1800" b="0" strike="noStrike" spc="-1" dirty="0">
              <a:latin typeface="Arial"/>
            </a:endParaRPr>
          </a:p>
        </p:txBody>
      </p:sp>
      <p:sp>
        <p:nvSpPr>
          <p:cNvPr id="359" name="PlaceHolder 3"/>
          <p:cNvSpPr>
            <a:spLocks noGrp="1"/>
          </p:cNvSpPr>
          <p:nvPr>
            <p:ph type="sldNum" idx="22"/>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3014BA3C-E28B-4206-A704-A28F33C54C57}" type="slidenum">
              <a:rPr lang="en-US" sz="1200" b="0" strike="noStrike" spc="-1">
                <a:solidFill>
                  <a:srgbClr val="000000"/>
                </a:solidFill>
                <a:latin typeface="Times New Roman"/>
                <a:ea typeface="+mn-ea"/>
              </a:rPr>
              <a:pPr algn="r">
                <a:lnSpc>
                  <a:spcPct val="100000"/>
                </a:lnSpc>
                <a:buNone/>
              </a:pPr>
              <a:t>32</a:t>
            </a:fld>
            <a:endParaRPr lang="en-US" sz="1200" b="0" strike="noStrike" spc="-1" dirty="0">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6BECD-2AFC-03FA-4B2E-15CB1E865A2E}"/>
            </a:ext>
          </a:extLst>
        </p:cNvPr>
        <p:cNvGrpSpPr/>
        <p:nvPr/>
      </p:nvGrpSpPr>
      <p:grpSpPr>
        <a:xfrm>
          <a:off x="0" y="0"/>
          <a:ext cx="0" cy="0"/>
          <a:chOff x="0" y="0"/>
          <a:chExt cx="0" cy="0"/>
        </a:xfrm>
      </p:grpSpPr>
      <p:sp>
        <p:nvSpPr>
          <p:cNvPr id="360" name="PlaceHolder 1">
            <a:extLst>
              <a:ext uri="{FF2B5EF4-FFF2-40B4-BE49-F238E27FC236}">
                <a16:creationId xmlns:a16="http://schemas.microsoft.com/office/drawing/2014/main" id="{E4DF9206-BF26-309B-4852-A9D8B44BACAE}"/>
              </a:ext>
            </a:extLst>
          </p:cNvPr>
          <p:cNvSpPr>
            <a:spLocks noGrp="1" noRot="1" noChangeAspect="1"/>
          </p:cNvSpPr>
          <p:nvPr>
            <p:ph type="sldImg"/>
          </p:nvPr>
        </p:nvSpPr>
        <p:spPr>
          <a:xfrm>
            <a:off x="685800" y="685800"/>
            <a:ext cx="5486400" cy="3429000"/>
          </a:xfrm>
          <a:prstGeom prst="rect">
            <a:avLst/>
          </a:prstGeom>
          <a:ln w="0">
            <a:noFill/>
          </a:ln>
        </p:spPr>
      </p:sp>
      <p:sp>
        <p:nvSpPr>
          <p:cNvPr id="361" name="PlaceHolder 2">
            <a:extLst>
              <a:ext uri="{FF2B5EF4-FFF2-40B4-BE49-F238E27FC236}">
                <a16:creationId xmlns:a16="http://schemas.microsoft.com/office/drawing/2014/main" id="{C1D0D357-903E-5131-F650-DF81F3ADA8F1}"/>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Going back to our tumor time series, we see that this actually works. In the bottom row, we see the registered images with an overlay indicating the local importance to the registration, going from yellow meaning its essentially ignored</a:t>
            </a:r>
            <a:r>
              <a:rPr lang="en-US" sz="1200" b="0" i="0" kern="1200" dirty="0">
                <a:solidFill>
                  <a:schemeClr val="tx1"/>
                </a:solidFill>
                <a:latin typeface="+mn-lt"/>
                <a:ea typeface="+mn-ea"/>
                <a:cs typeface="+mn-cs"/>
              </a:rPr>
              <a:t>​</a:t>
            </a:r>
            <a:endParaRPr lang="en-US" sz="1800" b="0" i="0" dirty="0"/>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To transparent meaning very important. And we observe that</a:t>
            </a:r>
            <a:r>
              <a:rPr lang="en-US" sz="1200" b="0" i="0" u="none" strike="noStrike" kern="1200" baseline="0" dirty="0">
                <a:solidFill>
                  <a:schemeClr val="tx1"/>
                </a:solidFill>
                <a:latin typeface="+mn-lt"/>
                <a:ea typeface="+mn-ea"/>
                <a:cs typeface="+mn-cs"/>
              </a:rPr>
              <a:t> both</a:t>
            </a:r>
            <a:r>
              <a:rPr lang="en-US" sz="1200" b="0" i="0" u="none" strike="noStrike" kern="1200" dirty="0">
                <a:solidFill>
                  <a:schemeClr val="tx1"/>
                </a:solidFill>
                <a:latin typeface="+mn-lt"/>
                <a:ea typeface="+mn-ea"/>
                <a:cs typeface="+mn-cs"/>
              </a:rPr>
              <a:t> tumor regions on the left and</a:t>
            </a:r>
            <a:r>
              <a:rPr lang="en-US" sz="1200" b="0" i="0" u="none" strike="noStrike" kern="1200" baseline="0" dirty="0">
                <a:solidFill>
                  <a:schemeClr val="tx1"/>
                </a:solidFill>
                <a:latin typeface="+mn-lt"/>
                <a:ea typeface="+mn-ea"/>
                <a:cs typeface="+mn-cs"/>
              </a:rPr>
              <a:t> right </a:t>
            </a:r>
            <a:r>
              <a:rPr lang="en-US" sz="1200" b="0" i="0" u="none" strike="noStrike" kern="1200" dirty="0">
                <a:solidFill>
                  <a:schemeClr val="tx1"/>
                </a:solidFill>
                <a:latin typeface="+mn-lt"/>
                <a:ea typeface="+mn-ea"/>
                <a:cs typeface="+mn-cs"/>
              </a:rPr>
              <a:t>and also</a:t>
            </a:r>
            <a:r>
              <a:rPr lang="en-US" sz="1200" b="0" i="0" u="none" strike="noStrike" kern="1200" baseline="0" dirty="0">
                <a:solidFill>
                  <a:schemeClr val="tx1"/>
                </a:solidFill>
                <a:latin typeface="+mn-lt"/>
                <a:ea typeface="+mn-ea"/>
                <a:cs typeface="+mn-cs"/>
              </a:rPr>
              <a:t> the expanding ventricles were</a:t>
            </a:r>
            <a:r>
              <a:rPr lang="en-US" sz="1200" b="0" i="0" u="none" strike="noStrike" kern="1200" dirty="0">
                <a:solidFill>
                  <a:schemeClr val="tx1"/>
                </a:solidFill>
                <a:latin typeface="+mn-lt"/>
                <a:ea typeface="+mn-ea"/>
                <a:cs typeface="+mn-cs"/>
              </a:rPr>
              <a:t> basically ignored such that the rest of the brain can be registered accurately.</a:t>
            </a:r>
            <a:r>
              <a:rPr lang="en-US" sz="1200" b="0" i="0" kern="1200" dirty="0">
                <a:solidFill>
                  <a:schemeClr val="tx1"/>
                </a:solidFill>
                <a:latin typeface="+mn-lt"/>
                <a:ea typeface="+mn-ea"/>
                <a:cs typeface="+mn-cs"/>
              </a:rPr>
              <a:t>​</a:t>
            </a:r>
            <a:endParaRPr lang="en-US" sz="2800" b="0" i="0" dirty="0"/>
          </a:p>
          <a:p>
            <a:pPr rtl="0" fontAlgn="base"/>
            <a:endParaRPr lang="en-US" sz="1800" b="0" i="0" dirty="0"/>
          </a:p>
        </p:txBody>
      </p:sp>
      <p:sp>
        <p:nvSpPr>
          <p:cNvPr id="362" name="PlaceHolder 3">
            <a:extLst>
              <a:ext uri="{FF2B5EF4-FFF2-40B4-BE49-F238E27FC236}">
                <a16:creationId xmlns:a16="http://schemas.microsoft.com/office/drawing/2014/main" id="{2DB0D4F4-2458-16A6-8944-802705C576A6}"/>
              </a:ext>
            </a:extLst>
          </p:cNvPr>
          <p:cNvSpPr>
            <a:spLocks noGrp="1"/>
          </p:cNvSpPr>
          <p:nvPr>
            <p:ph type="sldNum" idx="23"/>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59A2FC1D-890A-49FD-96A7-C082632A115B}" type="slidenum">
              <a:rPr lang="en-US" sz="1200" b="0" strike="noStrike" spc="-1">
                <a:solidFill>
                  <a:srgbClr val="000000"/>
                </a:solidFill>
                <a:latin typeface="Times New Roman"/>
                <a:ea typeface="+mn-ea"/>
              </a:rPr>
              <a:pPr algn="r">
                <a:lnSpc>
                  <a:spcPct val="100000"/>
                </a:lnSpc>
                <a:buNone/>
              </a:pPr>
              <a:t>33</a:t>
            </a:fld>
            <a:endParaRPr lang="en-US" sz="1200" b="0" strike="noStrike" spc="-1" dirty="0">
              <a:latin typeface="Times New Roman"/>
            </a:endParaRPr>
          </a:p>
        </p:txBody>
      </p:sp>
    </p:spTree>
    <p:extLst>
      <p:ext uri="{BB962C8B-B14F-4D97-AF65-F5344CB8AC3E}">
        <p14:creationId xmlns:p14="http://schemas.microsoft.com/office/powerpoint/2010/main" val="9726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685800" y="685800"/>
            <a:ext cx="5486400" cy="3429000"/>
          </a:xfrm>
          <a:prstGeom prst="rect">
            <a:avLst/>
          </a:prstGeom>
          <a:ln w="0">
            <a:noFill/>
          </a:ln>
        </p:spPr>
      </p:sp>
      <p:sp>
        <p:nvSpPr>
          <p:cNvPr id="337"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Longitudinal analysis, when done right, can significantly improve our</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 estimates of change in the brain's anatomy over time. </a:t>
            </a:r>
            <a:r>
              <a:rPr lang="en-US" sz="1200" b="0" i="0" kern="1200" dirty="0">
                <a:solidFill>
                  <a:schemeClr val="tx1"/>
                </a:solidFill>
                <a:latin typeface="+mn-lt"/>
                <a:ea typeface="+mn-ea"/>
                <a:cs typeface="+mn-cs"/>
              </a:rPr>
              <a:t>​</a:t>
            </a:r>
            <a:endParaRPr lang="en-US" sz="1800" b="0" i="0" dirty="0"/>
          </a:p>
          <a:p>
            <a:pPr rtl="0" fontAlgn="base"/>
            <a:r>
              <a:rPr lang="en-US" sz="1200" b="0" i="0" u="none" strike="noStrike" kern="1200" dirty="0">
                <a:solidFill>
                  <a:schemeClr val="tx1"/>
                </a:solidFill>
                <a:latin typeface="+mn-lt"/>
                <a:ea typeface="+mn-ea"/>
                <a:cs typeface="+mn-cs"/>
              </a:rPr>
              <a:t>More specifically, the reduction in variability allows us to detect smaller changes or show some change with less participants – increasing the power of</a:t>
            </a:r>
            <a:r>
              <a:rPr lang="en-US" sz="1200" b="0" i="0" u="none" strike="noStrike" kern="1200" baseline="0" dirty="0">
                <a:solidFill>
                  <a:schemeClr val="tx1"/>
                </a:solidFill>
                <a:latin typeface="+mn-lt"/>
                <a:ea typeface="+mn-ea"/>
                <a:cs typeface="+mn-cs"/>
              </a:rPr>
              <a:t> out </a:t>
            </a:r>
            <a:r>
              <a:rPr lang="en-US" sz="1200" b="0" i="0" u="none" strike="noStrike" kern="1200" dirty="0">
                <a:solidFill>
                  <a:schemeClr val="tx1"/>
                </a:solidFill>
                <a:latin typeface="+mn-lt"/>
                <a:ea typeface="+mn-ea"/>
                <a:cs typeface="+mn-cs"/>
              </a:rPr>
              <a:t>analysis. </a:t>
            </a:r>
            <a:r>
              <a:rPr lang="en-US" sz="1200" b="0" i="0" kern="1200" dirty="0">
                <a:solidFill>
                  <a:schemeClr val="tx1"/>
                </a:solidFill>
                <a:latin typeface="+mn-lt"/>
                <a:ea typeface="+mn-ea"/>
                <a:cs typeface="+mn-cs"/>
              </a:rPr>
              <a:t>​</a:t>
            </a:r>
            <a:endParaRPr lang="en-US" sz="1800" b="0" i="0" dirty="0"/>
          </a:p>
          <a:p>
            <a:pPr rtl="0" fontAlgn="base"/>
            <a:r>
              <a:rPr lang="en-US" sz="1200" b="0" i="0" u="none" strike="noStrike" kern="1200" dirty="0">
                <a:solidFill>
                  <a:schemeClr val="tx1"/>
                </a:solidFill>
                <a:latin typeface="+mn-lt"/>
                <a:ea typeface="+mn-ea"/>
                <a:cs typeface="+mn-cs"/>
              </a:rPr>
              <a:t>And these effects could be related to disease progression or atrophy rates, the estimation of time to onset of symptoms or the assessment</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of a drug treatment.</a:t>
            </a:r>
            <a:r>
              <a:rPr lang="en-US" sz="1200" b="0" i="0" kern="1200" dirty="0">
                <a:solidFill>
                  <a:schemeClr val="tx1"/>
                </a:solidFill>
                <a:latin typeface="+mn-lt"/>
                <a:ea typeface="+mn-ea"/>
                <a:cs typeface="+mn-cs"/>
              </a:rPr>
              <a:t>​</a:t>
            </a:r>
            <a:endParaRPr lang="en-US" sz="1800" b="0" i="0" dirty="0"/>
          </a:p>
        </p:txBody>
      </p:sp>
      <p:sp>
        <p:nvSpPr>
          <p:cNvPr id="338" name="PlaceHolder 3"/>
          <p:cNvSpPr>
            <a:spLocks noGrp="1"/>
          </p:cNvSpPr>
          <p:nvPr>
            <p:ph type="sldNum" idx="15"/>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7AB8CCEE-E0FA-40C5-8726-A43C9B834EE8}" type="slidenum">
              <a:rPr lang="en-US" sz="1200" b="0" strike="noStrike" spc="-1">
                <a:solidFill>
                  <a:srgbClr val="000000"/>
                </a:solidFill>
                <a:latin typeface="Times New Roman"/>
                <a:ea typeface="+mn-ea"/>
              </a:rPr>
              <a:pPr algn="r">
                <a:lnSpc>
                  <a:spcPct val="100000"/>
                </a:lnSpc>
                <a:buNone/>
              </a:pPr>
              <a:t>5</a:t>
            </a:fld>
            <a:endParaRPr lang="en-US" sz="1200" b="0" strike="noStrike" spc="-1" dirty="0">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685800" y="685800"/>
            <a:ext cx="5486400" cy="3429000"/>
          </a:xfrm>
          <a:prstGeom prst="rect">
            <a:avLst/>
          </a:prstGeom>
          <a:ln w="0">
            <a:noFill/>
          </a:ln>
        </p:spPr>
      </p:sp>
      <p:sp>
        <p:nvSpPr>
          <p:cNvPr id="364"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So, here we look at images with very</a:t>
            </a:r>
            <a:r>
              <a:rPr lang="en-US" sz="1200" b="0" i="0" u="none" strike="noStrike" kern="1200" baseline="0" dirty="0">
                <a:solidFill>
                  <a:schemeClr val="tx1"/>
                </a:solidFill>
                <a:latin typeface="+mn-lt"/>
                <a:ea typeface="+mn-ea"/>
                <a:cs typeface="+mn-cs"/>
              </a:rPr>
              <a:t> different neck orientations. And while the FSL registration FLIRT cannot accurately register these brains considering the neck outlier region, the robust registration approach on the right obtains a very accurate registration.</a:t>
            </a:r>
            <a:endParaRPr lang="en-US" b="0" i="0" dirty="0"/>
          </a:p>
        </p:txBody>
      </p:sp>
      <p:sp>
        <p:nvSpPr>
          <p:cNvPr id="365" name="PlaceHolder 3"/>
          <p:cNvSpPr>
            <a:spLocks noGrp="1"/>
          </p:cNvSpPr>
          <p:nvPr>
            <p:ph type="sldNum" idx="24"/>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FFD90644-F596-4102-B767-326ED2CF770F}" type="slidenum">
              <a:rPr lang="en-US" sz="1200" b="0" strike="noStrike" spc="-1">
                <a:solidFill>
                  <a:srgbClr val="000000"/>
                </a:solidFill>
                <a:latin typeface="Times New Roman"/>
                <a:ea typeface="+mn-ea"/>
              </a:rPr>
              <a:pPr algn="r">
                <a:lnSpc>
                  <a:spcPct val="100000"/>
                </a:lnSpc>
                <a:buNone/>
              </a:pPr>
              <a:t>34</a:t>
            </a:fld>
            <a:endParaRPr lang="en-US" sz="1200" b="0" strike="noStrike" spc="-1" dirty="0">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685800" y="685800"/>
            <a:ext cx="5486400" cy="3429000"/>
          </a:xfrm>
          <a:prstGeom prst="rect">
            <a:avLst/>
          </a:prstGeom>
          <a:ln w="0">
            <a:noFill/>
          </a:ln>
        </p:spPr>
      </p:sp>
      <p:sp>
        <p:nvSpPr>
          <p:cNvPr id="367"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r>
              <a:rPr lang="en-US" sz="1200" b="0" i="0" u="none" strike="noStrike" kern="1200" dirty="0">
                <a:solidFill>
                  <a:schemeClr val="tx1"/>
                </a:solidFill>
                <a:latin typeface="+mn-lt"/>
                <a:ea typeface="+mn-ea"/>
                <a:cs typeface="+mn-cs"/>
              </a:rPr>
              <a:t>In this comparison with the FSL registration FLIRT, we observe a misregistration for FLIRT as indicated by the arrow, while the robust registration approach accurately registers the two brains despite significant movement of the neck.</a:t>
            </a:r>
            <a:endParaRPr lang="en-US" sz="2000" b="0" strike="noStrike" spc="-1" dirty="0">
              <a:latin typeface="Arial"/>
            </a:endParaRPr>
          </a:p>
        </p:txBody>
      </p:sp>
      <p:sp>
        <p:nvSpPr>
          <p:cNvPr id="368" name="PlaceHolder 3"/>
          <p:cNvSpPr>
            <a:spLocks noGrp="1"/>
          </p:cNvSpPr>
          <p:nvPr>
            <p:ph type="sldNum" idx="25"/>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9544D06B-0F3C-41F7-9D42-A3776D33722B}" type="slidenum">
              <a:rPr lang="en-US" sz="1200" b="0" strike="noStrike" spc="-1">
                <a:solidFill>
                  <a:srgbClr val="000000"/>
                </a:solidFill>
                <a:latin typeface="Times New Roman"/>
                <a:ea typeface="+mn-ea"/>
              </a:rPr>
              <a:pPr algn="r">
                <a:lnSpc>
                  <a:spcPct val="100000"/>
                </a:lnSpc>
                <a:buNone/>
              </a:pPr>
              <a:t>35</a:t>
            </a:fld>
            <a:endParaRPr lang="en-US" sz="1200" b="0" strike="noStrike" spc="-1" dirty="0">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685800"/>
            <a:ext cx="5486400" cy="3429000"/>
          </a:xfrm>
          <a:prstGeom prst="rect">
            <a:avLst/>
          </a:prstGeom>
          <a:ln w="0">
            <a:noFill/>
          </a:ln>
        </p:spPr>
      </p:sp>
      <p:sp>
        <p:nvSpPr>
          <p:cNvPr id="352"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200" b="0" i="0" u="none" strike="noStrike" kern="1200" dirty="0">
                <a:solidFill>
                  <a:schemeClr val="tx1"/>
                </a:solidFill>
                <a:latin typeface="+mn-lt"/>
                <a:ea typeface="+mn-ea"/>
                <a:cs typeface="+mn-cs"/>
              </a:rPr>
              <a:t>Now, with the unbiased and symmetric registration and the robust approach towards outliers, our robust registration is established.</a:t>
            </a:r>
            <a:endParaRPr lang="en-US" sz="1800" b="0" strike="noStrike" spc="-1" dirty="0">
              <a:latin typeface="Arial"/>
            </a:endParaRPr>
          </a:p>
        </p:txBody>
      </p:sp>
      <p:sp>
        <p:nvSpPr>
          <p:cNvPr id="353" name="PlaceHolder 3"/>
          <p:cNvSpPr>
            <a:spLocks noGrp="1"/>
          </p:cNvSpPr>
          <p:nvPr>
            <p:ph type="sldNum" idx="20"/>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6C23A60-B844-4CE7-96FD-5A666368874F}" type="slidenum">
              <a:rPr lang="en-US" sz="1200" b="0" strike="noStrike" spc="-1">
                <a:solidFill>
                  <a:srgbClr val="000000"/>
                </a:solidFill>
                <a:latin typeface="Times New Roman"/>
                <a:ea typeface="+mn-ea"/>
              </a:rPr>
              <a:pPr algn="r">
                <a:lnSpc>
                  <a:spcPct val="100000"/>
                </a:lnSpc>
                <a:buNone/>
              </a:pPr>
              <a:t>36</a:t>
            </a:fld>
            <a:endParaRPr lang="en-US" sz="1200" b="0" strike="noStrike" spc="-1" dirty="0">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Text Box 1"/>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5" name="PlaceHolder 1"/>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rtl="0" fontAlgn="base"/>
            <a:r>
              <a:rPr lang="en-US" sz="1200" b="0" i="0" u="none" strike="noStrike" kern="1200" dirty="0">
                <a:solidFill>
                  <a:schemeClr val="tx1"/>
                </a:solidFill>
                <a:latin typeface="+mn-lt"/>
                <a:ea typeface="+mn-ea"/>
                <a:cs typeface="+mn-cs"/>
              </a:rPr>
              <a:t>​Now we know about robust registration and the mid-space.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we could use this to conduct a longitudinal analysis with two timepoints.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But our data generally has more than</a:t>
            </a:r>
            <a:r>
              <a:rPr lang="en-US" sz="1200" b="0" i="0" u="none" strike="noStrike" kern="1200" baseline="0" dirty="0">
                <a:solidFill>
                  <a:schemeClr val="tx1"/>
                </a:solidFill>
                <a:latin typeface="+mn-lt"/>
                <a:ea typeface="+mn-ea"/>
                <a:cs typeface="+mn-cs"/>
              </a:rPr>
              <a:t> two</a:t>
            </a:r>
            <a:r>
              <a:rPr lang="en-US" sz="1200" b="0" i="0" u="none" strike="noStrike" kern="1200" dirty="0">
                <a:solidFill>
                  <a:schemeClr val="tx1"/>
                </a:solidFill>
                <a:latin typeface="+mn-lt"/>
                <a:ea typeface="+mn-ea"/>
                <a:cs typeface="+mn-cs"/>
              </a:rPr>
              <a:t> timepoints.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To handle this, we can extend the mid-space idea to any number of brains or time points.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But here, we change the terminology and say we obtain a within-person template which is essentially a mid-space of all time points.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To find it given some number of brains, we use the same strategy that already worked for two brains: we obtain a median template image, register the time points there, obtain the next template image, map the images there and so on until the final template image is found. </a:t>
            </a:r>
            <a:r>
              <a:rPr lang="en-US" sz="1200" b="0" i="0" kern="1200" dirty="0">
                <a:solidFill>
                  <a:schemeClr val="tx1"/>
                </a:solidFill>
                <a:latin typeface="+mn-lt"/>
                <a:ea typeface="+mn-ea"/>
                <a:cs typeface="+mn-cs"/>
              </a:rPr>
              <a:t>​</a:t>
            </a:r>
            <a:endParaRPr lang="en-US" b="0" i="0" dirty="0"/>
          </a:p>
          <a:p>
            <a:pPr marL="215900" indent="-215900"/>
            <a:endParaRPr lang="en-US" spc="-1"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685800" y="685800"/>
            <a:ext cx="5486400" cy="3429000"/>
          </a:xfrm>
          <a:prstGeom prst="rect">
            <a:avLst/>
          </a:prstGeom>
          <a:ln w="0">
            <a:noFill/>
          </a:ln>
        </p:spPr>
      </p:sp>
      <p:sp>
        <p:nvSpPr>
          <p:cNvPr id="373"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Both the robust registration and the robust template are functions in FreeSurfer and they can be used also independently of the longitudinal pipeline.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You would use "mri_robust_register" for a registration of two images into a common mid-space.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Here, we can output the images in the mid-space and also visualize the outlier-weights as we saw earlier. And this is a very general registration function, s you could also use this for T2 images.</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In contrast, if you have more than two images, you would use the function "mri_robust_template".</a:t>
            </a:r>
            <a:r>
              <a:rPr lang="en-US" sz="1200" b="0" i="0" kern="1200" dirty="0">
                <a:solidFill>
                  <a:schemeClr val="tx1"/>
                </a:solidFill>
                <a:latin typeface="+mn-lt"/>
                <a:ea typeface="+mn-ea"/>
                <a:cs typeface="+mn-cs"/>
              </a:rPr>
              <a:t>​</a:t>
            </a:r>
            <a:endParaRPr lang="en-US" sz="2000" b="0" i="0" dirty="0"/>
          </a:p>
          <a:p>
            <a:pPr rtl="0" fontAlgn="base"/>
            <a:r>
              <a:rPr lang="en-US" sz="1200" b="0" i="0" kern="1200" dirty="0">
                <a:solidFill>
                  <a:schemeClr val="tx1"/>
                </a:solidFill>
                <a:latin typeface="+mn-lt"/>
                <a:ea typeface="+mn-ea"/>
                <a:cs typeface="+mn-cs"/>
              </a:rPr>
              <a:t>​</a:t>
            </a:r>
            <a:endParaRPr lang="en-US" sz="2000" b="0" i="0" dirty="0"/>
          </a:p>
          <a:p>
            <a:pPr>
              <a:lnSpc>
                <a:spcPct val="100000"/>
              </a:lnSpc>
              <a:buNone/>
              <a:tabLst>
                <a:tab pos="0" algn="l"/>
              </a:tabLst>
            </a:pPr>
            <a:endParaRPr lang="en-US" sz="2000" b="0" strike="noStrike" spc="-1" dirty="0">
              <a:latin typeface="Arial"/>
            </a:endParaRPr>
          </a:p>
        </p:txBody>
      </p:sp>
      <p:sp>
        <p:nvSpPr>
          <p:cNvPr id="374" name="PlaceHolder 3"/>
          <p:cNvSpPr>
            <a:spLocks noGrp="1"/>
          </p:cNvSpPr>
          <p:nvPr>
            <p:ph type="sldNum" idx="27"/>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D7B5E1A8-06AC-4E5B-8CDE-4E338AF8156F}" type="slidenum">
              <a:rPr lang="en-US" sz="1200" b="0" strike="noStrike" spc="-1">
                <a:solidFill>
                  <a:srgbClr val="000000"/>
                </a:solidFill>
                <a:latin typeface="Times New Roman"/>
                <a:ea typeface="+mn-ea"/>
              </a:rPr>
              <a:pPr algn="r">
                <a:lnSpc>
                  <a:spcPct val="100000"/>
                </a:lnSpc>
                <a:buNone/>
              </a:pPr>
              <a:t>38</a:t>
            </a:fld>
            <a:endParaRPr lang="en-US" sz="1200" b="0" strike="noStrike" spc="-1" dirty="0">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3391-37F7-0BC7-D11B-7683919727CD}"/>
            </a:ext>
          </a:extLst>
        </p:cNvPr>
        <p:cNvGrpSpPr/>
        <p:nvPr/>
      </p:nvGrpSpPr>
      <p:grpSpPr>
        <a:xfrm>
          <a:off x="0" y="0"/>
          <a:ext cx="0" cy="0"/>
          <a:chOff x="0" y="0"/>
          <a:chExt cx="0" cy="0"/>
        </a:xfrm>
      </p:grpSpPr>
      <p:sp>
        <p:nvSpPr>
          <p:cNvPr id="404" name="Text Box 1">
            <a:extLst>
              <a:ext uri="{FF2B5EF4-FFF2-40B4-BE49-F238E27FC236}">
                <a16:creationId xmlns:a16="http://schemas.microsoft.com/office/drawing/2014/main" id="{4DC87EC6-093F-BC99-B981-D848C15640C4}"/>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5" name="PlaceHolder 1">
            <a:extLst>
              <a:ext uri="{FF2B5EF4-FFF2-40B4-BE49-F238E27FC236}">
                <a16:creationId xmlns:a16="http://schemas.microsoft.com/office/drawing/2014/main" id="{AEDBE7B9-7977-36A0-0B78-C1DAB4FE795A}"/>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rtl="0" fontAlgn="base"/>
            <a:r>
              <a:rPr lang="en-US" sz="1200" b="0" i="0" u="none" strike="noStrike" kern="1200" dirty="0">
                <a:solidFill>
                  <a:schemeClr val="tx1"/>
                </a:solidFill>
                <a:latin typeface="+mn-lt"/>
                <a:ea typeface="+mn-ea"/>
                <a:cs typeface="+mn-cs"/>
              </a:rPr>
              <a:t>Now, how does this all connect to the longitudinal pipeline, the segmentations and the surfaces? </a:t>
            </a:r>
            <a:r>
              <a:rPr lang="en-US" sz="1200" b="0" i="0" kern="1200" dirty="0">
                <a:solidFill>
                  <a:schemeClr val="tx1"/>
                </a:solidFill>
                <a:latin typeface="+mn-lt"/>
                <a:ea typeface="+mn-ea"/>
                <a:cs typeface="+mn-cs"/>
              </a:rPr>
              <a:t>​</a:t>
            </a:r>
            <a:endParaRPr lang="en-US" b="0" i="0" dirty="0"/>
          </a:p>
          <a:p>
            <a:pPr marL="215900" indent="-215900"/>
            <a:endParaRPr lang="en-US" spc="-1" dirty="0">
              <a:latin typeface="Arial"/>
              <a:cs typeface="Arial"/>
            </a:endParaRPr>
          </a:p>
        </p:txBody>
      </p:sp>
    </p:spTree>
    <p:extLst>
      <p:ext uri="{BB962C8B-B14F-4D97-AF65-F5344CB8AC3E}">
        <p14:creationId xmlns:p14="http://schemas.microsoft.com/office/powerpoint/2010/main" val="1084174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3391-37F7-0BC7-D11B-7683919727CD}"/>
            </a:ext>
          </a:extLst>
        </p:cNvPr>
        <p:cNvGrpSpPr/>
        <p:nvPr/>
      </p:nvGrpSpPr>
      <p:grpSpPr>
        <a:xfrm>
          <a:off x="0" y="0"/>
          <a:ext cx="0" cy="0"/>
          <a:chOff x="0" y="0"/>
          <a:chExt cx="0" cy="0"/>
        </a:xfrm>
      </p:grpSpPr>
      <p:sp>
        <p:nvSpPr>
          <p:cNvPr id="404" name="Text Box 1">
            <a:extLst>
              <a:ext uri="{FF2B5EF4-FFF2-40B4-BE49-F238E27FC236}">
                <a16:creationId xmlns:a16="http://schemas.microsoft.com/office/drawing/2014/main" id="{4DC87EC6-093F-BC99-B981-D848C15640C4}"/>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5" name="PlaceHolder 1">
            <a:extLst>
              <a:ext uri="{FF2B5EF4-FFF2-40B4-BE49-F238E27FC236}">
                <a16:creationId xmlns:a16="http://schemas.microsoft.com/office/drawing/2014/main" id="{AEDBE7B9-7977-36A0-0B78-C1DAB4FE795A}"/>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This</a:t>
            </a:r>
            <a:r>
              <a:rPr lang="en-US" sz="1200" b="0" i="0" u="none" strike="noStrike" kern="1200" baseline="0" dirty="0">
                <a:solidFill>
                  <a:schemeClr val="tx1"/>
                </a:solidFill>
                <a:latin typeface="+mn-lt"/>
                <a:ea typeface="+mn-ea"/>
                <a:cs typeface="+mn-cs"/>
              </a:rPr>
              <a:t> final pipeline looks as follows: </a:t>
            </a:r>
            <a:r>
              <a:rPr lang="en-US" sz="1200" b="0" i="0" u="none" strike="noStrike" kern="1200" dirty="0">
                <a:solidFill>
                  <a:schemeClr val="tx1"/>
                </a:solidFill>
                <a:latin typeface="+mn-lt"/>
                <a:ea typeface="+mn-ea"/>
                <a:cs typeface="+mn-cs"/>
              </a:rPr>
              <a:t>First, we generate the within-person template given N timepoints</a:t>
            </a:r>
            <a:r>
              <a:rPr lang="en-US" sz="1200" b="0" i="0" kern="1200" dirty="0">
                <a:solidFill>
                  <a:schemeClr val="tx1"/>
                </a:solidFill>
                <a:latin typeface="+mn-lt"/>
                <a:ea typeface="+mn-ea"/>
                <a:cs typeface="+mn-cs"/>
              </a:rPr>
              <a:t>​</a:t>
            </a:r>
            <a:endParaRPr lang="en-US" b="0" i="0" dirty="0"/>
          </a:p>
          <a:p>
            <a:pPr marL="215900" indent="-215900"/>
            <a:endParaRPr lang="en-US" spc="-1" dirty="0">
              <a:latin typeface="Arial"/>
              <a:cs typeface="Arial"/>
            </a:endParaRPr>
          </a:p>
        </p:txBody>
      </p:sp>
    </p:spTree>
    <p:extLst>
      <p:ext uri="{BB962C8B-B14F-4D97-AF65-F5344CB8AC3E}">
        <p14:creationId xmlns:p14="http://schemas.microsoft.com/office/powerpoint/2010/main" val="3270623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3391-37F7-0BC7-D11B-7683919727CD}"/>
            </a:ext>
          </a:extLst>
        </p:cNvPr>
        <p:cNvGrpSpPr/>
        <p:nvPr/>
      </p:nvGrpSpPr>
      <p:grpSpPr>
        <a:xfrm>
          <a:off x="0" y="0"/>
          <a:ext cx="0" cy="0"/>
          <a:chOff x="0" y="0"/>
          <a:chExt cx="0" cy="0"/>
        </a:xfrm>
      </p:grpSpPr>
      <p:sp>
        <p:nvSpPr>
          <p:cNvPr id="404" name="Text Box 1">
            <a:extLst>
              <a:ext uri="{FF2B5EF4-FFF2-40B4-BE49-F238E27FC236}">
                <a16:creationId xmlns:a16="http://schemas.microsoft.com/office/drawing/2014/main" id="{4DC87EC6-093F-BC99-B981-D848C15640C4}"/>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5" name="PlaceHolder 1">
            <a:extLst>
              <a:ext uri="{FF2B5EF4-FFF2-40B4-BE49-F238E27FC236}">
                <a16:creationId xmlns:a16="http://schemas.microsoft.com/office/drawing/2014/main" id="{AEDBE7B9-7977-36A0-0B78-C1DAB4FE795A}"/>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rPr>
              <a:t>Second, we generate segmentations and surfaces with FreeSurfer or FastSurfer for the within-person template.</a:t>
            </a:r>
            <a:r>
              <a:rPr lang="en-US" sz="1200" b="0" i="0" kern="1200" dirty="0">
                <a:solidFill>
                  <a:schemeClr val="tx1"/>
                </a:solidFill>
                <a:latin typeface="+mn-lt"/>
                <a:ea typeface="+mn-ea"/>
                <a:cs typeface="+mn-cs"/>
              </a:rPr>
              <a:t>​</a:t>
            </a:r>
            <a:endParaRPr lang="en-US" b="0" i="0" dirty="0"/>
          </a:p>
          <a:p>
            <a:pPr marL="215900" indent="-215900"/>
            <a:endParaRPr lang="en-US" spc="-1" dirty="0">
              <a:latin typeface="Arial"/>
              <a:cs typeface="Arial"/>
            </a:endParaRPr>
          </a:p>
        </p:txBody>
      </p:sp>
    </p:spTree>
    <p:extLst>
      <p:ext uri="{BB962C8B-B14F-4D97-AF65-F5344CB8AC3E}">
        <p14:creationId xmlns:p14="http://schemas.microsoft.com/office/powerpoint/2010/main" val="2282351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1EB2A-43C6-6418-1E25-ACB5551931BF}"/>
            </a:ext>
          </a:extLst>
        </p:cNvPr>
        <p:cNvGrpSpPr/>
        <p:nvPr/>
      </p:nvGrpSpPr>
      <p:grpSpPr>
        <a:xfrm>
          <a:off x="0" y="0"/>
          <a:ext cx="0" cy="0"/>
          <a:chOff x="0" y="0"/>
          <a:chExt cx="0" cy="0"/>
        </a:xfrm>
      </p:grpSpPr>
      <p:sp>
        <p:nvSpPr>
          <p:cNvPr id="404" name="Text Box 1">
            <a:extLst>
              <a:ext uri="{FF2B5EF4-FFF2-40B4-BE49-F238E27FC236}">
                <a16:creationId xmlns:a16="http://schemas.microsoft.com/office/drawing/2014/main" id="{6268E573-D00F-6F9F-1C0A-3E8A29C87D87}"/>
              </a:ext>
            </a:extLst>
          </p:cNvPr>
          <p:cNvSpPr/>
          <p:nvPr/>
        </p:nvSpPr>
        <p:spPr>
          <a:xfrm>
            <a:off x="1312920" y="1027080"/>
            <a:ext cx="4931640" cy="3699720"/>
          </a:xfrm>
          <a:prstGeom prst="rect">
            <a:avLst/>
          </a:prstGeom>
          <a:solidFill>
            <a:srgbClr val="FFFFFF"/>
          </a:solidFill>
          <a:ln w="9525">
            <a:solidFill>
              <a:srgbClr val="000000"/>
            </a:solidFill>
            <a:miter/>
          </a:ln>
        </p:spPr>
        <p:style>
          <a:lnRef idx="0">
            <a:scrgbClr r="0" g="0" b="0"/>
          </a:lnRef>
          <a:fillRef idx="0">
            <a:scrgbClr r="0" g="0" b="0"/>
          </a:fillRef>
          <a:effectRef idx="0">
            <a:scrgbClr r="0" g="0" b="0"/>
          </a:effectRef>
          <a:fontRef idx="minor"/>
        </p:style>
      </p:sp>
      <p:sp>
        <p:nvSpPr>
          <p:cNvPr id="405" name="PlaceHolder 1">
            <a:extLst>
              <a:ext uri="{FF2B5EF4-FFF2-40B4-BE49-F238E27FC236}">
                <a16:creationId xmlns:a16="http://schemas.microsoft.com/office/drawing/2014/main" id="{679DBCDA-DF84-2D7C-8923-DD6BA1DC3A5E}"/>
              </a:ext>
            </a:extLst>
          </p:cNvPr>
          <p:cNvSpPr>
            <a:spLocks noGrp="1"/>
          </p:cNvSpPr>
          <p:nvPr>
            <p:ph type="body"/>
          </p:nvPr>
        </p:nvSpPr>
        <p:spPr>
          <a:xfrm>
            <a:off x="1168560" y="5086440"/>
            <a:ext cx="5220720" cy="4104720"/>
          </a:xfrm>
          <a:prstGeom prst="rect">
            <a:avLst/>
          </a:prstGeom>
          <a:noFill/>
          <a:ln w="0">
            <a:noFill/>
          </a:ln>
        </p:spPr>
        <p:txBody>
          <a:bodyPr lIns="0" tIns="0" rIns="0" bIns="0" anchor="ctr">
            <a:noAutofit/>
          </a:bodyPr>
          <a:lstStyle/>
          <a:p>
            <a:pPr rtl="0" fontAlgn="base"/>
            <a:r>
              <a:rPr lang="en-US" sz="1200" b="0" i="0" u="none" strike="noStrike" kern="1200" dirty="0">
                <a:solidFill>
                  <a:schemeClr val="tx1"/>
                </a:solidFill>
                <a:latin typeface="+mn-lt"/>
                <a:ea typeface="+mn-ea"/>
                <a:cs typeface="+mn-cs"/>
              </a:rPr>
              <a:t>And third, we initialize the time-point-specific surfaces with the template surface and let it fine-tune longer to adjust to a potentially time-point-specific anatomy.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Earlier, we talked about the asymmetric information transfer bias, where images were handled differently and some surfaces fine-tuned longer than others.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With this pipeline we avoid all of that. All of the processing takes place in the symmetric template space and surfaces can fine-tune equally long on all time points.</a:t>
            </a:r>
            <a:r>
              <a:rPr lang="en-US" sz="1200" b="0" i="0" kern="1200" dirty="0">
                <a:solidFill>
                  <a:schemeClr val="tx1"/>
                </a:solidFill>
                <a:latin typeface="+mn-lt"/>
                <a:ea typeface="+mn-ea"/>
                <a:cs typeface="+mn-cs"/>
              </a:rPr>
              <a:t>​</a:t>
            </a:r>
            <a:endParaRPr lang="en-US" b="0" i="0" dirty="0"/>
          </a:p>
          <a:p>
            <a:pPr marL="215900" indent="-215900"/>
            <a:endParaRPr lang="en-US" spc="-1" dirty="0">
              <a:latin typeface="Arial"/>
              <a:cs typeface="Arial"/>
            </a:endParaRPr>
          </a:p>
        </p:txBody>
      </p:sp>
    </p:spTree>
    <p:extLst>
      <p:ext uri="{BB962C8B-B14F-4D97-AF65-F5344CB8AC3E}">
        <p14:creationId xmlns:p14="http://schemas.microsoft.com/office/powerpoint/2010/main" val="2791728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685800" y="685800"/>
            <a:ext cx="5486400" cy="3429000"/>
          </a:xfrm>
          <a:prstGeom prst="rect">
            <a:avLst/>
          </a:prstGeom>
          <a:ln w="0">
            <a:noFill/>
          </a:ln>
        </p:spPr>
      </p:sp>
      <p:sp>
        <p:nvSpPr>
          <p:cNvPr id="407"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This evaluation quantifies the asymmetric information transfer bias between different methods.</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We are working with data from 115 participants who were scanned twice in one session. Hence, we can assume no anatomical changes. </a:t>
            </a:r>
          </a:p>
          <a:p>
            <a:pPr rtl="0" fontAlgn="base"/>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rPr>
              <a:t>And with the two base approaches, we follow the biased approach from earlier, we run FreeSurfer, map the results to the second timepoint and let it fine-tune which. In base 2, we reverse the role of the time points and then we evaluate both orders with the new longitudinal pipeline.</a:t>
            </a:r>
          </a:p>
          <a:p>
            <a:pPr rtl="0" fontAlgn="base"/>
            <a:endParaRPr lang="en-US" sz="1200" b="0" i="0" u="none" strike="noStrike" kern="1200" dirty="0">
              <a:solidFill>
                <a:schemeClr val="tx1"/>
              </a:solidFill>
              <a:latin typeface="+mn-lt"/>
              <a:ea typeface="+mn-ea"/>
              <a:cs typeface="+mn-cs"/>
            </a:endParaRPr>
          </a:p>
          <a:p>
            <a:pPr rtl="0" fontAlgn="base"/>
            <a:r>
              <a:rPr lang="en-US" sz="1200" b="0" i="0" u="none" strike="noStrike" kern="1200" dirty="0">
                <a:solidFill>
                  <a:schemeClr val="tx1"/>
                </a:solidFill>
                <a:latin typeface="+mn-lt"/>
                <a:ea typeface="+mn-ea"/>
                <a:cs typeface="+mn-cs"/>
              </a:rPr>
              <a:t>And with the biased approach, we find significant volume changes when there should not be any and we also see a reversal of effects depending on which direction </a:t>
            </a:r>
            <a:r>
              <a:rPr lang="en-US" sz="1200" b="0" i="0" u="none" strike="noStrike" kern="1200" dirty="0" err="1">
                <a:solidFill>
                  <a:schemeClr val="tx1"/>
                </a:solidFill>
                <a:latin typeface="+mn-lt"/>
                <a:ea typeface="+mn-ea"/>
                <a:cs typeface="+mn-cs"/>
              </a:rPr>
              <a:t>wie</a:t>
            </a:r>
            <a:r>
              <a:rPr lang="en-US" sz="1200" b="0" i="0" u="none" strike="noStrike" kern="1200" dirty="0">
                <a:solidFill>
                  <a:schemeClr val="tx1"/>
                </a:solidFill>
                <a:latin typeface="+mn-lt"/>
                <a:ea typeface="+mn-ea"/>
                <a:cs typeface="+mn-cs"/>
              </a:rPr>
              <a:t> transfer the data in.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However, in contrast, with the longitudinal pipeline, this effect is gone underlining the added value of this pipeline. </a:t>
            </a:r>
            <a:endParaRPr lang="en-US" b="0" i="0" dirty="0"/>
          </a:p>
          <a:p>
            <a:pPr marL="215900" indent="-215900">
              <a:lnSpc>
                <a:spcPct val="100000"/>
              </a:lnSpc>
              <a:buNone/>
            </a:pPr>
            <a:endParaRPr lang="en-US" spc="-1" dirty="0">
              <a:latin typeface="Arial"/>
              <a:cs typeface="Arial"/>
            </a:endParaRPr>
          </a:p>
        </p:txBody>
      </p:sp>
      <p:sp>
        <p:nvSpPr>
          <p:cNvPr id="408" name="PlaceHolder 3"/>
          <p:cNvSpPr>
            <a:spLocks noGrp="1"/>
          </p:cNvSpPr>
          <p:nvPr>
            <p:ph type="sldNum" idx="37"/>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445F9814-A624-4F18-A9BA-2D2D1DAAB3DB}" type="slidenum">
              <a:rPr lang="en-US" sz="1200" b="0" strike="noStrike" spc="-1">
                <a:solidFill>
                  <a:srgbClr val="000000"/>
                </a:solidFill>
                <a:latin typeface="Times New Roman"/>
                <a:ea typeface="+mn-ea"/>
              </a:rPr>
              <a:pPr algn="r">
                <a:lnSpc>
                  <a:spcPct val="100000"/>
                </a:lnSpc>
                <a:buNone/>
              </a:pPr>
              <a:t>43</a:t>
            </a:fld>
            <a:endParaRPr lang="en-US" sz="1200" b="0" strike="noStrike" spc="-1" dirty="0">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573088" y="812800"/>
            <a:ext cx="6413500" cy="4008438"/>
          </a:xfrm>
          <a:prstGeom prst="rect">
            <a:avLst/>
          </a:prstGeom>
          <a:ln w="0">
            <a:noFill/>
          </a:ln>
        </p:spPr>
      </p:sp>
      <p:sp>
        <p:nvSpPr>
          <p:cNvPr id="331" name="PlaceHolder 2"/>
          <p:cNvSpPr>
            <a:spLocks noGrp="1"/>
          </p:cNvSpPr>
          <p:nvPr>
            <p:ph type="body"/>
          </p:nvPr>
        </p:nvSpPr>
        <p:spPr>
          <a:xfrm>
            <a:off x="756000" y="5078520"/>
            <a:ext cx="6047280" cy="4810680"/>
          </a:xfrm>
          <a:prstGeom prst="rect">
            <a:avLst/>
          </a:prstGeom>
          <a:noFill/>
          <a:ln w="0">
            <a:noFill/>
          </a:ln>
        </p:spPr>
        <p:txBody>
          <a:bodyPr lIns="0" tIns="0" rIns="0" bIns="0" anchor="t">
            <a:normAutofit/>
          </a:bodyPr>
          <a:lstStyle/>
          <a:p>
            <a:pPr rtl="0" fontAlgn="base"/>
            <a:r>
              <a:rPr lang="en-US" sz="1200" b="0" i="0" u="none" strike="noStrike" kern="1200" dirty="0">
                <a:solidFill>
                  <a:schemeClr val="tx1"/>
                </a:solidFill>
                <a:latin typeface="+mn-lt"/>
                <a:ea typeface="+mn-ea"/>
                <a:cs typeface="+mn-cs"/>
              </a:rPr>
              <a:t>So far, you have learned how to process brain images with FastSurfer and compute region segmentations and surfaces along the cortical sheet.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From those, you have computed statistics, such as region volumes and cortical thickness.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as an example analysis, which you will learn about in the statistics session, you can find out if those estimates differ between groups, such as a diseased and control group. </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Often, these analyses involve so-called cross-sectional data</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where each participant is scanned exactly</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once.</a:t>
            </a:r>
            <a:r>
              <a:rPr lang="en-US" sz="1200" b="0" i="0" kern="1200" dirty="0">
                <a:solidFill>
                  <a:schemeClr val="tx1"/>
                </a:solidFill>
                <a:latin typeface="+mn-lt"/>
                <a:ea typeface="+mn-ea"/>
                <a:cs typeface="+mn-cs"/>
              </a:rPr>
              <a:t>​</a:t>
            </a:r>
            <a:endParaRPr lang="en-US" b="0" i="0" dirty="0"/>
          </a:p>
        </p:txBody>
      </p:sp>
      <p:sp>
        <p:nvSpPr>
          <p:cNvPr id="332" name="PlaceHolder 3"/>
          <p:cNvSpPr>
            <a:spLocks noGrp="1"/>
          </p:cNvSpPr>
          <p:nvPr>
            <p:ph type="sldNum" idx="13"/>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46046E01-5079-4F4F-8D54-B32D10BA0DF6}" type="slidenum">
              <a:rPr lang="en-US" sz="1400" b="0" strike="noStrike" spc="-1">
                <a:solidFill>
                  <a:srgbClr val="000000"/>
                </a:solidFill>
                <a:latin typeface="Times New Roman"/>
                <a:ea typeface="+mn-ea"/>
              </a:rPr>
              <a:pPr algn="r">
                <a:lnSpc>
                  <a:spcPct val="100000"/>
                </a:lnSpc>
                <a:buNone/>
              </a:pPr>
              <a:t>6</a:t>
            </a:fld>
            <a:endParaRPr lang="en-US" sz="1400" b="0" strike="noStrike" spc="-1" dirty="0">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CB842-9448-2642-62C8-9F1615A6B684}"/>
            </a:ext>
          </a:extLst>
        </p:cNvPr>
        <p:cNvGrpSpPr/>
        <p:nvPr/>
      </p:nvGrpSpPr>
      <p:grpSpPr>
        <a:xfrm>
          <a:off x="0" y="0"/>
          <a:ext cx="0" cy="0"/>
          <a:chOff x="0" y="0"/>
          <a:chExt cx="0" cy="0"/>
        </a:xfrm>
      </p:grpSpPr>
      <p:sp>
        <p:nvSpPr>
          <p:cNvPr id="345" name="PlaceHolder 1">
            <a:extLst>
              <a:ext uri="{FF2B5EF4-FFF2-40B4-BE49-F238E27FC236}">
                <a16:creationId xmlns:a16="http://schemas.microsoft.com/office/drawing/2014/main" id="{2BADC00F-5640-505D-F9A7-7DB9017245B5}"/>
              </a:ext>
            </a:extLst>
          </p:cNvPr>
          <p:cNvSpPr>
            <a:spLocks noGrp="1" noRot="1" noChangeAspect="1"/>
          </p:cNvSpPr>
          <p:nvPr>
            <p:ph type="sldImg"/>
          </p:nvPr>
        </p:nvSpPr>
        <p:spPr>
          <a:xfrm>
            <a:off x="685800" y="685800"/>
            <a:ext cx="5486400" cy="3429000"/>
          </a:xfrm>
          <a:prstGeom prst="rect">
            <a:avLst/>
          </a:prstGeom>
          <a:ln w="0">
            <a:noFill/>
          </a:ln>
        </p:spPr>
      </p:sp>
      <p:sp>
        <p:nvSpPr>
          <p:cNvPr id="346" name="PlaceHolder 2">
            <a:extLst>
              <a:ext uri="{FF2B5EF4-FFF2-40B4-BE49-F238E27FC236}">
                <a16:creationId xmlns:a16="http://schemas.microsoft.com/office/drawing/2014/main" id="{20439DF8-A7C1-13FA-1517-A69E7B199CFA}"/>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In summary, this pipeline overcomes a lot of the limitations and biases of other pipelines and </a:t>
            </a:r>
            <a:r>
              <a:rPr lang="en-US" sz="1200" b="0" i="0" u="none" strike="noStrike" kern="1200" dirty="0" err="1">
                <a:solidFill>
                  <a:schemeClr val="tx1"/>
                </a:solidFill>
                <a:latin typeface="+mn-lt"/>
                <a:ea typeface="+mn-ea"/>
                <a:cs typeface="+mn-cs"/>
              </a:rPr>
              <a:t>designs.It</a:t>
            </a:r>
            <a:r>
              <a:rPr lang="en-US" sz="1200" b="0" i="0" u="none" strike="noStrike" kern="1200" dirty="0">
                <a:solidFill>
                  <a:schemeClr val="tx1"/>
                </a:solidFill>
                <a:latin typeface="+mn-lt"/>
                <a:ea typeface="+mn-ea"/>
                <a:cs typeface="+mn-cs"/>
              </a:rPr>
              <a:t> does not have these design limitations, it does apply temporal smoothing or monotonicity assumptions and it was specifically designed to avoid these two processing biases.</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marL="215900" indent="-215900">
              <a:tabLst>
                <a:tab pos="0" algn="l"/>
              </a:tabLst>
            </a:pPr>
            <a:endParaRPr lang="en-US" sz="1800" spc="-1" dirty="0">
              <a:latin typeface="Arial"/>
              <a:cs typeface="Arial"/>
            </a:endParaRPr>
          </a:p>
          <a:p>
            <a:pPr marL="215900" indent="-215900">
              <a:tabLst>
                <a:tab pos="0" algn="l"/>
              </a:tabLst>
            </a:pPr>
            <a:endParaRPr lang="en-US" sz="1800" spc="-1" dirty="0">
              <a:cs typeface="Arial"/>
            </a:endParaRPr>
          </a:p>
          <a:p>
            <a:pPr marL="215900" indent="-215900">
              <a:lnSpc>
                <a:spcPct val="100000"/>
              </a:lnSpc>
              <a:buNone/>
              <a:tabLst>
                <a:tab pos="0" algn="l"/>
              </a:tabLst>
            </a:pPr>
            <a:r>
              <a:rPr lang="en-US" sz="1800" b="0" strike="noStrike" spc="-1" dirty="0">
                <a:latin typeface="Arial"/>
                <a:cs typeface="Arial"/>
              </a:rPr>
              <a:t>  </a:t>
            </a:r>
          </a:p>
          <a:p>
            <a:pPr marL="216000" indent="-216000">
              <a:lnSpc>
                <a:spcPct val="100000"/>
              </a:lnSpc>
              <a:buNone/>
              <a:tabLst>
                <a:tab pos="0" algn="l"/>
              </a:tabLst>
            </a:pPr>
            <a:endParaRPr lang="en-US" sz="1800" b="0" strike="noStrike" spc="-1" dirty="0">
              <a:latin typeface="Arial"/>
            </a:endParaRPr>
          </a:p>
        </p:txBody>
      </p:sp>
      <p:sp>
        <p:nvSpPr>
          <p:cNvPr id="347" name="PlaceHolder 3">
            <a:extLst>
              <a:ext uri="{FF2B5EF4-FFF2-40B4-BE49-F238E27FC236}">
                <a16:creationId xmlns:a16="http://schemas.microsoft.com/office/drawing/2014/main" id="{F06D4AA8-3FB5-6927-AD46-48C26938045C}"/>
              </a:ext>
            </a:extLst>
          </p:cNvPr>
          <p:cNvSpPr>
            <a:spLocks noGrp="1"/>
          </p:cNvSpPr>
          <p:nvPr>
            <p:ph type="sldNum" idx="1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AD294EFA-7991-4250-B2CB-A2C9F6491C8A}" type="slidenum">
              <a:rPr lang="en-US" sz="1200" b="0" strike="noStrike" spc="-1">
                <a:solidFill>
                  <a:srgbClr val="000000"/>
                </a:solidFill>
                <a:latin typeface="Times New Roman"/>
                <a:ea typeface="+mn-ea"/>
              </a:rPr>
              <a:pPr algn="r">
                <a:lnSpc>
                  <a:spcPct val="100000"/>
                </a:lnSpc>
                <a:buNone/>
              </a:pPr>
              <a:t>44</a:t>
            </a:fld>
            <a:endParaRPr lang="en-US" sz="1200" b="0" strike="noStrike" spc="-1" dirty="0">
              <a:latin typeface="Times New Roman"/>
            </a:endParaRPr>
          </a:p>
        </p:txBody>
      </p:sp>
    </p:spTree>
    <p:extLst>
      <p:ext uri="{BB962C8B-B14F-4D97-AF65-F5344CB8AC3E}">
        <p14:creationId xmlns:p14="http://schemas.microsoft.com/office/powerpoint/2010/main" val="2073054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685800"/>
            <a:ext cx="5486400" cy="3429000"/>
          </a:xfrm>
          <a:prstGeom prst="rect">
            <a:avLst/>
          </a:prstGeom>
          <a:ln w="0">
            <a:noFill/>
          </a:ln>
        </p:spPr>
      </p:sp>
      <p:sp>
        <p:nvSpPr>
          <p:cNvPr id="416"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In this evaluation, we look at region reliability for the independent processing and the longitudinal FreeSurfer stream.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We take the same dataset as before with the same session data, where we don’t expect any volume change at al.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However, for the independent processing -- the green bars -- we observe a high degree of variance where we don't expect any and this effect is much reduced when using the longitudinal stream -- the yellow bars -- giving us more reliable results. </a:t>
            </a:r>
            <a:r>
              <a:rPr lang="en-US" sz="1200" b="0" i="0" kern="1200" dirty="0">
                <a:solidFill>
                  <a:schemeClr val="tx1"/>
                </a:solidFill>
                <a:latin typeface="+mn-lt"/>
                <a:ea typeface="+mn-ea"/>
                <a:cs typeface="+mn-cs"/>
              </a:rPr>
              <a:t>​</a:t>
            </a:r>
            <a:endParaRPr lang="en-US" sz="2000" b="0" i="0" dirty="0"/>
          </a:p>
          <a:p>
            <a:pPr rtl="0" fontAlgn="base"/>
            <a:r>
              <a:rPr lang="en-US" sz="1200" b="0" i="0" kern="1200" dirty="0">
                <a:solidFill>
                  <a:schemeClr val="tx1"/>
                </a:solidFill>
                <a:latin typeface="+mn-lt"/>
                <a:ea typeface="+mn-ea"/>
                <a:cs typeface="+mn-cs"/>
              </a:rPr>
              <a:t>​</a:t>
            </a:r>
            <a:endParaRPr lang="en-US" sz="2000" b="0" i="0" dirty="0"/>
          </a:p>
          <a:p>
            <a:pPr rtl="0" fontAlgn="base"/>
            <a:endParaRPr lang="en-US" sz="2000" b="0" i="0" dirty="0"/>
          </a:p>
        </p:txBody>
      </p:sp>
      <p:sp>
        <p:nvSpPr>
          <p:cNvPr id="417" name="PlaceHolder 3"/>
          <p:cNvSpPr>
            <a:spLocks noGrp="1"/>
          </p:cNvSpPr>
          <p:nvPr>
            <p:ph type="sldNum" idx="40"/>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1CAAF433-BFE1-457F-B485-C51CC4FB535A}" type="slidenum">
              <a:rPr lang="en-US" sz="1200" b="0" strike="noStrike" spc="-1">
                <a:solidFill>
                  <a:srgbClr val="000000"/>
                </a:solidFill>
                <a:latin typeface="Times New Roman"/>
                <a:ea typeface="+mn-ea"/>
              </a:rPr>
              <a:pPr algn="r">
                <a:lnSpc>
                  <a:spcPct val="100000"/>
                </a:lnSpc>
                <a:buNone/>
              </a:pPr>
              <a:t>46</a:t>
            </a:fld>
            <a:endParaRPr lang="en-US" sz="1200" b="0" strike="noStrike" spc="-1" dirty="0">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685800" y="685800"/>
            <a:ext cx="5486400" cy="3429000"/>
          </a:xfrm>
          <a:prstGeom prst="rect">
            <a:avLst/>
          </a:prstGeom>
          <a:ln w="0">
            <a:noFill/>
          </a:ln>
        </p:spPr>
      </p:sp>
      <p:sp>
        <p:nvSpPr>
          <p:cNvPr id="422"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This increased reliability of the longitudinal stream translates into increased power in our statistical testing. This graph shows the percent of participants needed to show the same effects as the independent processing.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These numbers lie between 20 and 60 percent which is a huge saving in resources -- Illustrating that studies can be done with a fraction of the participants when using the right tools. Or alternatively, given a number of participants, you could find smaller effects.</a:t>
            </a:r>
            <a:r>
              <a:rPr lang="en-US" sz="1200" b="0" i="0" kern="1200" dirty="0">
                <a:solidFill>
                  <a:schemeClr val="tx1"/>
                </a:solidFill>
                <a:latin typeface="+mn-lt"/>
                <a:ea typeface="+mn-ea"/>
                <a:cs typeface="+mn-cs"/>
              </a:rPr>
              <a:t>​</a:t>
            </a:r>
            <a:endParaRPr lang="en-US" b="0" i="0" dirty="0"/>
          </a:p>
        </p:txBody>
      </p:sp>
      <p:sp>
        <p:nvSpPr>
          <p:cNvPr id="423" name="PlaceHolder 3"/>
          <p:cNvSpPr>
            <a:spLocks noGrp="1"/>
          </p:cNvSpPr>
          <p:nvPr>
            <p:ph type="sldNum" idx="42"/>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A18CC63B-9284-4096-897D-C288FE6227D9}" type="slidenum">
              <a:rPr lang="en-US" sz="1200" b="0" strike="noStrike" spc="-1">
                <a:solidFill>
                  <a:srgbClr val="000000"/>
                </a:solidFill>
                <a:latin typeface="Times New Roman"/>
                <a:ea typeface="+mn-ea"/>
              </a:rPr>
              <a:pPr algn="r">
                <a:lnSpc>
                  <a:spcPct val="100000"/>
                </a:lnSpc>
                <a:buNone/>
              </a:pPr>
              <a:t>47</a:t>
            </a:fld>
            <a:endParaRPr lang="en-US" sz="1200" b="0" strike="noStrike" spc="-1" dirty="0">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18242-D493-990B-1D33-CFE0AEE66A07}"/>
            </a:ext>
          </a:extLst>
        </p:cNvPr>
        <p:cNvGrpSpPr/>
        <p:nvPr/>
      </p:nvGrpSpPr>
      <p:grpSpPr>
        <a:xfrm>
          <a:off x="0" y="0"/>
          <a:ext cx="0" cy="0"/>
          <a:chOff x="0" y="0"/>
          <a:chExt cx="0" cy="0"/>
        </a:xfrm>
      </p:grpSpPr>
      <p:sp>
        <p:nvSpPr>
          <p:cNvPr id="418" name="PlaceHolder 1">
            <a:extLst>
              <a:ext uri="{FF2B5EF4-FFF2-40B4-BE49-F238E27FC236}">
                <a16:creationId xmlns:a16="http://schemas.microsoft.com/office/drawing/2014/main" id="{DBEA1880-CFFE-C801-D58D-3E02D51C99E9}"/>
              </a:ext>
            </a:extLst>
          </p:cNvPr>
          <p:cNvSpPr>
            <a:spLocks noGrp="1" noRot="1" noChangeAspect="1"/>
          </p:cNvSpPr>
          <p:nvPr>
            <p:ph type="sldImg"/>
          </p:nvPr>
        </p:nvSpPr>
        <p:spPr>
          <a:xfrm>
            <a:off x="573088" y="812800"/>
            <a:ext cx="6413500" cy="4008438"/>
          </a:xfrm>
          <a:prstGeom prst="rect">
            <a:avLst/>
          </a:prstGeom>
          <a:ln w="0">
            <a:noFill/>
          </a:ln>
        </p:spPr>
      </p:sp>
      <p:sp>
        <p:nvSpPr>
          <p:cNvPr id="419" name="PlaceHolder 2">
            <a:extLst>
              <a:ext uri="{FF2B5EF4-FFF2-40B4-BE49-F238E27FC236}">
                <a16:creationId xmlns:a16="http://schemas.microsoft.com/office/drawing/2014/main" id="{1388406F-4FA6-F569-7404-10D14EDB0CEB}"/>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a:lnSpc>
                <a:spcPct val="100000"/>
              </a:lnSpc>
              <a:buNone/>
              <a:tabLst>
                <a:tab pos="0" algn="l"/>
              </a:tabLst>
            </a:pPr>
            <a:r>
              <a:rPr lang="en-US" sz="1200" b="0" i="0" u="none" strike="noStrike" kern="1200" dirty="0">
                <a:solidFill>
                  <a:schemeClr val="tx1"/>
                </a:solidFill>
                <a:latin typeface="+mn-lt"/>
                <a:ea typeface="+mn-ea"/>
                <a:cs typeface="+mn-cs"/>
              </a:rPr>
              <a:t>Now, the FastSurfer longitudinal stream increases this reliability even more.</a:t>
            </a:r>
            <a:endParaRPr lang="en-US" spc="-1" dirty="0">
              <a:latin typeface="Arial"/>
            </a:endParaRPr>
          </a:p>
        </p:txBody>
      </p:sp>
      <p:sp>
        <p:nvSpPr>
          <p:cNvPr id="420" name="PlaceHolder 3">
            <a:extLst>
              <a:ext uri="{FF2B5EF4-FFF2-40B4-BE49-F238E27FC236}">
                <a16:creationId xmlns:a16="http://schemas.microsoft.com/office/drawing/2014/main" id="{FB1D2812-A532-933E-A865-4C01870656AB}"/>
              </a:ext>
            </a:extLst>
          </p:cNvPr>
          <p:cNvSpPr>
            <a:spLocks noGrp="1"/>
          </p:cNvSpPr>
          <p:nvPr>
            <p:ph type="sldNum" idx="4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DC356CD2-4603-4A57-ACF1-5182661CFC96}" type="slidenum">
              <a:rPr lang="en-US" sz="1400" b="0" strike="noStrike" spc="-1">
                <a:solidFill>
                  <a:srgbClr val="000000"/>
                </a:solidFill>
                <a:latin typeface="Times New Roman"/>
                <a:ea typeface="+mn-ea"/>
              </a:rPr>
              <a:pPr algn="r">
                <a:lnSpc>
                  <a:spcPct val="100000"/>
                </a:lnSpc>
                <a:buNone/>
              </a:pPr>
              <a:t>48</a:t>
            </a:fld>
            <a:endParaRPr lang="en-US" sz="1400" b="0" strike="noStrike" spc="-1" dirty="0">
              <a:latin typeface="Times New Roman"/>
            </a:endParaRPr>
          </a:p>
        </p:txBody>
      </p:sp>
    </p:spTree>
    <p:extLst>
      <p:ext uri="{BB962C8B-B14F-4D97-AF65-F5344CB8AC3E}">
        <p14:creationId xmlns:p14="http://schemas.microsoft.com/office/powerpoint/2010/main" val="3395294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17F2B-72EA-4C56-F8E5-01AC746E53C7}"/>
            </a:ext>
          </a:extLst>
        </p:cNvPr>
        <p:cNvGrpSpPr/>
        <p:nvPr/>
      </p:nvGrpSpPr>
      <p:grpSpPr>
        <a:xfrm>
          <a:off x="0" y="0"/>
          <a:ext cx="0" cy="0"/>
          <a:chOff x="0" y="0"/>
          <a:chExt cx="0" cy="0"/>
        </a:xfrm>
      </p:grpSpPr>
      <p:sp>
        <p:nvSpPr>
          <p:cNvPr id="418" name="PlaceHolder 1">
            <a:extLst>
              <a:ext uri="{FF2B5EF4-FFF2-40B4-BE49-F238E27FC236}">
                <a16:creationId xmlns:a16="http://schemas.microsoft.com/office/drawing/2014/main" id="{01BDC647-9F36-0FDE-609A-C94CFDE2ED24}"/>
              </a:ext>
            </a:extLst>
          </p:cNvPr>
          <p:cNvSpPr>
            <a:spLocks noGrp="1" noRot="1" noChangeAspect="1"/>
          </p:cNvSpPr>
          <p:nvPr>
            <p:ph type="sldImg"/>
          </p:nvPr>
        </p:nvSpPr>
        <p:spPr>
          <a:xfrm>
            <a:off x="573088" y="812800"/>
            <a:ext cx="6413500" cy="4008438"/>
          </a:xfrm>
          <a:prstGeom prst="rect">
            <a:avLst/>
          </a:prstGeom>
          <a:ln w="0">
            <a:noFill/>
          </a:ln>
        </p:spPr>
      </p:sp>
      <p:sp>
        <p:nvSpPr>
          <p:cNvPr id="419" name="PlaceHolder 2">
            <a:extLst>
              <a:ext uri="{FF2B5EF4-FFF2-40B4-BE49-F238E27FC236}">
                <a16:creationId xmlns:a16="http://schemas.microsoft.com/office/drawing/2014/main" id="{FFE49C85-8E9D-072D-F1BB-E657F90C6912}"/>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a:lnSpc>
                <a:spcPct val="100000"/>
              </a:lnSpc>
              <a:buNone/>
              <a:tabLst>
                <a:tab pos="0" algn="l"/>
              </a:tabLst>
            </a:pPr>
            <a:r>
              <a:rPr lang="en-US" sz="1200" b="0" i="0" u="none" strike="noStrike" kern="1200" dirty="0">
                <a:solidFill>
                  <a:schemeClr val="tx1"/>
                </a:solidFill>
                <a:latin typeface="+mn-lt"/>
                <a:ea typeface="+mn-ea"/>
                <a:cs typeface="+mn-cs"/>
              </a:rPr>
              <a:t>Now, the FastSurfer longitudinal stream increases this reliability even more.</a:t>
            </a:r>
            <a:endParaRPr lang="en-US" spc="-1" dirty="0">
              <a:latin typeface="Arial"/>
            </a:endParaRPr>
          </a:p>
        </p:txBody>
      </p:sp>
      <p:sp>
        <p:nvSpPr>
          <p:cNvPr id="420" name="PlaceHolder 3">
            <a:extLst>
              <a:ext uri="{FF2B5EF4-FFF2-40B4-BE49-F238E27FC236}">
                <a16:creationId xmlns:a16="http://schemas.microsoft.com/office/drawing/2014/main" id="{6278D700-E6B0-62BC-E097-82FA0E8601B9}"/>
              </a:ext>
            </a:extLst>
          </p:cNvPr>
          <p:cNvSpPr>
            <a:spLocks noGrp="1"/>
          </p:cNvSpPr>
          <p:nvPr>
            <p:ph type="sldNum" idx="4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DC356CD2-4603-4A57-ACF1-5182661CFC96}" type="slidenum">
              <a:rPr lang="en-US" sz="1400" b="0" strike="noStrike" spc="-1">
                <a:solidFill>
                  <a:srgbClr val="000000"/>
                </a:solidFill>
                <a:latin typeface="Times New Roman"/>
                <a:ea typeface="+mn-ea"/>
              </a:rPr>
              <a:pPr algn="r">
                <a:lnSpc>
                  <a:spcPct val="100000"/>
                </a:lnSpc>
                <a:buNone/>
              </a:pPr>
              <a:t>49</a:t>
            </a:fld>
            <a:endParaRPr lang="en-US" sz="1400" b="0" strike="noStrike" spc="-1" dirty="0">
              <a:latin typeface="Times New Roman"/>
            </a:endParaRPr>
          </a:p>
        </p:txBody>
      </p:sp>
    </p:spTree>
    <p:extLst>
      <p:ext uri="{BB962C8B-B14F-4D97-AF65-F5344CB8AC3E}">
        <p14:creationId xmlns:p14="http://schemas.microsoft.com/office/powerpoint/2010/main" val="1107881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A4388-765A-A006-66A0-37DCFEE1AE85}"/>
            </a:ext>
          </a:extLst>
        </p:cNvPr>
        <p:cNvGrpSpPr/>
        <p:nvPr/>
      </p:nvGrpSpPr>
      <p:grpSpPr>
        <a:xfrm>
          <a:off x="0" y="0"/>
          <a:ext cx="0" cy="0"/>
          <a:chOff x="0" y="0"/>
          <a:chExt cx="0" cy="0"/>
        </a:xfrm>
      </p:grpSpPr>
      <p:sp>
        <p:nvSpPr>
          <p:cNvPr id="418" name="PlaceHolder 1">
            <a:extLst>
              <a:ext uri="{FF2B5EF4-FFF2-40B4-BE49-F238E27FC236}">
                <a16:creationId xmlns:a16="http://schemas.microsoft.com/office/drawing/2014/main" id="{3458DDA8-8EF2-66E5-7124-4AF0E90F58B2}"/>
              </a:ext>
            </a:extLst>
          </p:cNvPr>
          <p:cNvSpPr>
            <a:spLocks noGrp="1" noRot="1" noChangeAspect="1"/>
          </p:cNvSpPr>
          <p:nvPr>
            <p:ph type="sldImg"/>
          </p:nvPr>
        </p:nvSpPr>
        <p:spPr>
          <a:xfrm>
            <a:off x="573088" y="812800"/>
            <a:ext cx="6413500" cy="4008438"/>
          </a:xfrm>
          <a:prstGeom prst="rect">
            <a:avLst/>
          </a:prstGeom>
          <a:ln w="0">
            <a:noFill/>
          </a:ln>
        </p:spPr>
      </p:sp>
      <p:sp>
        <p:nvSpPr>
          <p:cNvPr id="419" name="PlaceHolder 2">
            <a:extLst>
              <a:ext uri="{FF2B5EF4-FFF2-40B4-BE49-F238E27FC236}">
                <a16:creationId xmlns:a16="http://schemas.microsoft.com/office/drawing/2014/main" id="{DD1DA544-BCCA-D119-9E2D-487E029429A6}"/>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And the FastSurfer longitudinal stream shows even more significant regions – showing the highest capability to separate dementia and control participants.</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a:tabLst>
                <a:tab pos="0" algn="l"/>
              </a:tabLst>
            </a:pPr>
            <a:endParaRPr lang="en-US" spc="-1" dirty="0">
              <a:latin typeface="Arial"/>
            </a:endParaRPr>
          </a:p>
        </p:txBody>
      </p:sp>
      <p:sp>
        <p:nvSpPr>
          <p:cNvPr id="420" name="PlaceHolder 3">
            <a:extLst>
              <a:ext uri="{FF2B5EF4-FFF2-40B4-BE49-F238E27FC236}">
                <a16:creationId xmlns:a16="http://schemas.microsoft.com/office/drawing/2014/main" id="{089BCFF3-C8E0-E99F-7FBA-70AC5E7E84B5}"/>
              </a:ext>
            </a:extLst>
          </p:cNvPr>
          <p:cNvSpPr>
            <a:spLocks noGrp="1"/>
          </p:cNvSpPr>
          <p:nvPr>
            <p:ph type="sldNum" idx="4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DC356CD2-4603-4A57-ACF1-5182661CFC96}" type="slidenum">
              <a:rPr lang="en-US" sz="1400" b="0" strike="noStrike" spc="-1">
                <a:solidFill>
                  <a:srgbClr val="000000"/>
                </a:solidFill>
                <a:latin typeface="Times New Roman"/>
                <a:ea typeface="+mn-ea"/>
              </a:rPr>
              <a:pPr algn="r">
                <a:lnSpc>
                  <a:spcPct val="100000"/>
                </a:lnSpc>
                <a:buNone/>
              </a:pPr>
              <a:t>50</a:t>
            </a:fld>
            <a:endParaRPr lang="en-US" sz="1400" b="0" strike="noStrike" spc="-1" dirty="0">
              <a:latin typeface="Times New Roman"/>
            </a:endParaRPr>
          </a:p>
        </p:txBody>
      </p:sp>
    </p:spTree>
    <p:extLst>
      <p:ext uri="{BB962C8B-B14F-4D97-AF65-F5344CB8AC3E}">
        <p14:creationId xmlns:p14="http://schemas.microsoft.com/office/powerpoint/2010/main" val="746378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04D23-48B8-5A1E-F60C-89E1A72CD598}"/>
            </a:ext>
          </a:extLst>
        </p:cNvPr>
        <p:cNvGrpSpPr/>
        <p:nvPr/>
      </p:nvGrpSpPr>
      <p:grpSpPr>
        <a:xfrm>
          <a:off x="0" y="0"/>
          <a:ext cx="0" cy="0"/>
          <a:chOff x="0" y="0"/>
          <a:chExt cx="0" cy="0"/>
        </a:xfrm>
      </p:grpSpPr>
      <p:sp>
        <p:nvSpPr>
          <p:cNvPr id="418" name="PlaceHolder 1">
            <a:extLst>
              <a:ext uri="{FF2B5EF4-FFF2-40B4-BE49-F238E27FC236}">
                <a16:creationId xmlns:a16="http://schemas.microsoft.com/office/drawing/2014/main" id="{237F482A-989E-2444-6F61-CEB2644D66AC}"/>
              </a:ext>
            </a:extLst>
          </p:cNvPr>
          <p:cNvSpPr>
            <a:spLocks noGrp="1" noRot="1" noChangeAspect="1"/>
          </p:cNvSpPr>
          <p:nvPr>
            <p:ph type="sldImg"/>
          </p:nvPr>
        </p:nvSpPr>
        <p:spPr>
          <a:xfrm>
            <a:off x="573088" y="812800"/>
            <a:ext cx="6413500" cy="4008438"/>
          </a:xfrm>
          <a:prstGeom prst="rect">
            <a:avLst/>
          </a:prstGeom>
          <a:ln w="0">
            <a:noFill/>
          </a:ln>
        </p:spPr>
      </p:sp>
      <p:sp>
        <p:nvSpPr>
          <p:cNvPr id="419" name="PlaceHolder 2">
            <a:extLst>
              <a:ext uri="{FF2B5EF4-FFF2-40B4-BE49-F238E27FC236}">
                <a16:creationId xmlns:a16="http://schemas.microsoft.com/office/drawing/2014/main" id="{0EC66B70-8C0D-1C5D-FCBB-9779217C0264}"/>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And the FastSurfer longitudinal stream shows even more significant regions – showing the highest capability to separate dementia and control participants.</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a:tabLst>
                <a:tab pos="0" algn="l"/>
              </a:tabLst>
            </a:pPr>
            <a:endParaRPr lang="en-US" spc="-1" dirty="0">
              <a:latin typeface="Arial"/>
            </a:endParaRPr>
          </a:p>
        </p:txBody>
      </p:sp>
      <p:sp>
        <p:nvSpPr>
          <p:cNvPr id="420" name="PlaceHolder 3">
            <a:extLst>
              <a:ext uri="{FF2B5EF4-FFF2-40B4-BE49-F238E27FC236}">
                <a16:creationId xmlns:a16="http://schemas.microsoft.com/office/drawing/2014/main" id="{9BE30037-DCA3-9858-BF43-695550276FE8}"/>
              </a:ext>
            </a:extLst>
          </p:cNvPr>
          <p:cNvSpPr>
            <a:spLocks noGrp="1"/>
          </p:cNvSpPr>
          <p:nvPr>
            <p:ph type="sldNum" idx="41"/>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DC356CD2-4603-4A57-ACF1-5182661CFC96}" type="slidenum">
              <a:rPr lang="en-US" sz="1400" b="0" strike="noStrike" spc="-1">
                <a:solidFill>
                  <a:srgbClr val="000000"/>
                </a:solidFill>
                <a:latin typeface="Times New Roman"/>
                <a:ea typeface="+mn-ea"/>
              </a:rPr>
              <a:pPr algn="r">
                <a:lnSpc>
                  <a:spcPct val="100000"/>
                </a:lnSpc>
                <a:buNone/>
              </a:pPr>
              <a:t>51</a:t>
            </a:fld>
            <a:endParaRPr lang="en-US" sz="1400" b="0" strike="noStrike" spc="-1" dirty="0">
              <a:latin typeface="Times New Roman"/>
            </a:endParaRPr>
          </a:p>
        </p:txBody>
      </p:sp>
    </p:spTree>
    <p:extLst>
      <p:ext uri="{BB962C8B-B14F-4D97-AF65-F5344CB8AC3E}">
        <p14:creationId xmlns:p14="http://schemas.microsoft.com/office/powerpoint/2010/main" val="3494553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685800" y="685800"/>
            <a:ext cx="5486400" cy="3429000"/>
          </a:xfrm>
          <a:prstGeom prst="rect">
            <a:avLst/>
          </a:prstGeom>
          <a:ln w="0">
            <a:noFill/>
          </a:ln>
        </p:spPr>
      </p:sp>
      <p:sp>
        <p:nvSpPr>
          <p:cNvPr id="425"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And with this evaluation we show the application to actual pathology: Huntington's disease.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We have four groups: a control group, people more than 12 years before estimated time of symptom onset, people that are closer to onset, and people with Huntington's disease.</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based on three visits, we can calculate changes in region volumes per year.</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For the independent processing on the left, we get pretty noisy results with large error bars but they suggest a clear volume decay. </a:t>
            </a:r>
          </a:p>
          <a:p>
            <a:pPr rtl="0" fontAlgn="base"/>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However, when using the longitudinal stream, we observe that the atrophy rate usually is accelerating and error bars are smaller.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We can find significant differences between neighboring groups which we couldn't for the independent processing, for example between control and far from onset for the caudate and putamen regions.</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These regions are involved in early HD and with the longitudinal stream, we can detect these group differences even 12 years before symptom onset on a small dataset.</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sz="2000" b="0" i="0" dirty="0"/>
          </a:p>
        </p:txBody>
      </p:sp>
      <p:sp>
        <p:nvSpPr>
          <p:cNvPr id="426" name="PlaceHolder 3"/>
          <p:cNvSpPr>
            <a:spLocks noGrp="1"/>
          </p:cNvSpPr>
          <p:nvPr>
            <p:ph type="sldNum" idx="43"/>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C830CEE8-160A-49FD-8A89-9FD8C9DCB9C9}" type="slidenum">
              <a:rPr lang="en-US" sz="1200" b="0" strike="noStrike" spc="-1">
                <a:solidFill>
                  <a:srgbClr val="000000"/>
                </a:solidFill>
                <a:latin typeface="Times New Roman"/>
                <a:ea typeface="+mn-ea"/>
              </a:rPr>
              <a:pPr algn="r">
                <a:lnSpc>
                  <a:spcPct val="100000"/>
                </a:lnSpc>
                <a:buNone/>
              </a:pPr>
              <a:t>52</a:t>
            </a:fld>
            <a:endParaRPr lang="en-US" sz="1200" b="0" strike="noStrike" spc="-1" dirty="0">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685800" y="685800"/>
            <a:ext cx="5486400" cy="3429000"/>
          </a:xfrm>
          <a:prstGeom prst="rect">
            <a:avLst/>
          </a:prstGeom>
          <a:ln w="0">
            <a:noFill/>
          </a:ln>
        </p:spPr>
      </p:sp>
      <p:sp>
        <p:nvSpPr>
          <p:cNvPr id="428"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2000" b="0" i="0" dirty="0"/>
              <a:t>And its also interesting to look at cross-sectional volumes at baseline (on the right). But although there is also a clear direction, we we can not distinguish neighboring groups – not like we can with the longitudinal processing (on the left) underlining again the value of this pipeline for finding significant effects.</a:t>
            </a:r>
          </a:p>
        </p:txBody>
      </p:sp>
      <p:sp>
        <p:nvSpPr>
          <p:cNvPr id="429" name="PlaceHolder 3"/>
          <p:cNvSpPr>
            <a:spLocks noGrp="1"/>
          </p:cNvSpPr>
          <p:nvPr>
            <p:ph type="sldNum" idx="44"/>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5FDEE1CA-94AD-4AA3-9095-24BDF510E3DA}" type="slidenum">
              <a:rPr lang="en-US" sz="1200" b="0" strike="noStrike" spc="-1">
                <a:solidFill>
                  <a:srgbClr val="000000"/>
                </a:solidFill>
                <a:latin typeface="Times New Roman"/>
                <a:ea typeface="+mn-ea"/>
              </a:rPr>
              <a:pPr algn="r">
                <a:lnSpc>
                  <a:spcPct val="100000"/>
                </a:lnSpc>
                <a:buNone/>
              </a:pPr>
              <a:t>53</a:t>
            </a:fld>
            <a:endParaRPr lang="en-US" sz="1200" b="0" strike="noStrike" spc="-1" dirty="0">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73B9-0B8F-5452-4265-75985C78146B}"/>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17AEE5B9-37C1-B6D9-73D4-6BC0A06075FC}"/>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AAA76037-C0FE-D2BF-B168-59AAEB5DDA0E}"/>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endParaRPr lang="en-US" sz="2000" b="0" i="0" dirty="0"/>
          </a:p>
        </p:txBody>
      </p:sp>
      <p:sp>
        <p:nvSpPr>
          <p:cNvPr id="411" name="PlaceHolder 3">
            <a:extLst>
              <a:ext uri="{FF2B5EF4-FFF2-40B4-BE49-F238E27FC236}">
                <a16:creationId xmlns:a16="http://schemas.microsoft.com/office/drawing/2014/main" id="{F11CF5F4-3FE3-C28A-CD7B-6950E6CAB347}"/>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56</a:t>
            </a:fld>
            <a:endParaRPr lang="en-US" sz="1200" b="0" strike="noStrike" spc="-1" dirty="0">
              <a:latin typeface="Times New Roman"/>
            </a:endParaRPr>
          </a:p>
        </p:txBody>
      </p:sp>
    </p:spTree>
    <p:extLst>
      <p:ext uri="{BB962C8B-B14F-4D97-AF65-F5344CB8AC3E}">
        <p14:creationId xmlns:p14="http://schemas.microsoft.com/office/powerpoint/2010/main" val="290277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573088" y="812800"/>
            <a:ext cx="6413500" cy="4008438"/>
          </a:xfrm>
          <a:prstGeom prst="rect">
            <a:avLst/>
          </a:prstGeom>
          <a:ln w="0">
            <a:noFill/>
          </a:ln>
        </p:spPr>
      </p:sp>
      <p:sp>
        <p:nvSpPr>
          <p:cNvPr id="334" name="PlaceHolder 2"/>
          <p:cNvSpPr>
            <a:spLocks noGrp="1"/>
          </p:cNvSpPr>
          <p:nvPr>
            <p:ph type="body"/>
          </p:nvPr>
        </p:nvSpPr>
        <p:spPr>
          <a:xfrm>
            <a:off x="756000" y="5078520"/>
            <a:ext cx="6047280" cy="4810680"/>
          </a:xfrm>
          <a:prstGeom prst="rect">
            <a:avLst/>
          </a:prstGeom>
          <a:noFill/>
          <a:ln w="0">
            <a:noFill/>
          </a:ln>
        </p:spPr>
        <p:txBody>
          <a:bodyPr lIns="0" tIns="0" rIns="0" bIns="0" anchor="t">
            <a:normAutofit/>
          </a:bodyPr>
          <a:lstStyle/>
          <a:p>
            <a:pPr rtl="0" fontAlgn="base"/>
            <a:r>
              <a:rPr lang="en-US" sz="1200" b="0" i="0" u="none" strike="noStrike" kern="1200" dirty="0">
                <a:solidFill>
                  <a:schemeClr val="tx1"/>
                </a:solidFill>
                <a:latin typeface="+mn-lt"/>
                <a:ea typeface="+mn-ea"/>
                <a:cs typeface="+mn-cs"/>
              </a:rPr>
              <a:t>In contrast to cross-sectional data, longitudinal data consists of multiple scans for the same participants over time.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Here as an example , we see the progression of Huntington's disease in one individual over six years.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You can clearly see the changes: the ventricles growing and the corpus callosum bending upward and thinning. </a:t>
            </a:r>
            <a:r>
              <a:rPr lang="en-US" sz="1200" b="0" i="0" kern="1200" dirty="0">
                <a:solidFill>
                  <a:schemeClr val="tx1"/>
                </a:solidFill>
                <a:latin typeface="+mn-lt"/>
                <a:ea typeface="+mn-ea"/>
                <a:cs typeface="+mn-cs"/>
              </a:rPr>
              <a:t>​</a:t>
            </a:r>
            <a:endParaRPr lang="en-US" b="0" i="0" dirty="0"/>
          </a:p>
          <a:p>
            <a:pPr rtl="0" fontAlgn="base"/>
            <a:r>
              <a:rPr lang="en-US" sz="1200" b="0" i="0" u="none" strike="noStrike" kern="1200" dirty="0">
                <a:solidFill>
                  <a:schemeClr val="tx1"/>
                </a:solidFill>
                <a:latin typeface="+mn-lt"/>
                <a:ea typeface="+mn-ea"/>
                <a:cs typeface="+mn-cs"/>
              </a:rPr>
              <a:t>And with longitudinal MRI data, we find that the majority of brain anatomy stays the same whereas we might observe changes locally. And with the analysis, we want use this observation to improve our estimates. </a:t>
            </a:r>
            <a:r>
              <a:rPr lang="en-US" sz="1200" b="0" i="0" kern="1200" dirty="0">
                <a:solidFill>
                  <a:schemeClr val="tx1"/>
                </a:solidFill>
                <a:latin typeface="+mn-lt"/>
                <a:ea typeface="+mn-ea"/>
                <a:cs typeface="+mn-cs"/>
              </a:rPr>
              <a:t>​</a:t>
            </a:r>
            <a:endParaRPr lang="en-US" b="0" i="0" dirty="0"/>
          </a:p>
          <a:p>
            <a:pPr rtl="0" fontAlgn="base"/>
            <a:r>
              <a:rPr lang="en-US" sz="1200" b="0" i="0" kern="1200" dirty="0">
                <a:solidFill>
                  <a:schemeClr val="tx1"/>
                </a:solidFill>
                <a:latin typeface="+mn-lt"/>
                <a:ea typeface="+mn-ea"/>
                <a:cs typeface="+mn-cs"/>
              </a:rPr>
              <a:t>​</a:t>
            </a:r>
            <a:endParaRPr lang="en-US" b="0" i="0" dirty="0"/>
          </a:p>
          <a:p>
            <a:pPr>
              <a:lnSpc>
                <a:spcPct val="100000"/>
              </a:lnSpc>
              <a:buNone/>
              <a:tabLst>
                <a:tab pos="0" algn="l"/>
              </a:tabLst>
            </a:pPr>
            <a:endParaRPr lang="en-US" sz="1200" b="0" strike="noStrike" spc="-1" dirty="0">
              <a:latin typeface="Arial"/>
            </a:endParaRPr>
          </a:p>
        </p:txBody>
      </p:sp>
      <p:sp>
        <p:nvSpPr>
          <p:cNvPr id="335" name="PlaceHolder 3"/>
          <p:cNvSpPr>
            <a:spLocks noGrp="1"/>
          </p:cNvSpPr>
          <p:nvPr>
            <p:ph type="sldNum" idx="14"/>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278D25DA-B72D-4169-B172-AEF8F44A66EE}" type="slidenum">
              <a:rPr lang="en-US" sz="1400" b="0" strike="noStrike" spc="-1">
                <a:solidFill>
                  <a:srgbClr val="000000"/>
                </a:solidFill>
                <a:latin typeface="Times New Roman"/>
                <a:ea typeface="+mn-ea"/>
              </a:rPr>
              <a:pPr algn="r">
                <a:lnSpc>
                  <a:spcPct val="100000"/>
                </a:lnSpc>
                <a:buNone/>
              </a:pPr>
              <a:t>7</a:t>
            </a:fld>
            <a:endParaRPr lang="en-US" sz="1400" b="0" strike="noStrike" spc="-1" dirty="0">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0254B-7F05-3FB7-AF95-9FA2886B65C5}"/>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C4B271EF-12C2-024B-B0BB-0E6FFE52A818}"/>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4BB5818C-6C75-8903-C58C-9496C1B40C00}"/>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endParaRPr lang="en-US" sz="2000" b="0" i="0" dirty="0"/>
          </a:p>
        </p:txBody>
      </p:sp>
      <p:sp>
        <p:nvSpPr>
          <p:cNvPr id="411" name="PlaceHolder 3">
            <a:extLst>
              <a:ext uri="{FF2B5EF4-FFF2-40B4-BE49-F238E27FC236}">
                <a16:creationId xmlns:a16="http://schemas.microsoft.com/office/drawing/2014/main" id="{1DF8856E-C2E8-BB65-C4B2-E3445F6B402E}"/>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57</a:t>
            </a:fld>
            <a:endParaRPr lang="en-US" sz="1200" b="0" strike="noStrike" spc="-1" dirty="0">
              <a:latin typeface="Times New Roman"/>
            </a:endParaRPr>
          </a:p>
        </p:txBody>
      </p:sp>
    </p:spTree>
    <p:extLst>
      <p:ext uri="{BB962C8B-B14F-4D97-AF65-F5344CB8AC3E}">
        <p14:creationId xmlns:p14="http://schemas.microsoft.com/office/powerpoint/2010/main" val="2052089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390E-6E10-1878-B0E5-E52B1F256F97}"/>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8027C539-D4DF-D3A8-F63D-02D588F3DD7F}"/>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DDD9CB6A-F1D1-DF61-D054-4AC7B80C4B18}"/>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endParaRPr lang="en-US" sz="2000" b="0" i="0" dirty="0"/>
          </a:p>
        </p:txBody>
      </p:sp>
      <p:sp>
        <p:nvSpPr>
          <p:cNvPr id="411" name="PlaceHolder 3">
            <a:extLst>
              <a:ext uri="{FF2B5EF4-FFF2-40B4-BE49-F238E27FC236}">
                <a16:creationId xmlns:a16="http://schemas.microsoft.com/office/drawing/2014/main" id="{099B562F-238C-7E71-346A-4E435B3091A9}"/>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58</a:t>
            </a:fld>
            <a:endParaRPr lang="en-US" sz="1200" b="0" strike="noStrike" spc="-1" dirty="0">
              <a:latin typeface="Times New Roman"/>
            </a:endParaRPr>
          </a:p>
        </p:txBody>
      </p:sp>
    </p:spTree>
    <p:extLst>
      <p:ext uri="{BB962C8B-B14F-4D97-AF65-F5344CB8AC3E}">
        <p14:creationId xmlns:p14="http://schemas.microsoft.com/office/powerpoint/2010/main" val="3930826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A0AA0-6278-0368-3BB3-32663E8A4B47}"/>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B0D78575-F98C-46C0-D86B-E7E059B99B07}"/>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CC23F76E-57E4-37FB-ED61-EA7D71C69B3F}"/>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endParaRPr lang="en-US" sz="2000" b="0" i="0" dirty="0"/>
          </a:p>
        </p:txBody>
      </p:sp>
      <p:sp>
        <p:nvSpPr>
          <p:cNvPr id="411" name="PlaceHolder 3">
            <a:extLst>
              <a:ext uri="{FF2B5EF4-FFF2-40B4-BE49-F238E27FC236}">
                <a16:creationId xmlns:a16="http://schemas.microsoft.com/office/drawing/2014/main" id="{B2DCCB7C-12AC-CBBA-C544-C083406ED550}"/>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59</a:t>
            </a:fld>
            <a:endParaRPr lang="en-US" sz="1200" b="0" strike="noStrike" spc="-1" dirty="0">
              <a:latin typeface="Times New Roman"/>
            </a:endParaRPr>
          </a:p>
        </p:txBody>
      </p:sp>
    </p:spTree>
    <p:extLst>
      <p:ext uri="{BB962C8B-B14F-4D97-AF65-F5344CB8AC3E}">
        <p14:creationId xmlns:p14="http://schemas.microsoft.com/office/powerpoint/2010/main" val="1490160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9B4CA-7D8F-37DE-F695-E872104E1668}"/>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8C97976C-A763-81EE-5749-CBE2B413FFBC}"/>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00756916-AB3D-5836-225A-8516FFF910A0}"/>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endParaRPr lang="en-US" sz="2000" b="0" i="0" dirty="0"/>
          </a:p>
        </p:txBody>
      </p:sp>
      <p:sp>
        <p:nvSpPr>
          <p:cNvPr id="411" name="PlaceHolder 3">
            <a:extLst>
              <a:ext uri="{FF2B5EF4-FFF2-40B4-BE49-F238E27FC236}">
                <a16:creationId xmlns:a16="http://schemas.microsoft.com/office/drawing/2014/main" id="{2F17E128-2395-79A1-BC6D-A440C435D8A1}"/>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60</a:t>
            </a:fld>
            <a:endParaRPr lang="en-US" sz="1200" b="0" strike="noStrike" spc="-1" dirty="0">
              <a:latin typeface="Times New Roman"/>
            </a:endParaRPr>
          </a:p>
        </p:txBody>
      </p:sp>
    </p:spTree>
    <p:extLst>
      <p:ext uri="{BB962C8B-B14F-4D97-AF65-F5344CB8AC3E}">
        <p14:creationId xmlns:p14="http://schemas.microsoft.com/office/powerpoint/2010/main" val="3715553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06254-BA90-57CA-8B52-D26B1916A35B}"/>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B561D42E-A829-1221-7EFC-DD84DF23BCFF}"/>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6820292D-35A5-5118-73E2-14605C8BC305}"/>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One additional remark concerns participants with only one timepoint.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This might be someone who dropped out of the study or just started.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These can add value to your study but obviously not in a longitudinal sense.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To avoid bias, you'll want to process their data analogously to the other data and you can.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Internally their data will be mapped to a pseudo-within-person template and we can be sure that this data will be resampled similarly to the other participants who have more time points.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Now that you have processed your data, you'll want to reach some conclusions by means of statistical analysis.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For this, we recommend linear mixed effects models and for that you're invited to use our tools but you will learn about those in session tomorrow.</a:t>
            </a:r>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05CDAFD5-11F9-4393-3C35-E7DB07F3BF82}"/>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61</a:t>
            </a:fld>
            <a:endParaRPr lang="en-US" sz="1200" b="0" strike="noStrike" spc="-1" dirty="0">
              <a:latin typeface="Times New Roman"/>
            </a:endParaRPr>
          </a:p>
        </p:txBody>
      </p:sp>
    </p:spTree>
    <p:extLst>
      <p:ext uri="{BB962C8B-B14F-4D97-AF65-F5344CB8AC3E}">
        <p14:creationId xmlns:p14="http://schemas.microsoft.com/office/powerpoint/2010/main" val="2439395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06254-BA90-57CA-8B52-D26B1916A35B}"/>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B561D42E-A829-1221-7EFC-DD84DF23BCFF}"/>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6820292D-35A5-5118-73E2-14605C8BC305}"/>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One additional remark concerns participants with only one timepoint.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This might be someone who dropped out of the study or just started.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These can add value to your study but obviously not in a longitudinal sense.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To avoid bias, you'll want to process their data analogously to the other data and you can.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Internally their data will be mapped to a pseudo-within-person template and we can be sure that this data will be resampled similarly to the other participants who have more time points.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Now that you have processed your data, you'll want to reach some conclusions by means of statistical analysis.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For this, we recommend linear mixed effects models and for that you're invited to use our tools but you will learn about those in session tomorrow.</a:t>
            </a:r>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05CDAFD5-11F9-4393-3C35-E7DB07F3BF82}"/>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63</a:t>
            </a:fld>
            <a:endParaRPr lang="en-US" sz="1200" b="0" strike="noStrike" spc="-1" dirty="0">
              <a:latin typeface="Times New Roman"/>
            </a:endParaRPr>
          </a:p>
        </p:txBody>
      </p:sp>
    </p:spTree>
    <p:extLst>
      <p:ext uri="{BB962C8B-B14F-4D97-AF65-F5344CB8AC3E}">
        <p14:creationId xmlns:p14="http://schemas.microsoft.com/office/powerpoint/2010/main" val="2439395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7A5EC-662B-1DDA-FF1E-E3727AF82CA0}"/>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B5463C40-E5A0-428E-0886-723EE2F4665F}"/>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62843524-AEED-4C12-3E34-C8CA29ADD25B}"/>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Here, the influence of hydration levels was examined. In this first row, we see how cortical thickness estimates change when participants are dehydrated suggesting cortical thinning with respect to a baseline.</a:t>
            </a:r>
            <a:r>
              <a:rPr lang="en-US" sz="1200" b="0" i="0" kern="1200" dirty="0">
                <a:solidFill>
                  <a:schemeClr val="tx1"/>
                </a:solidFill>
                <a:latin typeface="+mn-lt"/>
                <a:ea typeface="+mn-ea"/>
                <a:cs typeface="+mn-cs"/>
              </a:rPr>
              <a:t>​</a:t>
            </a:r>
            <a:endParaRPr lang="en-US" sz="2000" b="0" i="0" dirty="0"/>
          </a:p>
          <a:p>
            <a:pPr rtl="0" fontAlgn="base"/>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2F9B764E-BCF0-0D8C-5933-E2F356F57527}"/>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64</a:t>
            </a:fld>
            <a:endParaRPr lang="en-US" sz="1200" b="0" strike="noStrike" spc="-1" dirty="0">
              <a:latin typeface="Times New Roman"/>
            </a:endParaRPr>
          </a:p>
        </p:txBody>
      </p:sp>
    </p:spTree>
    <p:extLst>
      <p:ext uri="{BB962C8B-B14F-4D97-AF65-F5344CB8AC3E}">
        <p14:creationId xmlns:p14="http://schemas.microsoft.com/office/powerpoint/2010/main" val="7551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87643-5072-8DC4-603B-ED8C8BDF2DF9}"/>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CBA32046-48B5-FDF5-9FA3-8847FBB10876}"/>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9FFF6D3B-ACE0-2ACB-CF5C-AB92AAED071B}"/>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In contrast, when the same participants rehydrate and are scanned again, the cortical thickness analysis suggests that thickening with respect to the dehydrated state in the first row. Of course, these scans are taken in close succession and there are no cortical changes, its simply caused by differences in hydration levels. </a:t>
            </a:r>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A2410879-67AA-2673-583F-07A350CD5662}"/>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65</a:t>
            </a:fld>
            <a:endParaRPr lang="en-US" sz="1200" b="0" strike="noStrike" spc="-1" dirty="0">
              <a:latin typeface="Times New Roman"/>
            </a:endParaRPr>
          </a:p>
        </p:txBody>
      </p:sp>
    </p:spTree>
    <p:extLst>
      <p:ext uri="{BB962C8B-B14F-4D97-AF65-F5344CB8AC3E}">
        <p14:creationId xmlns:p14="http://schemas.microsoft.com/office/powerpoint/2010/main" val="84968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362F7-4455-1576-5857-C464CFC3F939}"/>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192410A1-7A63-A88F-67D3-D80667B540C2}"/>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F04485B3-D718-46BA-A6B7-4F8EAD141E34}"/>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Lastly, this evaluation examines the relationship between motion and cortical gray matter volume suggesting that cortical grey matter volume estimates are lower when participants move more in the scanner. And this is related to the interpolation smoothing we saw in the beginning.</a:t>
            </a:r>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6B5A8F19-B726-33CA-C911-372518796FA2}"/>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66</a:t>
            </a:fld>
            <a:endParaRPr lang="en-US" sz="1200" b="0" strike="noStrike" spc="-1">
              <a:latin typeface="Times New Roman"/>
            </a:endParaRPr>
          </a:p>
        </p:txBody>
      </p:sp>
    </p:spTree>
    <p:extLst>
      <p:ext uri="{BB962C8B-B14F-4D97-AF65-F5344CB8AC3E}">
        <p14:creationId xmlns:p14="http://schemas.microsoft.com/office/powerpoint/2010/main" val="675691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9EF7E-A922-E267-36FA-084BFBF8404E}"/>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04ABBF1F-770A-7746-945D-4300EEC3737F}"/>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6ECA68FE-97F6-6B13-D0AD-7402CC813021}"/>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And here we have similar results not for FreeSurfer but another processing suite – SPM, indicating the same trend.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So these are additional biases to be aware of when conducting your study.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In summary, in this session you have learned a lot about biases and pitfalls in longitudinal data processing,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you have learned how to remove asymmetry and bias from processing,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how this is implemented in FastSurfer and FreeSurfer,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we looked at evaluations showing that biases are at least significantly reduced and that the longitudinal stream increases the reliability for volume and surface estimates,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That this reliability can significantly reduce the number of participants need to show effects,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increases the reliability in a group study and HD analysis. </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And finally, you have learned how to actually process you own data with the longitudinal streams of FastSurfer and FreeSurfer.</a:t>
            </a:r>
            <a:r>
              <a:rPr lang="en-US" sz="1200" b="0" i="0" kern="1200" dirty="0">
                <a:solidFill>
                  <a:schemeClr val="tx1"/>
                </a:solidFill>
                <a:latin typeface="+mn-lt"/>
                <a:ea typeface="+mn-ea"/>
                <a:cs typeface="+mn-cs"/>
              </a:rPr>
              <a:t>​</a:t>
            </a:r>
            <a:endParaRPr lang="en-US" sz="2000" b="0" i="0" dirty="0"/>
          </a:p>
          <a:p>
            <a:pPr rtl="0" fontAlgn="base"/>
            <a:r>
              <a:rPr lang="en-US" sz="1200" b="0" i="0" u="none" strike="noStrike" kern="1200" dirty="0">
                <a:solidFill>
                  <a:schemeClr val="tx1"/>
                </a:solidFill>
                <a:latin typeface="+mn-lt"/>
                <a:ea typeface="+mn-ea"/>
                <a:cs typeface="+mn-cs"/>
              </a:rPr>
              <a:t>And now, we have some additional time for questions. </a:t>
            </a:r>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0C6164F1-BCE2-8C5F-944B-92B2A2024987}"/>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67</a:t>
            </a:fld>
            <a:endParaRPr lang="en-US" sz="1200" b="0" strike="noStrike" spc="-1">
              <a:latin typeface="Times New Roman"/>
            </a:endParaRPr>
          </a:p>
        </p:txBody>
      </p:sp>
    </p:spTree>
    <p:extLst>
      <p:ext uri="{BB962C8B-B14F-4D97-AF65-F5344CB8AC3E}">
        <p14:creationId xmlns:p14="http://schemas.microsoft.com/office/powerpoint/2010/main" val="193404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685800" y="685800"/>
            <a:ext cx="5486400" cy="3429000"/>
          </a:xfrm>
          <a:prstGeom prst="rect">
            <a:avLst/>
          </a:prstGeom>
          <a:ln w="0">
            <a:noFill/>
          </a:ln>
        </p:spPr>
      </p:sp>
      <p:sp>
        <p:nvSpPr>
          <p:cNvPr id="346"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To begin with, methods designed can be restricting: They may allow only for two time points, require the same number of data points per participant or compute a subset of measurements. In contrast, with FreeSurfer and FastSurfer, we can do so much more.</a:t>
            </a:r>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marL="215900" indent="-215900">
              <a:lnSpc>
                <a:spcPct val="100000"/>
              </a:lnSpc>
              <a:buNone/>
              <a:tabLst>
                <a:tab pos="0" algn="l"/>
              </a:tabLst>
            </a:pPr>
            <a:r>
              <a:rPr lang="en-US" sz="1800" b="0" strike="noStrike" spc="-1" dirty="0">
                <a:latin typeface="Arial"/>
                <a:cs typeface="Arial"/>
              </a:rPr>
              <a:t>  </a:t>
            </a:r>
          </a:p>
          <a:p>
            <a:pPr marL="216000" indent="-216000">
              <a:lnSpc>
                <a:spcPct val="100000"/>
              </a:lnSpc>
              <a:buNone/>
              <a:tabLst>
                <a:tab pos="0" algn="l"/>
              </a:tabLst>
            </a:pPr>
            <a:endParaRPr lang="en-US" sz="1800" b="0" strike="noStrike" spc="-1" dirty="0">
              <a:latin typeface="Arial"/>
            </a:endParaRPr>
          </a:p>
        </p:txBody>
      </p:sp>
      <p:sp>
        <p:nvSpPr>
          <p:cNvPr id="347" name="PlaceHolder 3"/>
          <p:cNvSpPr>
            <a:spLocks noGrp="1"/>
          </p:cNvSpPr>
          <p:nvPr>
            <p:ph type="sldNum" idx="1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AD294EFA-7991-4250-B2CB-A2C9F6491C8A}" type="slidenum">
              <a:rPr lang="en-US" sz="1200" b="0" strike="noStrike" spc="-1">
                <a:solidFill>
                  <a:srgbClr val="000000"/>
                </a:solidFill>
                <a:latin typeface="Times New Roman"/>
                <a:ea typeface="+mn-ea"/>
              </a:rPr>
              <a:pPr algn="r">
                <a:lnSpc>
                  <a:spcPct val="100000"/>
                </a:lnSpc>
                <a:buNone/>
              </a:pPr>
              <a:t>9</a:t>
            </a:fld>
            <a:endParaRPr lang="en-US" sz="1200" b="0" strike="noStrike" spc="-1" dirty="0">
              <a:latin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9EF7E-A922-E267-36FA-084BFBF8404E}"/>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04ABBF1F-770A-7746-945D-4300EEC3737F}"/>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6ECA68FE-97F6-6B13-D0AD-7402CC813021}"/>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kern="1200" dirty="0">
                <a:solidFill>
                  <a:schemeClr val="tx1"/>
                </a:solidFill>
                <a:latin typeface="+mn-lt"/>
                <a:ea typeface="+mn-ea"/>
                <a:cs typeface="+mn-cs"/>
              </a:rPr>
              <a:t>​</a:t>
            </a:r>
            <a:endParaRPr lang="en-US" sz="2000" b="0" i="0" dirty="0"/>
          </a:p>
        </p:txBody>
      </p:sp>
      <p:sp>
        <p:nvSpPr>
          <p:cNvPr id="411" name="PlaceHolder 3">
            <a:extLst>
              <a:ext uri="{FF2B5EF4-FFF2-40B4-BE49-F238E27FC236}">
                <a16:creationId xmlns:a16="http://schemas.microsoft.com/office/drawing/2014/main" id="{0C6164F1-BCE2-8C5F-944B-92B2A2024987}"/>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68</a:t>
            </a:fld>
            <a:endParaRPr lang="en-US" sz="1200" b="0" strike="noStrike" spc="-1">
              <a:latin typeface="Times New Roman"/>
            </a:endParaRPr>
          </a:p>
        </p:txBody>
      </p:sp>
    </p:spTree>
    <p:extLst>
      <p:ext uri="{BB962C8B-B14F-4D97-AF65-F5344CB8AC3E}">
        <p14:creationId xmlns:p14="http://schemas.microsoft.com/office/powerpoint/2010/main" val="2088990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72557-2694-FCAB-1857-72370C62610C}"/>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85CAC2FA-1AB7-124F-E6DC-F77040DCEE87}"/>
              </a:ext>
            </a:extLst>
          </p:cNvPr>
          <p:cNvSpPr>
            <a:spLocks noGrp="1" noRot="1" noChangeAspect="1"/>
          </p:cNvSpPr>
          <p:nvPr>
            <p:ph type="sldImg"/>
          </p:nvPr>
        </p:nvSpPr>
        <p:spPr>
          <a:xfrm>
            <a:off x="685800" y="685800"/>
            <a:ext cx="5486400" cy="3429000"/>
          </a:xfrm>
          <a:prstGeom prst="rect">
            <a:avLst/>
          </a:prstGeom>
          <a:ln w="0">
            <a:noFill/>
          </a:ln>
        </p:spPr>
      </p:sp>
      <p:sp>
        <p:nvSpPr>
          <p:cNvPr id="410" name="PlaceHolder 2">
            <a:extLst>
              <a:ext uri="{FF2B5EF4-FFF2-40B4-BE49-F238E27FC236}">
                <a16:creationId xmlns:a16="http://schemas.microsoft.com/office/drawing/2014/main" id="{506AE59D-AFAD-C4D0-3A7E-022B5581325A}"/>
              </a:ext>
            </a:extLst>
          </p:cNvPr>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endParaRPr lang="en-US" sz="2000" b="0" strike="noStrike" spc="-1" dirty="0">
              <a:latin typeface="Arial"/>
            </a:endParaRPr>
          </a:p>
        </p:txBody>
      </p:sp>
      <p:sp>
        <p:nvSpPr>
          <p:cNvPr id="411" name="PlaceHolder 3">
            <a:extLst>
              <a:ext uri="{FF2B5EF4-FFF2-40B4-BE49-F238E27FC236}">
                <a16:creationId xmlns:a16="http://schemas.microsoft.com/office/drawing/2014/main" id="{80452DE8-4CFC-1128-D479-A1B2CB025A99}"/>
              </a:ext>
            </a:extLst>
          </p:cNvPr>
          <p:cNvSpPr>
            <a:spLocks noGrp="1"/>
          </p:cNvSpPr>
          <p:nvPr>
            <p:ph type="sldNum" idx="3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B2D3296D-F118-4A95-9025-1AB9A10BF526}" type="slidenum">
              <a:rPr lang="en-US" sz="1200" b="0" strike="noStrike" spc="-1">
                <a:solidFill>
                  <a:srgbClr val="000000"/>
                </a:solidFill>
                <a:latin typeface="Times New Roman"/>
                <a:ea typeface="+mn-ea"/>
              </a:rPr>
              <a:pPr algn="r">
                <a:lnSpc>
                  <a:spcPct val="100000"/>
                </a:lnSpc>
                <a:buNone/>
              </a:pPr>
              <a:t>69</a:t>
            </a:fld>
            <a:endParaRPr lang="en-US" sz="1200" b="0" strike="noStrike" spc="-1">
              <a:latin typeface="Times New Roman"/>
            </a:endParaRPr>
          </a:p>
        </p:txBody>
      </p:sp>
    </p:spTree>
    <p:extLst>
      <p:ext uri="{BB962C8B-B14F-4D97-AF65-F5344CB8AC3E}">
        <p14:creationId xmlns:p14="http://schemas.microsoft.com/office/powerpoint/2010/main" val="389975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685800" y="685800"/>
            <a:ext cx="5486400" cy="3429000"/>
          </a:xfrm>
          <a:prstGeom prst="rect">
            <a:avLst/>
          </a:prstGeom>
          <a:ln w="0">
            <a:noFill/>
          </a:ln>
        </p:spPr>
      </p:sp>
      <p:sp>
        <p:nvSpPr>
          <p:cNvPr id="346"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endParaRPr lang="en-US" sz="1800" b="0" i="0" dirty="0"/>
          </a:p>
        </p:txBody>
      </p:sp>
      <p:sp>
        <p:nvSpPr>
          <p:cNvPr id="347" name="PlaceHolder 3"/>
          <p:cNvSpPr>
            <a:spLocks noGrp="1"/>
          </p:cNvSpPr>
          <p:nvPr>
            <p:ph type="sldNum" idx="1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AD294EFA-7991-4250-B2CB-A2C9F6491C8A}" type="slidenum">
              <a:rPr lang="en-US" sz="1200" b="0" strike="noStrike" spc="-1">
                <a:solidFill>
                  <a:srgbClr val="000000"/>
                </a:solidFill>
                <a:latin typeface="Times New Roman"/>
                <a:ea typeface="+mn-ea"/>
              </a:rPr>
              <a:pPr algn="r">
                <a:lnSpc>
                  <a:spcPct val="100000"/>
                </a:lnSpc>
                <a:buNone/>
              </a:pPr>
              <a:t>10</a:t>
            </a:fld>
            <a:endParaRPr lang="en-US" sz="1200" b="0" strike="noStrike" spc="-1" dirty="0">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685800" y="685800"/>
            <a:ext cx="5486400" cy="3429000"/>
          </a:xfrm>
          <a:prstGeom prst="rect">
            <a:avLst/>
          </a:prstGeom>
          <a:ln w="0">
            <a:noFill/>
          </a:ln>
        </p:spPr>
      </p:sp>
      <p:sp>
        <p:nvSpPr>
          <p:cNvPr id="346"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rPr>
              <a:t>Another big problem arises from processing biases, for example the interpolation asymmetry bias</a:t>
            </a:r>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rtl="0" fontAlgn="base"/>
            <a:r>
              <a:rPr lang="en-US" sz="1200" b="0" i="0" kern="1200" dirty="0">
                <a:solidFill>
                  <a:schemeClr val="tx1"/>
                </a:solidFill>
                <a:latin typeface="+mn-lt"/>
                <a:ea typeface="+mn-ea"/>
                <a:cs typeface="+mn-cs"/>
              </a:rPr>
              <a:t>​</a:t>
            </a:r>
            <a:endParaRPr lang="en-US" sz="1800" b="0" i="0" dirty="0"/>
          </a:p>
          <a:p>
            <a:pPr marL="215900" indent="-215900">
              <a:lnSpc>
                <a:spcPct val="100000"/>
              </a:lnSpc>
              <a:buNone/>
              <a:tabLst>
                <a:tab pos="0" algn="l"/>
              </a:tabLst>
            </a:pPr>
            <a:r>
              <a:rPr lang="en-US" sz="1800" b="0" strike="noStrike" spc="-1" dirty="0">
                <a:latin typeface="Arial"/>
                <a:cs typeface="Arial"/>
              </a:rPr>
              <a:t>  </a:t>
            </a:r>
          </a:p>
          <a:p>
            <a:pPr marL="216000" indent="-216000">
              <a:lnSpc>
                <a:spcPct val="100000"/>
              </a:lnSpc>
              <a:buNone/>
              <a:tabLst>
                <a:tab pos="0" algn="l"/>
              </a:tabLst>
            </a:pPr>
            <a:endParaRPr lang="en-US" sz="1800" b="0" strike="noStrike" spc="-1" dirty="0">
              <a:latin typeface="Arial"/>
            </a:endParaRPr>
          </a:p>
        </p:txBody>
      </p:sp>
      <p:sp>
        <p:nvSpPr>
          <p:cNvPr id="347" name="PlaceHolder 3"/>
          <p:cNvSpPr>
            <a:spLocks noGrp="1"/>
          </p:cNvSpPr>
          <p:nvPr>
            <p:ph type="sldNum" idx="18"/>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AD294EFA-7991-4250-B2CB-A2C9F6491C8A}" type="slidenum">
              <a:rPr lang="en-US" sz="1200" b="0" strike="noStrike" spc="-1">
                <a:solidFill>
                  <a:srgbClr val="000000"/>
                </a:solidFill>
                <a:latin typeface="Times New Roman"/>
                <a:ea typeface="+mn-ea"/>
              </a:rPr>
              <a:pPr algn="r">
                <a:lnSpc>
                  <a:spcPct val="100000"/>
                </a:lnSpc>
                <a:buNone/>
              </a:pPr>
              <a:t>11</a:t>
            </a:fld>
            <a:endParaRPr lang="en-US" sz="1200" b="0" strike="noStrike" spc="-1" dirty="0">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685800" y="685800"/>
            <a:ext cx="5486400" cy="3429000"/>
          </a:xfrm>
          <a:prstGeom prst="rect">
            <a:avLst/>
          </a:prstGeom>
          <a:ln w="0">
            <a:noFill/>
          </a:ln>
        </p:spPr>
      </p:sp>
      <p:sp>
        <p:nvSpPr>
          <p:cNvPr id="385" name="PlaceHolder 2"/>
          <p:cNvSpPr>
            <a:spLocks noGrp="1"/>
          </p:cNvSpPr>
          <p:nvPr>
            <p:ph type="body"/>
          </p:nvPr>
        </p:nvSpPr>
        <p:spPr>
          <a:xfrm>
            <a:off x="685800" y="4343400"/>
            <a:ext cx="5485680" cy="4114080"/>
          </a:xfrm>
          <a:prstGeom prst="rect">
            <a:avLst/>
          </a:prstGeom>
          <a:noFill/>
          <a:ln w="0">
            <a:noFill/>
          </a:ln>
        </p:spPr>
        <p:txBody>
          <a:bodyPr lIns="0" tIns="0" rIns="0" bIns="0" anchor="t">
            <a:noAutofit/>
          </a:bodyPr>
          <a:lstStyle/>
          <a:p>
            <a:pPr rtl="0" fontAlgn="base"/>
            <a:r>
              <a:rPr lang="en-US" sz="1200" b="0" i="0" u="none" strike="noStrike" kern="1200" dirty="0">
                <a:solidFill>
                  <a:schemeClr val="tx1"/>
                </a:solidFill>
                <a:latin typeface="+mn-lt"/>
                <a:ea typeface="+mn-ea"/>
                <a:cs typeface="+mn-cs"/>
              </a:rPr>
              <a:t>To learn about this bias, let's consider a study with two time points. Because we need to align both scans for our analysis, we might register the second timepoint onto the first. That's problematic because the first image is not mapped anywhere and stays crisp, whereas the second one get's mapped and resampled and looks smoothed.</a:t>
            </a:r>
            <a:endParaRPr lang="en-US" b="0" i="0" dirty="0"/>
          </a:p>
          <a:p>
            <a:pPr rtl="0" fontAlgn="base"/>
            <a:r>
              <a:rPr lang="en-US" sz="1200" b="0" i="0" kern="1200" dirty="0">
                <a:solidFill>
                  <a:schemeClr val="tx1"/>
                </a:solidFill>
                <a:latin typeface="+mn-lt"/>
                <a:ea typeface="+mn-ea"/>
                <a:cs typeface="+mn-cs"/>
              </a:rPr>
              <a:t>​</a:t>
            </a:r>
            <a:endParaRPr lang="en-US" b="0" i="0" dirty="0"/>
          </a:p>
        </p:txBody>
      </p:sp>
      <p:sp>
        <p:nvSpPr>
          <p:cNvPr id="386" name="PlaceHolder 3"/>
          <p:cNvSpPr>
            <a:spLocks noGrp="1"/>
          </p:cNvSpPr>
          <p:nvPr>
            <p:ph type="sldNum" idx="31"/>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Times New Roman"/>
                <a:ea typeface="+mn-ea"/>
              </a:defRPr>
            </a:lvl1pPr>
          </a:lstStyle>
          <a:p>
            <a:pPr algn="r">
              <a:lnSpc>
                <a:spcPct val="100000"/>
              </a:lnSpc>
              <a:buNone/>
            </a:pPr>
            <a:fld id="{78036DF5-0047-48D4-AF1F-29C83AF4E170}" type="slidenum">
              <a:rPr lang="en-US" sz="1200" b="0" strike="noStrike" spc="-1">
                <a:solidFill>
                  <a:srgbClr val="000000"/>
                </a:solidFill>
                <a:latin typeface="Times New Roman"/>
                <a:ea typeface="+mn-ea"/>
              </a:rPr>
              <a:pPr algn="r">
                <a:lnSpc>
                  <a:spcPct val="100000"/>
                </a:lnSpc>
                <a:buNone/>
              </a:pPr>
              <a:t>12</a:t>
            </a:fld>
            <a:endParaRPr lang="en-US" sz="1200" b="0" strike="noStrike" spc="-1" dirty="0">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AE2F-2B5F-E58D-550B-8780DB18C827}"/>
              </a:ext>
            </a:extLst>
          </p:cNvPr>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DE"/>
          </a:p>
        </p:txBody>
      </p:sp>
      <p:sp>
        <p:nvSpPr>
          <p:cNvPr id="3" name="Subtitle 2">
            <a:extLst>
              <a:ext uri="{FF2B5EF4-FFF2-40B4-BE49-F238E27FC236}">
                <a16:creationId xmlns:a16="http://schemas.microsoft.com/office/drawing/2014/main" id="{1809C438-DB16-1197-19AE-F1620A197BEB}"/>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97A882C6-A4D3-17BA-A542-CCAA883334E9}"/>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5" name="Footer Placeholder 4">
            <a:extLst>
              <a:ext uri="{FF2B5EF4-FFF2-40B4-BE49-F238E27FC236}">
                <a16:creationId xmlns:a16="http://schemas.microsoft.com/office/drawing/2014/main" id="{5739AB00-61F5-9626-779A-701113737B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331C5A-A5E8-9C02-EE2B-C58784E0CCAC}"/>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10539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743A-1166-D6F1-0D08-3C9410D90C2C}"/>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CF319456-61CD-8EFE-64AE-BEF5F18192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444225D7-DEA3-ADDD-3FB8-31734131B905}"/>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5" name="Footer Placeholder 4">
            <a:extLst>
              <a:ext uri="{FF2B5EF4-FFF2-40B4-BE49-F238E27FC236}">
                <a16:creationId xmlns:a16="http://schemas.microsoft.com/office/drawing/2014/main" id="{740A301F-E053-52D6-4201-E2F020C6D3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76D7E3-9D94-9DF9-A375-EAD06967CF18}"/>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33135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8AAB3-DECA-71B8-4318-9A2B8D9305E2}"/>
              </a:ext>
            </a:extLst>
          </p:cNvPr>
          <p:cNvSpPr>
            <a:spLocks noGrp="1"/>
          </p:cNvSpPr>
          <p:nvPr>
            <p:ph type="title" orient="vert"/>
          </p:nvPr>
        </p:nvSpPr>
        <p:spPr>
          <a:xfrm>
            <a:off x="6543675" y="304271"/>
            <a:ext cx="1971675" cy="484319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028B2CAB-7252-B6CE-59FE-BBF197486769}"/>
              </a:ext>
            </a:extLst>
          </p:cNvPr>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D20C113A-3FA6-6CC3-99FA-BF956D3A4E3E}"/>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5" name="Footer Placeholder 4">
            <a:extLst>
              <a:ext uri="{FF2B5EF4-FFF2-40B4-BE49-F238E27FC236}">
                <a16:creationId xmlns:a16="http://schemas.microsoft.com/office/drawing/2014/main" id="{91E102BD-2F0F-0237-E496-D9895DC73D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2D9652-8E2C-BADC-25E3-931B134DBAC6}"/>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386450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7D1E-0EA8-702B-2202-AFB0F271C9A4}"/>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02F6AA6D-BDC0-C996-C3A7-A80036C8025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40C48931-3C96-F35A-9983-DFA376E37E9E}"/>
              </a:ext>
            </a:extLst>
          </p:cNvPr>
          <p:cNvSpPr>
            <a:spLocks noGrp="1"/>
          </p:cNvSpPr>
          <p:nvPr>
            <p:ph type="dt" sz="half" idx="10"/>
          </p:nvPr>
        </p:nvSpPr>
        <p:spPr/>
        <p:txBody>
          <a:bodyPr/>
          <a:lstStyle/>
          <a:p>
            <a:fld id="{48A87A34-81AB-432B-8DAE-1953F412C126}" type="datetimeFigureOut">
              <a:rPr lang="en-US" smtClean="0"/>
              <a:pPr/>
              <a:t>6/2/26</a:t>
            </a:fld>
            <a:endParaRPr lang="en-US"/>
          </a:p>
        </p:txBody>
      </p:sp>
      <p:sp>
        <p:nvSpPr>
          <p:cNvPr id="5" name="Footer Placeholder 4">
            <a:extLst>
              <a:ext uri="{FF2B5EF4-FFF2-40B4-BE49-F238E27FC236}">
                <a16:creationId xmlns:a16="http://schemas.microsoft.com/office/drawing/2014/main" id="{A2AAAF95-2F32-9FCE-89AC-84323798D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3F633-0070-7C93-9E4D-1CFFF2661C7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2187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FC3B-C073-E944-5405-B23BDAE9093F}"/>
              </a:ext>
            </a:extLst>
          </p:cNvPr>
          <p:cNvSpPr>
            <a:spLocks noGrp="1"/>
          </p:cNvSpPr>
          <p:nvPr>
            <p:ph type="title"/>
          </p:nvPr>
        </p:nvSpPr>
        <p:spPr>
          <a:xfrm>
            <a:off x="623887" y="1424782"/>
            <a:ext cx="7886700" cy="2377281"/>
          </a:xfrm>
        </p:spPr>
        <p:txBody>
          <a:bodyPr anchor="b"/>
          <a:lstStyle>
            <a:lvl1pPr>
              <a:defRPr sz="45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AB66681F-E836-19D7-2AED-927A59A264B7}"/>
              </a:ext>
            </a:extLst>
          </p:cNvPr>
          <p:cNvSpPr>
            <a:spLocks noGrp="1"/>
          </p:cNvSpPr>
          <p:nvPr>
            <p:ph type="body" idx="1"/>
          </p:nvPr>
        </p:nvSpPr>
        <p:spPr>
          <a:xfrm>
            <a:off x="623887" y="3824553"/>
            <a:ext cx="7886700" cy="125015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F9A37E-8F13-3C32-FE4E-3C2E3E08B6F7}"/>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5" name="Footer Placeholder 4">
            <a:extLst>
              <a:ext uri="{FF2B5EF4-FFF2-40B4-BE49-F238E27FC236}">
                <a16:creationId xmlns:a16="http://schemas.microsoft.com/office/drawing/2014/main" id="{4B501F62-DFEC-5408-8027-61CC30DB1C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82BBC4-154B-FD8C-EA51-0FEF898D508A}"/>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99998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4400-7E9C-3C5F-5491-0599A564E6B6}"/>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CB8792A5-1C39-9E85-DC45-72FAA40248AB}"/>
              </a:ext>
            </a:extLst>
          </p:cNvPr>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680F0D31-FC15-2D56-E9FD-7592E4DA47D2}"/>
              </a:ext>
            </a:extLst>
          </p:cNvPr>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050D915A-A6B5-F459-BDED-8D80BDDD888E}"/>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6" name="Footer Placeholder 5">
            <a:extLst>
              <a:ext uri="{FF2B5EF4-FFF2-40B4-BE49-F238E27FC236}">
                <a16:creationId xmlns:a16="http://schemas.microsoft.com/office/drawing/2014/main" id="{3AD11086-CBEC-E3DB-199A-1754EF4D24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833536-7997-4A93-AF75-94E2600E362A}"/>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275471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3DF8-170A-0487-4B3C-7AC4B6BEC0D9}"/>
              </a:ext>
            </a:extLst>
          </p:cNvPr>
          <p:cNvSpPr>
            <a:spLocks noGrp="1"/>
          </p:cNvSpPr>
          <p:nvPr>
            <p:ph type="title"/>
          </p:nvPr>
        </p:nvSpPr>
        <p:spPr>
          <a:xfrm>
            <a:off x="629841" y="304271"/>
            <a:ext cx="7886700" cy="1104636"/>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6FB02B86-DFF6-4603-02FF-004742CB4BD6}"/>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88D7747-C12A-217C-E272-9E2A3503F9A2}"/>
              </a:ext>
            </a:extLst>
          </p:cNvPr>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C5696D8F-2B5C-4848-4A58-01C2767FA547}"/>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5AF4441-3D08-47A1-69E2-BBD2F76DDF4F}"/>
              </a:ext>
            </a:extLst>
          </p:cNvPr>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0752515D-DB30-4929-230F-50FE5ABB593C}"/>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8" name="Footer Placeholder 7">
            <a:extLst>
              <a:ext uri="{FF2B5EF4-FFF2-40B4-BE49-F238E27FC236}">
                <a16:creationId xmlns:a16="http://schemas.microsoft.com/office/drawing/2014/main" id="{FFAE66E0-ED6F-BAF0-72D0-32AC806D89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5E710C4-6DB9-19F1-8BD7-F931EF39B1E4}"/>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268884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E832-E394-37F4-EC5D-5D97B3234511}"/>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65D2BDDA-A7EE-285B-D31D-61EF5E07AB02}"/>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4" name="Footer Placeholder 3">
            <a:extLst>
              <a:ext uri="{FF2B5EF4-FFF2-40B4-BE49-F238E27FC236}">
                <a16:creationId xmlns:a16="http://schemas.microsoft.com/office/drawing/2014/main" id="{7C9CA0E2-01AA-EDBD-E7CA-490208F86A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CC8F3C0-8D32-D751-A40C-13205E196BDF}"/>
              </a:ext>
            </a:extLst>
          </p:cNvPr>
          <p:cNvSpPr>
            <a:spLocks noGrp="1"/>
          </p:cNvSpPr>
          <p:nvPr>
            <p:ph type="sldNum" sz="quarter" idx="12"/>
          </p:nvPr>
        </p:nvSpPr>
        <p:spPr/>
        <p:txBody>
          <a:bodyPr/>
          <a:lstStyle/>
          <a:p>
            <a:fld id="{83556067-0C35-408B-9382-810771EEAAB1}" type="slidenum">
              <a:rPr lang="en-DE" smtClean="0"/>
              <a:pPr/>
              <a:t>‹#›</a:t>
            </a:fld>
            <a:endParaRPr lang="en-DE"/>
          </a:p>
        </p:txBody>
      </p:sp>
    </p:spTree>
    <p:extLst>
      <p:ext uri="{BB962C8B-B14F-4D97-AF65-F5344CB8AC3E}">
        <p14:creationId xmlns:p14="http://schemas.microsoft.com/office/powerpoint/2010/main" val="27488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4BEF3-185B-F4FD-E715-65B1A91C21F8}"/>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3" name="Footer Placeholder 2">
            <a:extLst>
              <a:ext uri="{FF2B5EF4-FFF2-40B4-BE49-F238E27FC236}">
                <a16:creationId xmlns:a16="http://schemas.microsoft.com/office/drawing/2014/main" id="{3D3C42F0-8F60-F967-5837-7E9A32127CC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57F69E-1CCB-3B80-D865-D7E892B84CDB}"/>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8303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9000-3FD8-A285-2C91-2A55E3EF5D8D}"/>
              </a:ext>
            </a:extLst>
          </p:cNvPr>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12CE833B-EEDF-F92B-9ED3-24E3894A059D}"/>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29BC862B-FE13-1535-349B-55E2167D3B70}"/>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510C7DE-65AA-1DA8-7F9B-8102661CB54F}"/>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6" name="Footer Placeholder 5">
            <a:extLst>
              <a:ext uri="{FF2B5EF4-FFF2-40B4-BE49-F238E27FC236}">
                <a16:creationId xmlns:a16="http://schemas.microsoft.com/office/drawing/2014/main" id="{9C20F837-3D8D-66C8-1972-7CDB9FDBD4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A8F490-3571-587A-DA09-58C83D84FFEE}"/>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406938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200B-B15F-AD1E-3C33-EC2E7F41C64C}"/>
              </a:ext>
            </a:extLst>
          </p:cNvPr>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8E546AA3-FC6F-2C65-33C8-7660CCCD5091}"/>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DE"/>
          </a:p>
        </p:txBody>
      </p:sp>
      <p:sp>
        <p:nvSpPr>
          <p:cNvPr id="4" name="Text Placeholder 3">
            <a:extLst>
              <a:ext uri="{FF2B5EF4-FFF2-40B4-BE49-F238E27FC236}">
                <a16:creationId xmlns:a16="http://schemas.microsoft.com/office/drawing/2014/main" id="{0E39CC0C-5226-C61A-9FE9-0B8CF6621ABD}"/>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50AE1B3-FBAE-22B7-2240-3A9DDCC27117}"/>
              </a:ext>
            </a:extLst>
          </p:cNvPr>
          <p:cNvSpPr>
            <a:spLocks noGrp="1"/>
          </p:cNvSpPr>
          <p:nvPr>
            <p:ph type="dt" sz="half" idx="10"/>
          </p:nvPr>
        </p:nvSpPr>
        <p:spPr/>
        <p:txBody>
          <a:bodyPr/>
          <a:lstStyle/>
          <a:p>
            <a:fld id="{C764DE79-268F-4C1A-8933-263129D2AF90}" type="datetimeFigureOut">
              <a:rPr lang="en-US" smtClean="0"/>
              <a:t>6/2/26</a:t>
            </a:fld>
            <a:endParaRPr lang="en-US" dirty="0"/>
          </a:p>
        </p:txBody>
      </p:sp>
      <p:sp>
        <p:nvSpPr>
          <p:cNvPr id="6" name="Footer Placeholder 5">
            <a:extLst>
              <a:ext uri="{FF2B5EF4-FFF2-40B4-BE49-F238E27FC236}">
                <a16:creationId xmlns:a16="http://schemas.microsoft.com/office/drawing/2014/main" id="{8DBBF24B-0853-4889-90AD-7387A59DE3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46273C-67DD-0AF0-1CEF-9149F45C7FF5}"/>
              </a:ext>
            </a:extLst>
          </p:cNvPr>
          <p:cNvSpPr>
            <a:spLocks noGrp="1"/>
          </p:cNvSpPr>
          <p:nvPr>
            <p:ph type="sldNum" sz="quarter" idx="12"/>
          </p:nvPr>
        </p:nvSpPr>
        <p:spPr/>
        <p:txBody>
          <a:bodyPr/>
          <a:lstStyle/>
          <a:p>
            <a:pPr algn="ctr">
              <a:lnSpc>
                <a:spcPct val="100000"/>
              </a:lnSpc>
              <a:buNone/>
              <a:tabLst>
                <a:tab pos="0" algn="l"/>
              </a:tabLst>
            </a:pPr>
            <a:fld id="{7D008C8A-B666-4799-A3E8-2C587E63463F}" type="slidenum">
              <a:rPr lang="de" sz="800" b="0" strike="noStrike" spc="-1" smtClean="0">
                <a:solidFill>
                  <a:srgbClr val="000000"/>
                </a:solidFill>
                <a:latin typeface="Arial"/>
              </a:rPr>
              <a:pPr algn="ctr">
                <a:lnSpc>
                  <a:spcPct val="100000"/>
                </a:lnSpc>
                <a:buNone/>
                <a:tabLst>
                  <a:tab pos="0" algn="l"/>
                </a:tabLst>
              </a:pPr>
              <a:t>‹#›</a:t>
            </a:fld>
            <a:endParaRPr lang="en-US" sz="800" b="0" strike="noStrike" spc="-1">
              <a:latin typeface="Times New Roman"/>
            </a:endParaRPr>
          </a:p>
        </p:txBody>
      </p:sp>
    </p:spTree>
    <p:extLst>
      <p:ext uri="{BB962C8B-B14F-4D97-AF65-F5344CB8AC3E}">
        <p14:creationId xmlns:p14="http://schemas.microsoft.com/office/powerpoint/2010/main" val="129313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39897-3690-45B1-E623-7BCD5403C52A}"/>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07295AB7-72DE-A546-8769-BE25D25EDF5C}"/>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3B00181D-1DB2-5380-1F81-02108DFA03F8}"/>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82000"/>
                  </a:schemeClr>
                </a:solidFill>
              </a:defRPr>
            </a:lvl1pPr>
          </a:lstStyle>
          <a:p>
            <a:fld id="{B288D4E8-11D4-9648-AB6D-00765688C5E4}" type="datetimeFigureOut">
              <a:rPr lang="en-DE" smtClean="0"/>
              <a:t>02.06.26</a:t>
            </a:fld>
            <a:endParaRPr lang="en-DE"/>
          </a:p>
        </p:txBody>
      </p:sp>
      <p:sp>
        <p:nvSpPr>
          <p:cNvPr id="5" name="Footer Placeholder 4">
            <a:extLst>
              <a:ext uri="{FF2B5EF4-FFF2-40B4-BE49-F238E27FC236}">
                <a16:creationId xmlns:a16="http://schemas.microsoft.com/office/drawing/2014/main" id="{E948345A-0E1B-54D2-F700-BED40321ACFF}"/>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E54B5F1B-9832-2DAE-B3F9-4C13B03CEE95}"/>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82000"/>
                  </a:schemeClr>
                </a:solidFill>
              </a:defRPr>
            </a:lvl1pPr>
          </a:lstStyle>
          <a:p>
            <a:fld id="{59124033-E807-E844-A0D4-D0BD0F206790}" type="slidenum">
              <a:rPr lang="en-DE" smtClean="0"/>
              <a:t>‹#›</a:t>
            </a:fld>
            <a:endParaRPr lang="en-DE"/>
          </a:p>
        </p:txBody>
      </p:sp>
    </p:spTree>
    <p:extLst>
      <p:ext uri="{BB962C8B-B14F-4D97-AF65-F5344CB8AC3E}">
        <p14:creationId xmlns:p14="http://schemas.microsoft.com/office/powerpoint/2010/main" val="40671592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5.png"/><Relationship Id="rId12"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3.png"/><Relationship Id="rId5" Type="http://schemas.openxmlformats.org/officeDocument/2006/relationships/image" Target="../media/image25.png"/><Relationship Id="rId1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 Id="rId1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nts Acknowledgment – Grants Information and Submission">
            <a:extLst>
              <a:ext uri="{FF2B5EF4-FFF2-40B4-BE49-F238E27FC236}">
                <a16:creationId xmlns:a16="http://schemas.microsoft.com/office/drawing/2014/main" id="{8BF2FD23-C74A-CA84-9CE6-5778961A8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6718"/>
            <a:ext cx="4868908" cy="25282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472EB5-D47F-978A-D10F-CFD82CFF5DEF}"/>
              </a:ext>
            </a:extLst>
          </p:cNvPr>
          <p:cNvSpPr txBox="1">
            <a:spLocks/>
          </p:cNvSpPr>
          <p:nvPr/>
        </p:nvSpPr>
        <p:spPr>
          <a:xfrm>
            <a:off x="718227" y="519125"/>
            <a:ext cx="7620000" cy="729756"/>
          </a:xfrm>
          <a:prstGeom prst="rect">
            <a:avLst/>
          </a:prstGeom>
        </p:spPr>
        <p:txBody>
          <a:bodyPr vert="horz" lIns="76200" tIns="38100" rIns="76200" bIns="3810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917" dirty="0">
                <a:solidFill>
                  <a:schemeClr val="tx2">
                    <a:lumMod val="90000"/>
                    <a:lumOff val="10000"/>
                  </a:schemeClr>
                </a:solidFill>
              </a:rPr>
              <a:t>Longitudinal </a:t>
            </a:r>
            <a:r>
              <a:rPr lang="en-US" sz="3917" dirty="0" err="1">
                <a:solidFill>
                  <a:schemeClr val="tx2">
                    <a:lumMod val="90000"/>
                    <a:lumOff val="10000"/>
                  </a:schemeClr>
                </a:solidFill>
              </a:rPr>
              <a:t>FreeSurfer</a:t>
            </a:r>
            <a:r>
              <a:rPr lang="en-US" sz="3917" dirty="0">
                <a:solidFill>
                  <a:schemeClr val="tx2">
                    <a:lumMod val="90000"/>
                    <a:lumOff val="10000"/>
                  </a:schemeClr>
                </a:solidFill>
              </a:rPr>
              <a:t> </a:t>
            </a:r>
          </a:p>
        </p:txBody>
      </p:sp>
      <p:pic>
        <p:nvPicPr>
          <p:cNvPr id="6" name="Picture 8" descr="me-lh-cor-label.png">
            <a:extLst>
              <a:ext uri="{FF2B5EF4-FFF2-40B4-BE49-F238E27FC236}">
                <a16:creationId xmlns:a16="http://schemas.microsoft.com/office/drawing/2014/main" id="{69E92EA6-EB06-7CC7-82A6-12ECC2FBF95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43733" y="1347489"/>
            <a:ext cx="3656534" cy="265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3BBEE55-C58C-9739-AE3B-C06E4FB6C582}"/>
              </a:ext>
            </a:extLst>
          </p:cNvPr>
          <p:cNvSpPr txBox="1"/>
          <p:nvPr/>
        </p:nvSpPr>
        <p:spPr>
          <a:xfrm>
            <a:off x="6935850" y="4549980"/>
            <a:ext cx="1811522" cy="923330"/>
          </a:xfrm>
          <a:prstGeom prst="rect">
            <a:avLst/>
          </a:prstGeom>
          <a:noFill/>
        </p:spPr>
        <p:txBody>
          <a:bodyPr wrap="none" rtlCol="0">
            <a:spAutoFit/>
          </a:bodyPr>
          <a:lstStyle/>
          <a:p>
            <a:r>
              <a:rPr lang="en-GB" dirty="0">
                <a:solidFill>
                  <a:srgbClr val="595959"/>
                </a:solidFill>
              </a:rPr>
              <a:t>b</a:t>
            </a:r>
            <a:r>
              <a:rPr lang="en-DE" dirty="0">
                <a:solidFill>
                  <a:srgbClr val="595959"/>
                </a:solidFill>
              </a:rPr>
              <a:t>y Martin Reuter</a:t>
            </a:r>
          </a:p>
          <a:p>
            <a:r>
              <a:rPr lang="en-GB" dirty="0">
                <a:solidFill>
                  <a:srgbClr val="595959"/>
                </a:solidFill>
              </a:rPr>
              <a:t>d</a:t>
            </a:r>
            <a:r>
              <a:rPr lang="en-DE" dirty="0">
                <a:solidFill>
                  <a:srgbClr val="595959"/>
                </a:solidFill>
              </a:rPr>
              <a:t>eep-mi.org</a:t>
            </a:r>
          </a:p>
          <a:p>
            <a:r>
              <a:rPr lang="en-DE" dirty="0">
                <a:solidFill>
                  <a:srgbClr val="595959"/>
                </a:solidFill>
              </a:rPr>
              <a:t>FastSurfer Lab</a:t>
            </a:r>
          </a:p>
        </p:txBody>
      </p:sp>
      <p:pic>
        <p:nvPicPr>
          <p:cNvPr id="9" name="Picture 4" descr="Deep Medical Imaging Lab (PI Reuter) · GitHub">
            <a:extLst>
              <a:ext uri="{FF2B5EF4-FFF2-40B4-BE49-F238E27FC236}">
                <a16:creationId xmlns:a16="http://schemas.microsoft.com/office/drawing/2014/main" id="{E85A4D04-8E91-39E2-8364-99694938E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684" y="4476062"/>
            <a:ext cx="1071166" cy="107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7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4999"/>
              </a:lnSpc>
              <a:buNone/>
              <a:tabLst>
                <a:tab pos="0" algn="l"/>
              </a:tabLst>
            </a:pPr>
            <a:r>
              <a:rPr lang="en-GB" sz="1800" spc="-1" dirty="0">
                <a:solidFill>
                  <a:srgbClr val="595959"/>
                </a:solidFill>
                <a:latin typeface="Arial"/>
                <a:cs typeface="Arial"/>
              </a:rPr>
              <a:t>Method design limitations</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two time points</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same number of time points per participant</a:t>
            </a: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subset of measures (WM/GM, only surfaces)</a:t>
            </a:r>
            <a:endParaRPr lang="en-GB" dirty="0">
              <a:solidFill>
                <a:srgbClr val="595959"/>
              </a:solidFill>
            </a:endParaRPr>
          </a:p>
          <a:p>
            <a:pPr marL="457200" indent="-342900">
              <a:lnSpc>
                <a:spcPct val="114999"/>
              </a:lnSpc>
              <a:buNone/>
              <a:tabLst>
                <a:tab pos="0" algn="l"/>
              </a:tabLst>
            </a:pPr>
            <a:r>
              <a:rPr lang="en-GB" sz="1800" spc="-1" dirty="0">
                <a:solidFill>
                  <a:srgbClr val="595959"/>
                </a:solidFill>
                <a:latin typeface="Arial"/>
                <a:ea typeface="Arial"/>
              </a:rPr>
              <a:t>Over-Regularization</a:t>
            </a:r>
            <a:endParaRPr lang="de-DE" sz="1800" spc="-1" dirty="0">
              <a:solidFill>
                <a:srgbClr val="595959"/>
              </a:solidFill>
              <a:latin typeface="DejaVu Sans"/>
              <a:ea typeface="Arial"/>
            </a:endParaRPr>
          </a:p>
          <a:p>
            <a:pPr marL="914400" lvl="1" indent="-342900">
              <a:lnSpc>
                <a:spcPct val="114999"/>
              </a:lnSpc>
              <a:buClr>
                <a:srgbClr val="595959"/>
              </a:buClr>
              <a:buFont typeface="Arial"/>
              <a:buChar char="○"/>
              <a:tabLst>
                <a:tab pos="0" algn="l"/>
              </a:tabLst>
            </a:pPr>
            <a:r>
              <a:rPr lang="en-GB" sz="1800" spc="-1" dirty="0">
                <a:solidFill>
                  <a:schemeClr val="accent1">
                    <a:lumMod val="75000"/>
                  </a:schemeClr>
                </a:solidFill>
                <a:latin typeface="Arial"/>
                <a:ea typeface="Arial"/>
              </a:rPr>
              <a:t>Temporal</a:t>
            </a:r>
            <a:r>
              <a:rPr lang="en-GB" sz="1800" b="0" strike="noStrike" spc="-1" dirty="0">
                <a:solidFill>
                  <a:schemeClr val="accent1">
                    <a:lumMod val="75000"/>
                  </a:schemeClr>
                </a:solidFill>
                <a:latin typeface="Arial"/>
                <a:ea typeface="Arial"/>
              </a:rPr>
              <a:t> smoothing</a:t>
            </a:r>
            <a:endParaRPr lang="en-GB" sz="1800" b="0" strike="noStrike" spc="-1" dirty="0">
              <a:solidFill>
                <a:schemeClr val="accent1">
                  <a:lumMod val="75000"/>
                </a:schemeClr>
              </a:solidFill>
              <a:highlight>
                <a:srgbClr val="FFFF00"/>
              </a:highlight>
              <a:latin typeface="Arial"/>
            </a:endParaRPr>
          </a:p>
          <a:p>
            <a:pPr marL="914400" lvl="1" indent="-342900">
              <a:lnSpc>
                <a:spcPct val="115000"/>
              </a:lnSpc>
              <a:buClr>
                <a:srgbClr val="595959"/>
              </a:buClr>
              <a:buFont typeface="Arial"/>
              <a:buChar char="○"/>
              <a:tabLst>
                <a:tab pos="0" algn="l"/>
              </a:tabLst>
            </a:pPr>
            <a:r>
              <a:rPr lang="en-GB" sz="1800" spc="-1" dirty="0">
                <a:solidFill>
                  <a:schemeClr val="accent1">
                    <a:lumMod val="75000"/>
                  </a:schemeClr>
                </a:solidFill>
                <a:latin typeface="Arial"/>
                <a:ea typeface="Arial"/>
              </a:rPr>
              <a:t>Monotonicity assumptions</a:t>
            </a:r>
            <a:endParaRPr lang="de-DE" sz="1800" spc="-1" dirty="0">
              <a:solidFill>
                <a:schemeClr val="accent1">
                  <a:lumMod val="75000"/>
                </a:schemeClr>
              </a:solidFill>
              <a:highlight>
                <a:srgbClr val="FFFF00"/>
              </a:highlight>
              <a:latin typeface="DejaVu Sans"/>
              <a:ea typeface="Arial"/>
            </a:endParaRPr>
          </a:p>
          <a:p>
            <a:pPr marL="457200" indent="-342900">
              <a:lnSpc>
                <a:spcPct val="115000"/>
              </a:lnSpc>
              <a:buNone/>
              <a:tabLst>
                <a:tab pos="0" algn="l"/>
              </a:tabLst>
            </a:pPr>
            <a:r>
              <a:rPr lang="en-GB" sz="1800" spc="-1" dirty="0">
                <a:solidFill>
                  <a:srgbClr val="595959"/>
                </a:solidFill>
                <a:latin typeface="Arial"/>
              </a:rPr>
              <a:t>Processing Biases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tabLst>
                <a:tab pos="0" algn="l"/>
              </a:tabLst>
            </a:pPr>
            <a:r>
              <a:rPr lang="en-GB" sz="1800" spc="-1" dirty="0">
                <a:solidFill>
                  <a:srgbClr val="595959"/>
                </a:solidFill>
                <a:latin typeface="Arial"/>
              </a:rPr>
              <a:t>Interpolation asymmetry bias</a:t>
            </a:r>
          </a:p>
          <a:p>
            <a:pPr marL="914400" lvl="1" indent="-342900">
              <a:lnSpc>
                <a:spcPct val="115000"/>
              </a:lnSpc>
              <a:buClr>
                <a:srgbClr val="595959"/>
              </a:buClr>
              <a:buFont typeface="Arial"/>
              <a:buChar char="○"/>
              <a:tabLst>
                <a:tab pos="0" algn="l"/>
              </a:tabLst>
            </a:pPr>
            <a:r>
              <a:rPr lang="en-GB" sz="1800" spc="-1" dirty="0">
                <a:solidFill>
                  <a:srgbClr val="595959"/>
                </a:solidFill>
              </a:rPr>
              <a:t>Asymmetric information transfer bias</a:t>
            </a:r>
            <a:endParaRPr lang="de-DE" sz="1800" spc="-1" dirty="0">
              <a:solidFill>
                <a:srgbClr val="595959"/>
              </a:solidFill>
            </a:endParaRPr>
          </a:p>
          <a:p>
            <a:pPr marL="914400" lvl="1" indent="-342900">
              <a:lnSpc>
                <a:spcPct val="115000"/>
              </a:lnSpc>
              <a:buClr>
                <a:srgbClr val="595959"/>
              </a:buClr>
              <a:buNone/>
              <a:tabLst>
                <a:tab pos="0" algn="l"/>
              </a:tabLst>
            </a:pPr>
            <a:endParaRPr lang="de-DE" sz="1800" strike="noStrike" spc="-1" dirty="0">
              <a:solidFill>
                <a:srgbClr val="595959"/>
              </a:solidFill>
              <a:latin typeface="Arial"/>
            </a:endParaRPr>
          </a:p>
          <a:p>
            <a:pPr marL="571500" lvl="1" indent="0">
              <a:lnSpc>
                <a:spcPct val="114999"/>
              </a:lnSpc>
              <a:buClr>
                <a:srgbClr val="595959"/>
              </a:buClr>
              <a:buNone/>
              <a:tabLst>
                <a:tab pos="0" algn="l"/>
              </a:tabLst>
            </a:pPr>
            <a:endParaRPr lang="en-GB" sz="1800" b="0" strike="noStrike" spc="-1" dirty="0">
              <a:solidFill>
                <a:srgbClr val="595959"/>
              </a:solidFill>
              <a:latin typeface="Arial"/>
            </a:endParaRPr>
          </a:p>
          <a:p>
            <a:pPr marL="457200" indent="-342900">
              <a:lnSpc>
                <a:spcPct val="115000"/>
              </a:lnSpc>
              <a:buNone/>
              <a:tabLst>
                <a:tab pos="0" algn="l"/>
              </a:tabLst>
            </a:pPr>
            <a:endParaRPr lang="en-GB" sz="1800" b="0" strike="noStrike" spc="-1" dirty="0">
              <a:solidFill>
                <a:srgbClr val="595959"/>
              </a:solidFill>
              <a:latin typeface="Arial"/>
            </a:endParaRPr>
          </a:p>
          <a:p>
            <a:pPr>
              <a:lnSpc>
                <a:spcPct val="115000"/>
              </a:lnSpc>
              <a:buNone/>
              <a:tabLst>
                <a:tab pos="0" algn="l"/>
              </a:tabLst>
            </a:pPr>
            <a:endParaRPr lang="de-DE" sz="1800" spc="-1" dirty="0">
              <a:solidFill>
                <a:srgbClr val="000000"/>
              </a:solidFill>
              <a:latin typeface="Arial"/>
            </a:endParaRPr>
          </a:p>
        </p:txBody>
      </p:sp>
      <p:sp>
        <p:nvSpPr>
          <p:cNvPr id="5" name="PlaceHolder 1"/>
          <p:cNvSpPr txBox="1">
            <a:spLocks/>
          </p:cNvSpPr>
          <p:nvPr/>
        </p:nvSpPr>
        <p:spPr>
          <a:xfrm>
            <a:off x="360000" y="180000"/>
            <a:ext cx="8639640" cy="799560"/>
          </a:xfrm>
          <a:prstGeom prst="rect">
            <a:avLst/>
          </a:prstGeom>
          <a:noFill/>
          <a:ln w="0">
            <a:noFill/>
          </a:ln>
        </p:spPr>
        <p:txBody>
          <a:bodyPr tIns="91440" bIns="91440" anchor="ctr">
            <a:noAutofit/>
          </a:bodyPr>
          <a:lstStyle/>
          <a:p>
            <a:pPr lvl="0">
              <a:spcBef>
                <a:spcPct val="0"/>
              </a:spcBef>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Limitations and Biases</a:t>
            </a:r>
            <a:r>
              <a:rPr lang="en-US" sz="2800" b="1" spc="-1" dirty="0">
                <a:solidFill>
                  <a:srgbClr val="00324D"/>
                </a:solidFill>
                <a:latin typeface="Arial"/>
                <a:ea typeface="Arial"/>
              </a:rPr>
              <a:t> of Methods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2" name="PlaceHolder 2">
            <a:extLst>
              <a:ext uri="{FF2B5EF4-FFF2-40B4-BE49-F238E27FC236}">
                <a16:creationId xmlns:a16="http://schemas.microsoft.com/office/drawing/2014/main" id="{11D7FD00-4519-2263-04B8-2ED1C0347DE5}"/>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10</a:t>
            </a:fld>
            <a:endParaRPr lang="en-DE" dirty="0">
              <a:latin typeface="Times New Roman"/>
            </a:endParaRPr>
          </a:p>
        </p:txBody>
      </p:sp>
      <p:pic>
        <p:nvPicPr>
          <p:cNvPr id="8" name="Picture 8" descr="C:\Users\Christian\Desktop\frame_4.png">
            <a:extLst>
              <a:ext uri="{FF2B5EF4-FFF2-40B4-BE49-F238E27FC236}">
                <a16:creationId xmlns:a16="http://schemas.microsoft.com/office/drawing/2014/main" id="{B949993A-149F-4FCA-622C-2054F00F4469}"/>
              </a:ext>
            </a:extLst>
          </p:cNvPr>
          <p:cNvPicPr>
            <a:picLocks noChangeAspect="1" noChangeArrowheads="1"/>
          </p:cNvPicPr>
          <p:nvPr/>
        </p:nvPicPr>
        <p:blipFill>
          <a:blip r:embed="rId3" cstate="print"/>
          <a:srcRect/>
          <a:stretch>
            <a:fillRect/>
          </a:stretch>
        </p:blipFill>
        <p:spPr bwMode="auto">
          <a:xfrm>
            <a:off x="6242274" y="3014164"/>
            <a:ext cx="1800000" cy="1080000"/>
          </a:xfrm>
          <a:prstGeom prst="rect">
            <a:avLst/>
          </a:prstGeom>
          <a:noFill/>
        </p:spPr>
      </p:pic>
      <p:pic>
        <p:nvPicPr>
          <p:cNvPr id="6" name="Picture 6" descr="C:\Users\Christian\Desktop\frame_3.png">
            <a:extLst>
              <a:ext uri="{FF2B5EF4-FFF2-40B4-BE49-F238E27FC236}">
                <a16:creationId xmlns:a16="http://schemas.microsoft.com/office/drawing/2014/main" id="{1C24BC1A-2386-C0E3-7A64-0311DD038AE2}"/>
              </a:ext>
            </a:extLst>
          </p:cNvPr>
          <p:cNvPicPr>
            <a:picLocks noChangeAspect="1" noChangeArrowheads="1"/>
          </p:cNvPicPr>
          <p:nvPr/>
        </p:nvPicPr>
        <p:blipFill>
          <a:blip r:embed="rId4" cstate="print"/>
          <a:srcRect/>
          <a:stretch>
            <a:fillRect/>
          </a:stretch>
        </p:blipFill>
        <p:spPr bwMode="auto">
          <a:xfrm>
            <a:off x="6242274" y="3014164"/>
            <a:ext cx="1800000" cy="1080000"/>
          </a:xfrm>
          <a:prstGeom prst="rect">
            <a:avLst/>
          </a:prstGeom>
          <a:noFill/>
        </p:spPr>
      </p:pic>
      <p:pic>
        <p:nvPicPr>
          <p:cNvPr id="3" name="Picture 4" descr="C:\Users\Christian\Desktop\frame_2.png">
            <a:extLst>
              <a:ext uri="{FF2B5EF4-FFF2-40B4-BE49-F238E27FC236}">
                <a16:creationId xmlns:a16="http://schemas.microsoft.com/office/drawing/2014/main" id="{363F1798-D2A7-890B-9DC8-494143A2D4B0}"/>
              </a:ext>
            </a:extLst>
          </p:cNvPr>
          <p:cNvPicPr>
            <a:picLocks noChangeAspect="1" noChangeArrowheads="1"/>
          </p:cNvPicPr>
          <p:nvPr/>
        </p:nvPicPr>
        <p:blipFill>
          <a:blip r:embed="rId5" cstate="print"/>
          <a:srcRect/>
          <a:stretch>
            <a:fillRect/>
          </a:stretch>
        </p:blipFill>
        <p:spPr bwMode="auto">
          <a:xfrm>
            <a:off x="6242274" y="3014164"/>
            <a:ext cx="1800000" cy="1080000"/>
          </a:xfrm>
          <a:prstGeom prst="rect">
            <a:avLst/>
          </a:prstGeom>
          <a:noFill/>
        </p:spPr>
      </p:pic>
      <p:pic>
        <p:nvPicPr>
          <p:cNvPr id="6146" name="Picture 2" descr="C:\Users\Christian\Desktop\frame_1.png"/>
          <p:cNvPicPr>
            <a:picLocks noChangeAspect="1" noChangeArrowheads="1"/>
          </p:cNvPicPr>
          <p:nvPr/>
        </p:nvPicPr>
        <p:blipFill>
          <a:blip r:embed="rId6" cstate="print"/>
          <a:srcRect/>
          <a:stretch>
            <a:fillRect/>
          </a:stretch>
        </p:blipFill>
        <p:spPr bwMode="auto">
          <a:xfrm>
            <a:off x="6242274" y="3014164"/>
            <a:ext cx="1800001" cy="108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4999"/>
              </a:lnSpc>
              <a:buNone/>
              <a:tabLst>
                <a:tab pos="0" algn="l"/>
              </a:tabLst>
            </a:pPr>
            <a:r>
              <a:rPr lang="en-GB" sz="1800" spc="-1" dirty="0">
                <a:solidFill>
                  <a:srgbClr val="595959"/>
                </a:solidFill>
                <a:latin typeface="Arial"/>
                <a:cs typeface="Arial"/>
              </a:rPr>
              <a:t>Method design limitations</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two time points</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same number of time points per participant</a:t>
            </a: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subset of measures (WM/GM, only surfaces)</a:t>
            </a:r>
            <a:endParaRPr lang="en-GB" dirty="0">
              <a:solidFill>
                <a:srgbClr val="595959"/>
              </a:solidFill>
            </a:endParaRPr>
          </a:p>
          <a:p>
            <a:pPr marL="457200" indent="-342900">
              <a:lnSpc>
                <a:spcPct val="114999"/>
              </a:lnSpc>
              <a:buNone/>
              <a:tabLst>
                <a:tab pos="0" algn="l"/>
              </a:tabLst>
            </a:pPr>
            <a:r>
              <a:rPr lang="en-GB" sz="1800" spc="-1" dirty="0">
                <a:solidFill>
                  <a:srgbClr val="595959"/>
                </a:solidFill>
                <a:latin typeface="Arial"/>
                <a:ea typeface="Arial"/>
              </a:rPr>
              <a:t>Over-Regularization</a:t>
            </a:r>
            <a:endParaRPr lang="de-DE" sz="1800" spc="-1" dirty="0">
              <a:solidFill>
                <a:srgbClr val="595959"/>
              </a:solidFill>
              <a:latin typeface="DejaVu Sans"/>
              <a:ea typeface="Arial"/>
            </a:endParaRPr>
          </a:p>
          <a:p>
            <a:pPr marL="914400" lvl="1" indent="-342900">
              <a:lnSpc>
                <a:spcPct val="114999"/>
              </a:lnSpc>
              <a:buClr>
                <a:srgbClr val="595959"/>
              </a:buClr>
              <a:buFont typeface="Arial"/>
              <a:buChar char="○"/>
              <a:tabLst>
                <a:tab pos="0" algn="l"/>
              </a:tabLst>
            </a:pPr>
            <a:r>
              <a:rPr lang="en-GB" sz="1800" spc="-1" dirty="0">
                <a:solidFill>
                  <a:srgbClr val="595959"/>
                </a:solidFill>
                <a:latin typeface="Arial"/>
                <a:ea typeface="Arial"/>
              </a:rPr>
              <a:t>Temporal</a:t>
            </a:r>
            <a:r>
              <a:rPr lang="en-GB" sz="1800" b="0" strike="noStrike" spc="-1" dirty="0">
                <a:solidFill>
                  <a:srgbClr val="595959"/>
                </a:solidFill>
                <a:latin typeface="Arial"/>
                <a:ea typeface="Arial"/>
              </a:rPr>
              <a:t> smoothing</a:t>
            </a:r>
            <a:endParaRPr lang="en-GB" sz="1800" b="0" strike="noStrike" spc="-1" dirty="0">
              <a:solidFill>
                <a:srgbClr val="595959"/>
              </a:solidFill>
              <a:highlight>
                <a:srgbClr val="FFFF00"/>
              </a:highlight>
              <a:latin typeface="Arial"/>
            </a:endParaRPr>
          </a:p>
          <a:p>
            <a:pPr marL="914400" lvl="1" indent="-342900">
              <a:lnSpc>
                <a:spcPct val="115000"/>
              </a:lnSpc>
              <a:buClr>
                <a:srgbClr val="595959"/>
              </a:buClr>
              <a:buFont typeface="Arial"/>
              <a:buChar char="○"/>
              <a:tabLst>
                <a:tab pos="0" algn="l"/>
              </a:tabLst>
            </a:pPr>
            <a:r>
              <a:rPr lang="en-GB" sz="1800" spc="-1" dirty="0">
                <a:solidFill>
                  <a:srgbClr val="595959"/>
                </a:solidFill>
                <a:latin typeface="Arial"/>
                <a:ea typeface="Arial"/>
              </a:rPr>
              <a:t>Monotonicity assumptions</a:t>
            </a:r>
            <a:endParaRPr lang="de-DE" sz="1800" spc="-1" dirty="0">
              <a:solidFill>
                <a:srgbClr val="595959"/>
              </a:solidFill>
              <a:highlight>
                <a:srgbClr val="FFFF00"/>
              </a:highlight>
              <a:latin typeface="DejaVu Sans"/>
              <a:ea typeface="Arial"/>
            </a:endParaRPr>
          </a:p>
          <a:p>
            <a:pPr marL="457200" indent="-342900">
              <a:lnSpc>
                <a:spcPct val="115000"/>
              </a:lnSpc>
              <a:buNone/>
              <a:tabLst>
                <a:tab pos="0" algn="l"/>
              </a:tabLst>
            </a:pPr>
            <a:r>
              <a:rPr lang="en-GB" sz="1800" spc="-1" dirty="0">
                <a:solidFill>
                  <a:srgbClr val="595959"/>
                </a:solidFill>
                <a:latin typeface="Arial"/>
              </a:rPr>
              <a:t>Processing Biases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tabLst>
                <a:tab pos="0" algn="l"/>
              </a:tabLst>
            </a:pPr>
            <a:r>
              <a:rPr lang="en-GB" sz="1800" spc="-1" dirty="0">
                <a:solidFill>
                  <a:schemeClr val="accent1">
                    <a:lumMod val="75000"/>
                  </a:schemeClr>
                </a:solidFill>
                <a:latin typeface="Arial"/>
              </a:rPr>
              <a:t>Interpolation asymmetry bias</a:t>
            </a:r>
          </a:p>
          <a:p>
            <a:pPr marL="914400" lvl="1" indent="-342900">
              <a:lnSpc>
                <a:spcPct val="115000"/>
              </a:lnSpc>
              <a:buClr>
                <a:srgbClr val="595959"/>
              </a:buClr>
              <a:buFont typeface="Arial"/>
              <a:buChar char="○"/>
              <a:tabLst>
                <a:tab pos="0" algn="l"/>
              </a:tabLst>
            </a:pPr>
            <a:r>
              <a:rPr lang="en-GB" sz="1800" spc="-1" dirty="0">
                <a:solidFill>
                  <a:srgbClr val="595959"/>
                </a:solidFill>
              </a:rPr>
              <a:t>Asymmetric information transfer bias</a:t>
            </a:r>
            <a:endParaRPr lang="de-DE" sz="1800" spc="-1" dirty="0">
              <a:solidFill>
                <a:srgbClr val="595959"/>
              </a:solidFill>
            </a:endParaRPr>
          </a:p>
          <a:p>
            <a:pPr marL="914400" lvl="1" indent="-342900">
              <a:lnSpc>
                <a:spcPct val="115000"/>
              </a:lnSpc>
              <a:buClr>
                <a:srgbClr val="595959"/>
              </a:buClr>
              <a:buNone/>
              <a:tabLst>
                <a:tab pos="0" algn="l"/>
              </a:tabLst>
            </a:pPr>
            <a:endParaRPr lang="de-DE" sz="1800" strike="noStrike" spc="-1" dirty="0">
              <a:solidFill>
                <a:srgbClr val="595959"/>
              </a:solidFill>
              <a:latin typeface="Arial"/>
            </a:endParaRPr>
          </a:p>
          <a:p>
            <a:pPr marL="571500" lvl="1" indent="0">
              <a:lnSpc>
                <a:spcPct val="114999"/>
              </a:lnSpc>
              <a:buClr>
                <a:srgbClr val="595959"/>
              </a:buClr>
              <a:buNone/>
              <a:tabLst>
                <a:tab pos="0" algn="l"/>
              </a:tabLst>
            </a:pPr>
            <a:endParaRPr lang="en-GB" sz="1800" b="0" strike="noStrike" spc="-1" dirty="0">
              <a:solidFill>
                <a:srgbClr val="595959"/>
              </a:solidFill>
              <a:latin typeface="Arial"/>
            </a:endParaRPr>
          </a:p>
          <a:p>
            <a:pPr marL="457200" indent="-342900">
              <a:lnSpc>
                <a:spcPct val="115000"/>
              </a:lnSpc>
              <a:buNone/>
              <a:tabLst>
                <a:tab pos="0" algn="l"/>
              </a:tabLst>
            </a:pPr>
            <a:endParaRPr lang="en-GB" sz="1800" b="0" strike="noStrike" spc="-1" dirty="0">
              <a:solidFill>
                <a:srgbClr val="595959"/>
              </a:solidFill>
              <a:latin typeface="Arial"/>
            </a:endParaRPr>
          </a:p>
          <a:p>
            <a:pPr>
              <a:lnSpc>
                <a:spcPct val="115000"/>
              </a:lnSpc>
              <a:buNone/>
              <a:tabLst>
                <a:tab pos="0" algn="l"/>
              </a:tabLst>
            </a:pPr>
            <a:endParaRPr lang="de-DE" sz="1800" spc="-1" dirty="0">
              <a:solidFill>
                <a:srgbClr val="000000"/>
              </a:solidFill>
              <a:latin typeface="Arial"/>
            </a:endParaRPr>
          </a:p>
        </p:txBody>
      </p:sp>
      <p:sp>
        <p:nvSpPr>
          <p:cNvPr id="5" name="PlaceHolder 1"/>
          <p:cNvSpPr txBox="1">
            <a:spLocks/>
          </p:cNvSpPr>
          <p:nvPr/>
        </p:nvSpPr>
        <p:spPr>
          <a:xfrm>
            <a:off x="360000" y="180000"/>
            <a:ext cx="8639640" cy="799560"/>
          </a:xfrm>
          <a:prstGeom prst="rect">
            <a:avLst/>
          </a:prstGeom>
          <a:noFill/>
          <a:ln w="0">
            <a:noFill/>
          </a:ln>
        </p:spPr>
        <p:txBody>
          <a:bodyPr tIns="91440" bIns="91440" anchor="ctr">
            <a:noAutofit/>
          </a:bodyPr>
          <a:lstStyle/>
          <a:p>
            <a:pPr lvl="0">
              <a:spcBef>
                <a:spcPct val="0"/>
              </a:spcBef>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Limitations and Biases</a:t>
            </a:r>
            <a:r>
              <a:rPr lang="en-US" sz="2800" b="1" spc="-1" dirty="0">
                <a:solidFill>
                  <a:srgbClr val="00324D"/>
                </a:solidFill>
                <a:latin typeface="Arial"/>
                <a:ea typeface="Arial"/>
              </a:rPr>
              <a:t> of Methods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2" name="PlaceHolder 2">
            <a:extLst>
              <a:ext uri="{FF2B5EF4-FFF2-40B4-BE49-F238E27FC236}">
                <a16:creationId xmlns:a16="http://schemas.microsoft.com/office/drawing/2014/main" id="{C3FC236E-924C-6B03-0490-449B2DA5FCC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11</a:t>
            </a:fld>
            <a:endParaRPr lang="en-DE" dirty="0">
              <a:latin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 descr="tp1-tp2.png"/>
          <p:cNvPicPr/>
          <p:nvPr/>
        </p:nvPicPr>
        <p:blipFill>
          <a:blip r:embed="rId3"/>
          <a:stretch/>
        </p:blipFill>
        <p:spPr>
          <a:xfrm>
            <a:off x="2156054" y="1277185"/>
            <a:ext cx="4771440" cy="2360160"/>
          </a:xfrm>
          <a:prstGeom prst="rect">
            <a:avLst/>
          </a:prstGeom>
          <a:ln w="0">
            <a:noFill/>
          </a:ln>
        </p:spPr>
      </p:pic>
      <p:pic>
        <p:nvPicPr>
          <p:cNvPr id="234" name="Picture 3" descr="tp1-tp2reg.png"/>
          <p:cNvPicPr/>
          <p:nvPr/>
        </p:nvPicPr>
        <p:blipFill>
          <a:blip r:embed="rId4"/>
          <a:stretch/>
        </p:blipFill>
        <p:spPr>
          <a:xfrm>
            <a:off x="2156788" y="1277185"/>
            <a:ext cx="4771440" cy="2360160"/>
          </a:xfrm>
          <a:prstGeom prst="rect">
            <a:avLst/>
          </a:prstGeom>
          <a:ln w="0">
            <a:noFill/>
          </a:ln>
        </p:spPr>
      </p:pic>
      <p:sp>
        <p:nvSpPr>
          <p:cNvPr id="235" name="Text Box 2"/>
          <p:cNvSpPr/>
          <p:nvPr/>
        </p:nvSpPr>
        <p:spPr>
          <a:xfrm>
            <a:off x="730961" y="3998538"/>
            <a:ext cx="7647120" cy="161172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2100" strike="noStrike" spc="-1" dirty="0">
                <a:solidFill>
                  <a:srgbClr val="595959"/>
                </a:solidFill>
                <a:latin typeface="Arial"/>
                <a:ea typeface="ＭＳ Ｐゴシック"/>
              </a:rPr>
              <a:t> </a:t>
            </a:r>
            <a:r>
              <a:rPr lang="en-GB" spc="-1" dirty="0">
                <a:solidFill>
                  <a:srgbClr val="595959"/>
                </a:solidFill>
                <a:latin typeface="Arial"/>
                <a:ea typeface="ＭＳ Ｐゴシック"/>
              </a:rPr>
              <a:t>Pitfall: Mapping</a:t>
            </a:r>
            <a:r>
              <a:rPr lang="en-GB" sz="1800" strike="noStrike" spc="-1" dirty="0">
                <a:solidFill>
                  <a:srgbClr val="595959"/>
                </a:solidFill>
                <a:latin typeface="Arial"/>
                <a:ea typeface="ＭＳ Ｐゴシック"/>
              </a:rPr>
              <a:t> follow-up to baseline</a:t>
            </a:r>
            <a:endParaRPr lang="en-US" spc="-1" dirty="0">
              <a:solidFill>
                <a:srgbClr val="595959"/>
              </a:solidFill>
            </a:endParaRPr>
          </a:p>
          <a:p>
            <a:pPr lvl="1" indent="-215900">
              <a:lnSpc>
                <a:spcPct val="88000"/>
              </a:lnSpc>
              <a:spcBef>
                <a:spcPts val="907"/>
              </a:spcBef>
              <a:spcAft>
                <a:spcPts val="547"/>
              </a:spcAft>
              <a:buClr>
                <a:srgbClr val="000000"/>
              </a:buClr>
              <a:buFont typeface="Arial"/>
              <a:buChar char="•"/>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pc="-1" dirty="0">
                <a:solidFill>
                  <a:srgbClr val="595959"/>
                </a:solidFill>
                <a:latin typeface="Arial"/>
                <a:ea typeface="ＭＳ Ｐゴシック"/>
              </a:rPr>
              <a:t>Baseline stays </a:t>
            </a:r>
            <a:r>
              <a:rPr lang="en-GB" spc="-1" dirty="0">
                <a:solidFill>
                  <a:srgbClr val="595959"/>
                </a:solidFill>
                <a:ea typeface="ＭＳ Ｐゴシック"/>
              </a:rPr>
              <a:t>crisp, follow-up appears smoothed </a:t>
            </a:r>
            <a:endParaRPr lang="en-GB" sz="1800" b="0" strike="noStrike" spc="-1" dirty="0">
              <a:solidFill>
                <a:srgbClr val="595959"/>
              </a:solidFill>
              <a:highlight>
                <a:srgbClr val="FFFF00"/>
              </a:highlight>
              <a:latin typeface="Arial"/>
              <a:ea typeface="ＭＳ Ｐゴシック"/>
            </a:endParaRPr>
          </a:p>
          <a:p>
            <a:pPr marL="457200" lvl="1" indent="-215900">
              <a:lnSpc>
                <a:spcPct val="88000"/>
              </a:lnSpc>
              <a:spcAft>
                <a:spcPts val="547"/>
              </a:spcAft>
              <a:buClr>
                <a:srgbClr val="000000"/>
              </a:buClr>
              <a:buFont typeface="Arial"/>
              <a:buChar char="•"/>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800" b="0" strike="noStrike" spc="-1" dirty="0">
                <a:solidFill>
                  <a:srgbClr val="595959"/>
                </a:solidFill>
                <a:latin typeface="Arial"/>
                <a:ea typeface="ＭＳ Ｐゴシック"/>
              </a:rPr>
              <a:t>Often leads to overestimating change</a:t>
            </a:r>
            <a:endParaRPr lang="en-US" sz="1800" b="0" strike="noStrike" spc="-1" dirty="0">
              <a:solidFill>
                <a:srgbClr val="595959"/>
              </a:solidFill>
              <a:latin typeface="Arial"/>
            </a:endParaRPr>
          </a:p>
        </p:txBody>
      </p:sp>
      <p:sp>
        <p:nvSpPr>
          <p:cNvPr id="236" name="PlaceHolder 1"/>
          <p:cNvSpPr>
            <a:spLocks noGrp="1"/>
          </p:cNvSpPr>
          <p:nvPr>
            <p:ph type="title" idx="4294967295"/>
          </p:nvPr>
        </p:nvSpPr>
        <p:spPr>
          <a:xfrm>
            <a:off x="504825" y="179388"/>
            <a:ext cx="8639175" cy="800100"/>
          </a:xfrm>
          <a:prstGeom prst="rect">
            <a:avLst/>
          </a:prstGeom>
          <a:noFill/>
          <a:ln w="0">
            <a:noFill/>
          </a:ln>
        </p:spPr>
        <p:txBody>
          <a:bodyPr lIns="91440" tIns="91440" rIns="91440" bIns="91440" anchor="ctr">
            <a:noAutofit/>
          </a:bodyPr>
          <a:lstStyle/>
          <a:p>
            <a:pPr>
              <a:lnSpc>
                <a:spcPct val="100000"/>
              </a:lnSpc>
            </a:pPr>
            <a:r>
              <a:rPr lang="en-US" sz="2800" b="1" spc="-1" dirty="0">
                <a:solidFill>
                  <a:srgbClr val="00324D"/>
                </a:solidFill>
                <a:ea typeface="+mj-lt"/>
                <a:cs typeface="+mj-lt"/>
              </a:rPr>
              <a:t>Interpolation Asymmetry Bias</a:t>
            </a:r>
            <a:endParaRPr lang="en-US" sz="2800" b="1" spc="-1" dirty="0">
              <a:solidFill>
                <a:srgbClr val="00324D"/>
              </a:solidFill>
            </a:endParaRPr>
          </a:p>
        </p:txBody>
      </p:sp>
      <p:sp>
        <p:nvSpPr>
          <p:cNvPr id="2" name="Text Box 2">
            <a:extLst>
              <a:ext uri="{FF2B5EF4-FFF2-40B4-BE49-F238E27FC236}">
                <a16:creationId xmlns:a16="http://schemas.microsoft.com/office/drawing/2014/main" id="{1BE275EA-4211-D677-6665-AF704EB4C6DE}"/>
              </a:ext>
            </a:extLst>
          </p:cNvPr>
          <p:cNvSpPr/>
          <p:nvPr/>
        </p:nvSpPr>
        <p:spPr>
          <a:xfrm>
            <a:off x="2712302" y="3371249"/>
            <a:ext cx="1382281" cy="192962"/>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trike="noStrike" spc="-1" dirty="0">
                <a:solidFill>
                  <a:schemeClr val="bg1"/>
                </a:solidFill>
                <a:latin typeface="Arial"/>
                <a:ea typeface="ＭＳ Ｐゴシック"/>
              </a:rPr>
              <a:t>  </a:t>
            </a:r>
            <a:r>
              <a:rPr lang="en-GB" sz="1400" b="1" spc="-1" dirty="0">
                <a:solidFill>
                  <a:schemeClr val="bg1"/>
                </a:solidFill>
                <a:latin typeface="Arial"/>
                <a:ea typeface="ＭＳ Ｐゴシック"/>
              </a:rPr>
              <a:t>t=1 (baseline)</a:t>
            </a:r>
            <a:endParaRPr lang="en-GB" sz="1400" b="1" strike="noStrike" spc="-1" dirty="0">
              <a:solidFill>
                <a:schemeClr val="bg1"/>
              </a:solidFill>
              <a:latin typeface="Arial"/>
              <a:ea typeface="ＭＳ Ｐゴシック"/>
            </a:endParaRPr>
          </a:p>
        </p:txBody>
      </p:sp>
      <p:sp>
        <p:nvSpPr>
          <p:cNvPr id="4" name="Text Box 2">
            <a:extLst>
              <a:ext uri="{FF2B5EF4-FFF2-40B4-BE49-F238E27FC236}">
                <a16:creationId xmlns:a16="http://schemas.microsoft.com/office/drawing/2014/main" id="{92533463-32A1-5C36-B8E0-4C705B911347}"/>
              </a:ext>
            </a:extLst>
          </p:cNvPr>
          <p:cNvSpPr/>
          <p:nvPr/>
        </p:nvSpPr>
        <p:spPr>
          <a:xfrm>
            <a:off x="4883811" y="3371248"/>
            <a:ext cx="1382281" cy="192962"/>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trike="noStrike" spc="-1" dirty="0">
                <a:solidFill>
                  <a:schemeClr val="bg1"/>
                </a:solidFill>
                <a:latin typeface="Arial"/>
                <a:ea typeface="ＭＳ Ｐゴシック"/>
              </a:rPr>
              <a:t>  </a:t>
            </a:r>
            <a:r>
              <a:rPr lang="en-GB" sz="1400" b="1" spc="-1" dirty="0">
                <a:solidFill>
                  <a:schemeClr val="bg1"/>
                </a:solidFill>
                <a:latin typeface="Arial"/>
                <a:ea typeface="ＭＳ Ｐゴシック"/>
              </a:rPr>
              <a:t>t=2 (follow-up)</a:t>
            </a:r>
            <a:endParaRPr lang="en-GB" sz="1400" b="1" strike="noStrike" spc="-1" dirty="0">
              <a:solidFill>
                <a:schemeClr val="bg1"/>
              </a:solidFill>
              <a:latin typeface="Arial"/>
              <a:ea typeface="ＭＳ Ｐゴシック"/>
            </a:endParaRPr>
          </a:p>
        </p:txBody>
      </p:sp>
      <p:sp>
        <p:nvSpPr>
          <p:cNvPr id="5" name="PlaceHolder 2">
            <a:extLst>
              <a:ext uri="{FF2B5EF4-FFF2-40B4-BE49-F238E27FC236}">
                <a16:creationId xmlns:a16="http://schemas.microsoft.com/office/drawing/2014/main" id="{4CE7207A-52A9-C8B9-91D8-3142129ED59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12</a:t>
            </a:fld>
            <a:endParaRPr lang="en-DE" dirty="0">
              <a:latin typeface="Times New Roman"/>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additive="repl">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1" descr="norm-orig-crop.png"/>
          <p:cNvPicPr/>
          <p:nvPr/>
        </p:nvPicPr>
        <p:blipFill>
          <a:blip r:embed="rId3"/>
          <a:stretch/>
        </p:blipFill>
        <p:spPr>
          <a:xfrm>
            <a:off x="2492280" y="383760"/>
            <a:ext cx="4153680" cy="4935600"/>
          </a:xfrm>
          <a:prstGeom prst="rect">
            <a:avLst/>
          </a:prstGeom>
          <a:ln w="0">
            <a:noFill/>
          </a:ln>
        </p:spPr>
      </p:pic>
      <p:sp>
        <p:nvSpPr>
          <p:cNvPr id="4" name="Text Box 2">
            <a:extLst>
              <a:ext uri="{FF2B5EF4-FFF2-40B4-BE49-F238E27FC236}">
                <a16:creationId xmlns:a16="http://schemas.microsoft.com/office/drawing/2014/main" id="{0D6F3ADE-D914-A656-42FA-CEC3847D890E}"/>
              </a:ext>
            </a:extLst>
          </p:cNvPr>
          <p:cNvSpPr/>
          <p:nvPr/>
        </p:nvSpPr>
        <p:spPr>
          <a:xfrm>
            <a:off x="2491661" y="4941685"/>
            <a:ext cx="4156163" cy="260486"/>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gn="ct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trike="noStrike" spc="-1" dirty="0">
                <a:solidFill>
                  <a:schemeClr val="bg1"/>
                </a:solidFill>
                <a:latin typeface="Arial"/>
                <a:ea typeface="ＭＳ Ｐゴシック"/>
              </a:rPr>
              <a:t>  Original</a:t>
            </a:r>
            <a:r>
              <a:rPr lang="en-GB" sz="1400" b="1" spc="-1" dirty="0">
                <a:solidFill>
                  <a:schemeClr val="bg1"/>
                </a:solidFill>
                <a:latin typeface="Arial"/>
                <a:ea typeface="ＭＳ Ｐゴシック"/>
              </a:rPr>
              <a:t> Image</a:t>
            </a:r>
            <a:endParaRPr lang="en-GB" sz="1400" b="1" strike="noStrike" spc="-1" dirty="0">
              <a:solidFill>
                <a:schemeClr val="bg1"/>
              </a:solidFill>
              <a:latin typeface="Arial"/>
              <a:ea typeface="ＭＳ Ｐゴシック"/>
            </a:endParaRPr>
          </a:p>
        </p:txBody>
      </p:sp>
      <p:sp>
        <p:nvSpPr>
          <p:cNvPr id="3" name="PlaceHolder 2">
            <a:extLst>
              <a:ext uri="{FF2B5EF4-FFF2-40B4-BE49-F238E27FC236}">
                <a16:creationId xmlns:a16="http://schemas.microsoft.com/office/drawing/2014/main" id="{4C2B227B-8E1B-CD58-A342-25C06324E53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13</a:t>
            </a:fld>
            <a:endParaRPr lang="en-DE" dirty="0">
              <a:latin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1" descr="norm-interp-crop.png"/>
          <p:cNvPicPr/>
          <p:nvPr/>
        </p:nvPicPr>
        <p:blipFill>
          <a:blip r:embed="rId3"/>
          <a:stretch/>
        </p:blipFill>
        <p:spPr>
          <a:xfrm>
            <a:off x="2492280" y="383760"/>
            <a:ext cx="4153680" cy="4935600"/>
          </a:xfrm>
          <a:prstGeom prst="rect">
            <a:avLst/>
          </a:prstGeom>
          <a:ln w="0">
            <a:noFill/>
          </a:ln>
        </p:spPr>
      </p:pic>
      <p:sp>
        <p:nvSpPr>
          <p:cNvPr id="5" name="Text Box 2">
            <a:extLst>
              <a:ext uri="{FF2B5EF4-FFF2-40B4-BE49-F238E27FC236}">
                <a16:creationId xmlns:a16="http://schemas.microsoft.com/office/drawing/2014/main" id="{9CFD3219-0A21-B172-CD48-FA647049F673}"/>
              </a:ext>
            </a:extLst>
          </p:cNvPr>
          <p:cNvSpPr/>
          <p:nvPr/>
        </p:nvSpPr>
        <p:spPr>
          <a:xfrm>
            <a:off x="2491661" y="4941685"/>
            <a:ext cx="4156163" cy="260486"/>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gn="ct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trike="noStrike" spc="-1" dirty="0">
                <a:solidFill>
                  <a:schemeClr val="bg1"/>
                </a:solidFill>
                <a:latin typeface="Arial"/>
                <a:ea typeface="ＭＳ Ｐゴシック"/>
              </a:rPr>
              <a:t>  </a:t>
            </a:r>
            <a:r>
              <a:rPr lang="en-GB" sz="1400" b="1" spc="-1" dirty="0">
                <a:solidFill>
                  <a:schemeClr val="bg1"/>
                </a:solidFill>
                <a:latin typeface="Arial"/>
                <a:ea typeface="ＭＳ Ｐゴシック"/>
              </a:rPr>
              <a:t>Twice Interpolated Image </a:t>
            </a:r>
            <a:endParaRPr lang="en-GB" sz="1400" b="1" strike="noStrike" spc="-1" dirty="0">
              <a:solidFill>
                <a:schemeClr val="bg1"/>
              </a:solidFill>
              <a:latin typeface="Arial"/>
              <a:ea typeface="ＭＳ Ｐゴシック"/>
            </a:endParaRPr>
          </a:p>
        </p:txBody>
      </p:sp>
      <p:sp>
        <p:nvSpPr>
          <p:cNvPr id="3" name="PlaceHolder 2">
            <a:extLst>
              <a:ext uri="{FF2B5EF4-FFF2-40B4-BE49-F238E27FC236}">
                <a16:creationId xmlns:a16="http://schemas.microsoft.com/office/drawing/2014/main" id="{87A19743-CDB6-76EE-45E8-F6D005344FC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14</a:t>
            </a:fld>
            <a:endParaRPr lang="en-DE" dirty="0">
              <a:latin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1" descr="white-orig-crop.png"/>
          <p:cNvPicPr/>
          <p:nvPr/>
        </p:nvPicPr>
        <p:blipFill>
          <a:blip r:embed="rId3"/>
          <a:stretch/>
        </p:blipFill>
        <p:spPr>
          <a:xfrm>
            <a:off x="2492280" y="383760"/>
            <a:ext cx="4153680" cy="4935600"/>
          </a:xfrm>
          <a:prstGeom prst="rect">
            <a:avLst/>
          </a:prstGeom>
          <a:ln w="0">
            <a:noFill/>
          </a:ln>
        </p:spPr>
      </p:pic>
      <p:sp>
        <p:nvSpPr>
          <p:cNvPr id="7" name="Text Box 2">
            <a:extLst>
              <a:ext uri="{FF2B5EF4-FFF2-40B4-BE49-F238E27FC236}">
                <a16:creationId xmlns:a16="http://schemas.microsoft.com/office/drawing/2014/main" id="{8519A735-61B0-5CDF-E5B1-34C82F8AD300}"/>
              </a:ext>
            </a:extLst>
          </p:cNvPr>
          <p:cNvSpPr/>
          <p:nvPr/>
        </p:nvSpPr>
        <p:spPr>
          <a:xfrm>
            <a:off x="2491661" y="4941685"/>
            <a:ext cx="4156163" cy="260486"/>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gn="ct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trike="noStrike" spc="-1" dirty="0">
                <a:solidFill>
                  <a:schemeClr val="bg1"/>
                </a:solidFill>
                <a:latin typeface="Arial"/>
                <a:ea typeface="ＭＳ Ｐゴシック"/>
              </a:rPr>
              <a:t>  Original</a:t>
            </a:r>
            <a:r>
              <a:rPr lang="en-GB" sz="1400" b="1" spc="-1" dirty="0">
                <a:solidFill>
                  <a:schemeClr val="bg1"/>
                </a:solidFill>
                <a:latin typeface="Arial"/>
                <a:ea typeface="ＭＳ Ｐゴシック"/>
              </a:rPr>
              <a:t> Image</a:t>
            </a:r>
            <a:endParaRPr lang="en-GB" sz="1400" b="1" strike="noStrike" spc="-1" dirty="0">
              <a:solidFill>
                <a:schemeClr val="bg1"/>
              </a:solidFill>
              <a:latin typeface="Arial"/>
              <a:ea typeface="ＭＳ Ｐゴシック"/>
            </a:endParaRPr>
          </a:p>
        </p:txBody>
      </p:sp>
      <p:sp>
        <p:nvSpPr>
          <p:cNvPr id="3" name="PlaceHolder 2">
            <a:extLst>
              <a:ext uri="{FF2B5EF4-FFF2-40B4-BE49-F238E27FC236}">
                <a16:creationId xmlns:a16="http://schemas.microsoft.com/office/drawing/2014/main" id="{F39F5001-9C33-A14A-20AD-6CEDF4B7582E}"/>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15</a:t>
            </a:fld>
            <a:endParaRPr lang="en-DE" dirty="0">
              <a:latin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1" descr="white-interp-crop.png"/>
          <p:cNvPicPr/>
          <p:nvPr/>
        </p:nvPicPr>
        <p:blipFill>
          <a:blip r:embed="rId3"/>
          <a:stretch/>
        </p:blipFill>
        <p:spPr>
          <a:xfrm>
            <a:off x="2492280" y="383760"/>
            <a:ext cx="4153680" cy="4935600"/>
          </a:xfrm>
          <a:prstGeom prst="rect">
            <a:avLst/>
          </a:prstGeom>
          <a:ln w="0">
            <a:noFill/>
          </a:ln>
        </p:spPr>
      </p:pic>
      <p:sp>
        <p:nvSpPr>
          <p:cNvPr id="5" name="Text Box 2">
            <a:extLst>
              <a:ext uri="{FF2B5EF4-FFF2-40B4-BE49-F238E27FC236}">
                <a16:creationId xmlns:a16="http://schemas.microsoft.com/office/drawing/2014/main" id="{3ECB599C-8A40-DB26-0302-374C6E4E2A7A}"/>
              </a:ext>
            </a:extLst>
          </p:cNvPr>
          <p:cNvSpPr/>
          <p:nvPr/>
        </p:nvSpPr>
        <p:spPr>
          <a:xfrm>
            <a:off x="2491661" y="4941685"/>
            <a:ext cx="4156163" cy="260486"/>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gn="ct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trike="noStrike" spc="-1" dirty="0">
                <a:solidFill>
                  <a:schemeClr val="bg1"/>
                </a:solidFill>
                <a:latin typeface="Arial"/>
                <a:ea typeface="ＭＳ Ｐゴシック"/>
              </a:rPr>
              <a:t>  </a:t>
            </a:r>
            <a:r>
              <a:rPr lang="en-GB" sz="1400" b="1" spc="-1" dirty="0">
                <a:solidFill>
                  <a:schemeClr val="bg1"/>
                </a:solidFill>
                <a:latin typeface="Arial"/>
                <a:ea typeface="ＭＳ Ｐゴシック"/>
              </a:rPr>
              <a:t>Twice Interpolated Image </a:t>
            </a:r>
            <a:endParaRPr lang="en-GB" sz="1400" b="1" strike="noStrike" spc="-1" dirty="0">
              <a:solidFill>
                <a:schemeClr val="bg1"/>
              </a:solidFill>
              <a:latin typeface="Arial"/>
              <a:ea typeface="ＭＳ Ｐゴシック"/>
            </a:endParaRPr>
          </a:p>
        </p:txBody>
      </p:sp>
      <p:sp>
        <p:nvSpPr>
          <p:cNvPr id="3" name="PlaceHolder 2">
            <a:extLst>
              <a:ext uri="{FF2B5EF4-FFF2-40B4-BE49-F238E27FC236}">
                <a16:creationId xmlns:a16="http://schemas.microsoft.com/office/drawing/2014/main" id="{F28217F4-FCF2-A183-A0D5-2D0C611ADF2E}"/>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16</a:t>
            </a:fld>
            <a:endParaRPr lang="en-DE" dirty="0">
              <a:latin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 descr="avg.asegs.lh.eps"/>
          <p:cNvPicPr/>
          <p:nvPr/>
        </p:nvPicPr>
        <p:blipFill>
          <a:blip r:embed="rId3"/>
          <a:stretch/>
        </p:blipFill>
        <p:spPr>
          <a:xfrm>
            <a:off x="1022760" y="1408424"/>
            <a:ext cx="3432600" cy="2763360"/>
          </a:xfrm>
          <a:prstGeom prst="rect">
            <a:avLst/>
          </a:prstGeom>
          <a:ln w="0">
            <a:noFill/>
          </a:ln>
        </p:spPr>
      </p:pic>
      <p:pic>
        <p:nvPicPr>
          <p:cNvPr id="244" name="Picture 3" descr="avg.asegs.rh.eps"/>
          <p:cNvPicPr/>
          <p:nvPr/>
        </p:nvPicPr>
        <p:blipFill>
          <a:blip r:embed="rId4"/>
          <a:stretch/>
        </p:blipFill>
        <p:spPr>
          <a:xfrm>
            <a:off x="4592880" y="1408424"/>
            <a:ext cx="3432600" cy="2763360"/>
          </a:xfrm>
          <a:prstGeom prst="rect">
            <a:avLst/>
          </a:prstGeom>
          <a:ln w="0">
            <a:noFill/>
          </a:ln>
        </p:spPr>
      </p:pic>
      <p:sp>
        <p:nvSpPr>
          <p:cNvPr id="245" name="Text Box 4"/>
          <p:cNvSpPr/>
          <p:nvPr/>
        </p:nvSpPr>
        <p:spPr>
          <a:xfrm>
            <a:off x="828720" y="4481384"/>
            <a:ext cx="7427520" cy="72396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1800" b="0" strike="noStrike" spc="-1" dirty="0">
                <a:solidFill>
                  <a:srgbClr val="595959"/>
                </a:solidFill>
                <a:latin typeface="Arial"/>
              </a:rPr>
              <a:t>MIRIAD dataset (65 </a:t>
            </a:r>
            <a:r>
              <a:rPr lang="en-GB" spc="-1" dirty="0">
                <a:solidFill>
                  <a:srgbClr val="595959"/>
                </a:solidFill>
                <a:latin typeface="Arial"/>
              </a:rPr>
              <a:t>participants</a:t>
            </a:r>
            <a:r>
              <a:rPr lang="en-GB" sz="1800" b="0" strike="noStrike" spc="-1" dirty="0">
                <a:solidFill>
                  <a:srgbClr val="595959"/>
                </a:solidFill>
                <a:latin typeface="Arial"/>
              </a:rPr>
              <a:t>)</a:t>
            </a:r>
            <a:endParaRPr lang="en-US" sz="1800" b="0" strike="noStrike" spc="-1" dirty="0">
              <a:solidFill>
                <a:srgbClr val="595959"/>
              </a:solidFill>
              <a:latin typeface="Arial"/>
            </a:endParaRPr>
          </a:p>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pc="-1" dirty="0">
                <a:solidFill>
                  <a:srgbClr val="595959"/>
                </a:solidFill>
                <a:latin typeface="Arial"/>
              </a:rPr>
              <a:t>Original (first </a:t>
            </a:r>
            <a:r>
              <a:rPr lang="en-GB" sz="1800" b="0" strike="noStrike" spc="-1" dirty="0">
                <a:solidFill>
                  <a:srgbClr val="595959"/>
                </a:solidFill>
                <a:latin typeface="Arial"/>
              </a:rPr>
              <a:t>session</a:t>
            </a:r>
            <a:r>
              <a:rPr lang="en-GB" spc="-1" dirty="0">
                <a:solidFill>
                  <a:srgbClr val="595959"/>
                </a:solidFill>
                <a:latin typeface="Arial"/>
              </a:rPr>
              <a:t>,</a:t>
            </a:r>
            <a:r>
              <a:rPr lang="en-GB" sz="1800" b="0" strike="noStrike" spc="-1" dirty="0">
                <a:solidFill>
                  <a:srgbClr val="595959"/>
                </a:solidFill>
                <a:latin typeface="Arial"/>
              </a:rPr>
              <a:t> first scan</a:t>
            </a:r>
            <a:r>
              <a:rPr lang="en-GB" spc="-1" dirty="0">
                <a:solidFill>
                  <a:srgbClr val="595959"/>
                </a:solidFill>
                <a:latin typeface="Arial"/>
              </a:rPr>
              <a:t>)</a:t>
            </a:r>
            <a:r>
              <a:rPr lang="en-GB" sz="1800" b="0" strike="noStrike" spc="-1" dirty="0">
                <a:solidFill>
                  <a:srgbClr val="595959"/>
                </a:solidFill>
                <a:latin typeface="Arial"/>
              </a:rPr>
              <a:t> </a:t>
            </a:r>
            <a:r>
              <a:rPr lang="en-GB" spc="-1" dirty="0">
                <a:solidFill>
                  <a:srgbClr val="595959"/>
                </a:solidFill>
                <a:latin typeface="Arial"/>
              </a:rPr>
              <a:t>vs. twice interpolated</a:t>
            </a:r>
            <a:r>
              <a:rPr lang="en-GB" sz="1800" b="0" strike="noStrike" spc="-1" dirty="0">
                <a:solidFill>
                  <a:srgbClr val="595959"/>
                </a:solidFill>
                <a:latin typeface="Arial"/>
              </a:rPr>
              <a:t> image</a:t>
            </a:r>
            <a:endParaRPr lang="en-US" sz="1800" b="0" strike="noStrike" spc="-1" dirty="0">
              <a:solidFill>
                <a:srgbClr val="595959"/>
              </a:solidFill>
              <a:latin typeface="Arial"/>
            </a:endParaRPr>
          </a:p>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endParaRPr lang="en-GB" sz="1800" b="0" strike="noStrike" spc="-1" dirty="0">
              <a:solidFill>
                <a:srgbClr val="404040"/>
              </a:solidFill>
              <a:highlight>
                <a:srgbClr val="FFFF00"/>
              </a:highlight>
              <a:latin typeface="Arial"/>
            </a:endParaRPr>
          </a:p>
        </p:txBody>
      </p:sp>
      <p:sp>
        <p:nvSpPr>
          <p:cNvPr id="11" name="PlaceHolder 1"/>
          <p:cNvSpPr txBox="1">
            <a:spLocks/>
          </p:cNvSpPr>
          <p:nvPr/>
        </p:nvSpPr>
        <p:spPr>
          <a:xfrm>
            <a:off x="360000" y="180000"/>
            <a:ext cx="8639640" cy="799560"/>
          </a:xfrm>
          <a:prstGeom prst="rect">
            <a:avLst/>
          </a:prstGeom>
          <a:noFill/>
          <a:ln w="0">
            <a:noFill/>
          </a:ln>
        </p:spPr>
        <p:txBody>
          <a:bodyPr t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Interpolation Asymmetry</a:t>
            </a:r>
            <a:r>
              <a:rPr kumimoji="0" lang="en-US" sz="2800" b="1" i="0" u="none" strike="noStrike" kern="1200" cap="none" spc="-1" normalizeH="0" noProof="0" dirty="0">
                <a:ln>
                  <a:noFill/>
                </a:ln>
                <a:solidFill>
                  <a:srgbClr val="00324D"/>
                </a:solidFill>
                <a:effectLst/>
                <a:uLnTx/>
                <a:uFillTx/>
                <a:latin typeface="Arial"/>
                <a:ea typeface="Arial"/>
                <a:cs typeface="+mj-cs"/>
              </a:rPr>
              <a:t> Bias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2" name="PlaceHolder 2">
            <a:extLst>
              <a:ext uri="{FF2B5EF4-FFF2-40B4-BE49-F238E27FC236}">
                <a16:creationId xmlns:a16="http://schemas.microsoft.com/office/drawing/2014/main" id="{0F4E6B8E-B5CC-4335-DB4D-DF9A163E7EFD}"/>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17</a:t>
            </a:fld>
            <a:endParaRPr lang="en-DE" dirty="0">
              <a:latin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E3423-02DE-0AF9-6D2B-4F4DE54F841F}"/>
            </a:ext>
          </a:extLst>
        </p:cNvPr>
        <p:cNvGrpSpPr/>
        <p:nvPr/>
      </p:nvGrpSpPr>
      <p:grpSpPr>
        <a:xfrm>
          <a:off x="0" y="0"/>
          <a:ext cx="0" cy="0"/>
          <a:chOff x="0" y="0"/>
          <a:chExt cx="0" cy="0"/>
        </a:xfrm>
      </p:grpSpPr>
      <p:sp>
        <p:nvSpPr>
          <p:cNvPr id="6" name="PlaceHolder 1"/>
          <p:cNvSpPr txBox="1">
            <a:spLocks/>
          </p:cNvSpPr>
          <p:nvPr/>
        </p:nvSpPr>
        <p:spPr>
          <a:xfrm>
            <a:off x="360000" y="180000"/>
            <a:ext cx="8639640" cy="799560"/>
          </a:xfrm>
          <a:prstGeom prst="rect">
            <a:avLst/>
          </a:prstGeom>
          <a:noFill/>
          <a:ln w="0">
            <a:noFill/>
          </a:ln>
        </p:spPr>
        <p:txBody>
          <a:bodyPr t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Limitations and Biases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7" name="PlaceHolder 2"/>
          <p:cNvSpPr txBox="1">
            <a:spLocks/>
          </p:cNvSpPr>
          <p:nvPr/>
        </p:nvSpPr>
        <p:spPr>
          <a:xfrm>
            <a:off x="360000" y="1199880"/>
            <a:ext cx="8639640" cy="3999600"/>
          </a:xfrm>
          <a:prstGeom prst="rect">
            <a:avLst/>
          </a:prstGeom>
          <a:noFill/>
          <a:ln w="0">
            <a:noFill/>
          </a:ln>
        </p:spPr>
        <p:txBody>
          <a:bodyPr lIns="91440" tIns="91440" rIns="91440" bIns="91440" anchor="t">
            <a:noAutofit/>
          </a:bodyPr>
          <a:lstStyle/>
          <a:p>
            <a:pPr marL="457200" marR="0" lvl="0" indent="-342900" algn="l" defTabSz="914400" rtl="0" eaLnBrk="1" fontAlgn="auto" latinLnBrk="0" hangingPunct="1">
              <a:lnSpc>
                <a:spcPct val="114999"/>
              </a:lnSpc>
              <a:spcBef>
                <a:spcPts val="1000"/>
              </a:spcBef>
              <a:spcAft>
                <a:spcPts val="0"/>
              </a:spcAft>
              <a:buClrTx/>
              <a:buSzTx/>
              <a:buFont typeface="Arial" panose="020B0604020202020204" pitchFamily="34" charset="0"/>
              <a:buNone/>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mn-ea"/>
                <a:cs typeface="Arial"/>
              </a:rPr>
              <a:t>Method design limitations</a:t>
            </a:r>
            <a:endParaRPr kumimoji="0" lang="de-DE" sz="1800" b="0" i="0" u="none" strike="noStrike" kern="1200" cap="none" spc="-1" normalizeH="0" baseline="0" noProof="0" dirty="0">
              <a:ln>
                <a:noFill/>
              </a:ln>
              <a:solidFill>
                <a:srgbClr val="595959"/>
              </a:solidFill>
              <a:effectLst/>
              <a:uLnTx/>
              <a:uFillTx/>
              <a:latin typeface="Arial"/>
              <a:ea typeface="+mn-ea"/>
              <a:cs typeface="Arial"/>
            </a:endParaRPr>
          </a:p>
          <a:p>
            <a:pPr marL="914400" marR="0" lvl="1" indent="-342900" algn="l" defTabSz="914400" rtl="0" eaLnBrk="1" fontAlgn="auto" latinLnBrk="0" hangingPunct="1">
              <a:lnSpc>
                <a:spcPct val="114999"/>
              </a:lnSpc>
              <a:spcBef>
                <a:spcPts val="500"/>
              </a:spcBef>
              <a:spcAft>
                <a:spcPts val="0"/>
              </a:spcAft>
              <a:buClrTx/>
              <a:buSzTx/>
              <a:buFont typeface="Arial,Sans-Serif"/>
              <a:buChar char="○"/>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mn-ea"/>
                <a:cs typeface="Arial"/>
              </a:rPr>
              <a:t>Only two time points</a:t>
            </a:r>
            <a:endParaRPr kumimoji="0" lang="de-DE" sz="1800" b="0" i="0" u="none" strike="noStrike" kern="1200" cap="none" spc="-1" normalizeH="0" baseline="0" noProof="0" dirty="0">
              <a:ln>
                <a:noFill/>
              </a:ln>
              <a:solidFill>
                <a:srgbClr val="595959"/>
              </a:solidFill>
              <a:effectLst/>
              <a:uLnTx/>
              <a:uFillTx/>
              <a:latin typeface="Arial"/>
              <a:ea typeface="+mn-ea"/>
              <a:cs typeface="Arial"/>
            </a:endParaRPr>
          </a:p>
          <a:p>
            <a:pPr marL="914400" marR="0" lvl="1" indent="-342900" algn="l" defTabSz="914400" rtl="0" eaLnBrk="1" fontAlgn="auto" latinLnBrk="0" hangingPunct="1">
              <a:lnSpc>
                <a:spcPct val="114999"/>
              </a:lnSpc>
              <a:spcBef>
                <a:spcPts val="500"/>
              </a:spcBef>
              <a:spcAft>
                <a:spcPts val="0"/>
              </a:spcAft>
              <a:buClrTx/>
              <a:buSzTx/>
              <a:buFont typeface="Arial,Sans-Serif"/>
              <a:buChar char="○"/>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mn-ea"/>
                <a:cs typeface="Arial"/>
              </a:rPr>
              <a:t>Only same number of time points per participant</a:t>
            </a:r>
          </a:p>
          <a:p>
            <a:pPr marL="914400" marR="0" lvl="1" indent="-342900" algn="l" defTabSz="914400" rtl="0" eaLnBrk="1" fontAlgn="auto" latinLnBrk="0" hangingPunct="1">
              <a:lnSpc>
                <a:spcPct val="114999"/>
              </a:lnSpc>
              <a:spcBef>
                <a:spcPts val="500"/>
              </a:spcBef>
              <a:spcAft>
                <a:spcPts val="0"/>
              </a:spcAft>
              <a:buClrTx/>
              <a:buSzTx/>
              <a:buFont typeface="Arial,Sans-Serif"/>
              <a:buChar char="○"/>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mn-ea"/>
                <a:cs typeface="Arial"/>
              </a:rPr>
              <a:t>Only subset of measures (WM/GM, only surfaces)</a:t>
            </a:r>
            <a:endParaRPr kumimoji="0" lang="en-GB" sz="2400" b="0" i="0" u="none" strike="noStrike" kern="1200" cap="none" spc="0" normalizeH="0" baseline="0" noProof="0" dirty="0">
              <a:ln>
                <a:noFill/>
              </a:ln>
              <a:solidFill>
                <a:srgbClr val="595959"/>
              </a:solidFill>
              <a:effectLst/>
              <a:uLnTx/>
              <a:uFillTx/>
              <a:latin typeface="+mn-lt"/>
              <a:ea typeface="+mn-ea"/>
              <a:cs typeface="+mn-cs"/>
            </a:endParaRPr>
          </a:p>
          <a:p>
            <a:pPr marL="457200" marR="0" lvl="0" indent="-342900" algn="l" defTabSz="914400" rtl="0" eaLnBrk="1" fontAlgn="auto" latinLnBrk="0" hangingPunct="1">
              <a:lnSpc>
                <a:spcPct val="114999"/>
              </a:lnSpc>
              <a:spcBef>
                <a:spcPts val="1000"/>
              </a:spcBef>
              <a:spcAft>
                <a:spcPts val="0"/>
              </a:spcAft>
              <a:buClrTx/>
              <a:buSzTx/>
              <a:buFont typeface="Arial" panose="020B0604020202020204" pitchFamily="34" charset="0"/>
              <a:buNone/>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Arial"/>
                <a:cs typeface="+mn-cs"/>
              </a:rPr>
              <a:t>Over-Regularization</a:t>
            </a:r>
            <a:endParaRPr kumimoji="0" lang="de-DE" sz="1800" b="0" i="0" u="none" strike="noStrike" kern="1200" cap="none" spc="-1" normalizeH="0" baseline="0" noProof="0" dirty="0">
              <a:ln>
                <a:noFill/>
              </a:ln>
              <a:solidFill>
                <a:srgbClr val="595959"/>
              </a:solidFill>
              <a:effectLst/>
              <a:uLnTx/>
              <a:uFillTx/>
              <a:latin typeface="DejaVu Sans"/>
              <a:ea typeface="Arial"/>
              <a:cs typeface="+mn-cs"/>
            </a:endParaRPr>
          </a:p>
          <a:p>
            <a:pPr marL="914400" marR="0" lvl="1" indent="-342900" algn="l" defTabSz="914400" rtl="0" eaLnBrk="1" fontAlgn="auto" latinLnBrk="0" hangingPunct="1">
              <a:lnSpc>
                <a:spcPct val="114999"/>
              </a:lnSpc>
              <a:spcBef>
                <a:spcPts val="500"/>
              </a:spcBef>
              <a:spcAft>
                <a:spcPts val="0"/>
              </a:spcAft>
              <a:buClr>
                <a:srgbClr val="595959"/>
              </a:buClr>
              <a:buSzTx/>
              <a:buFont typeface="Arial"/>
              <a:buChar char="○"/>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Arial"/>
                <a:cs typeface="+mn-cs"/>
              </a:rPr>
              <a:t>Temporal smoothing</a:t>
            </a:r>
            <a:endParaRPr kumimoji="0" lang="en-GB" sz="1800" b="0" i="0" u="none" strike="noStrike" kern="1200" cap="none" spc="-1" normalizeH="0" baseline="0" noProof="0" dirty="0">
              <a:ln>
                <a:noFill/>
              </a:ln>
              <a:solidFill>
                <a:srgbClr val="595959"/>
              </a:solidFill>
              <a:effectLst/>
              <a:highlight>
                <a:srgbClr val="FFFF00"/>
              </a:highlight>
              <a:uLnTx/>
              <a:uFillTx/>
              <a:latin typeface="Arial"/>
              <a:ea typeface="+mn-ea"/>
              <a:cs typeface="+mn-cs"/>
            </a:endParaRPr>
          </a:p>
          <a:p>
            <a:pPr marL="914400" marR="0" lvl="1" indent="-342900" algn="l" defTabSz="914400" rtl="0" eaLnBrk="1" fontAlgn="auto" latinLnBrk="0" hangingPunct="1">
              <a:lnSpc>
                <a:spcPct val="115000"/>
              </a:lnSpc>
              <a:spcBef>
                <a:spcPts val="500"/>
              </a:spcBef>
              <a:spcAft>
                <a:spcPts val="0"/>
              </a:spcAft>
              <a:buClr>
                <a:srgbClr val="595959"/>
              </a:buClr>
              <a:buSzTx/>
              <a:buFont typeface="Arial"/>
              <a:buChar char="○"/>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Arial"/>
                <a:cs typeface="+mn-cs"/>
              </a:rPr>
              <a:t>Monotonicity assumptions</a:t>
            </a:r>
            <a:endParaRPr kumimoji="0" lang="de-DE" sz="1800" b="0" i="0" u="none" strike="noStrike" kern="1200" cap="none" spc="-1" normalizeH="0" baseline="0" noProof="0" dirty="0">
              <a:ln>
                <a:noFill/>
              </a:ln>
              <a:solidFill>
                <a:srgbClr val="595959"/>
              </a:solidFill>
              <a:effectLst/>
              <a:highlight>
                <a:srgbClr val="FFFF00"/>
              </a:highlight>
              <a:uLnTx/>
              <a:uFillTx/>
              <a:latin typeface="DejaVu Sans"/>
              <a:ea typeface="Arial"/>
              <a:cs typeface="+mn-cs"/>
            </a:endParaRPr>
          </a:p>
          <a:p>
            <a:pPr marL="457200" marR="0" lvl="0" indent="-342900" algn="l" defTabSz="914400" rtl="0" eaLnBrk="1" fontAlgn="auto" latinLnBrk="0" hangingPunct="1">
              <a:lnSpc>
                <a:spcPct val="115000"/>
              </a:lnSpc>
              <a:spcBef>
                <a:spcPts val="1000"/>
              </a:spcBef>
              <a:spcAft>
                <a:spcPts val="0"/>
              </a:spcAft>
              <a:buClrTx/>
              <a:buSzTx/>
              <a:buFont typeface="Arial" panose="020B0604020202020204" pitchFamily="34" charset="0"/>
              <a:buNone/>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mn-ea"/>
                <a:cs typeface="+mn-cs"/>
              </a:rPr>
              <a:t>Processing Biases</a:t>
            </a:r>
            <a:endParaRPr kumimoji="0" lang="de-DE" sz="1800" b="0" i="0" u="none" strike="noStrike" kern="1200" cap="none" spc="-1" normalizeH="0" baseline="0" noProof="0" dirty="0">
              <a:ln>
                <a:noFill/>
              </a:ln>
              <a:solidFill>
                <a:srgbClr val="595959"/>
              </a:solidFill>
              <a:effectLst/>
              <a:uLnTx/>
              <a:uFillTx/>
              <a:latin typeface="Arial"/>
              <a:ea typeface="+mn-ea"/>
              <a:cs typeface="+mn-cs"/>
            </a:endParaRPr>
          </a:p>
          <a:p>
            <a:pPr marL="914400" marR="0" lvl="1" indent="-342900" algn="l" defTabSz="914400" rtl="0" eaLnBrk="1" fontAlgn="auto" latinLnBrk="0" hangingPunct="1">
              <a:lnSpc>
                <a:spcPct val="115000"/>
              </a:lnSpc>
              <a:spcBef>
                <a:spcPts val="500"/>
              </a:spcBef>
              <a:spcAft>
                <a:spcPts val="0"/>
              </a:spcAft>
              <a:buClr>
                <a:srgbClr val="595959"/>
              </a:buClr>
              <a:buSzTx/>
              <a:buFont typeface="Arial"/>
              <a:buChar char="○"/>
              <a:tabLst>
                <a:tab pos="0" algn="l"/>
              </a:tabLst>
              <a:defRPr/>
            </a:pPr>
            <a:r>
              <a:rPr kumimoji="0" lang="en-GB" sz="1800" b="0" i="0" u="none" strike="noStrike" kern="1200" cap="none" spc="-1" normalizeH="0" baseline="0" noProof="0" dirty="0">
                <a:ln>
                  <a:noFill/>
                </a:ln>
                <a:solidFill>
                  <a:srgbClr val="595959"/>
                </a:solidFill>
                <a:effectLst/>
                <a:uLnTx/>
                <a:uFillTx/>
                <a:latin typeface="Arial"/>
                <a:ea typeface="+mn-ea"/>
                <a:cs typeface="+mn-cs"/>
              </a:rPr>
              <a:t>Interpolation asymmetry bias</a:t>
            </a:r>
          </a:p>
          <a:p>
            <a:pPr marL="914400" marR="0" lvl="1" indent="-342900" algn="l" defTabSz="914400" rtl="0" eaLnBrk="1" fontAlgn="auto" latinLnBrk="0" hangingPunct="1">
              <a:lnSpc>
                <a:spcPct val="115000"/>
              </a:lnSpc>
              <a:spcBef>
                <a:spcPts val="500"/>
              </a:spcBef>
              <a:spcAft>
                <a:spcPts val="0"/>
              </a:spcAft>
              <a:buClr>
                <a:srgbClr val="595959"/>
              </a:buClr>
              <a:buSzTx/>
              <a:buFont typeface="Arial"/>
              <a:buChar char="○"/>
              <a:tabLst>
                <a:tab pos="0" algn="l"/>
              </a:tabLst>
              <a:defRPr/>
            </a:pPr>
            <a:r>
              <a:rPr kumimoji="0" lang="en-GB" sz="1800" b="0" i="0" u="none" strike="noStrike" kern="1200" cap="none" spc="-1" normalizeH="0" baseline="0" noProof="0" dirty="0">
                <a:ln>
                  <a:noFill/>
                </a:ln>
                <a:solidFill>
                  <a:schemeClr val="accent1">
                    <a:lumMod val="75000"/>
                  </a:schemeClr>
                </a:solidFill>
                <a:effectLst/>
                <a:uLnTx/>
                <a:uFillTx/>
                <a:latin typeface="+mn-lt"/>
                <a:ea typeface="+mn-ea"/>
                <a:cs typeface="+mn-cs"/>
              </a:rPr>
              <a:t>Asymmetric information transfer bias</a:t>
            </a:r>
            <a:endParaRPr kumimoji="0" lang="de-DE" sz="1800" b="0" i="0" u="none" strike="noStrike" kern="1200" cap="none" spc="-1" normalizeH="0" baseline="0" noProof="0" dirty="0">
              <a:ln>
                <a:noFill/>
              </a:ln>
              <a:solidFill>
                <a:schemeClr val="accent1">
                  <a:lumMod val="75000"/>
                </a:schemeClr>
              </a:solidFill>
              <a:effectLst/>
              <a:uLnTx/>
              <a:uFillTx/>
              <a:latin typeface="+mn-lt"/>
              <a:ea typeface="+mn-ea"/>
              <a:cs typeface="+mn-cs"/>
            </a:endParaRPr>
          </a:p>
          <a:p>
            <a:pPr marL="914400" marR="0" lvl="1" indent="-342900" algn="l" defTabSz="914400" rtl="0" eaLnBrk="1" fontAlgn="auto" latinLnBrk="0" hangingPunct="1">
              <a:lnSpc>
                <a:spcPct val="115000"/>
              </a:lnSpc>
              <a:spcBef>
                <a:spcPts val="500"/>
              </a:spcBef>
              <a:spcAft>
                <a:spcPts val="0"/>
              </a:spcAft>
              <a:buClr>
                <a:srgbClr val="595959"/>
              </a:buClr>
              <a:buSzTx/>
              <a:buFont typeface="Arial" panose="020B0604020202020204" pitchFamily="34" charset="0"/>
              <a:buNone/>
              <a:tabLst>
                <a:tab pos="0" algn="l"/>
              </a:tabLst>
              <a:defRPr/>
            </a:pPr>
            <a:endParaRPr kumimoji="0" lang="de-DE" sz="1800" b="0" i="0" u="none" strike="noStrike" kern="1200" cap="none" spc="-1" normalizeH="0" baseline="0" noProof="0" dirty="0">
              <a:ln>
                <a:noFill/>
              </a:ln>
              <a:solidFill>
                <a:srgbClr val="595959"/>
              </a:solidFill>
              <a:effectLst/>
              <a:uLnTx/>
              <a:uFillTx/>
              <a:latin typeface="Arial"/>
              <a:ea typeface="+mn-ea"/>
              <a:cs typeface="+mn-cs"/>
            </a:endParaRPr>
          </a:p>
          <a:p>
            <a:pPr marL="571500" marR="0" lvl="1" indent="0" algn="l" defTabSz="914400" rtl="0" eaLnBrk="1" fontAlgn="auto" latinLnBrk="0" hangingPunct="1">
              <a:lnSpc>
                <a:spcPct val="114999"/>
              </a:lnSpc>
              <a:spcBef>
                <a:spcPts val="500"/>
              </a:spcBef>
              <a:spcAft>
                <a:spcPts val="0"/>
              </a:spcAft>
              <a:buClr>
                <a:srgbClr val="595959"/>
              </a:buClr>
              <a:buSzTx/>
              <a:buFont typeface="Arial" panose="020B0604020202020204" pitchFamily="34" charset="0"/>
              <a:buNone/>
              <a:tabLst>
                <a:tab pos="0" algn="l"/>
              </a:tabLst>
              <a:defRPr/>
            </a:pPr>
            <a:endParaRPr kumimoji="0" lang="en-GB" sz="1800" b="0" i="0" u="none" strike="noStrike" kern="1200" cap="none" spc="-1" normalizeH="0" baseline="0" noProof="0" dirty="0">
              <a:ln>
                <a:noFill/>
              </a:ln>
              <a:solidFill>
                <a:srgbClr val="595959"/>
              </a:solidFill>
              <a:effectLst/>
              <a:uLnTx/>
              <a:uFillTx/>
              <a:latin typeface="Arial"/>
              <a:ea typeface="+mn-ea"/>
              <a:cs typeface="+mn-cs"/>
            </a:endParaRPr>
          </a:p>
          <a:p>
            <a:pPr marL="457200" marR="0" lvl="0" indent="-342900" algn="l" defTabSz="914400" rtl="0" eaLnBrk="1" fontAlgn="auto" latinLnBrk="0" hangingPunct="1">
              <a:lnSpc>
                <a:spcPct val="115000"/>
              </a:lnSpc>
              <a:spcBef>
                <a:spcPts val="1000"/>
              </a:spcBef>
              <a:spcAft>
                <a:spcPts val="0"/>
              </a:spcAft>
              <a:buClrTx/>
              <a:buSzTx/>
              <a:buFont typeface="Arial" panose="020B0604020202020204" pitchFamily="34" charset="0"/>
              <a:buNone/>
              <a:tabLst>
                <a:tab pos="0" algn="l"/>
              </a:tabLst>
              <a:defRPr/>
            </a:pPr>
            <a:endParaRPr kumimoji="0" lang="en-GB" sz="1800" b="0" i="0" u="none" strike="noStrike" kern="1200" cap="none" spc="-1" normalizeH="0" baseline="0" noProof="0" dirty="0">
              <a:ln>
                <a:noFill/>
              </a:ln>
              <a:solidFill>
                <a:srgbClr val="595959"/>
              </a:solidFill>
              <a:effectLst/>
              <a:uLnTx/>
              <a:uFillTx/>
              <a:latin typeface="Arial"/>
              <a:ea typeface="+mn-ea"/>
              <a:cs typeface="+mn-cs"/>
            </a:endParaRPr>
          </a:p>
          <a:p>
            <a:pPr marL="228600" marR="0" lvl="0" indent="-228600" algn="l" defTabSz="914400" rtl="0" eaLnBrk="1" fontAlgn="auto" latinLnBrk="0" hangingPunct="1">
              <a:lnSpc>
                <a:spcPct val="115000"/>
              </a:lnSpc>
              <a:spcBef>
                <a:spcPts val="1000"/>
              </a:spcBef>
              <a:spcAft>
                <a:spcPts val="0"/>
              </a:spcAft>
              <a:buClrTx/>
              <a:buSzTx/>
              <a:buFont typeface="Arial" panose="020B0604020202020204" pitchFamily="34" charset="0"/>
              <a:buNone/>
              <a:tabLst>
                <a:tab pos="0" algn="l"/>
              </a:tabLst>
              <a:defRPr/>
            </a:pPr>
            <a:endParaRPr kumimoji="0" lang="de-DE"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 name="PlaceHolder 2">
            <a:extLst>
              <a:ext uri="{FF2B5EF4-FFF2-40B4-BE49-F238E27FC236}">
                <a16:creationId xmlns:a16="http://schemas.microsoft.com/office/drawing/2014/main" id="{79EA215A-6017-5D17-3A35-DF3FE19FAF0C}"/>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18</a:t>
            </a:fld>
            <a:endParaRPr lang="en-DE" dirty="0">
              <a:latin typeface="Times New Roman"/>
            </a:endParaRPr>
          </a:p>
        </p:txBody>
      </p:sp>
    </p:spTree>
    <p:extLst>
      <p:ext uri="{BB962C8B-B14F-4D97-AF65-F5344CB8AC3E}">
        <p14:creationId xmlns:p14="http://schemas.microsoft.com/office/powerpoint/2010/main" val="169525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706C-82E5-175C-59DF-69AC09AE4E04}"/>
            </a:ext>
          </a:extLst>
        </p:cNvPr>
        <p:cNvGrpSpPr/>
        <p:nvPr/>
      </p:nvGrpSpPr>
      <p:grpSpPr>
        <a:xfrm>
          <a:off x="0" y="0"/>
          <a:ext cx="0" cy="0"/>
          <a:chOff x="0" y="0"/>
          <a:chExt cx="0" cy="0"/>
        </a:xfrm>
      </p:grpSpPr>
      <p:sp>
        <p:nvSpPr>
          <p:cNvPr id="314" name="Rectangle 313">
            <a:extLst>
              <a:ext uri="{FF2B5EF4-FFF2-40B4-BE49-F238E27FC236}">
                <a16:creationId xmlns:a16="http://schemas.microsoft.com/office/drawing/2014/main" id="{32BD72B9-37A2-8DAE-DE53-EE9ABB089CED}"/>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ext Box 10">
            <a:extLst>
              <a:ext uri="{FF2B5EF4-FFF2-40B4-BE49-F238E27FC236}">
                <a16:creationId xmlns:a16="http://schemas.microsoft.com/office/drawing/2014/main" id="{FFF05FD7-FD0B-421C-93F3-C6ADE6BE1517}"/>
              </a:ext>
            </a:extLst>
          </p:cNvPr>
          <p:cNvSpPr/>
          <p:nvPr/>
        </p:nvSpPr>
        <p:spPr>
          <a:xfrm>
            <a:off x="5147280" y="1187640"/>
            <a:ext cx="3376080" cy="40046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None/>
              <a:tabLst>
                <a:tab pos="0" algn="l"/>
              </a:tabLst>
            </a:pPr>
            <a:endParaRPr lang="en-US" sz="2110" b="0" strike="noStrike" spc="-1" dirty="0">
              <a:solidFill>
                <a:srgbClr val="000000"/>
              </a:solidFill>
              <a:latin typeface="Arial"/>
              <a:ea typeface="ＭＳ Ｐゴシック"/>
            </a:endParaRPr>
          </a:p>
        </p:txBody>
      </p:sp>
      <p:sp>
        <p:nvSpPr>
          <p:cNvPr id="250" name="PlaceHolder 1">
            <a:extLst>
              <a:ext uri="{FF2B5EF4-FFF2-40B4-BE49-F238E27FC236}">
                <a16:creationId xmlns:a16="http://schemas.microsoft.com/office/drawing/2014/main" id="{3D26067C-95B7-5E56-B1AB-9C4EE2B0C74F}"/>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trike="noStrike" spc="-1" dirty="0">
                <a:solidFill>
                  <a:srgbClr val="00324D"/>
                </a:solidFill>
                <a:latin typeface="Arial"/>
                <a:ea typeface="Arial"/>
              </a:rPr>
              <a:t>Asymmetric Information Transfer</a:t>
            </a:r>
            <a:r>
              <a:rPr lang="en-US" sz="2800" b="1" spc="-1" dirty="0">
                <a:solidFill>
                  <a:srgbClr val="00324D"/>
                </a:solidFill>
                <a:latin typeface="Arial"/>
                <a:ea typeface="Arial"/>
              </a:rPr>
              <a:t> Bias</a:t>
            </a:r>
            <a:endParaRPr lang="de-DE" sz="2800" b="0" strike="noStrike" spc="-1" dirty="0">
              <a:solidFill>
                <a:srgbClr val="000000"/>
              </a:solidFill>
              <a:latin typeface="Arial"/>
            </a:endParaRPr>
          </a:p>
        </p:txBody>
      </p:sp>
      <p:sp>
        <p:nvSpPr>
          <p:cNvPr id="2" name="PlaceHolder 2">
            <a:extLst>
              <a:ext uri="{FF2B5EF4-FFF2-40B4-BE49-F238E27FC236}">
                <a16:creationId xmlns:a16="http://schemas.microsoft.com/office/drawing/2014/main" id="{2A3E07E2-4DBE-4F60-2A6A-87F10AEBF4A5}"/>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19</a:t>
            </a:fld>
            <a:endParaRPr lang="en-DE" dirty="0">
              <a:latin typeface="Times New Roman"/>
            </a:endParaRPr>
          </a:p>
        </p:txBody>
      </p:sp>
      <p:pic>
        <p:nvPicPr>
          <p:cNvPr id="281" name="Picture 280">
            <a:extLst>
              <a:ext uri="{FF2B5EF4-FFF2-40B4-BE49-F238E27FC236}">
                <a16:creationId xmlns:a16="http://schemas.microsoft.com/office/drawing/2014/main" id="{09780AE2-0D03-D0E5-99E8-C309AFC96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282" name="Picture 281">
            <a:extLst>
              <a:ext uri="{FF2B5EF4-FFF2-40B4-BE49-F238E27FC236}">
                <a16:creationId xmlns:a16="http://schemas.microsoft.com/office/drawing/2014/main" id="{16F8CDAC-B6BC-3F5A-B7A2-4769A4ABF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283" name="Picture 282">
            <a:extLst>
              <a:ext uri="{FF2B5EF4-FFF2-40B4-BE49-F238E27FC236}">
                <a16:creationId xmlns:a16="http://schemas.microsoft.com/office/drawing/2014/main" id="{2B0B5523-E324-76CD-BE0D-21DFC1AB4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284" name="Rectangle 283">
            <a:extLst>
              <a:ext uri="{FF2B5EF4-FFF2-40B4-BE49-F238E27FC236}">
                <a16:creationId xmlns:a16="http://schemas.microsoft.com/office/drawing/2014/main" id="{C4A5A12D-06A8-E6B8-E9AF-B6A5B846FFEF}"/>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285" name="Rectangle 284">
            <a:extLst>
              <a:ext uri="{FF2B5EF4-FFF2-40B4-BE49-F238E27FC236}">
                <a16:creationId xmlns:a16="http://schemas.microsoft.com/office/drawing/2014/main" id="{8ADA576D-A094-2362-52F0-38E1DB752E3E}"/>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286" name="PlaceHolder 2">
            <a:extLst>
              <a:ext uri="{FF2B5EF4-FFF2-40B4-BE49-F238E27FC236}">
                <a16:creationId xmlns:a16="http://schemas.microsoft.com/office/drawing/2014/main" id="{66DA0735-8168-F092-87BB-DFFF9C838B5A}"/>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19</a:t>
            </a:fld>
            <a:endParaRPr lang="en-DE" dirty="0">
              <a:latin typeface="Times New Roman"/>
            </a:endParaRPr>
          </a:p>
        </p:txBody>
      </p:sp>
      <p:sp>
        <p:nvSpPr>
          <p:cNvPr id="292" name="Rectangle 291">
            <a:extLst>
              <a:ext uri="{FF2B5EF4-FFF2-40B4-BE49-F238E27FC236}">
                <a16:creationId xmlns:a16="http://schemas.microsoft.com/office/drawing/2014/main" id="{62F97DBC-A093-20E1-67D8-5C7024F0D8FD}"/>
              </a:ext>
            </a:extLst>
          </p:cNvPr>
          <p:cNvSpPr/>
          <p:nvPr/>
        </p:nvSpPr>
        <p:spPr>
          <a:xfrm>
            <a:off x="2298864" y="3642959"/>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pic>
        <p:nvPicPr>
          <p:cNvPr id="302" name="Picture 301">
            <a:extLst>
              <a:ext uri="{FF2B5EF4-FFF2-40B4-BE49-F238E27FC236}">
                <a16:creationId xmlns:a16="http://schemas.microsoft.com/office/drawing/2014/main" id="{836F7D9F-B3BB-BAB9-D825-0C4E6501C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sp>
        <p:nvSpPr>
          <p:cNvPr id="303" name="Rectangle 302">
            <a:extLst>
              <a:ext uri="{FF2B5EF4-FFF2-40B4-BE49-F238E27FC236}">
                <a16:creationId xmlns:a16="http://schemas.microsoft.com/office/drawing/2014/main" id="{EFCD9450-01A1-9134-194E-03F0FA219B5D}"/>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305" name="Picture 304">
            <a:extLst>
              <a:ext uri="{FF2B5EF4-FFF2-40B4-BE49-F238E27FC236}">
                <a16:creationId xmlns:a16="http://schemas.microsoft.com/office/drawing/2014/main" id="{C062AE30-D2AC-16E9-2666-5315AFDCD3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306" name="Rectangle 305">
            <a:extLst>
              <a:ext uri="{FF2B5EF4-FFF2-40B4-BE49-F238E27FC236}">
                <a16:creationId xmlns:a16="http://schemas.microsoft.com/office/drawing/2014/main" id="{46B93804-B89B-9E50-FD56-A3147D70C35D}"/>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spTree>
    <p:extLst>
      <p:ext uri="{BB962C8B-B14F-4D97-AF65-F5344CB8AC3E}">
        <p14:creationId xmlns:p14="http://schemas.microsoft.com/office/powerpoint/2010/main" val="3275247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43313" y="1343312"/>
            <a:ext cx="5715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43314" y="1351759"/>
            <a:ext cx="5714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1693" y="3158314"/>
            <a:ext cx="2084983"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Freeform: Shape 15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808098"/>
            <a:ext cx="2925267" cy="3482465"/>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 name="Rectangle 15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43321" y="1343309"/>
            <a:ext cx="5715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ceHolder 1"/>
          <p:cNvSpPr txBox="1">
            <a:spLocks/>
          </p:cNvSpPr>
          <p:nvPr/>
        </p:nvSpPr>
        <p:spPr>
          <a:xfrm>
            <a:off x="439858" y="1403130"/>
            <a:ext cx="2336449" cy="1996965"/>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endParaRPr kumimoji="0" lang="en-US" sz="3200" b="0" i="0" u="none" strike="noStrike" kern="1200" cap="none" spc="-1" normalizeH="0" baseline="0" noProof="0" dirty="0">
              <a:ln>
                <a:noFill/>
              </a:ln>
              <a:solidFill>
                <a:srgbClr val="FFFFFF"/>
              </a:solidFill>
              <a:effectLst/>
              <a:uLnTx/>
              <a:uFillTx/>
              <a:latin typeface="+mj-lt"/>
              <a:ea typeface="+mj-ea"/>
              <a:cs typeface="+mj-cs"/>
            </a:endParaRPr>
          </a:p>
        </p:txBody>
      </p:sp>
      <p:graphicFrame>
        <p:nvGraphicFramePr>
          <p:cNvPr id="141" name="PlaceHolder 2">
            <a:extLst>
              <a:ext uri="{FF2B5EF4-FFF2-40B4-BE49-F238E27FC236}">
                <a16:creationId xmlns:a16="http://schemas.microsoft.com/office/drawing/2014/main" id="{34BDF3A9-DF11-5623-BE83-8EF986D3A638}"/>
              </a:ext>
            </a:extLst>
          </p:cNvPr>
          <p:cNvGraphicFramePr>
            <a:graphicFrameLocks noGrp="1"/>
          </p:cNvGraphicFramePr>
          <p:nvPr>
            <p:ph idx="4294967295"/>
            <p:extLst>
              <p:ext uri="{D42A27DB-BD31-4B8C-83A1-F6EECF244321}">
                <p14:modId xmlns:p14="http://schemas.microsoft.com/office/powerpoint/2010/main" val="439720728"/>
              </p:ext>
            </p:extLst>
          </p:nvPr>
        </p:nvGraphicFramePr>
        <p:xfrm>
          <a:off x="3678789" y="625366"/>
          <a:ext cx="5000124" cy="4544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706C-82E5-175C-59DF-69AC09AE4E04}"/>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17161BD0-C4C7-C771-5050-67F30DA79FD7}"/>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PlaceHolder 1">
            <a:extLst>
              <a:ext uri="{FF2B5EF4-FFF2-40B4-BE49-F238E27FC236}">
                <a16:creationId xmlns:a16="http://schemas.microsoft.com/office/drawing/2014/main" id="{3D26067C-95B7-5E56-B1AB-9C4EE2B0C74F}"/>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trike="noStrike" spc="-1" dirty="0">
                <a:solidFill>
                  <a:srgbClr val="00324D"/>
                </a:solidFill>
                <a:latin typeface="Arial"/>
                <a:ea typeface="Arial"/>
              </a:rPr>
              <a:t>Asymmetric Information Transfer</a:t>
            </a:r>
            <a:r>
              <a:rPr lang="en-US" sz="2800" b="1" spc="-1" dirty="0">
                <a:solidFill>
                  <a:srgbClr val="00324D"/>
                </a:solidFill>
                <a:latin typeface="Arial"/>
                <a:ea typeface="Arial"/>
              </a:rPr>
              <a:t> Bias</a:t>
            </a:r>
            <a:endParaRPr lang="de-DE" sz="2800" b="0" strike="noStrike" spc="-1" dirty="0">
              <a:solidFill>
                <a:srgbClr val="000000"/>
              </a:solidFill>
              <a:latin typeface="Arial"/>
            </a:endParaRPr>
          </a:p>
        </p:txBody>
      </p:sp>
      <p:sp>
        <p:nvSpPr>
          <p:cNvPr id="8" name="Text Box 10">
            <a:extLst>
              <a:ext uri="{FF2B5EF4-FFF2-40B4-BE49-F238E27FC236}">
                <a16:creationId xmlns:a16="http://schemas.microsoft.com/office/drawing/2014/main" id="{FBB2E6F7-19BE-6A2A-A68E-FE36EE8CBE6A}"/>
              </a:ext>
            </a:extLst>
          </p:cNvPr>
          <p:cNvSpPr/>
          <p:nvPr/>
        </p:nvSpPr>
        <p:spPr>
          <a:xfrm>
            <a:off x="5299680" y="1340040"/>
            <a:ext cx="3376080" cy="40046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spc="-1" dirty="0">
                <a:solidFill>
                  <a:srgbClr val="595959"/>
                </a:solidFill>
                <a:ea typeface="ＭＳ Ｐゴシック"/>
              </a:rPr>
              <a:t>Example:</a:t>
            </a:r>
            <a:endParaRPr lang="en-US" spc="-1" dirty="0">
              <a:solidFill>
                <a:srgbClr val="595959"/>
              </a:solidFill>
            </a:endParaRPr>
          </a:p>
          <a:p>
            <a:pPr marL="339725" indent="-339725">
              <a:lnSpc>
                <a:spcPct val="93000"/>
              </a:lnSpc>
              <a:spcAft>
                <a:spcPts val="547"/>
              </a:spcAft>
              <a:buClr>
                <a:srgbClr val="404040"/>
              </a:buClr>
              <a:buFont typeface="Times New Roman"/>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ea typeface="ＭＳ Ｐゴシック"/>
              </a:rPr>
              <a:t>Process baseline</a:t>
            </a:r>
            <a:endParaRPr lang="en-US" spc="-1" dirty="0">
              <a:solidFill>
                <a:srgbClr val="595959"/>
              </a:solidFill>
            </a:endParaRPr>
          </a:p>
        </p:txBody>
      </p:sp>
      <p:sp>
        <p:nvSpPr>
          <p:cNvPr id="4" name="PlaceHolder 2">
            <a:extLst>
              <a:ext uri="{FF2B5EF4-FFF2-40B4-BE49-F238E27FC236}">
                <a16:creationId xmlns:a16="http://schemas.microsoft.com/office/drawing/2014/main" id="{4BA00DDE-D4CE-9940-2BBB-A6243FD905D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20</a:t>
            </a:fld>
            <a:endParaRPr lang="en-DE" dirty="0">
              <a:latin typeface="Times New Roman"/>
            </a:endParaRPr>
          </a:p>
        </p:txBody>
      </p:sp>
      <p:pic>
        <p:nvPicPr>
          <p:cNvPr id="5" name="Picture 4">
            <a:extLst>
              <a:ext uri="{FF2B5EF4-FFF2-40B4-BE49-F238E27FC236}">
                <a16:creationId xmlns:a16="http://schemas.microsoft.com/office/drawing/2014/main" id="{D7ECDE36-CA9A-10A0-926D-0035C3F52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13" name="Picture 12">
            <a:extLst>
              <a:ext uri="{FF2B5EF4-FFF2-40B4-BE49-F238E27FC236}">
                <a16:creationId xmlns:a16="http://schemas.microsoft.com/office/drawing/2014/main" id="{9CA36613-CEE0-75B0-E1E5-173AA3533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14" name="Picture 13">
            <a:extLst>
              <a:ext uri="{FF2B5EF4-FFF2-40B4-BE49-F238E27FC236}">
                <a16:creationId xmlns:a16="http://schemas.microsoft.com/office/drawing/2014/main" id="{EEDAE6F1-04AE-6FDD-6042-2CBFEA749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15" name="Rectangle 14">
            <a:extLst>
              <a:ext uri="{FF2B5EF4-FFF2-40B4-BE49-F238E27FC236}">
                <a16:creationId xmlns:a16="http://schemas.microsoft.com/office/drawing/2014/main" id="{DEE42A42-194A-995D-ECBC-E85D39C0B1E7}"/>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16" name="Rectangle 15">
            <a:extLst>
              <a:ext uri="{FF2B5EF4-FFF2-40B4-BE49-F238E27FC236}">
                <a16:creationId xmlns:a16="http://schemas.microsoft.com/office/drawing/2014/main" id="{B012CD6A-458D-3CFD-A460-64BFF8B0923E}"/>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17" name="PlaceHolder 2">
            <a:extLst>
              <a:ext uri="{FF2B5EF4-FFF2-40B4-BE49-F238E27FC236}">
                <a16:creationId xmlns:a16="http://schemas.microsoft.com/office/drawing/2014/main" id="{346265E8-0673-EBD2-75A4-C971C8213532}"/>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20</a:t>
            </a:fld>
            <a:endParaRPr lang="en-DE" dirty="0">
              <a:latin typeface="Times New Roman"/>
            </a:endParaRPr>
          </a:p>
        </p:txBody>
      </p:sp>
      <p:pic>
        <p:nvPicPr>
          <p:cNvPr id="34" name="Picture 33">
            <a:extLst>
              <a:ext uri="{FF2B5EF4-FFF2-40B4-BE49-F238E27FC236}">
                <a16:creationId xmlns:a16="http://schemas.microsoft.com/office/drawing/2014/main" id="{6FDACF38-B595-32FD-03D8-FEEA34F63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sp>
        <p:nvSpPr>
          <p:cNvPr id="38" name="Rectangle 37">
            <a:extLst>
              <a:ext uri="{FF2B5EF4-FFF2-40B4-BE49-F238E27FC236}">
                <a16:creationId xmlns:a16="http://schemas.microsoft.com/office/drawing/2014/main" id="{4D5AE5C8-6386-9D35-AB14-21913C636F87}"/>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41" name="Picture 40">
            <a:extLst>
              <a:ext uri="{FF2B5EF4-FFF2-40B4-BE49-F238E27FC236}">
                <a16:creationId xmlns:a16="http://schemas.microsoft.com/office/drawing/2014/main" id="{8A80F936-11F1-84AA-99B2-0FFFB3079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42" name="Rectangle 41">
            <a:extLst>
              <a:ext uri="{FF2B5EF4-FFF2-40B4-BE49-F238E27FC236}">
                <a16:creationId xmlns:a16="http://schemas.microsoft.com/office/drawing/2014/main" id="{077F43FE-00FB-115F-4FD6-A23E693B222E}"/>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pic>
        <p:nvPicPr>
          <p:cNvPr id="43" name="Picture 42">
            <a:extLst>
              <a:ext uri="{FF2B5EF4-FFF2-40B4-BE49-F238E27FC236}">
                <a16:creationId xmlns:a16="http://schemas.microsoft.com/office/drawing/2014/main" id="{DB08C21E-BF98-3F06-3823-3E1CE3EED9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2" name="Rectangle 1">
            <a:extLst>
              <a:ext uri="{FF2B5EF4-FFF2-40B4-BE49-F238E27FC236}">
                <a16:creationId xmlns:a16="http://schemas.microsoft.com/office/drawing/2014/main" id="{CD76190C-BC6A-E7CC-49D3-17CF634EA62D}"/>
              </a:ext>
            </a:extLst>
          </p:cNvPr>
          <p:cNvSpPr/>
          <p:nvPr/>
        </p:nvSpPr>
        <p:spPr>
          <a:xfrm>
            <a:off x="2298864" y="3642959"/>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spTree>
    <p:extLst>
      <p:ext uri="{BB962C8B-B14F-4D97-AF65-F5344CB8AC3E}">
        <p14:creationId xmlns:p14="http://schemas.microsoft.com/office/powerpoint/2010/main" val="3275247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706C-82E5-175C-59DF-69AC09AE4E04}"/>
            </a:ext>
          </a:extLst>
        </p:cNvPr>
        <p:cNvGrpSpPr/>
        <p:nvPr/>
      </p:nvGrpSpPr>
      <p:grpSpPr>
        <a:xfrm>
          <a:off x="0" y="0"/>
          <a:ext cx="0" cy="0"/>
          <a:chOff x="0" y="0"/>
          <a:chExt cx="0" cy="0"/>
        </a:xfrm>
      </p:grpSpPr>
      <p:sp>
        <p:nvSpPr>
          <p:cNvPr id="218" name="Rectangle 217">
            <a:extLst>
              <a:ext uri="{FF2B5EF4-FFF2-40B4-BE49-F238E27FC236}">
                <a16:creationId xmlns:a16="http://schemas.microsoft.com/office/drawing/2014/main" id="{E4F4C098-A249-5036-839C-66988C533361}"/>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PlaceHolder 1">
            <a:extLst>
              <a:ext uri="{FF2B5EF4-FFF2-40B4-BE49-F238E27FC236}">
                <a16:creationId xmlns:a16="http://schemas.microsoft.com/office/drawing/2014/main" id="{3D26067C-95B7-5E56-B1AB-9C4EE2B0C74F}"/>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trike="noStrike" spc="-1" dirty="0">
                <a:solidFill>
                  <a:srgbClr val="00324D"/>
                </a:solidFill>
                <a:latin typeface="Arial"/>
                <a:ea typeface="Arial"/>
              </a:rPr>
              <a:t>Asymmetric Information Transfer</a:t>
            </a:r>
            <a:r>
              <a:rPr lang="en-US" sz="2800" b="1" spc="-1" dirty="0">
                <a:solidFill>
                  <a:srgbClr val="00324D"/>
                </a:solidFill>
                <a:latin typeface="Arial"/>
                <a:ea typeface="Arial"/>
              </a:rPr>
              <a:t> Bias</a:t>
            </a:r>
            <a:endParaRPr lang="de-DE" sz="2800" b="0" strike="noStrike" spc="-1" dirty="0">
              <a:solidFill>
                <a:srgbClr val="000000"/>
              </a:solidFill>
              <a:latin typeface="Arial"/>
            </a:endParaRPr>
          </a:p>
        </p:txBody>
      </p:sp>
      <p:sp>
        <p:nvSpPr>
          <p:cNvPr id="8" name="Text Box 10">
            <a:extLst>
              <a:ext uri="{FF2B5EF4-FFF2-40B4-BE49-F238E27FC236}">
                <a16:creationId xmlns:a16="http://schemas.microsoft.com/office/drawing/2014/main" id="{FBB2E6F7-19BE-6A2A-A68E-FE36EE8CBE6A}"/>
              </a:ext>
            </a:extLst>
          </p:cNvPr>
          <p:cNvSpPr/>
          <p:nvPr/>
        </p:nvSpPr>
        <p:spPr>
          <a:xfrm>
            <a:off x="5299680" y="1340040"/>
            <a:ext cx="3376080" cy="40046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spc="-1" dirty="0">
                <a:solidFill>
                  <a:srgbClr val="595959"/>
                </a:solidFill>
                <a:ea typeface="ＭＳ Ｐゴシック"/>
              </a:rPr>
              <a:t>Example:</a:t>
            </a:r>
            <a:endParaRPr lang="en-US" spc="-1" dirty="0">
              <a:solidFill>
                <a:srgbClr val="595959"/>
              </a:solidFill>
            </a:endParaRPr>
          </a:p>
          <a:p>
            <a:pPr marL="339725" indent="-339725">
              <a:lnSpc>
                <a:spcPct val="93000"/>
              </a:lnSpc>
              <a:spcAft>
                <a:spcPts val="547"/>
              </a:spcAft>
              <a:buClr>
                <a:srgbClr val="404040"/>
              </a:buClr>
              <a:buFont typeface="Times New Roman"/>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ea typeface="ＭＳ Ｐゴシック"/>
              </a:rPr>
              <a:t>Process baseline</a:t>
            </a:r>
            <a:endParaRPr lang="en-US" spc="-1" dirty="0">
              <a:solidFill>
                <a:srgbClr val="595959"/>
              </a:solidFill>
            </a:endParaRPr>
          </a:p>
          <a:p>
            <a:pPr marL="339725" indent="-339725">
              <a:lnSpc>
                <a:spcPct val="93000"/>
              </a:lnSpc>
              <a:spcAft>
                <a:spcPts val="547"/>
              </a:spcAft>
              <a:buClr>
                <a:srgbClr val="404040"/>
              </a:buClr>
              <a:buFont typeface="Times New Roman"/>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ea typeface="ＭＳ Ｐゴシック"/>
              </a:rPr>
              <a:t>Transfer results from </a:t>
            </a:r>
            <a:br>
              <a:rPr lang="en-GB" spc="-1" dirty="0">
                <a:solidFill>
                  <a:srgbClr val="595959"/>
                </a:solidFill>
                <a:ea typeface="ＭＳ Ｐゴシック"/>
              </a:rPr>
            </a:br>
            <a:r>
              <a:rPr lang="en-GB" spc="-1" dirty="0">
                <a:solidFill>
                  <a:srgbClr val="595959"/>
                </a:solidFill>
                <a:ea typeface="ＭＳ Ｐゴシック"/>
              </a:rPr>
              <a:t>baseline to follow-up </a:t>
            </a:r>
            <a:r>
              <a:rPr lang="en-US" spc="-1" dirty="0">
                <a:solidFill>
                  <a:srgbClr val="595959"/>
                </a:solidFill>
              </a:rPr>
              <a:t>and </a:t>
            </a:r>
            <a:br>
              <a:rPr lang="en-US" spc="-1" dirty="0">
                <a:solidFill>
                  <a:srgbClr val="595959"/>
                </a:solidFill>
              </a:rPr>
            </a:br>
            <a:r>
              <a:rPr lang="en-US" spc="-1" dirty="0">
                <a:solidFill>
                  <a:srgbClr val="595959"/>
                </a:solidFill>
              </a:rPr>
              <a:t>fine-tune </a:t>
            </a:r>
            <a:r>
              <a:rPr lang="en-GB" spc="-1" dirty="0">
                <a:solidFill>
                  <a:srgbClr val="595959"/>
                </a:solidFill>
                <a:ea typeface="ＭＳ Ｐゴシック"/>
              </a:rPr>
              <a:t>surfaces there</a:t>
            </a:r>
            <a:endParaRPr lang="en-US" spc="-1" dirty="0">
              <a:solidFill>
                <a:srgbClr val="595959"/>
              </a:solidFill>
              <a:ea typeface="ＭＳ Ｐゴシック"/>
            </a:endParaRPr>
          </a:p>
          <a:p>
            <a:pPr marL="339725" indent="-339725">
              <a:lnSpc>
                <a:spcPct val="93000"/>
              </a:lnSpc>
              <a:spcAft>
                <a:spcPts val="547"/>
              </a:spcAft>
              <a:buClr>
                <a:srgbClr val="404040"/>
              </a:buClr>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u="sng" spc="-1" dirty="0">
              <a:solidFill>
                <a:srgbClr val="595959"/>
              </a:solidFill>
              <a:ea typeface="ＭＳ Ｐゴシック"/>
              <a:cs typeface="Arial"/>
            </a:endParaRPr>
          </a:p>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u="sng" spc="-1" dirty="0">
                <a:solidFill>
                  <a:srgbClr val="595959"/>
                </a:solidFill>
                <a:ea typeface="ＭＳ Ｐゴシック"/>
                <a:cs typeface="Arial"/>
              </a:rPr>
              <a:t>Can introduce bias!</a:t>
            </a:r>
            <a:endParaRPr lang="en-US" sz="1800" b="0" strike="noStrike" spc="-1" dirty="0">
              <a:solidFill>
                <a:srgbClr val="595959"/>
              </a:solidFill>
              <a:latin typeface="Arial"/>
            </a:endParaRPr>
          </a:p>
        </p:txBody>
      </p:sp>
      <p:sp>
        <p:nvSpPr>
          <p:cNvPr id="7" name="PlaceHolder 2">
            <a:extLst>
              <a:ext uri="{FF2B5EF4-FFF2-40B4-BE49-F238E27FC236}">
                <a16:creationId xmlns:a16="http://schemas.microsoft.com/office/drawing/2014/main" id="{972F98E3-0538-0413-72C5-E875F114D5F1}"/>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21</a:t>
            </a:fld>
            <a:endParaRPr lang="en-DE" dirty="0">
              <a:latin typeface="Times New Roman"/>
            </a:endParaRPr>
          </a:p>
        </p:txBody>
      </p:sp>
      <p:pic>
        <p:nvPicPr>
          <p:cNvPr id="9" name="Picture 8">
            <a:extLst>
              <a:ext uri="{FF2B5EF4-FFF2-40B4-BE49-F238E27FC236}">
                <a16:creationId xmlns:a16="http://schemas.microsoft.com/office/drawing/2014/main" id="{1821770A-4312-8DB8-2734-7FFAEA536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10" name="Picture 9">
            <a:extLst>
              <a:ext uri="{FF2B5EF4-FFF2-40B4-BE49-F238E27FC236}">
                <a16:creationId xmlns:a16="http://schemas.microsoft.com/office/drawing/2014/main" id="{08941275-5091-2145-4BD3-3CEAA3381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11" name="Picture 10">
            <a:extLst>
              <a:ext uri="{FF2B5EF4-FFF2-40B4-BE49-F238E27FC236}">
                <a16:creationId xmlns:a16="http://schemas.microsoft.com/office/drawing/2014/main" id="{642D56D9-0177-1047-0ADF-DC96F262C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12" name="Rectangle 11">
            <a:extLst>
              <a:ext uri="{FF2B5EF4-FFF2-40B4-BE49-F238E27FC236}">
                <a16:creationId xmlns:a16="http://schemas.microsoft.com/office/drawing/2014/main" id="{07DD3423-0966-95F9-4ADC-A31024105B36}"/>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18" name="Rectangle 17">
            <a:extLst>
              <a:ext uri="{FF2B5EF4-FFF2-40B4-BE49-F238E27FC236}">
                <a16:creationId xmlns:a16="http://schemas.microsoft.com/office/drawing/2014/main" id="{65B4B5AD-D1C4-BE88-03FE-0743677106C3}"/>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19" name="PlaceHolder 2">
            <a:extLst>
              <a:ext uri="{FF2B5EF4-FFF2-40B4-BE49-F238E27FC236}">
                <a16:creationId xmlns:a16="http://schemas.microsoft.com/office/drawing/2014/main" id="{8032F6FD-7100-5F96-C0D0-156F31C7273F}"/>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21</a:t>
            </a:fld>
            <a:endParaRPr lang="en-DE" dirty="0">
              <a:latin typeface="Times New Roman"/>
            </a:endParaRPr>
          </a:p>
        </p:txBody>
      </p:sp>
      <p:pic>
        <p:nvPicPr>
          <p:cNvPr id="36" name="Picture 35">
            <a:extLst>
              <a:ext uri="{FF2B5EF4-FFF2-40B4-BE49-F238E27FC236}">
                <a16:creationId xmlns:a16="http://schemas.microsoft.com/office/drawing/2014/main" id="{2DBB1E39-58FA-D94C-290A-43F70CA04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pic>
        <p:nvPicPr>
          <p:cNvPr id="37" name="Picture 36">
            <a:extLst>
              <a:ext uri="{FF2B5EF4-FFF2-40B4-BE49-F238E27FC236}">
                <a16:creationId xmlns:a16="http://schemas.microsoft.com/office/drawing/2014/main" id="{5F36D79C-D4DD-1CEC-8087-A040A2684A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38" name="Picture 37">
            <a:extLst>
              <a:ext uri="{FF2B5EF4-FFF2-40B4-BE49-F238E27FC236}">
                <a16:creationId xmlns:a16="http://schemas.microsoft.com/office/drawing/2014/main" id="{C7A56266-DAD3-1CFF-6C40-06C9AE5E5B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54" name="Picture 53">
            <a:extLst>
              <a:ext uri="{FF2B5EF4-FFF2-40B4-BE49-F238E27FC236}">
                <a16:creationId xmlns:a16="http://schemas.microsoft.com/office/drawing/2014/main" id="{01795C05-4A50-CCAF-206D-BBF32A46B7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sp>
        <p:nvSpPr>
          <p:cNvPr id="55" name="Rectangle 54">
            <a:extLst>
              <a:ext uri="{FF2B5EF4-FFF2-40B4-BE49-F238E27FC236}">
                <a16:creationId xmlns:a16="http://schemas.microsoft.com/office/drawing/2014/main" id="{0937B76D-D831-C8BB-C369-8FF9D3159EBC}"/>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56" name="Picture 55">
            <a:extLst>
              <a:ext uri="{FF2B5EF4-FFF2-40B4-BE49-F238E27FC236}">
                <a16:creationId xmlns:a16="http://schemas.microsoft.com/office/drawing/2014/main" id="{37B7A520-584B-4C1D-818B-53B4E0660F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pic>
        <p:nvPicPr>
          <p:cNvPr id="57" name="Picture 56">
            <a:extLst>
              <a:ext uri="{FF2B5EF4-FFF2-40B4-BE49-F238E27FC236}">
                <a16:creationId xmlns:a16="http://schemas.microsoft.com/office/drawing/2014/main" id="{59C55CC1-228F-6C9E-11CF-D44A61E5EC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58" name="Rectangle 57">
            <a:extLst>
              <a:ext uri="{FF2B5EF4-FFF2-40B4-BE49-F238E27FC236}">
                <a16:creationId xmlns:a16="http://schemas.microsoft.com/office/drawing/2014/main" id="{1A06F522-CBE3-AF33-63BC-3BBCBB2D1DE0}"/>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pic>
        <p:nvPicPr>
          <p:cNvPr id="59" name="Picture 58">
            <a:extLst>
              <a:ext uri="{FF2B5EF4-FFF2-40B4-BE49-F238E27FC236}">
                <a16:creationId xmlns:a16="http://schemas.microsoft.com/office/drawing/2014/main" id="{D4993C86-83A2-A2EF-E9C4-011D0DF148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grpSp>
        <p:nvGrpSpPr>
          <p:cNvPr id="194" name="Group 193">
            <a:extLst>
              <a:ext uri="{FF2B5EF4-FFF2-40B4-BE49-F238E27FC236}">
                <a16:creationId xmlns:a16="http://schemas.microsoft.com/office/drawing/2014/main" id="{7A93EC32-6DA9-28EE-D0D1-F3FE289A46E9}"/>
              </a:ext>
            </a:extLst>
          </p:cNvPr>
          <p:cNvGrpSpPr/>
          <p:nvPr/>
        </p:nvGrpSpPr>
        <p:grpSpPr>
          <a:xfrm rot="2130011">
            <a:off x="2061188" y="2323771"/>
            <a:ext cx="528335" cy="300763"/>
            <a:chOff x="4301495" y="2745398"/>
            <a:chExt cx="528335" cy="300763"/>
          </a:xfrm>
        </p:grpSpPr>
        <p:sp>
          <p:nvSpPr>
            <p:cNvPr id="195" name="Rectangle 194">
              <a:extLst>
                <a:ext uri="{FF2B5EF4-FFF2-40B4-BE49-F238E27FC236}">
                  <a16:creationId xmlns:a16="http://schemas.microsoft.com/office/drawing/2014/main" id="{AB82BD93-01DC-257C-62C0-9C02C4225A31}"/>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6" name="Picture 195" descr="median.png">
              <a:extLst>
                <a:ext uri="{FF2B5EF4-FFF2-40B4-BE49-F238E27FC236}">
                  <a16:creationId xmlns:a16="http://schemas.microsoft.com/office/drawing/2014/main" id="{7A450C63-C63A-D891-7D73-211AA9DFD3EC}"/>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197" name="Group 196">
            <a:extLst>
              <a:ext uri="{FF2B5EF4-FFF2-40B4-BE49-F238E27FC236}">
                <a16:creationId xmlns:a16="http://schemas.microsoft.com/office/drawing/2014/main" id="{AD051407-4450-14E7-414B-E73499BCEC45}"/>
              </a:ext>
            </a:extLst>
          </p:cNvPr>
          <p:cNvGrpSpPr/>
          <p:nvPr/>
        </p:nvGrpSpPr>
        <p:grpSpPr>
          <a:xfrm rot="4152420">
            <a:off x="1778817" y="2613256"/>
            <a:ext cx="528335" cy="300763"/>
            <a:chOff x="4301495" y="2745398"/>
            <a:chExt cx="528335" cy="300763"/>
          </a:xfrm>
        </p:grpSpPr>
        <p:sp>
          <p:nvSpPr>
            <p:cNvPr id="198" name="Rectangle 197">
              <a:extLst>
                <a:ext uri="{FF2B5EF4-FFF2-40B4-BE49-F238E27FC236}">
                  <a16:creationId xmlns:a16="http://schemas.microsoft.com/office/drawing/2014/main" id="{2E93054E-9E08-B921-38D6-95885251B16E}"/>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9" name="Picture 198" descr="median.png">
              <a:extLst>
                <a:ext uri="{FF2B5EF4-FFF2-40B4-BE49-F238E27FC236}">
                  <a16:creationId xmlns:a16="http://schemas.microsoft.com/office/drawing/2014/main" id="{C0425EE2-9929-B661-8986-CF32795C4D54}"/>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00" name="Group 199">
            <a:extLst>
              <a:ext uri="{FF2B5EF4-FFF2-40B4-BE49-F238E27FC236}">
                <a16:creationId xmlns:a16="http://schemas.microsoft.com/office/drawing/2014/main" id="{18A48BBA-CFC6-61CB-CC79-153B4DD82510}"/>
              </a:ext>
            </a:extLst>
          </p:cNvPr>
          <p:cNvGrpSpPr/>
          <p:nvPr/>
        </p:nvGrpSpPr>
        <p:grpSpPr>
          <a:xfrm rot="6386747">
            <a:off x="1403871" y="2664503"/>
            <a:ext cx="528335" cy="300763"/>
            <a:chOff x="4301495" y="2745398"/>
            <a:chExt cx="528335" cy="300763"/>
          </a:xfrm>
        </p:grpSpPr>
        <p:sp>
          <p:nvSpPr>
            <p:cNvPr id="201" name="Rectangle 200">
              <a:extLst>
                <a:ext uri="{FF2B5EF4-FFF2-40B4-BE49-F238E27FC236}">
                  <a16:creationId xmlns:a16="http://schemas.microsoft.com/office/drawing/2014/main" id="{B42285CA-0EEF-7155-CE28-81219F1AA9FA}"/>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2" name="Picture 201" descr="median.png">
              <a:extLst>
                <a:ext uri="{FF2B5EF4-FFF2-40B4-BE49-F238E27FC236}">
                  <a16:creationId xmlns:a16="http://schemas.microsoft.com/office/drawing/2014/main" id="{C7FB9ECF-44C3-9181-1A52-1F3E98198C21}"/>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03" name="Group 202">
            <a:extLst>
              <a:ext uri="{FF2B5EF4-FFF2-40B4-BE49-F238E27FC236}">
                <a16:creationId xmlns:a16="http://schemas.microsoft.com/office/drawing/2014/main" id="{00410157-635A-B649-BB34-24DE11E3BB51}"/>
              </a:ext>
            </a:extLst>
          </p:cNvPr>
          <p:cNvGrpSpPr/>
          <p:nvPr/>
        </p:nvGrpSpPr>
        <p:grpSpPr>
          <a:xfrm>
            <a:off x="2122220" y="1947192"/>
            <a:ext cx="528335" cy="300763"/>
            <a:chOff x="4301495" y="2745398"/>
            <a:chExt cx="528335" cy="300763"/>
          </a:xfrm>
        </p:grpSpPr>
        <p:sp>
          <p:nvSpPr>
            <p:cNvPr id="204" name="Rectangle 203">
              <a:extLst>
                <a:ext uri="{FF2B5EF4-FFF2-40B4-BE49-F238E27FC236}">
                  <a16:creationId xmlns:a16="http://schemas.microsoft.com/office/drawing/2014/main" id="{C4238125-56D2-C424-0A7A-45E3126C009A}"/>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 name="Picture 204" descr="median.png">
              <a:extLst>
                <a:ext uri="{FF2B5EF4-FFF2-40B4-BE49-F238E27FC236}">
                  <a16:creationId xmlns:a16="http://schemas.microsoft.com/office/drawing/2014/main" id="{76E8C949-4EAB-9E13-BF27-A1E36C927C34}"/>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sp>
        <p:nvSpPr>
          <p:cNvPr id="2" name="Rectangle 1">
            <a:extLst>
              <a:ext uri="{FF2B5EF4-FFF2-40B4-BE49-F238E27FC236}">
                <a16:creationId xmlns:a16="http://schemas.microsoft.com/office/drawing/2014/main" id="{F0D04297-2ADC-13E1-EA24-4D42545614E0}"/>
              </a:ext>
            </a:extLst>
          </p:cNvPr>
          <p:cNvSpPr/>
          <p:nvPr/>
        </p:nvSpPr>
        <p:spPr>
          <a:xfrm>
            <a:off x="2298864" y="3642959"/>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spTree>
    <p:extLst>
      <p:ext uri="{BB962C8B-B14F-4D97-AF65-F5344CB8AC3E}">
        <p14:creationId xmlns:p14="http://schemas.microsoft.com/office/powerpoint/2010/main" val="172650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EAC05-4193-120D-273A-72180D25D047}"/>
            </a:ext>
          </a:extLst>
        </p:cNvPr>
        <p:cNvGrpSpPr/>
        <p:nvPr/>
      </p:nvGrpSpPr>
      <p:grpSpPr>
        <a:xfrm>
          <a:off x="0" y="0"/>
          <a:ext cx="0" cy="0"/>
          <a:chOff x="0" y="0"/>
          <a:chExt cx="0" cy="0"/>
        </a:xfrm>
      </p:grpSpPr>
      <p:sp>
        <p:nvSpPr>
          <p:cNvPr id="263" name="Rectangle 262">
            <a:extLst>
              <a:ext uri="{FF2B5EF4-FFF2-40B4-BE49-F238E27FC236}">
                <a16:creationId xmlns:a16="http://schemas.microsoft.com/office/drawing/2014/main" id="{589DDE7E-5E4F-F58E-D223-47A4545D9ECB}"/>
              </a:ext>
            </a:extLst>
          </p:cNvPr>
          <p:cNvSpPr/>
          <p:nvPr/>
        </p:nvSpPr>
        <p:spPr>
          <a:xfrm>
            <a:off x="496465" y="120715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4" name="Picture 263">
            <a:extLst>
              <a:ext uri="{FF2B5EF4-FFF2-40B4-BE49-F238E27FC236}">
                <a16:creationId xmlns:a16="http://schemas.microsoft.com/office/drawing/2014/main" id="{68C2EFE3-E134-DDF1-BC37-5A24AEBD8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61" y="3161699"/>
            <a:ext cx="872877" cy="1080000"/>
          </a:xfrm>
          <a:prstGeom prst="rect">
            <a:avLst/>
          </a:prstGeom>
        </p:spPr>
      </p:pic>
      <p:pic>
        <p:nvPicPr>
          <p:cNvPr id="265" name="Picture 264">
            <a:extLst>
              <a:ext uri="{FF2B5EF4-FFF2-40B4-BE49-F238E27FC236}">
                <a16:creationId xmlns:a16="http://schemas.microsoft.com/office/drawing/2014/main" id="{78E8416E-B340-2474-B1E4-AF32CBB14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857" y="4057234"/>
            <a:ext cx="872876" cy="1080000"/>
          </a:xfrm>
          <a:prstGeom prst="rect">
            <a:avLst/>
          </a:prstGeom>
        </p:spPr>
      </p:pic>
      <p:pic>
        <p:nvPicPr>
          <p:cNvPr id="266" name="Picture 265">
            <a:extLst>
              <a:ext uri="{FF2B5EF4-FFF2-40B4-BE49-F238E27FC236}">
                <a16:creationId xmlns:a16="http://schemas.microsoft.com/office/drawing/2014/main" id="{34C4692B-831E-617E-325A-2D9B28911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992" y="3161699"/>
            <a:ext cx="872877" cy="1080000"/>
          </a:xfrm>
          <a:prstGeom prst="rect">
            <a:avLst/>
          </a:prstGeom>
        </p:spPr>
      </p:pic>
      <p:sp>
        <p:nvSpPr>
          <p:cNvPr id="267" name="Rectangle 266">
            <a:extLst>
              <a:ext uri="{FF2B5EF4-FFF2-40B4-BE49-F238E27FC236}">
                <a16:creationId xmlns:a16="http://schemas.microsoft.com/office/drawing/2014/main" id="{D09648CA-AE40-80DD-620D-5EA98A9A4158}"/>
              </a:ext>
            </a:extLst>
          </p:cNvPr>
          <p:cNvSpPr/>
          <p:nvPr/>
        </p:nvSpPr>
        <p:spPr>
          <a:xfrm>
            <a:off x="3457647" y="285660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268" name="Rectangle 267">
            <a:extLst>
              <a:ext uri="{FF2B5EF4-FFF2-40B4-BE49-F238E27FC236}">
                <a16:creationId xmlns:a16="http://schemas.microsoft.com/office/drawing/2014/main" id="{C56A7FB3-1C7A-D912-E441-6686B4811874}"/>
              </a:ext>
            </a:extLst>
          </p:cNvPr>
          <p:cNvSpPr/>
          <p:nvPr/>
        </p:nvSpPr>
        <p:spPr>
          <a:xfrm>
            <a:off x="889299" y="285660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269" name="PlaceHolder 2">
            <a:extLst>
              <a:ext uri="{FF2B5EF4-FFF2-40B4-BE49-F238E27FC236}">
                <a16:creationId xmlns:a16="http://schemas.microsoft.com/office/drawing/2014/main" id="{7B7755A7-4593-9EFC-3D9C-97889A7BE7C1}"/>
              </a:ext>
            </a:extLst>
          </p:cNvPr>
          <p:cNvSpPr txBox="1">
            <a:spLocks/>
          </p:cNvSpPr>
          <p:nvPr/>
        </p:nvSpPr>
        <p:spPr>
          <a:xfrm>
            <a:off x="3571610" y="350189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22</a:t>
            </a:fld>
            <a:endParaRPr lang="en-DE" dirty="0">
              <a:latin typeface="Times New Roman"/>
            </a:endParaRPr>
          </a:p>
        </p:txBody>
      </p:sp>
      <p:pic>
        <p:nvPicPr>
          <p:cNvPr id="270" name="Picture 269">
            <a:extLst>
              <a:ext uri="{FF2B5EF4-FFF2-40B4-BE49-F238E27FC236}">
                <a16:creationId xmlns:a16="http://schemas.microsoft.com/office/drawing/2014/main" id="{18D0BDD6-81A5-0AF6-891D-6C6F21FD8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4992" y="3161699"/>
            <a:ext cx="872877" cy="1080000"/>
          </a:xfrm>
          <a:prstGeom prst="rect">
            <a:avLst/>
          </a:prstGeom>
        </p:spPr>
      </p:pic>
      <p:pic>
        <p:nvPicPr>
          <p:cNvPr id="271" name="Picture 270">
            <a:extLst>
              <a:ext uri="{FF2B5EF4-FFF2-40B4-BE49-F238E27FC236}">
                <a16:creationId xmlns:a16="http://schemas.microsoft.com/office/drawing/2014/main" id="{B1DB5B0D-F74C-FA9A-BB4C-F832349750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9857" y="4057234"/>
            <a:ext cx="872876" cy="1080000"/>
          </a:xfrm>
          <a:prstGeom prst="rect">
            <a:avLst/>
          </a:prstGeom>
        </p:spPr>
      </p:pic>
      <p:pic>
        <p:nvPicPr>
          <p:cNvPr id="272" name="Picture 271">
            <a:extLst>
              <a:ext uri="{FF2B5EF4-FFF2-40B4-BE49-F238E27FC236}">
                <a16:creationId xmlns:a16="http://schemas.microsoft.com/office/drawing/2014/main" id="{6E19231D-3429-31DB-5C5A-361753F9C8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61" y="3161699"/>
            <a:ext cx="872877" cy="1080000"/>
          </a:xfrm>
          <a:prstGeom prst="rect">
            <a:avLst/>
          </a:prstGeom>
        </p:spPr>
      </p:pic>
      <p:pic>
        <p:nvPicPr>
          <p:cNvPr id="274" name="Picture 273">
            <a:extLst>
              <a:ext uri="{FF2B5EF4-FFF2-40B4-BE49-F238E27FC236}">
                <a16:creationId xmlns:a16="http://schemas.microsoft.com/office/drawing/2014/main" id="{FC39973F-4A6E-5711-FC1C-82812B2D0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08" y="1591585"/>
            <a:ext cx="872877" cy="1080000"/>
          </a:xfrm>
          <a:prstGeom prst="rect">
            <a:avLst/>
          </a:prstGeom>
        </p:spPr>
      </p:pic>
      <p:sp>
        <p:nvSpPr>
          <p:cNvPr id="275" name="Rectangle 274">
            <a:extLst>
              <a:ext uri="{FF2B5EF4-FFF2-40B4-BE49-F238E27FC236}">
                <a16:creationId xmlns:a16="http://schemas.microsoft.com/office/drawing/2014/main" id="{0E5AC0C5-AE8C-723E-3A04-3F506B13E410}"/>
              </a:ext>
            </a:extLst>
          </p:cNvPr>
          <p:cNvSpPr/>
          <p:nvPr/>
        </p:nvSpPr>
        <p:spPr>
          <a:xfrm>
            <a:off x="3019046" y="126929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276" name="Picture 275">
            <a:extLst>
              <a:ext uri="{FF2B5EF4-FFF2-40B4-BE49-F238E27FC236}">
                <a16:creationId xmlns:a16="http://schemas.microsoft.com/office/drawing/2014/main" id="{F17CDC3B-795F-7E9C-8C1B-76CE601D7B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7408" y="1591585"/>
            <a:ext cx="872877" cy="1080000"/>
          </a:xfrm>
          <a:prstGeom prst="rect">
            <a:avLst/>
          </a:prstGeom>
        </p:spPr>
      </p:pic>
      <p:pic>
        <p:nvPicPr>
          <p:cNvPr id="277" name="Picture 276">
            <a:extLst>
              <a:ext uri="{FF2B5EF4-FFF2-40B4-BE49-F238E27FC236}">
                <a16:creationId xmlns:a16="http://schemas.microsoft.com/office/drawing/2014/main" id="{87D9CBF9-C7C3-EECA-7B93-D3DA1A9729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354" y="1591585"/>
            <a:ext cx="872877" cy="1080000"/>
          </a:xfrm>
          <a:prstGeom prst="rect">
            <a:avLst/>
          </a:prstGeom>
        </p:spPr>
      </p:pic>
      <p:sp>
        <p:nvSpPr>
          <p:cNvPr id="278" name="Rectangle 277">
            <a:extLst>
              <a:ext uri="{FF2B5EF4-FFF2-40B4-BE49-F238E27FC236}">
                <a16:creationId xmlns:a16="http://schemas.microsoft.com/office/drawing/2014/main" id="{3A8669BB-F055-FB61-97E9-31D1348FB397}"/>
              </a:ext>
            </a:extLst>
          </p:cNvPr>
          <p:cNvSpPr/>
          <p:nvPr/>
        </p:nvSpPr>
        <p:spPr>
          <a:xfrm>
            <a:off x="1296992" y="126929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pic>
        <p:nvPicPr>
          <p:cNvPr id="279" name="Picture 278">
            <a:extLst>
              <a:ext uri="{FF2B5EF4-FFF2-40B4-BE49-F238E27FC236}">
                <a16:creationId xmlns:a16="http://schemas.microsoft.com/office/drawing/2014/main" id="{D55F1B08-718D-062A-8E78-FC247478D3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5354" y="1591585"/>
            <a:ext cx="872877" cy="1080000"/>
          </a:xfrm>
          <a:prstGeom prst="rect">
            <a:avLst/>
          </a:prstGeom>
        </p:spPr>
      </p:pic>
      <p:grpSp>
        <p:nvGrpSpPr>
          <p:cNvPr id="280" name="Group 279">
            <a:extLst>
              <a:ext uri="{FF2B5EF4-FFF2-40B4-BE49-F238E27FC236}">
                <a16:creationId xmlns:a16="http://schemas.microsoft.com/office/drawing/2014/main" id="{8A516289-1ACB-681D-33F2-723E242F4326}"/>
              </a:ext>
            </a:extLst>
          </p:cNvPr>
          <p:cNvGrpSpPr/>
          <p:nvPr/>
        </p:nvGrpSpPr>
        <p:grpSpPr>
          <a:xfrm rot="2130011">
            <a:off x="1962035" y="2433941"/>
            <a:ext cx="528335" cy="300763"/>
            <a:chOff x="4301495" y="2745398"/>
            <a:chExt cx="528335" cy="300763"/>
          </a:xfrm>
        </p:grpSpPr>
        <p:sp>
          <p:nvSpPr>
            <p:cNvPr id="281" name="Rectangle 280">
              <a:extLst>
                <a:ext uri="{FF2B5EF4-FFF2-40B4-BE49-F238E27FC236}">
                  <a16:creationId xmlns:a16="http://schemas.microsoft.com/office/drawing/2014/main" id="{05D13D90-77ED-46E7-A1DB-03E471E83FB0}"/>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81" descr="median.png">
              <a:extLst>
                <a:ext uri="{FF2B5EF4-FFF2-40B4-BE49-F238E27FC236}">
                  <a16:creationId xmlns:a16="http://schemas.microsoft.com/office/drawing/2014/main" id="{2A2B9155-0C00-8129-9F6F-6445279876FD}"/>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83" name="Group 282">
            <a:extLst>
              <a:ext uri="{FF2B5EF4-FFF2-40B4-BE49-F238E27FC236}">
                <a16:creationId xmlns:a16="http://schemas.microsoft.com/office/drawing/2014/main" id="{B0C01358-5C3B-17EC-5B3E-AF0F0FE3F01C}"/>
              </a:ext>
            </a:extLst>
          </p:cNvPr>
          <p:cNvGrpSpPr/>
          <p:nvPr/>
        </p:nvGrpSpPr>
        <p:grpSpPr>
          <a:xfrm rot="4152420">
            <a:off x="1679664" y="2723426"/>
            <a:ext cx="528335" cy="300763"/>
            <a:chOff x="4301495" y="2745398"/>
            <a:chExt cx="528335" cy="300763"/>
          </a:xfrm>
        </p:grpSpPr>
        <p:sp>
          <p:nvSpPr>
            <p:cNvPr id="284" name="Rectangle 283">
              <a:extLst>
                <a:ext uri="{FF2B5EF4-FFF2-40B4-BE49-F238E27FC236}">
                  <a16:creationId xmlns:a16="http://schemas.microsoft.com/office/drawing/2014/main" id="{5E989A92-C088-9741-E93D-BE36CE1FDF32}"/>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5" name="Picture 284" descr="median.png">
              <a:extLst>
                <a:ext uri="{FF2B5EF4-FFF2-40B4-BE49-F238E27FC236}">
                  <a16:creationId xmlns:a16="http://schemas.microsoft.com/office/drawing/2014/main" id="{722F3047-AEBD-8F1F-B090-9BB802F2F8B7}"/>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86" name="Group 285">
            <a:extLst>
              <a:ext uri="{FF2B5EF4-FFF2-40B4-BE49-F238E27FC236}">
                <a16:creationId xmlns:a16="http://schemas.microsoft.com/office/drawing/2014/main" id="{323A5835-3A73-E590-3CFE-A6A7EB431041}"/>
              </a:ext>
            </a:extLst>
          </p:cNvPr>
          <p:cNvGrpSpPr/>
          <p:nvPr/>
        </p:nvGrpSpPr>
        <p:grpSpPr>
          <a:xfrm rot="6386747">
            <a:off x="1304718" y="2774673"/>
            <a:ext cx="528335" cy="300763"/>
            <a:chOff x="4301495" y="2745398"/>
            <a:chExt cx="528335" cy="300763"/>
          </a:xfrm>
        </p:grpSpPr>
        <p:sp>
          <p:nvSpPr>
            <p:cNvPr id="287" name="Rectangle 286">
              <a:extLst>
                <a:ext uri="{FF2B5EF4-FFF2-40B4-BE49-F238E27FC236}">
                  <a16:creationId xmlns:a16="http://schemas.microsoft.com/office/drawing/2014/main" id="{08C78A0C-B7AB-0E56-BF91-3F0AF8803135}"/>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8" name="Picture 287" descr="median.png">
              <a:extLst>
                <a:ext uri="{FF2B5EF4-FFF2-40B4-BE49-F238E27FC236}">
                  <a16:creationId xmlns:a16="http://schemas.microsoft.com/office/drawing/2014/main" id="{78E80639-ADCF-5E7E-FF4D-88BC72736695}"/>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89" name="Group 288">
            <a:extLst>
              <a:ext uri="{FF2B5EF4-FFF2-40B4-BE49-F238E27FC236}">
                <a16:creationId xmlns:a16="http://schemas.microsoft.com/office/drawing/2014/main" id="{8ECA25BE-7140-CA07-26B2-59E9A451F066}"/>
              </a:ext>
            </a:extLst>
          </p:cNvPr>
          <p:cNvGrpSpPr/>
          <p:nvPr/>
        </p:nvGrpSpPr>
        <p:grpSpPr>
          <a:xfrm>
            <a:off x="2023067" y="2057362"/>
            <a:ext cx="528335" cy="300763"/>
            <a:chOff x="4301495" y="2745398"/>
            <a:chExt cx="528335" cy="300763"/>
          </a:xfrm>
        </p:grpSpPr>
        <p:sp>
          <p:nvSpPr>
            <p:cNvPr id="290" name="Rectangle 289">
              <a:extLst>
                <a:ext uri="{FF2B5EF4-FFF2-40B4-BE49-F238E27FC236}">
                  <a16:creationId xmlns:a16="http://schemas.microsoft.com/office/drawing/2014/main" id="{151EF85D-F33C-DF54-61FE-7B5F0183BF39}"/>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1" name="Picture 290" descr="median.png">
              <a:extLst>
                <a:ext uri="{FF2B5EF4-FFF2-40B4-BE49-F238E27FC236}">
                  <a16:creationId xmlns:a16="http://schemas.microsoft.com/office/drawing/2014/main" id="{2B8CBFD3-93E2-B80B-A5FE-E883BEA49D37}"/>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sp>
        <p:nvSpPr>
          <p:cNvPr id="229" name="Rectangle 228">
            <a:extLst>
              <a:ext uri="{FF2B5EF4-FFF2-40B4-BE49-F238E27FC236}">
                <a16:creationId xmlns:a16="http://schemas.microsoft.com/office/drawing/2014/main" id="{3F7CCD70-A4CE-44A6-2D37-C9B5514E9B4A}"/>
              </a:ext>
            </a:extLst>
          </p:cNvPr>
          <p:cNvSpPr/>
          <p:nvPr/>
        </p:nvSpPr>
        <p:spPr>
          <a:xfrm>
            <a:off x="4693900" y="120715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0" name="Picture 229">
            <a:extLst>
              <a:ext uri="{FF2B5EF4-FFF2-40B4-BE49-F238E27FC236}">
                <a16:creationId xmlns:a16="http://schemas.microsoft.com/office/drawing/2014/main" id="{AAFA09FA-3DF7-54BA-D31F-D5D32E085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096" y="3161699"/>
            <a:ext cx="872877" cy="1080000"/>
          </a:xfrm>
          <a:prstGeom prst="rect">
            <a:avLst/>
          </a:prstGeom>
        </p:spPr>
      </p:pic>
      <p:pic>
        <p:nvPicPr>
          <p:cNvPr id="231" name="Picture 230">
            <a:extLst>
              <a:ext uri="{FF2B5EF4-FFF2-40B4-BE49-F238E27FC236}">
                <a16:creationId xmlns:a16="http://schemas.microsoft.com/office/drawing/2014/main" id="{A1101CF3-C448-70A9-4B59-404315E85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292" y="4057234"/>
            <a:ext cx="872876" cy="1080000"/>
          </a:xfrm>
          <a:prstGeom prst="rect">
            <a:avLst/>
          </a:prstGeom>
        </p:spPr>
      </p:pic>
      <p:pic>
        <p:nvPicPr>
          <p:cNvPr id="232" name="Picture 231">
            <a:extLst>
              <a:ext uri="{FF2B5EF4-FFF2-40B4-BE49-F238E27FC236}">
                <a16:creationId xmlns:a16="http://schemas.microsoft.com/office/drawing/2014/main" id="{97CD1D94-9186-623A-2A9A-EF2A9037D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427" y="3161699"/>
            <a:ext cx="872877" cy="1080000"/>
          </a:xfrm>
          <a:prstGeom prst="rect">
            <a:avLst/>
          </a:prstGeom>
        </p:spPr>
      </p:pic>
      <p:sp>
        <p:nvSpPr>
          <p:cNvPr id="233" name="Rectangle 232">
            <a:extLst>
              <a:ext uri="{FF2B5EF4-FFF2-40B4-BE49-F238E27FC236}">
                <a16:creationId xmlns:a16="http://schemas.microsoft.com/office/drawing/2014/main" id="{D21B3100-979C-88BF-4D30-4473EC36BD3D}"/>
              </a:ext>
            </a:extLst>
          </p:cNvPr>
          <p:cNvSpPr/>
          <p:nvPr/>
        </p:nvSpPr>
        <p:spPr>
          <a:xfrm>
            <a:off x="7644065" y="285660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234" name="Rectangle 233">
            <a:extLst>
              <a:ext uri="{FF2B5EF4-FFF2-40B4-BE49-F238E27FC236}">
                <a16:creationId xmlns:a16="http://schemas.microsoft.com/office/drawing/2014/main" id="{3DC45D22-58A7-D97D-8B34-AD5DE4833A7C}"/>
              </a:ext>
            </a:extLst>
          </p:cNvPr>
          <p:cNvSpPr/>
          <p:nvPr/>
        </p:nvSpPr>
        <p:spPr>
          <a:xfrm>
            <a:off x="5086734" y="285660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235" name="PlaceHolder 2">
            <a:extLst>
              <a:ext uri="{FF2B5EF4-FFF2-40B4-BE49-F238E27FC236}">
                <a16:creationId xmlns:a16="http://schemas.microsoft.com/office/drawing/2014/main" id="{7CCF29A8-F2F2-0AA2-5159-044FD5854481}"/>
              </a:ext>
            </a:extLst>
          </p:cNvPr>
          <p:cNvSpPr txBox="1">
            <a:spLocks/>
          </p:cNvSpPr>
          <p:nvPr/>
        </p:nvSpPr>
        <p:spPr>
          <a:xfrm>
            <a:off x="7769045" y="350189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22</a:t>
            </a:fld>
            <a:endParaRPr lang="en-DE" dirty="0">
              <a:latin typeface="Times New Roman"/>
            </a:endParaRPr>
          </a:p>
        </p:txBody>
      </p:sp>
      <p:pic>
        <p:nvPicPr>
          <p:cNvPr id="236" name="Picture 235">
            <a:extLst>
              <a:ext uri="{FF2B5EF4-FFF2-40B4-BE49-F238E27FC236}">
                <a16:creationId xmlns:a16="http://schemas.microsoft.com/office/drawing/2014/main" id="{5A353883-CDDE-8F32-2606-5C8D3E5792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7292" y="2616004"/>
            <a:ext cx="872877" cy="1080000"/>
          </a:xfrm>
          <a:prstGeom prst="rect">
            <a:avLst/>
          </a:prstGeom>
        </p:spPr>
      </p:pic>
      <p:pic>
        <p:nvPicPr>
          <p:cNvPr id="237" name="Picture 236">
            <a:extLst>
              <a:ext uri="{FF2B5EF4-FFF2-40B4-BE49-F238E27FC236}">
                <a16:creationId xmlns:a16="http://schemas.microsoft.com/office/drawing/2014/main" id="{E9A463B0-9874-50DF-E26E-64CB530D42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7292" y="2616004"/>
            <a:ext cx="872876" cy="1080000"/>
          </a:xfrm>
          <a:prstGeom prst="rect">
            <a:avLst/>
          </a:prstGeom>
        </p:spPr>
      </p:pic>
      <p:pic>
        <p:nvPicPr>
          <p:cNvPr id="238" name="Picture 237">
            <a:extLst>
              <a:ext uri="{FF2B5EF4-FFF2-40B4-BE49-F238E27FC236}">
                <a16:creationId xmlns:a16="http://schemas.microsoft.com/office/drawing/2014/main" id="{46544E8E-F1B4-7BED-04E1-29D0402F7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2427" y="3161699"/>
            <a:ext cx="872877" cy="1080000"/>
          </a:xfrm>
          <a:prstGeom prst="rect">
            <a:avLst/>
          </a:prstGeom>
        </p:spPr>
      </p:pic>
      <p:pic>
        <p:nvPicPr>
          <p:cNvPr id="239" name="Picture 238">
            <a:extLst>
              <a:ext uri="{FF2B5EF4-FFF2-40B4-BE49-F238E27FC236}">
                <a16:creationId xmlns:a16="http://schemas.microsoft.com/office/drawing/2014/main" id="{DEC91718-8317-5E00-32B2-948F39442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292" y="4057234"/>
            <a:ext cx="872876" cy="1080000"/>
          </a:xfrm>
          <a:prstGeom prst="rect">
            <a:avLst/>
          </a:prstGeom>
        </p:spPr>
      </p:pic>
      <p:pic>
        <p:nvPicPr>
          <p:cNvPr id="240" name="Picture 239">
            <a:extLst>
              <a:ext uri="{FF2B5EF4-FFF2-40B4-BE49-F238E27FC236}">
                <a16:creationId xmlns:a16="http://schemas.microsoft.com/office/drawing/2014/main" id="{8E1C8DD7-67FE-0383-BD95-E305496EBA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5096" y="3161699"/>
            <a:ext cx="872877" cy="1080000"/>
          </a:xfrm>
          <a:prstGeom prst="rect">
            <a:avLst/>
          </a:prstGeom>
        </p:spPr>
      </p:pic>
      <p:sp>
        <p:nvSpPr>
          <p:cNvPr id="241" name="Rectangle 240">
            <a:extLst>
              <a:ext uri="{FF2B5EF4-FFF2-40B4-BE49-F238E27FC236}">
                <a16:creationId xmlns:a16="http://schemas.microsoft.com/office/drawing/2014/main" id="{0ED522F0-BDF6-561F-2283-40A10A322495}"/>
              </a:ext>
            </a:extLst>
          </p:cNvPr>
          <p:cNvSpPr/>
          <p:nvPr/>
        </p:nvSpPr>
        <p:spPr>
          <a:xfrm>
            <a:off x="6836799" y="3846508"/>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grpSp>
        <p:nvGrpSpPr>
          <p:cNvPr id="242" name="Group 241">
            <a:extLst>
              <a:ext uri="{FF2B5EF4-FFF2-40B4-BE49-F238E27FC236}">
                <a16:creationId xmlns:a16="http://schemas.microsoft.com/office/drawing/2014/main" id="{EDC2AF96-C0B4-2100-B244-A12CDAB567E7}"/>
              </a:ext>
            </a:extLst>
          </p:cNvPr>
          <p:cNvGrpSpPr/>
          <p:nvPr/>
        </p:nvGrpSpPr>
        <p:grpSpPr>
          <a:xfrm rot="1364416">
            <a:off x="7042508" y="3273847"/>
            <a:ext cx="528335" cy="300763"/>
            <a:chOff x="4301495" y="2745398"/>
            <a:chExt cx="528335" cy="300763"/>
          </a:xfrm>
        </p:grpSpPr>
        <p:sp>
          <p:nvSpPr>
            <p:cNvPr id="243" name="Rectangle 242">
              <a:extLst>
                <a:ext uri="{FF2B5EF4-FFF2-40B4-BE49-F238E27FC236}">
                  <a16:creationId xmlns:a16="http://schemas.microsoft.com/office/drawing/2014/main" id="{3AABB3D8-0552-DE16-0053-18F4521CC4AA}"/>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4" name="Picture 243" descr="median.png">
              <a:extLst>
                <a:ext uri="{FF2B5EF4-FFF2-40B4-BE49-F238E27FC236}">
                  <a16:creationId xmlns:a16="http://schemas.microsoft.com/office/drawing/2014/main" id="{58A52CFC-077F-F778-51AF-A1FCE8E8F4AC}"/>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45" name="Group 244">
            <a:extLst>
              <a:ext uri="{FF2B5EF4-FFF2-40B4-BE49-F238E27FC236}">
                <a16:creationId xmlns:a16="http://schemas.microsoft.com/office/drawing/2014/main" id="{E4EB196B-F8C9-B782-6086-B7378133338A}"/>
              </a:ext>
            </a:extLst>
          </p:cNvPr>
          <p:cNvGrpSpPr/>
          <p:nvPr/>
        </p:nvGrpSpPr>
        <p:grpSpPr>
          <a:xfrm rot="5400000">
            <a:off x="6462595" y="3670959"/>
            <a:ext cx="528335" cy="300763"/>
            <a:chOff x="4301495" y="2745398"/>
            <a:chExt cx="528335" cy="300763"/>
          </a:xfrm>
        </p:grpSpPr>
        <p:sp>
          <p:nvSpPr>
            <p:cNvPr id="246" name="Rectangle 245">
              <a:extLst>
                <a:ext uri="{FF2B5EF4-FFF2-40B4-BE49-F238E27FC236}">
                  <a16:creationId xmlns:a16="http://schemas.microsoft.com/office/drawing/2014/main" id="{D2CE8C31-A8A9-7804-73D8-AE867C832F7A}"/>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7" name="Picture 246" descr="median.png">
              <a:extLst>
                <a:ext uri="{FF2B5EF4-FFF2-40B4-BE49-F238E27FC236}">
                  <a16:creationId xmlns:a16="http://schemas.microsoft.com/office/drawing/2014/main" id="{C1E47BBF-6027-E507-2060-DB18DD04EA20}"/>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48" name="Group 247">
            <a:extLst>
              <a:ext uri="{FF2B5EF4-FFF2-40B4-BE49-F238E27FC236}">
                <a16:creationId xmlns:a16="http://schemas.microsoft.com/office/drawing/2014/main" id="{26362515-B1BE-A02E-920C-ABC860E9CA89}"/>
              </a:ext>
            </a:extLst>
          </p:cNvPr>
          <p:cNvGrpSpPr/>
          <p:nvPr/>
        </p:nvGrpSpPr>
        <p:grpSpPr>
          <a:xfrm rot="9628843">
            <a:off x="5811855" y="3326398"/>
            <a:ext cx="528335" cy="300763"/>
            <a:chOff x="4301495" y="2745398"/>
            <a:chExt cx="528335" cy="300763"/>
          </a:xfrm>
        </p:grpSpPr>
        <p:sp>
          <p:nvSpPr>
            <p:cNvPr id="249" name="Rectangle 248">
              <a:extLst>
                <a:ext uri="{FF2B5EF4-FFF2-40B4-BE49-F238E27FC236}">
                  <a16:creationId xmlns:a16="http://schemas.microsoft.com/office/drawing/2014/main" id="{EC91692F-7E4D-F6A6-1956-D992CAEA2AC1}"/>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0" name="Picture 249" descr="median.png">
              <a:extLst>
                <a:ext uri="{FF2B5EF4-FFF2-40B4-BE49-F238E27FC236}">
                  <a16:creationId xmlns:a16="http://schemas.microsoft.com/office/drawing/2014/main" id="{1920130D-93D8-47AA-8766-1A63B423BCBF}"/>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pic>
        <p:nvPicPr>
          <p:cNvPr id="251" name="Picture 250">
            <a:extLst>
              <a:ext uri="{FF2B5EF4-FFF2-40B4-BE49-F238E27FC236}">
                <a16:creationId xmlns:a16="http://schemas.microsoft.com/office/drawing/2014/main" id="{ADCE79B7-1F43-5F9F-D224-9F5645DAE3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4843" y="1591585"/>
            <a:ext cx="872877" cy="1080000"/>
          </a:xfrm>
          <a:prstGeom prst="rect">
            <a:avLst/>
          </a:prstGeom>
        </p:spPr>
      </p:pic>
      <p:sp>
        <p:nvSpPr>
          <p:cNvPr id="252" name="Rectangle 251">
            <a:extLst>
              <a:ext uri="{FF2B5EF4-FFF2-40B4-BE49-F238E27FC236}">
                <a16:creationId xmlns:a16="http://schemas.microsoft.com/office/drawing/2014/main" id="{D808040B-0186-6B54-8AB9-94FEF7930ACD}"/>
              </a:ext>
            </a:extLst>
          </p:cNvPr>
          <p:cNvSpPr/>
          <p:nvPr/>
        </p:nvSpPr>
        <p:spPr>
          <a:xfrm>
            <a:off x="7216481" y="126929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253" name="Picture 252">
            <a:extLst>
              <a:ext uri="{FF2B5EF4-FFF2-40B4-BE49-F238E27FC236}">
                <a16:creationId xmlns:a16="http://schemas.microsoft.com/office/drawing/2014/main" id="{130AC08E-0741-F1A9-17B0-7A46271A97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4843" y="1591585"/>
            <a:ext cx="872877" cy="1080000"/>
          </a:xfrm>
          <a:prstGeom prst="rect">
            <a:avLst/>
          </a:prstGeom>
        </p:spPr>
      </p:pic>
      <p:pic>
        <p:nvPicPr>
          <p:cNvPr id="254" name="Picture 253">
            <a:extLst>
              <a:ext uri="{FF2B5EF4-FFF2-40B4-BE49-F238E27FC236}">
                <a16:creationId xmlns:a16="http://schemas.microsoft.com/office/drawing/2014/main" id="{522A86C0-7790-BFCE-5BBF-317969A135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2789" y="1591585"/>
            <a:ext cx="872877" cy="1080000"/>
          </a:xfrm>
          <a:prstGeom prst="rect">
            <a:avLst/>
          </a:prstGeom>
        </p:spPr>
      </p:pic>
      <p:sp>
        <p:nvSpPr>
          <p:cNvPr id="255" name="Rectangle 254">
            <a:extLst>
              <a:ext uri="{FF2B5EF4-FFF2-40B4-BE49-F238E27FC236}">
                <a16:creationId xmlns:a16="http://schemas.microsoft.com/office/drawing/2014/main" id="{4CB2E513-12F3-17B3-7CE0-C72B0AE59CED}"/>
              </a:ext>
            </a:extLst>
          </p:cNvPr>
          <p:cNvSpPr/>
          <p:nvPr/>
        </p:nvSpPr>
        <p:spPr>
          <a:xfrm>
            <a:off x="5494427" y="126929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pic>
        <p:nvPicPr>
          <p:cNvPr id="256" name="Picture 255">
            <a:extLst>
              <a:ext uri="{FF2B5EF4-FFF2-40B4-BE49-F238E27FC236}">
                <a16:creationId xmlns:a16="http://schemas.microsoft.com/office/drawing/2014/main" id="{06C46773-2024-D1EB-FA81-6ED49C63C4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62789" y="1591585"/>
            <a:ext cx="872877" cy="1080000"/>
          </a:xfrm>
          <a:prstGeom prst="rect">
            <a:avLst/>
          </a:prstGeom>
        </p:spPr>
      </p:pic>
      <p:grpSp>
        <p:nvGrpSpPr>
          <p:cNvPr id="257" name="Group 256">
            <a:extLst>
              <a:ext uri="{FF2B5EF4-FFF2-40B4-BE49-F238E27FC236}">
                <a16:creationId xmlns:a16="http://schemas.microsoft.com/office/drawing/2014/main" id="{0B88AEFD-0493-9FA6-44CB-75893A71CAA1}"/>
              </a:ext>
            </a:extLst>
          </p:cNvPr>
          <p:cNvGrpSpPr/>
          <p:nvPr/>
        </p:nvGrpSpPr>
        <p:grpSpPr>
          <a:xfrm rot="13878096">
            <a:off x="5919069" y="2628174"/>
            <a:ext cx="528335" cy="300763"/>
            <a:chOff x="4301495" y="2745398"/>
            <a:chExt cx="528335" cy="300763"/>
          </a:xfrm>
        </p:grpSpPr>
        <p:sp>
          <p:nvSpPr>
            <p:cNvPr id="258" name="Rectangle 257">
              <a:extLst>
                <a:ext uri="{FF2B5EF4-FFF2-40B4-BE49-F238E27FC236}">
                  <a16:creationId xmlns:a16="http://schemas.microsoft.com/office/drawing/2014/main" id="{AAA1E748-ACB8-FFE2-7483-AC8AED6A6A05}"/>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9" name="Picture 258" descr="median.png">
              <a:extLst>
                <a:ext uri="{FF2B5EF4-FFF2-40B4-BE49-F238E27FC236}">
                  <a16:creationId xmlns:a16="http://schemas.microsoft.com/office/drawing/2014/main" id="{32303E5E-FB20-376F-FD69-3A81C5B54E8E}"/>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grpSp>
        <p:nvGrpSpPr>
          <p:cNvPr id="260" name="Group 259">
            <a:extLst>
              <a:ext uri="{FF2B5EF4-FFF2-40B4-BE49-F238E27FC236}">
                <a16:creationId xmlns:a16="http://schemas.microsoft.com/office/drawing/2014/main" id="{E6A85099-E3D1-AB97-C783-3AEA8F3AF844}"/>
              </a:ext>
            </a:extLst>
          </p:cNvPr>
          <p:cNvGrpSpPr/>
          <p:nvPr/>
        </p:nvGrpSpPr>
        <p:grpSpPr>
          <a:xfrm rot="19045306">
            <a:off x="6839279" y="2584108"/>
            <a:ext cx="528335" cy="300763"/>
            <a:chOff x="4301495" y="2745398"/>
            <a:chExt cx="528335" cy="300763"/>
          </a:xfrm>
        </p:grpSpPr>
        <p:sp>
          <p:nvSpPr>
            <p:cNvPr id="261" name="Rectangle 260">
              <a:extLst>
                <a:ext uri="{FF2B5EF4-FFF2-40B4-BE49-F238E27FC236}">
                  <a16:creationId xmlns:a16="http://schemas.microsoft.com/office/drawing/2014/main" id="{2379010D-45C2-CBE0-99B9-67F6EB8FC36B}"/>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2" name="Picture 261" descr="median.png">
              <a:extLst>
                <a:ext uri="{FF2B5EF4-FFF2-40B4-BE49-F238E27FC236}">
                  <a16:creationId xmlns:a16="http://schemas.microsoft.com/office/drawing/2014/main" id="{7D820675-F6A8-66C6-88D5-4B44855A4F30}"/>
                </a:ext>
              </a:extLst>
            </p:cNvPr>
            <p:cNvPicPr>
              <a:picLocks noChangeAspect="1"/>
            </p:cNvPicPr>
            <p:nvPr/>
          </p:nvPicPr>
          <p:blipFill rotWithShape="1">
            <a:blip r:embed="rId13"/>
            <a:srcRect l="31216" t="29433" r="61070" b="62085"/>
            <a:stretch/>
          </p:blipFill>
          <p:spPr>
            <a:xfrm rot="18893199">
              <a:off x="4464600" y="2737574"/>
              <a:ext cx="294009" cy="323165"/>
            </a:xfrm>
            <a:prstGeom prst="rect">
              <a:avLst/>
            </a:prstGeom>
          </p:spPr>
        </p:pic>
      </p:grpSp>
      <p:sp>
        <p:nvSpPr>
          <p:cNvPr id="8" name="PlaceHolder 1">
            <a:extLst>
              <a:ext uri="{FF2B5EF4-FFF2-40B4-BE49-F238E27FC236}">
                <a16:creationId xmlns:a16="http://schemas.microsoft.com/office/drawing/2014/main" id="{3D26067C-95B7-5E56-B1AB-9C4EE2B0C74F}"/>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How can we avoid the pitfalls?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12" name="Text Box 2">
            <a:extLst>
              <a:ext uri="{FF2B5EF4-FFF2-40B4-BE49-F238E27FC236}">
                <a16:creationId xmlns:a16="http://schemas.microsoft.com/office/drawing/2014/main" id="{F5777F83-2DE7-5AE3-CBE9-AFBF3A7EB0B8}"/>
              </a:ext>
            </a:extLst>
          </p:cNvPr>
          <p:cNvSpPr/>
          <p:nvPr/>
        </p:nvSpPr>
        <p:spPr>
          <a:xfrm>
            <a:off x="637578" y="4961859"/>
            <a:ext cx="1382281" cy="192962"/>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pc="-1" dirty="0">
                <a:solidFill>
                  <a:schemeClr val="bg1"/>
                </a:solidFill>
                <a:ea typeface="ＭＳ Ｐゴシック"/>
              </a:rPr>
              <a:t>biased</a:t>
            </a:r>
          </a:p>
        </p:txBody>
      </p:sp>
      <p:sp>
        <p:nvSpPr>
          <p:cNvPr id="13" name="Text Box 2">
            <a:extLst>
              <a:ext uri="{FF2B5EF4-FFF2-40B4-BE49-F238E27FC236}">
                <a16:creationId xmlns:a16="http://schemas.microsoft.com/office/drawing/2014/main" id="{34A846C0-4E5D-08F4-E3B2-981FE454D95C}"/>
              </a:ext>
            </a:extLst>
          </p:cNvPr>
          <p:cNvSpPr/>
          <p:nvPr/>
        </p:nvSpPr>
        <p:spPr>
          <a:xfrm>
            <a:off x="4836762" y="4961859"/>
            <a:ext cx="1382281" cy="192962"/>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GB" sz="1400" b="1" spc="-1" dirty="0">
                <a:solidFill>
                  <a:schemeClr val="bg1"/>
                </a:solidFill>
                <a:latin typeface="Arial"/>
                <a:ea typeface="ＭＳ Ｐゴシック"/>
              </a:rPr>
              <a:t>unbiased</a:t>
            </a:r>
            <a:endParaRPr lang="en-US" dirty="0"/>
          </a:p>
        </p:txBody>
      </p:sp>
      <p:sp>
        <p:nvSpPr>
          <p:cNvPr id="9" name="PlaceHolder 2">
            <a:extLst>
              <a:ext uri="{FF2B5EF4-FFF2-40B4-BE49-F238E27FC236}">
                <a16:creationId xmlns:a16="http://schemas.microsoft.com/office/drawing/2014/main" id="{92435B02-204F-FD4E-CC01-5D1C0F5248C3}"/>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22</a:t>
            </a:fld>
            <a:endParaRPr lang="en-DE" dirty="0">
              <a:latin typeface="Times New Roman"/>
            </a:endParaRPr>
          </a:p>
        </p:txBody>
      </p:sp>
      <p:sp>
        <p:nvSpPr>
          <p:cNvPr id="2" name="Rectangle 1">
            <a:extLst>
              <a:ext uri="{FF2B5EF4-FFF2-40B4-BE49-F238E27FC236}">
                <a16:creationId xmlns:a16="http://schemas.microsoft.com/office/drawing/2014/main" id="{C9504E57-7BD4-3126-BC92-230BF1835A27}"/>
              </a:ext>
            </a:extLst>
          </p:cNvPr>
          <p:cNvSpPr/>
          <p:nvPr/>
        </p:nvSpPr>
        <p:spPr>
          <a:xfrm>
            <a:off x="2210728" y="3676010"/>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spTree>
    <p:extLst>
      <p:ext uri="{BB962C8B-B14F-4D97-AF65-F5344CB8AC3E}">
        <p14:creationId xmlns:p14="http://schemas.microsoft.com/office/powerpoint/2010/main" val="119541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F981B6-2D60-DB5A-1D71-E2C48F71EE61}"/>
              </a:ext>
            </a:extLst>
          </p:cNvPr>
          <p:cNvGrpSpPr/>
          <p:nvPr/>
        </p:nvGrpSpPr>
        <p:grpSpPr>
          <a:xfrm>
            <a:off x="2071938" y="2279561"/>
            <a:ext cx="5000124" cy="885064"/>
            <a:chOff x="0" y="1965342"/>
            <a:chExt cx="5000124" cy="614250"/>
          </a:xfrm>
        </p:grpSpPr>
        <p:sp>
          <p:nvSpPr>
            <p:cNvPr id="3" name="Rounded Rectangle 2">
              <a:extLst>
                <a:ext uri="{FF2B5EF4-FFF2-40B4-BE49-F238E27FC236}">
                  <a16:creationId xmlns:a16="http://schemas.microsoft.com/office/drawing/2014/main" id="{37AAB413-86B8-2414-7CF2-D2D1828648EF}"/>
                </a:ext>
              </a:extLst>
            </p:cNvPr>
            <p:cNvSpPr/>
            <p:nvPr/>
          </p:nvSpPr>
          <p:spPr>
            <a:xfrm>
              <a:off x="0" y="1965342"/>
              <a:ext cx="5000124" cy="614250"/>
            </a:xfrm>
            <a:prstGeom prst="roundRect">
              <a:avLst/>
            </a:prstGeom>
          </p:spPr>
          <p:style>
            <a:lnRef idx="0">
              <a:schemeClr val="lt1">
                <a:hueOff val="0"/>
                <a:satOff val="0"/>
                <a:lumOff val="0"/>
                <a:alphaOff val="0"/>
              </a:schemeClr>
            </a:lnRef>
            <a:fillRef idx="3">
              <a:schemeClr val="accent5">
                <a:hueOff val="-6076075"/>
                <a:satOff val="-413"/>
                <a:lumOff val="981"/>
                <a:alphaOff val="0"/>
              </a:schemeClr>
            </a:fillRef>
            <a:effectRef idx="2">
              <a:schemeClr val="accent5">
                <a:hueOff val="-6076075"/>
                <a:satOff val="-413"/>
                <a:lumOff val="981"/>
                <a:alphaOff val="0"/>
              </a:schemeClr>
            </a:effectRef>
            <a:fontRef idx="minor">
              <a:schemeClr val="lt1"/>
            </a:fontRef>
          </p:style>
          <p:txBody>
            <a:bodyPr/>
            <a:lstStyle/>
            <a:p>
              <a:endParaRPr lang="en-DE"/>
            </a:p>
          </p:txBody>
        </p:sp>
        <p:sp>
          <p:nvSpPr>
            <p:cNvPr id="4" name="Rounded Rectangle 4">
              <a:extLst>
                <a:ext uri="{FF2B5EF4-FFF2-40B4-BE49-F238E27FC236}">
                  <a16:creationId xmlns:a16="http://schemas.microsoft.com/office/drawing/2014/main" id="{412125BF-520F-C78C-9C62-CA9F238D756B}"/>
                </a:ext>
              </a:extLst>
            </p:cNvPr>
            <p:cNvSpPr txBox="1"/>
            <p:nvPr/>
          </p:nvSpPr>
          <p:spPr>
            <a:xfrm>
              <a:off x="29985" y="1995327"/>
              <a:ext cx="4940154" cy="554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800" kern="1200" dirty="0"/>
                <a:t>3. Unbiased Pipeline</a:t>
              </a:r>
              <a:endParaRPr lang="en-US" sz="2800" kern="1200" dirty="0"/>
            </a:p>
          </p:txBody>
        </p:sp>
      </p:grpSp>
    </p:spTree>
    <p:extLst>
      <p:ext uri="{BB962C8B-B14F-4D97-AF65-F5344CB8AC3E}">
        <p14:creationId xmlns:p14="http://schemas.microsoft.com/office/powerpoint/2010/main" val="883568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5000"/>
              </a:lnSpc>
              <a:buClr>
                <a:srgbClr val="595959"/>
              </a:buClr>
              <a:buFont typeface="Arial"/>
              <a:buChar char="●"/>
            </a:pPr>
            <a:r>
              <a:rPr lang="en-GB" sz="1800" spc="-1" dirty="0">
                <a:solidFill>
                  <a:srgbClr val="595959"/>
                </a:solidFill>
                <a:ea typeface="Arial"/>
              </a:rPr>
              <a:t>We need:</a:t>
            </a:r>
            <a:endParaRPr lang="de-DE" sz="1800" spc="-1" dirty="0">
              <a:solidFill>
                <a:srgbClr val="595959"/>
              </a:solidFill>
            </a:endParaRPr>
          </a:p>
          <a:p>
            <a:pPr marL="914400" lvl="1" indent="-342900">
              <a:lnSpc>
                <a:spcPct val="115000"/>
              </a:lnSpc>
              <a:buClr>
                <a:srgbClr val="595959"/>
              </a:buClr>
              <a:buFont typeface="Arial"/>
              <a:buChar char="○"/>
            </a:pPr>
            <a:r>
              <a:rPr lang="en-US" sz="1800" spc="-1" dirty="0">
                <a:solidFill>
                  <a:srgbClr val="595959"/>
                </a:solidFill>
                <a:ea typeface="Arial"/>
              </a:rPr>
              <a:t>a) Unbiased and symmetric registration</a:t>
            </a:r>
            <a:endParaRPr lang="de-DE" sz="1800" spc="-1" dirty="0">
              <a:solidFill>
                <a:srgbClr val="595959"/>
              </a:solidFill>
            </a:endParaRPr>
          </a:p>
          <a:p>
            <a:pPr marL="914400" lvl="1" indent="-342900">
              <a:lnSpc>
                <a:spcPct val="115000"/>
              </a:lnSpc>
              <a:buClr>
                <a:srgbClr val="595959"/>
              </a:buClr>
              <a:buFont typeface="Arial"/>
              <a:buChar char="○"/>
            </a:pPr>
            <a:r>
              <a:rPr lang="en-GB" sz="1800" spc="-1" dirty="0">
                <a:solidFill>
                  <a:srgbClr val="595959"/>
                </a:solidFill>
                <a:ea typeface="Arial"/>
              </a:rPr>
              <a:t>b) Approach to reduce influence of outliers and changes</a:t>
            </a:r>
            <a:endParaRPr lang="de-DE" sz="1800" b="0" strike="noStrike" spc="-1" dirty="0">
              <a:solidFill>
                <a:srgbClr val="595959"/>
              </a:solidFill>
              <a:latin typeface="Arial"/>
            </a:endParaRPr>
          </a:p>
          <a:p>
            <a:pPr marL="457200" indent="-342900">
              <a:lnSpc>
                <a:spcPct val="115000"/>
              </a:lnSpc>
              <a:buClr>
                <a:srgbClr val="595959"/>
              </a:buClr>
              <a:buFont typeface="Arial"/>
              <a:buChar char="●"/>
            </a:pPr>
            <a:r>
              <a:rPr lang="en-GB" sz="1800" b="0" strike="noStrike" spc="-1" dirty="0">
                <a:solidFill>
                  <a:srgbClr val="595959"/>
                </a:solidFill>
                <a:latin typeface="Arial"/>
                <a:ea typeface="Arial"/>
              </a:rPr>
              <a:t>In the presence of</a:t>
            </a:r>
            <a:r>
              <a:rPr lang="en-GB" sz="1800" spc="-1" dirty="0">
                <a:solidFill>
                  <a:srgbClr val="595959"/>
                </a:solidFill>
                <a:latin typeface="Arial"/>
                <a:ea typeface="Arial"/>
              </a:rPr>
              <a:t> outliers and changes: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Noise</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Gradient non-linearities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Movement: jaw, tongue, neck, eye, scalp ...</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Cropping</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Longitudinal</a:t>
            </a:r>
            <a:r>
              <a:rPr lang="en-GB" sz="1800" b="0" strike="noStrike" spc="-1" dirty="0">
                <a:solidFill>
                  <a:srgbClr val="595959"/>
                </a:solidFill>
                <a:latin typeface="Arial"/>
                <a:ea typeface="Arial"/>
              </a:rPr>
              <a:t> </a:t>
            </a:r>
            <a:r>
              <a:rPr lang="en-GB" sz="1800" spc="-1" dirty="0">
                <a:solidFill>
                  <a:srgbClr val="595959"/>
                </a:solidFill>
                <a:latin typeface="Arial"/>
                <a:ea typeface="Arial"/>
              </a:rPr>
              <a:t>changes (atrophy)</a:t>
            </a:r>
            <a:endParaRPr lang="de-DE"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p:txBody>
      </p:sp>
      <p:sp>
        <p:nvSpPr>
          <p:cNvPr id="6" name="Rechteck 5"/>
          <p:cNvSpPr/>
          <p:nvPr/>
        </p:nvSpPr>
        <p:spPr>
          <a:xfrm>
            <a:off x="4447607" y="2672834"/>
            <a:ext cx="248786" cy="369332"/>
          </a:xfrm>
          <a:prstGeom prst="rect">
            <a:avLst/>
          </a:prstGeom>
        </p:spPr>
        <p:txBody>
          <a:bodyPr wrap="none">
            <a:spAutoFit/>
          </a:bodyPr>
          <a:lstStyle/>
          <a:p>
            <a:r>
              <a:rPr lang="de-DE" dirty="0"/>
              <a:t> </a:t>
            </a:r>
          </a:p>
        </p:txBody>
      </p:sp>
      <p:sp>
        <p:nvSpPr>
          <p:cNvPr id="8" name="Rechteck 7"/>
          <p:cNvSpPr/>
          <p:nvPr/>
        </p:nvSpPr>
        <p:spPr>
          <a:xfrm>
            <a:off x="4447607" y="2672834"/>
            <a:ext cx="248786" cy="369332"/>
          </a:xfrm>
          <a:prstGeom prst="rect">
            <a:avLst/>
          </a:prstGeom>
        </p:spPr>
        <p:txBody>
          <a:bodyPr wrap="none">
            <a:spAutoFit/>
          </a:bodyPr>
          <a:lstStyle/>
          <a:p>
            <a:r>
              <a:rPr lang="de-DE" dirty="0"/>
              <a:t> </a:t>
            </a:r>
          </a:p>
        </p:txBody>
      </p:sp>
      <p:sp>
        <p:nvSpPr>
          <p:cNvPr id="10" name="PlaceHolder 1">
            <a:extLst>
              <a:ext uri="{FF2B5EF4-FFF2-40B4-BE49-F238E27FC236}">
                <a16:creationId xmlns:a16="http://schemas.microsoft.com/office/drawing/2014/main" id="{3D26067C-95B7-5E56-B1AB-9C4EE2B0C74F}"/>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Robust Registration</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12" name="Textfeld 11"/>
          <p:cNvSpPr txBox="1"/>
          <p:nvPr/>
        </p:nvSpPr>
        <p:spPr>
          <a:xfrm>
            <a:off x="485099" y="5313909"/>
            <a:ext cx="6986239" cy="323165"/>
          </a:xfrm>
          <a:prstGeom prst="rect">
            <a:avLst/>
          </a:prstGeom>
          <a:noFill/>
        </p:spPr>
        <p:txBody>
          <a:bodyPr wrap="square" rtlCol="0">
            <a:spAutoFit/>
          </a:bodyPr>
          <a:lstStyle/>
          <a:p>
            <a:r>
              <a:rPr lang="en-US" sz="1500" i="1" dirty="0">
                <a:solidFill>
                  <a:srgbClr val="595959"/>
                </a:solidFill>
              </a:rPr>
              <a:t>Reuter et al. (2010a)</a:t>
            </a:r>
            <a:endParaRPr lang="de-DE" sz="1500" i="1" dirty="0">
              <a:solidFill>
                <a:srgbClr val="595959"/>
              </a:solidFill>
            </a:endParaRPr>
          </a:p>
        </p:txBody>
      </p:sp>
      <p:sp>
        <p:nvSpPr>
          <p:cNvPr id="2" name="PlaceHolder 2">
            <a:extLst>
              <a:ext uri="{FF2B5EF4-FFF2-40B4-BE49-F238E27FC236}">
                <a16:creationId xmlns:a16="http://schemas.microsoft.com/office/drawing/2014/main" id="{9CB3C4BA-B908-3592-3D66-6E2E81EE40BC}"/>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24</a:t>
            </a:fld>
            <a:endParaRPr lang="en-DE" dirty="0">
              <a:latin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5000"/>
              </a:lnSpc>
              <a:buClr>
                <a:srgbClr val="595959"/>
              </a:buClr>
              <a:buFont typeface="Arial"/>
              <a:buChar char="●"/>
            </a:pPr>
            <a:r>
              <a:rPr lang="en-GB" sz="1800" spc="-1" dirty="0">
                <a:solidFill>
                  <a:srgbClr val="595959"/>
                </a:solidFill>
                <a:ea typeface="Arial"/>
              </a:rPr>
              <a:t>We need:</a:t>
            </a:r>
            <a:endParaRPr lang="de-DE" sz="1800" spc="-1" dirty="0">
              <a:solidFill>
                <a:srgbClr val="595959"/>
              </a:solidFill>
            </a:endParaRPr>
          </a:p>
          <a:p>
            <a:pPr marL="914400" lvl="1" indent="-342900">
              <a:lnSpc>
                <a:spcPct val="115000"/>
              </a:lnSpc>
              <a:buClr>
                <a:srgbClr val="595959"/>
              </a:buClr>
              <a:buFont typeface="Arial"/>
              <a:buChar char="○"/>
            </a:pPr>
            <a:r>
              <a:rPr lang="en-US" sz="1800" spc="-1" dirty="0">
                <a:solidFill>
                  <a:srgbClr val="162DD4"/>
                </a:solidFill>
                <a:ea typeface="Arial"/>
              </a:rPr>
              <a:t>a) Unbiased and symmetric registration</a:t>
            </a:r>
            <a:endParaRPr lang="de-DE" sz="1800" spc="-1" dirty="0">
              <a:solidFill>
                <a:srgbClr val="162DD4"/>
              </a:solidFill>
            </a:endParaRPr>
          </a:p>
          <a:p>
            <a:pPr marL="914400" lvl="1" indent="-342900">
              <a:lnSpc>
                <a:spcPct val="115000"/>
              </a:lnSpc>
              <a:buClr>
                <a:srgbClr val="595959"/>
              </a:buClr>
              <a:buFont typeface="Arial"/>
              <a:buChar char="○"/>
            </a:pPr>
            <a:r>
              <a:rPr lang="en-GB" sz="1800" spc="-1" dirty="0">
                <a:solidFill>
                  <a:srgbClr val="595959"/>
                </a:solidFill>
                <a:ea typeface="Arial"/>
              </a:rPr>
              <a:t>b) Approach to reduce influence of outliers and changes</a:t>
            </a:r>
            <a:endParaRPr lang="de-DE" sz="1800" b="0" strike="noStrike" spc="-1" dirty="0">
              <a:solidFill>
                <a:srgbClr val="595959"/>
              </a:solidFill>
              <a:latin typeface="Arial"/>
            </a:endParaRPr>
          </a:p>
          <a:p>
            <a:pPr marL="457200" indent="-342900">
              <a:lnSpc>
                <a:spcPct val="115000"/>
              </a:lnSpc>
              <a:buClr>
                <a:srgbClr val="595959"/>
              </a:buClr>
              <a:buFont typeface="Arial"/>
              <a:buChar char="●"/>
            </a:pPr>
            <a:r>
              <a:rPr lang="en-GB" sz="1800" b="0" strike="noStrike" spc="-1" dirty="0">
                <a:solidFill>
                  <a:srgbClr val="595959"/>
                </a:solidFill>
                <a:latin typeface="Arial"/>
                <a:ea typeface="Arial"/>
              </a:rPr>
              <a:t>In the presence of</a:t>
            </a:r>
            <a:r>
              <a:rPr lang="en-GB" sz="1800" spc="-1" dirty="0">
                <a:solidFill>
                  <a:srgbClr val="595959"/>
                </a:solidFill>
                <a:latin typeface="Arial"/>
                <a:ea typeface="Arial"/>
              </a:rPr>
              <a:t> outliers and changes: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Noise</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Gradient non-linearities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Movement: jaw, tongue, neck, eye, scalp ...</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Cropping</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Longitudinal</a:t>
            </a:r>
            <a:r>
              <a:rPr lang="en-GB" sz="1800" b="0" strike="noStrike" spc="-1" dirty="0">
                <a:solidFill>
                  <a:srgbClr val="595959"/>
                </a:solidFill>
                <a:latin typeface="Arial"/>
                <a:ea typeface="Arial"/>
              </a:rPr>
              <a:t> </a:t>
            </a:r>
            <a:r>
              <a:rPr lang="en-GB" sz="1800" spc="-1" dirty="0">
                <a:solidFill>
                  <a:srgbClr val="595959"/>
                </a:solidFill>
                <a:latin typeface="Arial"/>
                <a:ea typeface="Arial"/>
              </a:rPr>
              <a:t>changes (atrophy)</a:t>
            </a:r>
            <a:endParaRPr lang="de-DE"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p:txBody>
      </p:sp>
      <p:sp>
        <p:nvSpPr>
          <p:cNvPr id="6" name="Rechteck 5"/>
          <p:cNvSpPr/>
          <p:nvPr/>
        </p:nvSpPr>
        <p:spPr>
          <a:xfrm>
            <a:off x="4447607" y="2672834"/>
            <a:ext cx="248786" cy="369332"/>
          </a:xfrm>
          <a:prstGeom prst="rect">
            <a:avLst/>
          </a:prstGeom>
        </p:spPr>
        <p:txBody>
          <a:bodyPr wrap="none">
            <a:spAutoFit/>
          </a:bodyPr>
          <a:lstStyle/>
          <a:p>
            <a:r>
              <a:rPr lang="de-DE" dirty="0"/>
              <a:t> </a:t>
            </a:r>
          </a:p>
        </p:txBody>
      </p:sp>
      <p:sp>
        <p:nvSpPr>
          <p:cNvPr id="8" name="Rechteck 7"/>
          <p:cNvSpPr/>
          <p:nvPr/>
        </p:nvSpPr>
        <p:spPr>
          <a:xfrm>
            <a:off x="4447607" y="2672834"/>
            <a:ext cx="248786" cy="369332"/>
          </a:xfrm>
          <a:prstGeom prst="rect">
            <a:avLst/>
          </a:prstGeom>
        </p:spPr>
        <p:txBody>
          <a:bodyPr wrap="none">
            <a:spAutoFit/>
          </a:bodyPr>
          <a:lstStyle/>
          <a:p>
            <a:r>
              <a:rPr lang="de-DE" dirty="0"/>
              <a:t> </a:t>
            </a:r>
          </a:p>
        </p:txBody>
      </p:sp>
      <p:sp>
        <p:nvSpPr>
          <p:cNvPr id="10" name="PlaceHolder 1">
            <a:extLst>
              <a:ext uri="{FF2B5EF4-FFF2-40B4-BE49-F238E27FC236}">
                <a16:creationId xmlns:a16="http://schemas.microsoft.com/office/drawing/2014/main" id="{3D26067C-95B7-5E56-B1AB-9C4EE2B0C74F}"/>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Robust Registration</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12" name="Textfeld 11"/>
          <p:cNvSpPr txBox="1"/>
          <p:nvPr/>
        </p:nvSpPr>
        <p:spPr>
          <a:xfrm>
            <a:off x="485099" y="5313909"/>
            <a:ext cx="6986239" cy="323165"/>
          </a:xfrm>
          <a:prstGeom prst="rect">
            <a:avLst/>
          </a:prstGeom>
          <a:noFill/>
        </p:spPr>
        <p:txBody>
          <a:bodyPr wrap="square" rtlCol="0">
            <a:spAutoFit/>
          </a:bodyPr>
          <a:lstStyle/>
          <a:p>
            <a:r>
              <a:rPr lang="en-US" sz="1500" i="1" dirty="0">
                <a:solidFill>
                  <a:srgbClr val="595959"/>
                </a:solidFill>
              </a:rPr>
              <a:t>Reuter et al. (2010a)</a:t>
            </a:r>
            <a:endParaRPr lang="de-DE" sz="1500" i="1" dirty="0">
              <a:solidFill>
                <a:srgbClr val="595959"/>
              </a:solidFill>
            </a:endParaRPr>
          </a:p>
        </p:txBody>
      </p:sp>
      <p:sp>
        <p:nvSpPr>
          <p:cNvPr id="2" name="PlaceHolder 2">
            <a:extLst>
              <a:ext uri="{FF2B5EF4-FFF2-40B4-BE49-F238E27FC236}">
                <a16:creationId xmlns:a16="http://schemas.microsoft.com/office/drawing/2014/main" id="{9E9E0C1F-0BE5-2B04-169C-878AC34E9553}"/>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25</a:t>
            </a:fld>
            <a:endParaRPr lang="en-DE" dirty="0">
              <a:latin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4EBCD60-F586-CAD8-5AA5-741251ABC7CB}"/>
              </a:ext>
            </a:extLst>
          </p:cNvPr>
          <p:cNvSpPr/>
          <p:nvPr/>
        </p:nvSpPr>
        <p:spPr>
          <a:xfrm>
            <a:off x="6085667" y="1786507"/>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FDE2BBFB-21AA-3E24-C4D2-C82BD8E27CCE}"/>
              </a:ext>
            </a:extLst>
          </p:cNvPr>
          <p:cNvSpPr/>
          <p:nvPr/>
        </p:nvSpPr>
        <p:spPr>
          <a:xfrm>
            <a:off x="1413729" y="1786508"/>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72"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rPr>
              <a:t>a) Unbiased and Symmetric Registration</a:t>
            </a:r>
          </a:p>
        </p:txBody>
      </p:sp>
      <p:sp>
        <p:nvSpPr>
          <p:cNvPr id="7" name="TextBox 6">
            <a:extLst>
              <a:ext uri="{FF2B5EF4-FFF2-40B4-BE49-F238E27FC236}">
                <a16:creationId xmlns:a16="http://schemas.microsoft.com/office/drawing/2014/main" id="{7675720F-6044-7C7C-8315-A3C7AF786EAA}"/>
              </a:ext>
            </a:extLst>
          </p:cNvPr>
          <p:cNvSpPr txBox="1"/>
          <p:nvPr/>
        </p:nvSpPr>
        <p:spPr>
          <a:xfrm>
            <a:off x="3621437" y="1540654"/>
            <a:ext cx="1793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transform </a:t>
            </a:r>
            <a:r>
              <a:rPr lang="en-US" dirty="0">
                <a:solidFill>
                  <a:srgbClr val="595959"/>
                </a:solidFill>
                <a:latin typeface="Arial"/>
              </a:rPr>
              <a:t>M</a:t>
            </a:r>
            <a:endParaRPr lang="en-US" dirty="0">
              <a:solidFill>
                <a:srgbClr val="595959"/>
              </a:solidFill>
            </a:endParaRPr>
          </a:p>
        </p:txBody>
      </p:sp>
      <p:cxnSp>
        <p:nvCxnSpPr>
          <p:cNvPr id="17" name="Straight Arrow Connector 16">
            <a:extLst>
              <a:ext uri="{FF2B5EF4-FFF2-40B4-BE49-F238E27FC236}">
                <a16:creationId xmlns:a16="http://schemas.microsoft.com/office/drawing/2014/main" id="{7F5F3FEC-1E98-10E8-3795-78DBBC8998AD}"/>
              </a:ext>
            </a:extLst>
          </p:cNvPr>
          <p:cNvCxnSpPr/>
          <p:nvPr/>
        </p:nvCxnSpPr>
        <p:spPr>
          <a:xfrm flipV="1">
            <a:off x="2741650" y="2032585"/>
            <a:ext cx="32726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8C23D5-F8D2-9FFF-1168-1790C7CA3B9D}"/>
              </a:ext>
            </a:extLst>
          </p:cNvPr>
          <p:cNvSpPr txBox="1"/>
          <p:nvPr/>
        </p:nvSpPr>
        <p:spPr>
          <a:xfrm>
            <a:off x="1500457" y="3283398"/>
            <a:ext cx="14209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Moving /</a:t>
            </a:r>
            <a:br>
              <a:rPr lang="en-US" dirty="0">
                <a:solidFill>
                  <a:srgbClr val="595959"/>
                </a:solidFill>
              </a:rPr>
            </a:br>
            <a:r>
              <a:rPr lang="en-US" dirty="0">
                <a:solidFill>
                  <a:srgbClr val="595959"/>
                </a:solidFill>
              </a:rPr>
              <a:t>Source</a:t>
            </a:r>
            <a:br>
              <a:rPr lang="en-US" dirty="0">
                <a:solidFill>
                  <a:srgbClr val="595959"/>
                </a:solidFill>
              </a:rPr>
            </a:br>
            <a:endParaRPr lang="en-US" dirty="0"/>
          </a:p>
        </p:txBody>
      </p:sp>
      <p:sp>
        <p:nvSpPr>
          <p:cNvPr id="6" name="TextBox 5">
            <a:extLst>
              <a:ext uri="{FF2B5EF4-FFF2-40B4-BE49-F238E27FC236}">
                <a16:creationId xmlns:a16="http://schemas.microsoft.com/office/drawing/2014/main" id="{11DFBB2A-963B-2CCB-333A-0A1368605B2E}"/>
              </a:ext>
            </a:extLst>
          </p:cNvPr>
          <p:cNvSpPr txBox="1"/>
          <p:nvPr/>
        </p:nvSpPr>
        <p:spPr>
          <a:xfrm>
            <a:off x="6029517" y="3236340"/>
            <a:ext cx="15799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Fixed /</a:t>
            </a:r>
            <a:br>
              <a:rPr lang="en-US" dirty="0">
                <a:solidFill>
                  <a:srgbClr val="595959"/>
                </a:solidFill>
              </a:rPr>
            </a:br>
            <a:r>
              <a:rPr lang="en-US" dirty="0">
                <a:solidFill>
                  <a:srgbClr val="595959"/>
                </a:solidFill>
              </a:rPr>
              <a:t>Reference / Target /</a:t>
            </a:r>
            <a:br>
              <a:rPr lang="en-US" dirty="0">
                <a:solidFill>
                  <a:srgbClr val="595959"/>
                </a:solidFill>
              </a:rPr>
            </a:br>
            <a:r>
              <a:rPr lang="en-US" dirty="0">
                <a:solidFill>
                  <a:srgbClr val="595959"/>
                </a:solidFill>
              </a:rPr>
              <a:t>Destination</a:t>
            </a:r>
          </a:p>
        </p:txBody>
      </p:sp>
      <p:sp>
        <p:nvSpPr>
          <p:cNvPr id="2" name="PlaceHolder 2">
            <a:extLst>
              <a:ext uri="{FF2B5EF4-FFF2-40B4-BE49-F238E27FC236}">
                <a16:creationId xmlns:a16="http://schemas.microsoft.com/office/drawing/2014/main" id="{316D728B-E792-04F6-6C90-D278D66DA12F}"/>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26</a:t>
            </a:fld>
            <a:endParaRPr lang="en-DE" dirty="0">
              <a:latin typeface="Times New Roman"/>
            </a:endParaRPr>
          </a:p>
        </p:txBody>
      </p:sp>
      <p:pic>
        <p:nvPicPr>
          <p:cNvPr id="22" name="Picture 21">
            <a:extLst>
              <a:ext uri="{FF2B5EF4-FFF2-40B4-BE49-F238E27FC236}">
                <a16:creationId xmlns:a16="http://schemas.microsoft.com/office/drawing/2014/main" id="{25271569-A87B-C4F8-EF4D-04C101288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8415">
            <a:off x="6375612" y="1898242"/>
            <a:ext cx="741945" cy="918000"/>
          </a:xfrm>
          <a:prstGeom prst="rect">
            <a:avLst/>
          </a:prstGeom>
        </p:spPr>
      </p:pic>
      <p:pic>
        <p:nvPicPr>
          <p:cNvPr id="30" name="Picture 29">
            <a:extLst>
              <a:ext uri="{FF2B5EF4-FFF2-40B4-BE49-F238E27FC236}">
                <a16:creationId xmlns:a16="http://schemas.microsoft.com/office/drawing/2014/main" id="{FC4BD3C7-FF58-9A6E-3A92-FA8F53199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323" y="1898242"/>
            <a:ext cx="741945" cy="91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6D63-38AF-77B5-B9C9-1DEAF3C5CC5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6A75454-9295-15E9-B2B6-89DBBFB421AE}"/>
              </a:ext>
            </a:extLst>
          </p:cNvPr>
          <p:cNvSpPr/>
          <p:nvPr/>
        </p:nvSpPr>
        <p:spPr>
          <a:xfrm>
            <a:off x="6085667" y="1786507"/>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9F0E1B06-1161-4D36-B2E3-5F9CA95B4B33}"/>
              </a:ext>
            </a:extLst>
          </p:cNvPr>
          <p:cNvSpPr/>
          <p:nvPr/>
        </p:nvSpPr>
        <p:spPr>
          <a:xfrm>
            <a:off x="1413729" y="1786508"/>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72" name="PlaceHolder 1">
            <a:extLst>
              <a:ext uri="{FF2B5EF4-FFF2-40B4-BE49-F238E27FC236}">
                <a16:creationId xmlns:a16="http://schemas.microsoft.com/office/drawing/2014/main" id="{251EAB5B-4198-2E21-F543-9C4ABF912854}"/>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rPr>
              <a:t>a) Unbiased and Symmetric Registration</a:t>
            </a:r>
          </a:p>
        </p:txBody>
      </p:sp>
      <p:sp>
        <p:nvSpPr>
          <p:cNvPr id="7" name="TextBox 6">
            <a:extLst>
              <a:ext uri="{FF2B5EF4-FFF2-40B4-BE49-F238E27FC236}">
                <a16:creationId xmlns:a16="http://schemas.microsoft.com/office/drawing/2014/main" id="{7C9F468E-60DC-B794-DF27-30C973918BFA}"/>
              </a:ext>
            </a:extLst>
          </p:cNvPr>
          <p:cNvSpPr txBox="1"/>
          <p:nvPr/>
        </p:nvSpPr>
        <p:spPr>
          <a:xfrm>
            <a:off x="3621437" y="1540654"/>
            <a:ext cx="1793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transform </a:t>
            </a:r>
            <a:r>
              <a:rPr lang="en-US" dirty="0">
                <a:solidFill>
                  <a:srgbClr val="595959"/>
                </a:solidFill>
                <a:latin typeface="Arial"/>
              </a:rPr>
              <a:t>M</a:t>
            </a:r>
            <a:endParaRPr lang="en-US" dirty="0">
              <a:solidFill>
                <a:srgbClr val="595959"/>
              </a:solidFill>
            </a:endParaRPr>
          </a:p>
        </p:txBody>
      </p:sp>
      <p:sp>
        <p:nvSpPr>
          <p:cNvPr id="8" name="TextBox 7">
            <a:extLst>
              <a:ext uri="{FF2B5EF4-FFF2-40B4-BE49-F238E27FC236}">
                <a16:creationId xmlns:a16="http://schemas.microsoft.com/office/drawing/2014/main" id="{7D17F5A7-9A13-7BB3-336F-BCF5F418CAA4}"/>
              </a:ext>
            </a:extLst>
          </p:cNvPr>
          <p:cNvSpPr txBox="1"/>
          <p:nvPr/>
        </p:nvSpPr>
        <p:spPr>
          <a:xfrm>
            <a:off x="3623358" y="2853822"/>
            <a:ext cx="18585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transform M' </a:t>
            </a:r>
          </a:p>
        </p:txBody>
      </p:sp>
      <p:cxnSp>
        <p:nvCxnSpPr>
          <p:cNvPr id="17" name="Straight Arrow Connector 16">
            <a:extLst>
              <a:ext uri="{FF2B5EF4-FFF2-40B4-BE49-F238E27FC236}">
                <a16:creationId xmlns:a16="http://schemas.microsoft.com/office/drawing/2014/main" id="{E4EDA94A-9305-E13F-76D6-654ECC92BD52}"/>
              </a:ext>
            </a:extLst>
          </p:cNvPr>
          <p:cNvCxnSpPr/>
          <p:nvPr/>
        </p:nvCxnSpPr>
        <p:spPr>
          <a:xfrm flipV="1">
            <a:off x="2741650" y="2032585"/>
            <a:ext cx="32726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CFD2A9-7564-9826-BDC2-5DE93EAC3167}"/>
              </a:ext>
            </a:extLst>
          </p:cNvPr>
          <p:cNvCxnSpPr>
            <a:cxnSpLocks/>
          </p:cNvCxnSpPr>
          <p:nvPr/>
        </p:nvCxnSpPr>
        <p:spPr>
          <a:xfrm flipH="1">
            <a:off x="2727827" y="2696365"/>
            <a:ext cx="33016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06CF8E-4596-4C84-364A-FB36286A255D}"/>
              </a:ext>
            </a:extLst>
          </p:cNvPr>
          <p:cNvSpPr txBox="1"/>
          <p:nvPr/>
        </p:nvSpPr>
        <p:spPr>
          <a:xfrm>
            <a:off x="1500457" y="3283398"/>
            <a:ext cx="14209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Moving /</a:t>
            </a:r>
            <a:br>
              <a:rPr lang="en-US" dirty="0">
                <a:solidFill>
                  <a:srgbClr val="595959"/>
                </a:solidFill>
              </a:rPr>
            </a:br>
            <a:r>
              <a:rPr lang="en-US" dirty="0">
                <a:solidFill>
                  <a:srgbClr val="595959"/>
                </a:solidFill>
              </a:rPr>
              <a:t>Source</a:t>
            </a:r>
            <a:br>
              <a:rPr lang="en-US" dirty="0">
                <a:solidFill>
                  <a:srgbClr val="595959"/>
                </a:solidFill>
              </a:rPr>
            </a:br>
            <a:endParaRPr lang="en-US" dirty="0"/>
          </a:p>
        </p:txBody>
      </p:sp>
      <p:sp>
        <p:nvSpPr>
          <p:cNvPr id="6" name="TextBox 5">
            <a:extLst>
              <a:ext uri="{FF2B5EF4-FFF2-40B4-BE49-F238E27FC236}">
                <a16:creationId xmlns:a16="http://schemas.microsoft.com/office/drawing/2014/main" id="{31178B7D-0794-4E6E-E0B1-D9F20C94347E}"/>
              </a:ext>
            </a:extLst>
          </p:cNvPr>
          <p:cNvSpPr txBox="1"/>
          <p:nvPr/>
        </p:nvSpPr>
        <p:spPr>
          <a:xfrm>
            <a:off x="6029517" y="3236340"/>
            <a:ext cx="15799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Fixed /</a:t>
            </a:r>
            <a:br>
              <a:rPr lang="en-US" dirty="0">
                <a:solidFill>
                  <a:srgbClr val="595959"/>
                </a:solidFill>
              </a:rPr>
            </a:br>
            <a:r>
              <a:rPr lang="en-US" dirty="0">
                <a:solidFill>
                  <a:srgbClr val="595959"/>
                </a:solidFill>
              </a:rPr>
              <a:t>Reference / Target /</a:t>
            </a:r>
            <a:br>
              <a:rPr lang="en-US" dirty="0">
                <a:solidFill>
                  <a:srgbClr val="595959"/>
                </a:solidFill>
              </a:rPr>
            </a:br>
            <a:r>
              <a:rPr lang="en-US" dirty="0">
                <a:solidFill>
                  <a:srgbClr val="595959"/>
                </a:solidFill>
              </a:rPr>
              <a:t>Destination</a:t>
            </a:r>
          </a:p>
        </p:txBody>
      </p:sp>
      <p:sp>
        <p:nvSpPr>
          <p:cNvPr id="14" name="TextBox 13">
            <a:extLst>
              <a:ext uri="{FF2B5EF4-FFF2-40B4-BE49-F238E27FC236}">
                <a16:creationId xmlns:a16="http://schemas.microsoft.com/office/drawing/2014/main" id="{BB80CCFB-F8BB-97C0-8DF6-D2110DF999CC}"/>
              </a:ext>
            </a:extLst>
          </p:cNvPr>
          <p:cNvSpPr txBox="1"/>
          <p:nvPr/>
        </p:nvSpPr>
        <p:spPr>
          <a:xfrm>
            <a:off x="3828874" y="3842025"/>
            <a:ext cx="18585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Generally:</a:t>
            </a:r>
            <a:br>
              <a:rPr lang="en-US" dirty="0">
                <a:solidFill>
                  <a:srgbClr val="595959"/>
                </a:solidFill>
              </a:rPr>
            </a:br>
            <a:r>
              <a:rPr lang="en-US" dirty="0">
                <a:solidFill>
                  <a:srgbClr val="595959"/>
                </a:solidFill>
              </a:rPr>
              <a:t>M' </a:t>
            </a:r>
            <a:r>
              <a:rPr lang="en-US" dirty="0">
                <a:solidFill>
                  <a:srgbClr val="595959"/>
                </a:solidFill>
                <a:ea typeface="+mn-lt"/>
                <a:cs typeface="+mn-lt"/>
              </a:rPr>
              <a:t>≠</a:t>
            </a:r>
            <a:r>
              <a:rPr lang="en-US" dirty="0">
                <a:solidFill>
                  <a:srgbClr val="595959"/>
                </a:solidFill>
                <a:cs typeface="Arial"/>
              </a:rPr>
              <a:t> </a:t>
            </a:r>
            <a:r>
              <a:rPr lang="en-US" dirty="0">
                <a:solidFill>
                  <a:srgbClr val="595959"/>
                </a:solidFill>
              </a:rPr>
              <a:t>M</a:t>
            </a:r>
            <a:r>
              <a:rPr lang="en-US" baseline="30000" dirty="0">
                <a:solidFill>
                  <a:srgbClr val="595959"/>
                </a:solidFill>
              </a:rPr>
              <a:t>-1</a:t>
            </a:r>
          </a:p>
          <a:p>
            <a:r>
              <a:rPr lang="en-US" dirty="0">
                <a:solidFill>
                  <a:srgbClr val="595959"/>
                </a:solidFill>
              </a:rPr>
              <a:t> </a:t>
            </a:r>
            <a:r>
              <a:rPr lang="en-US" dirty="0">
                <a:solidFill>
                  <a:srgbClr val="595959"/>
                </a:solidFill>
                <a:ea typeface="+mn-lt"/>
                <a:cs typeface="+mn-lt"/>
              </a:rPr>
              <a:t>⇒ </a:t>
            </a:r>
            <a:r>
              <a:rPr lang="en-US" dirty="0">
                <a:solidFill>
                  <a:srgbClr val="595959"/>
                </a:solidFill>
              </a:rPr>
              <a:t>Bias</a:t>
            </a:r>
          </a:p>
        </p:txBody>
      </p:sp>
      <p:sp>
        <p:nvSpPr>
          <p:cNvPr id="2" name="PlaceHolder 2">
            <a:extLst>
              <a:ext uri="{FF2B5EF4-FFF2-40B4-BE49-F238E27FC236}">
                <a16:creationId xmlns:a16="http://schemas.microsoft.com/office/drawing/2014/main" id="{39492CCD-15B8-DAF3-A6B6-F3CC406E0207}"/>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27</a:t>
            </a:fld>
            <a:endParaRPr lang="en-DE" dirty="0">
              <a:latin typeface="Times New Roman"/>
            </a:endParaRPr>
          </a:p>
        </p:txBody>
      </p:sp>
      <p:pic>
        <p:nvPicPr>
          <p:cNvPr id="3" name="Picture 2">
            <a:extLst>
              <a:ext uri="{FF2B5EF4-FFF2-40B4-BE49-F238E27FC236}">
                <a16:creationId xmlns:a16="http://schemas.microsoft.com/office/drawing/2014/main" id="{151526B6-3FF1-80C2-07C8-1290697F8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8415">
            <a:off x="6375612" y="1898242"/>
            <a:ext cx="741945" cy="918000"/>
          </a:xfrm>
          <a:prstGeom prst="rect">
            <a:avLst/>
          </a:prstGeom>
        </p:spPr>
      </p:pic>
      <p:pic>
        <p:nvPicPr>
          <p:cNvPr id="4" name="Picture 3">
            <a:extLst>
              <a:ext uri="{FF2B5EF4-FFF2-40B4-BE49-F238E27FC236}">
                <a16:creationId xmlns:a16="http://schemas.microsoft.com/office/drawing/2014/main" id="{7A03185B-BEA6-8DBF-2926-5F12DCBBF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323" y="1898242"/>
            <a:ext cx="741945" cy="918000"/>
          </a:xfrm>
          <a:prstGeom prst="rect">
            <a:avLst/>
          </a:prstGeom>
        </p:spPr>
      </p:pic>
    </p:spTree>
    <p:extLst>
      <p:ext uri="{BB962C8B-B14F-4D97-AF65-F5344CB8AC3E}">
        <p14:creationId xmlns:p14="http://schemas.microsoft.com/office/powerpoint/2010/main" val="43793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6D63-38AF-77B5-B9C9-1DEAF3C5CC58}"/>
            </a:ext>
          </a:extLst>
        </p:cNvPr>
        <p:cNvGrpSpPr/>
        <p:nvPr/>
      </p:nvGrpSpPr>
      <p:grpSpPr>
        <a:xfrm>
          <a:off x="0" y="0"/>
          <a:ext cx="0" cy="0"/>
          <a:chOff x="0" y="0"/>
          <a:chExt cx="0" cy="0"/>
        </a:xfrm>
      </p:grpSpPr>
      <p:sp>
        <p:nvSpPr>
          <p:cNvPr id="20" name="Rectangle 12">
            <a:extLst>
              <a:ext uri="{FF2B5EF4-FFF2-40B4-BE49-F238E27FC236}">
                <a16:creationId xmlns:a16="http://schemas.microsoft.com/office/drawing/2014/main" id="{36A75454-9295-15E9-B2B6-89DBBFB421AE}"/>
              </a:ext>
            </a:extLst>
          </p:cNvPr>
          <p:cNvSpPr/>
          <p:nvPr/>
        </p:nvSpPr>
        <p:spPr>
          <a:xfrm>
            <a:off x="3757025" y="1788366"/>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36A75454-9295-15E9-B2B6-89DBBFB421AE}"/>
              </a:ext>
            </a:extLst>
          </p:cNvPr>
          <p:cNvSpPr/>
          <p:nvPr/>
        </p:nvSpPr>
        <p:spPr>
          <a:xfrm>
            <a:off x="6085667" y="1786507"/>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9F0E1B06-1161-4D36-B2E3-5F9CA95B4B33}"/>
              </a:ext>
            </a:extLst>
          </p:cNvPr>
          <p:cNvSpPr/>
          <p:nvPr/>
        </p:nvSpPr>
        <p:spPr>
          <a:xfrm>
            <a:off x="1413729" y="1786508"/>
            <a:ext cx="1245170" cy="11560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72" name="PlaceHolder 1">
            <a:extLst>
              <a:ext uri="{FF2B5EF4-FFF2-40B4-BE49-F238E27FC236}">
                <a16:creationId xmlns:a16="http://schemas.microsoft.com/office/drawing/2014/main" id="{251EAB5B-4198-2E21-F543-9C4ABF912854}"/>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rPr>
              <a:t>a) Unbiased and Symmetric Registration</a:t>
            </a:r>
          </a:p>
        </p:txBody>
      </p:sp>
      <p:cxnSp>
        <p:nvCxnSpPr>
          <p:cNvPr id="17" name="Straight Arrow Connector 16">
            <a:extLst>
              <a:ext uri="{FF2B5EF4-FFF2-40B4-BE49-F238E27FC236}">
                <a16:creationId xmlns:a16="http://schemas.microsoft.com/office/drawing/2014/main" id="{E4EDA94A-9305-E13F-76D6-654ECC92BD52}"/>
              </a:ext>
            </a:extLst>
          </p:cNvPr>
          <p:cNvCxnSpPr/>
          <p:nvPr/>
        </p:nvCxnSpPr>
        <p:spPr>
          <a:xfrm flipV="1">
            <a:off x="2742934" y="2364059"/>
            <a:ext cx="932675" cy="4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CFD2A9-7564-9826-BDC2-5DE93EAC3167}"/>
              </a:ext>
            </a:extLst>
          </p:cNvPr>
          <p:cNvCxnSpPr>
            <a:cxnSpLocks/>
          </p:cNvCxnSpPr>
          <p:nvPr/>
        </p:nvCxnSpPr>
        <p:spPr>
          <a:xfrm rot="10800000">
            <a:off x="5058070" y="2364475"/>
            <a:ext cx="932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PlaceHolder 2"/>
          <p:cNvSpPr txBox="1">
            <a:spLocks/>
          </p:cNvSpPr>
          <p:nvPr/>
        </p:nvSpPr>
        <p:spPr>
          <a:xfrm>
            <a:off x="504825" y="3568404"/>
            <a:ext cx="8639175" cy="1820243"/>
          </a:xfrm>
          <a:prstGeom prst="rect">
            <a:avLst/>
          </a:prstGeom>
          <a:noFill/>
          <a:ln w="0">
            <a:noFill/>
          </a:ln>
        </p:spPr>
        <p:txBody>
          <a:bodyPr lIns="91440" tIns="91440" rIns="91440" bIns="91440" anchor="t">
            <a:noAutofit/>
          </a:bodyPr>
          <a:lstStyle/>
          <a:p>
            <a:pPr marL="228600" lvl="0" indent="-228600">
              <a:lnSpc>
                <a:spcPct val="115000"/>
              </a:lnSpc>
              <a:spcBef>
                <a:spcPts val="1000"/>
              </a:spcBef>
              <a:buFont typeface="Arial" pitchFamily="34" charset="0"/>
              <a:buChar char="•"/>
            </a:pPr>
            <a:r>
              <a:rPr lang="en-US" spc="-1" dirty="0">
                <a:solidFill>
                  <a:srgbClr val="595959"/>
                </a:solidFill>
              </a:rPr>
              <a:t>Unbiased mid-space (symmetric and inverse-consistent)​</a:t>
            </a:r>
          </a:p>
          <a:p>
            <a:pPr marL="228600" lvl="0" indent="-228600">
              <a:lnSpc>
                <a:spcPct val="115000"/>
              </a:lnSpc>
              <a:spcBef>
                <a:spcPts val="1000"/>
              </a:spcBef>
              <a:buFont typeface="Arial" pitchFamily="34" charset="0"/>
              <a:buChar char="•"/>
            </a:pPr>
            <a:r>
              <a:rPr lang="en-US" spc="-1" dirty="0">
                <a:solidFill>
                  <a:srgbClr val="595959"/>
                </a:solidFill>
              </a:rPr>
              <a:t>No directionality between images (source: both images, target: mid-space)​</a:t>
            </a:r>
          </a:p>
          <a:p>
            <a:pPr marL="228600" lvl="0" indent="-228600">
              <a:lnSpc>
                <a:spcPct val="115000"/>
              </a:lnSpc>
              <a:spcBef>
                <a:spcPts val="1000"/>
              </a:spcBef>
              <a:buFont typeface="Arial" pitchFamily="34" charset="0"/>
              <a:buChar char="•"/>
            </a:pPr>
            <a:r>
              <a:rPr lang="en-US" spc="-1" dirty="0">
                <a:solidFill>
                  <a:srgbClr val="595959"/>
                </a:solidFill>
              </a:rPr>
              <a:t>We find the symmetric mapping iteratively ​</a:t>
            </a:r>
            <a:endParaRPr kumimoji="0" lang="de-DE" b="0" i="0" u="none" strike="noStrike" kern="1200" cap="none" spc="-1" normalizeH="0" baseline="0" noProof="0" dirty="0">
              <a:ln>
                <a:noFill/>
              </a:ln>
              <a:solidFill>
                <a:srgbClr val="595959"/>
              </a:solidFill>
              <a:effectLst/>
              <a:uLnTx/>
              <a:uFillTx/>
              <a:ea typeface="+mn-ea"/>
              <a:cs typeface="+mn-cs"/>
            </a:endParaRPr>
          </a:p>
        </p:txBody>
      </p:sp>
      <p:sp>
        <p:nvSpPr>
          <p:cNvPr id="23" name="Rechteck 22"/>
          <p:cNvSpPr/>
          <p:nvPr/>
        </p:nvSpPr>
        <p:spPr>
          <a:xfrm>
            <a:off x="4447607" y="2672834"/>
            <a:ext cx="248786" cy="369332"/>
          </a:xfrm>
          <a:prstGeom prst="rect">
            <a:avLst/>
          </a:prstGeom>
        </p:spPr>
        <p:txBody>
          <a:bodyPr wrap="none">
            <a:spAutoFit/>
          </a:bodyPr>
          <a:lstStyle/>
          <a:p>
            <a:r>
              <a:rPr lang="de-DE" dirty="0"/>
              <a:t> </a:t>
            </a:r>
          </a:p>
        </p:txBody>
      </p:sp>
      <p:sp>
        <p:nvSpPr>
          <p:cNvPr id="24" name="Textfeld 23"/>
          <p:cNvSpPr txBox="1"/>
          <p:nvPr/>
        </p:nvSpPr>
        <p:spPr>
          <a:xfrm>
            <a:off x="2865863" y="1137424"/>
            <a:ext cx="524108" cy="369332"/>
          </a:xfrm>
          <a:prstGeom prst="rect">
            <a:avLst/>
          </a:prstGeom>
          <a:noFill/>
        </p:spPr>
        <p:txBody>
          <a:bodyPr wrap="square" rtlCol="0">
            <a:spAutoFit/>
          </a:bodyPr>
          <a:lstStyle/>
          <a:p>
            <a:r>
              <a:rPr lang="de-DE" dirty="0"/>
              <a:t> </a:t>
            </a:r>
          </a:p>
        </p:txBody>
      </p:sp>
      <p:pic>
        <p:nvPicPr>
          <p:cNvPr id="178178" name="Picture 2"/>
          <p:cNvPicPr>
            <a:picLocks noChangeAspect="1" noChangeArrowheads="1"/>
          </p:cNvPicPr>
          <p:nvPr/>
        </p:nvPicPr>
        <p:blipFill>
          <a:blip r:embed="rId3" cstate="print"/>
          <a:srcRect b="17387"/>
          <a:stretch>
            <a:fillRect/>
          </a:stretch>
        </p:blipFill>
        <p:spPr bwMode="auto">
          <a:xfrm>
            <a:off x="2909308" y="1884566"/>
            <a:ext cx="594790" cy="362894"/>
          </a:xfrm>
          <a:prstGeom prst="rect">
            <a:avLst/>
          </a:prstGeom>
          <a:noFill/>
          <a:ln w="9525">
            <a:noFill/>
            <a:miter lim="800000"/>
            <a:headEnd/>
            <a:tailEnd/>
          </a:ln>
          <a:effectLst/>
        </p:spPr>
      </p:pic>
      <p:pic>
        <p:nvPicPr>
          <p:cNvPr id="178179" name="Picture 3"/>
          <p:cNvPicPr>
            <a:picLocks noChangeAspect="1" noChangeArrowheads="1"/>
          </p:cNvPicPr>
          <p:nvPr/>
        </p:nvPicPr>
        <p:blipFill>
          <a:blip r:embed="rId4" cstate="print"/>
          <a:srcRect l="5861" t="21250"/>
          <a:stretch>
            <a:fillRect/>
          </a:stretch>
        </p:blipFill>
        <p:spPr bwMode="auto">
          <a:xfrm>
            <a:off x="5168590" y="2464425"/>
            <a:ext cx="811470" cy="351263"/>
          </a:xfrm>
          <a:prstGeom prst="rect">
            <a:avLst/>
          </a:prstGeom>
          <a:noFill/>
          <a:ln w="9525">
            <a:noFill/>
            <a:miter lim="800000"/>
            <a:headEnd/>
            <a:tailEnd/>
          </a:ln>
          <a:effectLst/>
        </p:spPr>
      </p:pic>
      <p:sp>
        <p:nvSpPr>
          <p:cNvPr id="22" name="Textfeld 21"/>
          <p:cNvSpPr txBox="1"/>
          <p:nvPr/>
        </p:nvSpPr>
        <p:spPr>
          <a:xfrm>
            <a:off x="485099" y="5313909"/>
            <a:ext cx="6986239" cy="323165"/>
          </a:xfrm>
          <a:prstGeom prst="rect">
            <a:avLst/>
          </a:prstGeom>
          <a:noFill/>
        </p:spPr>
        <p:txBody>
          <a:bodyPr wrap="square" rtlCol="0">
            <a:spAutoFit/>
          </a:bodyPr>
          <a:lstStyle/>
          <a:p>
            <a:r>
              <a:rPr lang="en-US" sz="1500" i="1" dirty="0">
                <a:solidFill>
                  <a:srgbClr val="595959"/>
                </a:solidFill>
              </a:rPr>
              <a:t>Reuter et al. (2010a)</a:t>
            </a:r>
            <a:endParaRPr lang="de-DE" sz="1500" i="1" dirty="0">
              <a:solidFill>
                <a:srgbClr val="595959"/>
              </a:solidFill>
            </a:endParaRPr>
          </a:p>
        </p:txBody>
      </p:sp>
      <p:sp>
        <p:nvSpPr>
          <p:cNvPr id="2" name="PlaceHolder 2">
            <a:extLst>
              <a:ext uri="{FF2B5EF4-FFF2-40B4-BE49-F238E27FC236}">
                <a16:creationId xmlns:a16="http://schemas.microsoft.com/office/drawing/2014/main" id="{D085B06C-7FF7-7F57-7F63-1CD5E3C90F5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28</a:t>
            </a:fld>
            <a:endParaRPr lang="en-DE" dirty="0">
              <a:latin typeface="Times New Roman"/>
            </a:endParaRPr>
          </a:p>
        </p:txBody>
      </p:sp>
      <p:pic>
        <p:nvPicPr>
          <p:cNvPr id="3" name="Picture 2">
            <a:extLst>
              <a:ext uri="{FF2B5EF4-FFF2-40B4-BE49-F238E27FC236}">
                <a16:creationId xmlns:a16="http://schemas.microsoft.com/office/drawing/2014/main" id="{41DEE153-BF0F-81FD-ABB7-F2D4ED94D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8415">
            <a:off x="6375612" y="1898242"/>
            <a:ext cx="741945" cy="918000"/>
          </a:xfrm>
          <a:prstGeom prst="rect">
            <a:avLst/>
          </a:prstGeom>
        </p:spPr>
      </p:pic>
      <p:pic>
        <p:nvPicPr>
          <p:cNvPr id="4" name="Picture 3">
            <a:extLst>
              <a:ext uri="{FF2B5EF4-FFF2-40B4-BE49-F238E27FC236}">
                <a16:creationId xmlns:a16="http://schemas.microsoft.com/office/drawing/2014/main" id="{318E28A0-DD36-C449-DF4E-B35E6DCE3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5323" y="1898242"/>
            <a:ext cx="741945" cy="918000"/>
          </a:xfrm>
          <a:prstGeom prst="rect">
            <a:avLst/>
          </a:prstGeom>
        </p:spPr>
      </p:pic>
      <p:pic>
        <p:nvPicPr>
          <p:cNvPr id="8" name="Picture 7">
            <a:extLst>
              <a:ext uri="{FF2B5EF4-FFF2-40B4-BE49-F238E27FC236}">
                <a16:creationId xmlns:a16="http://schemas.microsoft.com/office/drawing/2014/main" id="{EA45096D-282C-19B9-2536-08872C702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62660">
            <a:off x="4026047" y="1905646"/>
            <a:ext cx="741945" cy="918000"/>
          </a:xfrm>
          <a:prstGeom prst="rect">
            <a:avLst/>
          </a:prstGeom>
        </p:spPr>
      </p:pic>
    </p:spTree>
    <p:extLst>
      <p:ext uri="{BB962C8B-B14F-4D97-AF65-F5344CB8AC3E}">
        <p14:creationId xmlns:p14="http://schemas.microsoft.com/office/powerpoint/2010/main" val="437935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rPr>
              <a:t>a) Unbiased and Symmetric Registration</a:t>
            </a:r>
            <a:endParaRPr lang="en-US" dirty="0">
              <a:cs typeface="Arial"/>
            </a:endParaRPr>
          </a:p>
        </p:txBody>
      </p:sp>
      <p:pic>
        <p:nvPicPr>
          <p:cNvPr id="217" name="Picture 66" descr="symmetry_mprage_sonata.png"/>
          <p:cNvPicPr/>
          <p:nvPr/>
        </p:nvPicPr>
        <p:blipFill>
          <a:blip r:embed="rId3"/>
          <a:stretch/>
        </p:blipFill>
        <p:spPr>
          <a:xfrm>
            <a:off x="560603" y="1298353"/>
            <a:ext cx="5045040" cy="3989160"/>
          </a:xfrm>
          <a:prstGeom prst="rect">
            <a:avLst/>
          </a:prstGeom>
          <a:ln w="0">
            <a:noFill/>
          </a:ln>
        </p:spPr>
      </p:pic>
      <p:sp>
        <p:nvSpPr>
          <p:cNvPr id="218" name="Text Box 2"/>
          <p:cNvSpPr/>
          <p:nvPr/>
        </p:nvSpPr>
        <p:spPr>
          <a:xfrm>
            <a:off x="5697591" y="1409933"/>
            <a:ext cx="2925360" cy="416628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None/>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US" sz="1800" b="1" strike="noStrike" spc="-1" dirty="0">
                <a:solidFill>
                  <a:srgbClr val="595959"/>
                </a:solidFill>
                <a:latin typeface="Arial"/>
                <a:ea typeface="ＭＳ Ｐゴシック"/>
              </a:rPr>
              <a:t>Inverse consistency </a:t>
            </a:r>
            <a:r>
              <a:rPr lang="en-US" sz="1800" b="0" strike="noStrike" spc="-1" dirty="0">
                <a:solidFill>
                  <a:srgbClr val="595959"/>
                </a:solidFill>
                <a:latin typeface="Arial"/>
                <a:ea typeface="ＭＳ Ｐゴシック"/>
              </a:rPr>
              <a:t>of different methods on original (orig), intensity normalized (T1) and skull stripped (norm) images.</a:t>
            </a:r>
            <a:endParaRPr lang="en-US" sz="1800" b="0" strike="noStrike" spc="-1" dirty="0">
              <a:solidFill>
                <a:srgbClr val="595959"/>
              </a:solidFill>
              <a:latin typeface="Arial"/>
            </a:endParaRPr>
          </a:p>
          <a:p>
            <a:pPr>
              <a:lnSpc>
                <a:spcPct val="93000"/>
              </a:lnSpc>
              <a:spcAft>
                <a:spcPts val="547"/>
              </a:spcAft>
              <a:buNone/>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endParaRPr lang="en-US" sz="1800" b="0" strike="noStrike" spc="-1" dirty="0">
              <a:solidFill>
                <a:srgbClr val="595959"/>
              </a:solidFill>
              <a:latin typeface="Arial"/>
            </a:endParaRPr>
          </a:p>
          <a:p>
            <a:pPr>
              <a:lnSpc>
                <a:spcPct val="93000"/>
              </a:lnSpc>
              <a:spcAft>
                <a:spcPts val="547"/>
              </a:spcAft>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US" sz="1800" b="1" strike="noStrike" spc="-1" dirty="0">
                <a:solidFill>
                  <a:srgbClr val="595959"/>
                </a:solidFill>
                <a:latin typeface="Arial"/>
                <a:ea typeface="ＭＳ Ｐゴシック"/>
              </a:rPr>
              <a:t>LS and Robust:</a:t>
            </a:r>
            <a:endParaRPr lang="en-US" spc="-1" dirty="0">
              <a:solidFill>
                <a:srgbClr val="595959"/>
              </a:solidFill>
              <a:latin typeface="Arial"/>
              <a:ea typeface="ＭＳ Ｐゴシック"/>
            </a:endParaRPr>
          </a:p>
          <a:p>
            <a:pPr>
              <a:lnSpc>
                <a:spcPct val="93000"/>
              </a:lnSpc>
              <a:spcAft>
                <a:spcPts val="547"/>
              </a:spcAft>
              <a:buNone/>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US" sz="1800" b="0" strike="noStrike" spc="-1" dirty="0">
                <a:solidFill>
                  <a:srgbClr val="595959"/>
                </a:solidFill>
                <a:latin typeface="Arial"/>
                <a:ea typeface="ＭＳ Ｐゴシック"/>
              </a:rPr>
              <a:t>nearly perfect symmetry (worst case RMS &lt; 0.02)</a:t>
            </a:r>
            <a:endParaRPr lang="en-US" sz="1800" b="0" strike="noStrike" spc="-1" dirty="0">
              <a:solidFill>
                <a:srgbClr val="595959"/>
              </a:solidFill>
              <a:latin typeface="Arial"/>
            </a:endParaRPr>
          </a:p>
          <a:p>
            <a:pPr>
              <a:lnSpc>
                <a:spcPct val="93000"/>
              </a:lnSpc>
              <a:spcAft>
                <a:spcPts val="547"/>
              </a:spcAft>
              <a:buNone/>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endParaRPr lang="en-US" sz="1800" b="0" strike="noStrike" spc="-1" dirty="0">
              <a:solidFill>
                <a:srgbClr val="595959"/>
              </a:solidFill>
              <a:latin typeface="Arial"/>
            </a:endParaRPr>
          </a:p>
          <a:p>
            <a:pPr>
              <a:lnSpc>
                <a:spcPct val="93000"/>
              </a:lnSpc>
              <a:spcAft>
                <a:spcPts val="547"/>
              </a:spcAft>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US" sz="1800" b="1" strike="noStrike" spc="-1" dirty="0">
                <a:solidFill>
                  <a:srgbClr val="595959"/>
                </a:solidFill>
                <a:latin typeface="Arial"/>
                <a:ea typeface="ＭＳ Ｐゴシック"/>
              </a:rPr>
              <a:t>Other methods</a:t>
            </a:r>
            <a:r>
              <a:rPr lang="en-US" sz="1800" b="0" strike="noStrike" spc="-1" dirty="0">
                <a:solidFill>
                  <a:srgbClr val="595959"/>
                </a:solidFill>
                <a:latin typeface="Arial"/>
                <a:ea typeface="ＭＳ Ｐゴシック"/>
              </a:rPr>
              <a:t>:</a:t>
            </a:r>
            <a:endParaRPr lang="en-US" spc="-1" dirty="0">
              <a:solidFill>
                <a:srgbClr val="595959"/>
              </a:solidFill>
              <a:latin typeface="Arial"/>
              <a:ea typeface="ＭＳ Ｐゴシック"/>
            </a:endParaRPr>
          </a:p>
          <a:p>
            <a:pPr>
              <a:lnSpc>
                <a:spcPct val="93000"/>
              </a:lnSpc>
              <a:spcAft>
                <a:spcPts val="547"/>
              </a:spcAft>
              <a:buNone/>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r>
              <a:rPr lang="en-US" sz="1800" b="0" strike="noStrike" spc="-1" dirty="0">
                <a:solidFill>
                  <a:srgbClr val="595959"/>
                </a:solidFill>
                <a:latin typeface="Arial"/>
                <a:ea typeface="ＭＳ Ｐゴシック"/>
              </a:rPr>
              <a:t>several alignments with RMS errors &gt; 0.1</a:t>
            </a:r>
            <a:endParaRPr lang="en-US" sz="1800" b="0" strike="noStrike" spc="-1" dirty="0">
              <a:solidFill>
                <a:srgbClr val="595959"/>
              </a:solidFill>
              <a:latin typeface="Arial"/>
            </a:endParaRPr>
          </a:p>
        </p:txBody>
      </p:sp>
      <p:sp>
        <p:nvSpPr>
          <p:cNvPr id="2" name="PlaceHolder 2">
            <a:extLst>
              <a:ext uri="{FF2B5EF4-FFF2-40B4-BE49-F238E27FC236}">
                <a16:creationId xmlns:a16="http://schemas.microsoft.com/office/drawing/2014/main" id="{76A9F0AF-0A42-C4FE-2007-D03E1A997667}"/>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29</a:t>
            </a:fld>
            <a:endParaRPr lang="en-DE" dirty="0">
              <a:latin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53995B-3140-9296-AAA1-5AE7B52DDF72}"/>
              </a:ext>
            </a:extLst>
          </p:cNvPr>
          <p:cNvGrpSpPr/>
          <p:nvPr/>
        </p:nvGrpSpPr>
        <p:grpSpPr>
          <a:xfrm>
            <a:off x="2071938" y="2438274"/>
            <a:ext cx="5000124" cy="838451"/>
            <a:chOff x="0" y="55378"/>
            <a:chExt cx="5000124" cy="838451"/>
          </a:xfrm>
        </p:grpSpPr>
        <p:sp>
          <p:nvSpPr>
            <p:cNvPr id="3" name="Rounded Rectangle 2">
              <a:extLst>
                <a:ext uri="{FF2B5EF4-FFF2-40B4-BE49-F238E27FC236}">
                  <a16:creationId xmlns:a16="http://schemas.microsoft.com/office/drawing/2014/main" id="{1BA6597B-6178-8633-A925-DB0D70EF505C}"/>
                </a:ext>
              </a:extLst>
            </p:cNvPr>
            <p:cNvSpPr/>
            <p:nvPr/>
          </p:nvSpPr>
          <p:spPr>
            <a:xfrm>
              <a:off x="0" y="55378"/>
              <a:ext cx="5000124" cy="838451"/>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DE"/>
            </a:p>
          </p:txBody>
        </p:sp>
        <p:sp>
          <p:nvSpPr>
            <p:cNvPr id="4" name="Rounded Rectangle 4">
              <a:extLst>
                <a:ext uri="{FF2B5EF4-FFF2-40B4-BE49-F238E27FC236}">
                  <a16:creationId xmlns:a16="http://schemas.microsoft.com/office/drawing/2014/main" id="{5F753416-3961-D061-AD3F-9F902C5087D2}"/>
                </a:ext>
              </a:extLst>
            </p:cNvPr>
            <p:cNvSpPr txBox="1"/>
            <p:nvPr/>
          </p:nvSpPr>
          <p:spPr>
            <a:xfrm>
              <a:off x="40930" y="96308"/>
              <a:ext cx="4918264" cy="7565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800" kern="1200" dirty="0"/>
                <a:t>1. Motivation</a:t>
              </a:r>
              <a:r>
                <a:rPr lang="en-US" sz="2800" kern="1200" dirty="0"/>
                <a:t>​</a:t>
              </a:r>
            </a:p>
          </p:txBody>
        </p:sp>
      </p:grpSp>
    </p:spTree>
    <p:extLst>
      <p:ext uri="{BB962C8B-B14F-4D97-AF65-F5344CB8AC3E}">
        <p14:creationId xmlns:p14="http://schemas.microsoft.com/office/powerpoint/2010/main" val="686415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Arial"/>
                <a:cs typeface="Arial"/>
              </a:rPr>
              <a:t>Robust</a:t>
            </a:r>
            <a:r>
              <a:rPr lang="en-US" sz="2800" b="1" strike="noStrike" spc="-1" dirty="0">
                <a:solidFill>
                  <a:srgbClr val="00324D"/>
                </a:solidFill>
                <a:latin typeface="Arial"/>
                <a:ea typeface="Arial"/>
                <a:cs typeface="Arial"/>
              </a:rPr>
              <a:t> Registration</a:t>
            </a:r>
            <a:endParaRPr lang="de-DE" sz="2800" b="0" strike="noStrike" spc="-1" dirty="0">
              <a:solidFill>
                <a:srgbClr val="000000"/>
              </a:solidFill>
              <a:latin typeface="Arial"/>
              <a:cs typeface="Arial"/>
            </a:endParaRPr>
          </a:p>
        </p:txBody>
      </p:sp>
      <p:sp>
        <p:nvSpPr>
          <p:cNvPr id="6" name="Rechteck 5"/>
          <p:cNvSpPr/>
          <p:nvPr/>
        </p:nvSpPr>
        <p:spPr>
          <a:xfrm>
            <a:off x="4447607" y="2672834"/>
            <a:ext cx="248786" cy="369332"/>
          </a:xfrm>
          <a:prstGeom prst="rect">
            <a:avLst/>
          </a:prstGeom>
        </p:spPr>
        <p:txBody>
          <a:bodyPr wrap="none">
            <a:spAutoFit/>
          </a:bodyPr>
          <a:lstStyle/>
          <a:p>
            <a:r>
              <a:rPr lang="de-DE" dirty="0"/>
              <a:t> </a:t>
            </a:r>
          </a:p>
        </p:txBody>
      </p:sp>
      <p:sp>
        <p:nvSpPr>
          <p:cNvPr id="8" name="Rechteck 7"/>
          <p:cNvSpPr/>
          <p:nvPr/>
        </p:nvSpPr>
        <p:spPr>
          <a:xfrm>
            <a:off x="4447607" y="2672834"/>
            <a:ext cx="248786" cy="369332"/>
          </a:xfrm>
          <a:prstGeom prst="rect">
            <a:avLst/>
          </a:prstGeom>
        </p:spPr>
        <p:txBody>
          <a:bodyPr wrap="none">
            <a:spAutoFit/>
          </a:bodyPr>
          <a:lstStyle/>
          <a:p>
            <a:r>
              <a:rPr lang="de-DE" dirty="0"/>
              <a:t> </a:t>
            </a:r>
          </a:p>
        </p:txBody>
      </p:sp>
      <p:sp>
        <p:nvSpPr>
          <p:cNvPr id="2050" name="AutoShape 2" descr="Checkmark with solid fill"/>
          <p:cNvSpPr>
            <a:spLocks noChangeAspect="1" noChangeArrowheads="1"/>
          </p:cNvSpPr>
          <p:nvPr/>
        </p:nvSpPr>
        <p:spPr bwMode="auto">
          <a:xfrm>
            <a:off x="2190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dirty="0"/>
          </a:p>
        </p:txBody>
      </p:sp>
      <p:sp>
        <p:nvSpPr>
          <p:cNvPr id="9" name="Textfeld 8"/>
          <p:cNvSpPr txBox="1"/>
          <p:nvPr/>
        </p:nvSpPr>
        <p:spPr>
          <a:xfrm>
            <a:off x="485099" y="5313909"/>
            <a:ext cx="6986239" cy="323165"/>
          </a:xfrm>
          <a:prstGeom prst="rect">
            <a:avLst/>
          </a:prstGeom>
          <a:noFill/>
        </p:spPr>
        <p:txBody>
          <a:bodyPr wrap="square" rtlCol="0">
            <a:spAutoFit/>
          </a:bodyPr>
          <a:lstStyle/>
          <a:p>
            <a:r>
              <a:rPr lang="en-US" sz="1500" i="1" dirty="0">
                <a:solidFill>
                  <a:srgbClr val="595959"/>
                </a:solidFill>
              </a:rPr>
              <a:t>Reuter et al. (2010a)</a:t>
            </a:r>
            <a:endParaRPr lang="de-DE" sz="1500" i="1" dirty="0">
              <a:solidFill>
                <a:srgbClr val="595959"/>
              </a:solidFill>
            </a:endParaRPr>
          </a:p>
        </p:txBody>
      </p:sp>
      <p:sp>
        <p:nvSpPr>
          <p:cNvPr id="2" name="PlaceHolder 2">
            <a:extLst>
              <a:ext uri="{FF2B5EF4-FFF2-40B4-BE49-F238E27FC236}">
                <a16:creationId xmlns:a16="http://schemas.microsoft.com/office/drawing/2014/main" id="{A68010B7-29CC-1CF1-3564-107AF68A1C3E}"/>
              </a:ext>
            </a:extLst>
          </p:cNvPr>
          <p:cNvSpPr txBox="1">
            <a:spLocks/>
          </p:cNvSpPr>
          <p:nvPr/>
        </p:nvSpPr>
        <p:spPr>
          <a:xfrm>
            <a:off x="504825" y="1200150"/>
            <a:ext cx="8639175" cy="3998913"/>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15000"/>
              </a:lnSpc>
              <a:buClr>
                <a:srgbClr val="595959"/>
              </a:buClr>
              <a:buFont typeface="Arial"/>
              <a:buChar char="●"/>
            </a:pPr>
            <a:r>
              <a:rPr lang="en-GB" sz="1800" spc="-1" dirty="0">
                <a:solidFill>
                  <a:srgbClr val="595959"/>
                </a:solidFill>
                <a:ea typeface="Arial"/>
              </a:rPr>
              <a:t>We need:</a:t>
            </a:r>
            <a:endParaRPr lang="de-DE" sz="1800" spc="-1" dirty="0">
              <a:solidFill>
                <a:srgbClr val="595959"/>
              </a:solidFill>
            </a:endParaRPr>
          </a:p>
          <a:p>
            <a:pPr marL="914400" lvl="1" indent="-342900">
              <a:lnSpc>
                <a:spcPct val="115000"/>
              </a:lnSpc>
              <a:buClr>
                <a:srgbClr val="595959"/>
              </a:buClr>
              <a:buFont typeface="Arial"/>
              <a:buChar char="○"/>
            </a:pPr>
            <a:r>
              <a:rPr lang="en-US" sz="1800" spc="-1" dirty="0">
                <a:solidFill>
                  <a:srgbClr val="595959"/>
                </a:solidFill>
                <a:ea typeface="Arial"/>
              </a:rPr>
              <a:t>a) Unbiased and symmetric registration</a:t>
            </a:r>
            <a:endParaRPr lang="de-DE" sz="1800" spc="-1" dirty="0">
              <a:solidFill>
                <a:srgbClr val="595959"/>
              </a:solidFill>
            </a:endParaRPr>
          </a:p>
          <a:p>
            <a:pPr marL="914400" lvl="1" indent="-342900">
              <a:lnSpc>
                <a:spcPct val="115000"/>
              </a:lnSpc>
              <a:buClr>
                <a:srgbClr val="595959"/>
              </a:buClr>
              <a:buFont typeface="Arial"/>
              <a:buChar char="○"/>
            </a:pPr>
            <a:r>
              <a:rPr lang="en-GB" sz="1800" spc="-1" dirty="0">
                <a:solidFill>
                  <a:srgbClr val="162DD4"/>
                </a:solidFill>
                <a:ea typeface="Arial"/>
              </a:rPr>
              <a:t>b) Approach to reduce influence of outliers and changes</a:t>
            </a:r>
            <a:endParaRPr lang="de-DE" sz="1800" spc="-1" dirty="0">
              <a:solidFill>
                <a:srgbClr val="162DD4"/>
              </a:solidFill>
              <a:latin typeface="Arial"/>
            </a:endParaRPr>
          </a:p>
          <a:p>
            <a:pPr marL="457200" indent="-342900">
              <a:lnSpc>
                <a:spcPct val="115000"/>
              </a:lnSpc>
              <a:buClr>
                <a:srgbClr val="595959"/>
              </a:buClr>
              <a:buFont typeface="Arial"/>
              <a:buChar char="●"/>
            </a:pPr>
            <a:r>
              <a:rPr lang="en-GB" sz="1800" spc="-1" dirty="0">
                <a:solidFill>
                  <a:srgbClr val="595959"/>
                </a:solidFill>
                <a:latin typeface="Arial"/>
                <a:ea typeface="Arial"/>
              </a:rPr>
              <a:t>In the presence of outliers and changes:</a:t>
            </a:r>
            <a:endParaRPr lang="de-DE" sz="1800"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Noise</a:t>
            </a:r>
            <a:endParaRPr lang="de-DE" sz="1800"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Gradient non-linearities</a:t>
            </a:r>
            <a:endParaRPr lang="de-DE" sz="1800"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Movement: jaw, tongue, neck, eye, scalp ...</a:t>
            </a:r>
            <a:endParaRPr lang="de-DE" sz="1800"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Cropping</a:t>
            </a:r>
            <a:endParaRPr lang="de-DE" sz="1800"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Longitudinal changes (atrophy)</a:t>
            </a:r>
            <a:endParaRPr lang="de-DE" sz="1800" spc="-1" dirty="0">
              <a:solidFill>
                <a:srgbClr val="595959"/>
              </a:solidFill>
              <a:latin typeface="Arial"/>
            </a:endParaRPr>
          </a:p>
          <a:p>
            <a:pPr>
              <a:lnSpc>
                <a:spcPct val="115000"/>
              </a:lnSpc>
              <a:buFont typeface="Arial" panose="020B0604020202020204" pitchFamily="34" charset="0"/>
              <a:buNone/>
            </a:pPr>
            <a:endParaRPr lang="de-DE" sz="1800" spc="-1" dirty="0">
              <a:solidFill>
                <a:srgbClr val="000000"/>
              </a:solidFill>
              <a:latin typeface="Arial"/>
            </a:endParaRPr>
          </a:p>
        </p:txBody>
      </p:sp>
      <p:sp>
        <p:nvSpPr>
          <p:cNvPr id="3" name="PlaceHolder 2">
            <a:extLst>
              <a:ext uri="{FF2B5EF4-FFF2-40B4-BE49-F238E27FC236}">
                <a16:creationId xmlns:a16="http://schemas.microsoft.com/office/drawing/2014/main" id="{969AFCD7-7C31-9DDD-35ED-575ED2F3458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30</a:t>
            </a:fld>
            <a:endParaRPr lang="en-DE" dirty="0">
              <a:latin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5" descr="tumor-t1.png"/>
          <p:cNvPicPr/>
          <p:nvPr/>
        </p:nvPicPr>
        <p:blipFill>
          <a:blip r:embed="rId3" cstate="print"/>
          <a:stretch/>
        </p:blipFill>
        <p:spPr>
          <a:xfrm>
            <a:off x="1001160" y="1176210"/>
            <a:ext cx="7089120" cy="3307680"/>
          </a:xfrm>
          <a:prstGeom prst="rect">
            <a:avLst/>
          </a:prstGeom>
          <a:ln w="0">
            <a:noFill/>
          </a:ln>
        </p:spPr>
      </p:pic>
      <p:sp>
        <p:nvSpPr>
          <p:cNvPr id="200"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Arial"/>
                <a:cs typeface="Arial"/>
              </a:rPr>
              <a:t>b) Reducing the influence of outliers</a:t>
            </a:r>
            <a:endParaRPr lang="en-US" dirty="0">
              <a:cs typeface="Arial"/>
            </a:endParaRPr>
          </a:p>
        </p:txBody>
      </p:sp>
      <p:sp>
        <p:nvSpPr>
          <p:cNvPr id="201" name="Text Box 4"/>
          <p:cNvSpPr/>
          <p:nvPr/>
        </p:nvSpPr>
        <p:spPr>
          <a:xfrm>
            <a:off x="1001160" y="4599810"/>
            <a:ext cx="7089120" cy="72144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t">
            <a:noAutofit/>
          </a:bodyPr>
          <a:lstStyle/>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US" b="0" strike="noStrike" spc="-1" dirty="0">
                <a:solidFill>
                  <a:srgbClr val="595959"/>
                </a:solidFill>
                <a:latin typeface="Arial"/>
              </a:rPr>
              <a:t>Tumor data with significant intensity differences in </a:t>
            </a:r>
            <a:r>
              <a:rPr lang="en-US" spc="-1" dirty="0">
                <a:solidFill>
                  <a:srgbClr val="595959"/>
                </a:solidFill>
                <a:latin typeface="Arial"/>
              </a:rPr>
              <a:t>the brain</a:t>
            </a:r>
            <a:r>
              <a:rPr lang="en-US" b="0" strike="noStrike" spc="-1" dirty="0">
                <a:solidFill>
                  <a:srgbClr val="595959"/>
                </a:solidFill>
                <a:latin typeface="Arial"/>
              </a:rPr>
              <a:t>, </a:t>
            </a:r>
            <a:endParaRPr lang="en-US" spc="-1" dirty="0">
              <a:solidFill>
                <a:srgbClr val="595959"/>
              </a:solidFill>
              <a:latin typeface="Arial"/>
            </a:endParaRPr>
          </a:p>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US" b="0" strike="noStrike" spc="-1" dirty="0">
                <a:solidFill>
                  <a:srgbClr val="595959"/>
                </a:solidFill>
                <a:latin typeface="Arial"/>
              </a:rPr>
              <a:t>registered to first time point (left). </a:t>
            </a:r>
          </a:p>
        </p:txBody>
      </p:sp>
      <p:sp>
        <p:nvSpPr>
          <p:cNvPr id="2" name="Rectangle 1">
            <a:extLst>
              <a:ext uri="{FF2B5EF4-FFF2-40B4-BE49-F238E27FC236}">
                <a16:creationId xmlns:a16="http://schemas.microsoft.com/office/drawing/2014/main" id="{2FE71315-3CD2-5A9E-2BBD-36E04648F17F}"/>
              </a:ext>
            </a:extLst>
          </p:cNvPr>
          <p:cNvSpPr/>
          <p:nvPr/>
        </p:nvSpPr>
        <p:spPr>
          <a:xfrm>
            <a:off x="2434245" y="2781958"/>
            <a:ext cx="5576213" cy="16441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 name="PlaceHolder 2">
            <a:extLst>
              <a:ext uri="{FF2B5EF4-FFF2-40B4-BE49-F238E27FC236}">
                <a16:creationId xmlns:a16="http://schemas.microsoft.com/office/drawing/2014/main" id="{1DED6729-D9D9-3E10-3810-C121350F544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31</a:t>
            </a:fld>
            <a:endParaRPr lang="en-DE" dirty="0">
              <a:latin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mj-lt"/>
                <a:cs typeface="Arial"/>
              </a:rPr>
              <a:t>b) Reducing the </a:t>
            </a:r>
            <a:r>
              <a:rPr lang="en-US" sz="2800" b="1" spc="-1" dirty="0">
                <a:solidFill>
                  <a:srgbClr val="00324D"/>
                </a:solidFill>
                <a:ea typeface="+mj-lt"/>
                <a:cs typeface="+mj-lt"/>
              </a:rPr>
              <a:t>influence of outliers</a:t>
            </a:r>
            <a:endParaRPr lang="en-US" sz="2800" b="1" spc="-1" dirty="0">
              <a:solidFill>
                <a:srgbClr val="00324D"/>
              </a:solidFill>
              <a:cs typeface="Arial"/>
            </a:endParaRPr>
          </a:p>
        </p:txBody>
      </p:sp>
      <p:pic>
        <p:nvPicPr>
          <p:cNvPr id="195" name="Picture 2"/>
          <p:cNvPicPr/>
          <p:nvPr/>
        </p:nvPicPr>
        <p:blipFill>
          <a:blip r:embed="rId3"/>
          <a:stretch/>
        </p:blipFill>
        <p:spPr>
          <a:xfrm>
            <a:off x="4647091" y="1631926"/>
            <a:ext cx="3413520" cy="2555640"/>
          </a:xfrm>
          <a:prstGeom prst="rect">
            <a:avLst/>
          </a:prstGeom>
          <a:ln w="0">
            <a:noFill/>
          </a:ln>
        </p:spPr>
      </p:pic>
      <p:pic>
        <p:nvPicPr>
          <p:cNvPr id="196" name="Picture 3"/>
          <p:cNvPicPr/>
          <p:nvPr/>
        </p:nvPicPr>
        <p:blipFill>
          <a:blip r:embed="rId4"/>
          <a:stretch/>
        </p:blipFill>
        <p:spPr>
          <a:xfrm>
            <a:off x="1056811" y="1631926"/>
            <a:ext cx="3406320" cy="2555640"/>
          </a:xfrm>
          <a:prstGeom prst="rect">
            <a:avLst/>
          </a:prstGeom>
          <a:ln w="0">
            <a:noFill/>
          </a:ln>
        </p:spPr>
      </p:pic>
      <p:sp>
        <p:nvSpPr>
          <p:cNvPr id="197" name="Text Box 5"/>
          <p:cNvSpPr/>
          <p:nvPr/>
        </p:nvSpPr>
        <p:spPr>
          <a:xfrm>
            <a:off x="1271371" y="4050406"/>
            <a:ext cx="2894040" cy="72396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gn="ctr">
              <a:lnSpc>
                <a:spcPct val="93000"/>
              </a:lnSpc>
              <a:buNone/>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2100" b="0" strike="noStrike" spc="-1" dirty="0">
                <a:solidFill>
                  <a:srgbClr val="595959"/>
                </a:solidFill>
                <a:latin typeface="Arial"/>
              </a:rPr>
              <a:t>Square</a:t>
            </a:r>
            <a:endParaRPr lang="en-US" sz="2100" b="0" strike="noStrike" spc="-1" dirty="0">
              <a:solidFill>
                <a:srgbClr val="595959"/>
              </a:solidFill>
              <a:latin typeface="Arial"/>
            </a:endParaRPr>
          </a:p>
        </p:txBody>
      </p:sp>
      <p:sp>
        <p:nvSpPr>
          <p:cNvPr id="198" name="Text Box 6"/>
          <p:cNvSpPr/>
          <p:nvPr/>
        </p:nvSpPr>
        <p:spPr>
          <a:xfrm>
            <a:off x="5071891" y="4223206"/>
            <a:ext cx="2548440" cy="37836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gn="ctr">
              <a:lnSpc>
                <a:spcPct val="93000"/>
              </a:lnSpc>
              <a:buNone/>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2100" b="0" strike="noStrike" spc="-1" dirty="0">
                <a:solidFill>
                  <a:srgbClr val="595959"/>
                </a:solidFill>
                <a:latin typeface="Arial"/>
              </a:rPr>
              <a:t>Tukey's Biweight</a:t>
            </a:r>
            <a:endParaRPr lang="en-US" sz="2100" b="0" strike="noStrike" spc="-1" dirty="0">
              <a:solidFill>
                <a:srgbClr val="595959"/>
              </a:solidFill>
              <a:latin typeface="Arial"/>
            </a:endParaRPr>
          </a:p>
        </p:txBody>
      </p:sp>
      <p:sp>
        <p:nvSpPr>
          <p:cNvPr id="9" name="Textfeld 8"/>
          <p:cNvSpPr txBox="1"/>
          <p:nvPr/>
        </p:nvSpPr>
        <p:spPr>
          <a:xfrm>
            <a:off x="485099" y="5313909"/>
            <a:ext cx="6986239" cy="323165"/>
          </a:xfrm>
          <a:prstGeom prst="rect">
            <a:avLst/>
          </a:prstGeom>
          <a:noFill/>
        </p:spPr>
        <p:txBody>
          <a:bodyPr wrap="square" rtlCol="0">
            <a:spAutoFit/>
          </a:bodyPr>
          <a:lstStyle/>
          <a:p>
            <a:r>
              <a:rPr lang="en-US" sz="1500" i="1" dirty="0">
                <a:solidFill>
                  <a:srgbClr val="595959"/>
                </a:solidFill>
              </a:rPr>
              <a:t>Nestares and Heeger (2000)</a:t>
            </a:r>
            <a:endParaRPr lang="de-DE" sz="1500" i="1" dirty="0">
              <a:solidFill>
                <a:srgbClr val="595959"/>
              </a:solidFill>
            </a:endParaRPr>
          </a:p>
        </p:txBody>
      </p:sp>
      <p:sp>
        <p:nvSpPr>
          <p:cNvPr id="2" name="PlaceHolder 2">
            <a:extLst>
              <a:ext uri="{FF2B5EF4-FFF2-40B4-BE49-F238E27FC236}">
                <a16:creationId xmlns:a16="http://schemas.microsoft.com/office/drawing/2014/main" id="{CB4E138F-0E11-33BF-B04A-10E7FBD7AE04}"/>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32</a:t>
            </a:fld>
            <a:endParaRPr lang="en-DE" dirty="0">
              <a:latin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FC793-2AF8-3377-3BA8-1F8FECD4EED7}"/>
            </a:ext>
          </a:extLst>
        </p:cNvPr>
        <p:cNvGrpSpPr/>
        <p:nvPr/>
      </p:nvGrpSpPr>
      <p:grpSpPr>
        <a:xfrm>
          <a:off x="0" y="0"/>
          <a:ext cx="0" cy="0"/>
          <a:chOff x="0" y="0"/>
          <a:chExt cx="0" cy="0"/>
        </a:xfrm>
      </p:grpSpPr>
      <p:pic>
        <p:nvPicPr>
          <p:cNvPr id="199" name="Picture 5" descr="tumor-t1.png">
            <a:extLst>
              <a:ext uri="{FF2B5EF4-FFF2-40B4-BE49-F238E27FC236}">
                <a16:creationId xmlns:a16="http://schemas.microsoft.com/office/drawing/2014/main" id="{CCAC2C63-A0C1-570F-FE05-736ADD12927F}"/>
              </a:ext>
            </a:extLst>
          </p:cNvPr>
          <p:cNvPicPr/>
          <p:nvPr/>
        </p:nvPicPr>
        <p:blipFill>
          <a:blip r:embed="rId3" cstate="print"/>
          <a:stretch/>
        </p:blipFill>
        <p:spPr>
          <a:xfrm>
            <a:off x="1001160" y="1176210"/>
            <a:ext cx="7089120" cy="3307680"/>
          </a:xfrm>
          <a:prstGeom prst="rect">
            <a:avLst/>
          </a:prstGeom>
          <a:ln w="0">
            <a:noFill/>
          </a:ln>
        </p:spPr>
      </p:pic>
      <p:sp>
        <p:nvSpPr>
          <p:cNvPr id="200" name="PlaceHolder 1">
            <a:extLst>
              <a:ext uri="{FF2B5EF4-FFF2-40B4-BE49-F238E27FC236}">
                <a16:creationId xmlns:a16="http://schemas.microsoft.com/office/drawing/2014/main" id="{AE8278B8-6747-C931-99EC-D87F257DD89E}"/>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ea typeface="+mj-lt"/>
                <a:cs typeface="Arial"/>
              </a:rPr>
              <a:t>b) Reducing the </a:t>
            </a:r>
            <a:r>
              <a:rPr lang="en-US" sz="2800" b="1" spc="-1" dirty="0">
                <a:solidFill>
                  <a:srgbClr val="00324D"/>
                </a:solidFill>
                <a:ea typeface="+mj-lt"/>
                <a:cs typeface="+mj-lt"/>
              </a:rPr>
              <a:t>influence of outliers</a:t>
            </a:r>
            <a:endParaRPr lang="en-US" dirty="0">
              <a:cs typeface="Arial"/>
            </a:endParaRPr>
          </a:p>
        </p:txBody>
      </p:sp>
      <p:sp>
        <p:nvSpPr>
          <p:cNvPr id="201" name="Text Box 4">
            <a:extLst>
              <a:ext uri="{FF2B5EF4-FFF2-40B4-BE49-F238E27FC236}">
                <a16:creationId xmlns:a16="http://schemas.microsoft.com/office/drawing/2014/main" id="{A839CF76-9507-AA90-BD5C-07CC36E468A2}"/>
              </a:ext>
            </a:extLst>
          </p:cNvPr>
          <p:cNvSpPr/>
          <p:nvPr/>
        </p:nvSpPr>
        <p:spPr>
          <a:xfrm>
            <a:off x="1001160" y="4599810"/>
            <a:ext cx="7089120" cy="72144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t">
            <a:noAutofit/>
          </a:bodyPr>
          <a:lstStyle/>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US" b="0" strike="noStrike" spc="-1" dirty="0">
                <a:solidFill>
                  <a:srgbClr val="595959"/>
                </a:solidFill>
                <a:latin typeface="Arial"/>
              </a:rPr>
              <a:t>Tumor data with significant intensity differences in </a:t>
            </a:r>
            <a:r>
              <a:rPr lang="en-US" spc="-1" dirty="0">
                <a:solidFill>
                  <a:srgbClr val="595959"/>
                </a:solidFill>
                <a:latin typeface="Arial"/>
              </a:rPr>
              <a:t>the brain</a:t>
            </a:r>
            <a:r>
              <a:rPr lang="en-US" b="0" strike="noStrike" spc="-1" dirty="0">
                <a:solidFill>
                  <a:srgbClr val="595959"/>
                </a:solidFill>
                <a:latin typeface="Arial"/>
              </a:rPr>
              <a:t>, </a:t>
            </a:r>
            <a:endParaRPr lang="en-US" spc="-1" dirty="0">
              <a:solidFill>
                <a:srgbClr val="595959"/>
              </a:solidFill>
              <a:latin typeface="Arial"/>
            </a:endParaRPr>
          </a:p>
          <a:p>
            <a:pPr>
              <a:lnSpc>
                <a:spcPct val="93000"/>
              </a:lnSpc>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US" b="0" strike="noStrike" spc="-1" dirty="0">
                <a:solidFill>
                  <a:srgbClr val="595959"/>
                </a:solidFill>
                <a:latin typeface="Arial"/>
              </a:rPr>
              <a:t>registered to first time point (left). </a:t>
            </a:r>
          </a:p>
        </p:txBody>
      </p:sp>
      <p:sp>
        <p:nvSpPr>
          <p:cNvPr id="2" name="PlaceHolder 2">
            <a:extLst>
              <a:ext uri="{FF2B5EF4-FFF2-40B4-BE49-F238E27FC236}">
                <a16:creationId xmlns:a16="http://schemas.microsoft.com/office/drawing/2014/main" id="{C2C454BB-3D7B-FEF2-F739-7957F520EC2C}"/>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33</a:t>
            </a:fld>
            <a:endParaRPr lang="en-DE" dirty="0">
              <a:latin typeface="Times New Roman"/>
            </a:endParaRPr>
          </a:p>
        </p:txBody>
      </p:sp>
    </p:spTree>
    <p:extLst>
      <p:ext uri="{BB962C8B-B14F-4D97-AF65-F5344CB8AC3E}">
        <p14:creationId xmlns:p14="http://schemas.microsoft.com/office/powerpoint/2010/main" val="3693449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p:cNvSpPr>
          <p:nvPr>
            <p:ph type="title" idx="4294967295"/>
          </p:nvPr>
        </p:nvSpPr>
        <p:spPr>
          <a:xfrm>
            <a:off x="504825" y="201613"/>
            <a:ext cx="8639175" cy="800100"/>
          </a:xfrm>
          <a:prstGeom prst="rect">
            <a:avLst/>
          </a:prstGeom>
          <a:noFill/>
          <a:ln w="0">
            <a:noFill/>
          </a:ln>
        </p:spPr>
        <p:txBody>
          <a:bodyPr lIns="90000" tIns="91440" rIns="91440" bIns="91440" anchor="ctr">
            <a:noAutofit/>
          </a:bodyPr>
          <a:lstStyle/>
          <a:p>
            <a:r>
              <a:rPr lang="en-US" sz="2800" b="1" spc="-1" dirty="0">
                <a:solidFill>
                  <a:srgbClr val="00324D"/>
                </a:solidFill>
                <a:ea typeface="+mj-lt"/>
                <a:cs typeface="Arial"/>
              </a:rPr>
              <a:t>b) Reducing the </a:t>
            </a:r>
            <a:r>
              <a:rPr lang="en-US" sz="2800" b="1" spc="-1" dirty="0">
                <a:solidFill>
                  <a:srgbClr val="00324D"/>
                </a:solidFill>
                <a:ea typeface="+mj-lt"/>
                <a:cs typeface="+mj-lt"/>
              </a:rPr>
              <a:t>influence of outliers</a:t>
            </a:r>
            <a:endParaRPr lang="en-US" sz="2800" spc="-1" dirty="0">
              <a:solidFill>
                <a:srgbClr val="000000"/>
              </a:solidFill>
              <a:latin typeface="Arial"/>
              <a:ea typeface="Arial"/>
              <a:cs typeface="Arial"/>
            </a:endParaRPr>
          </a:p>
        </p:txBody>
      </p:sp>
      <p:pic>
        <p:nvPicPr>
          <p:cNvPr id="203" name="Picture 2"/>
          <p:cNvPicPr/>
          <p:nvPr/>
        </p:nvPicPr>
        <p:blipFill>
          <a:blip r:embed="rId3"/>
          <a:stretch/>
        </p:blipFill>
        <p:spPr>
          <a:xfrm>
            <a:off x="1127160" y="1284840"/>
            <a:ext cx="3227400" cy="3301920"/>
          </a:xfrm>
          <a:prstGeom prst="rect">
            <a:avLst/>
          </a:prstGeom>
          <a:ln w="0">
            <a:noFill/>
          </a:ln>
        </p:spPr>
      </p:pic>
      <p:pic>
        <p:nvPicPr>
          <p:cNvPr id="204" name="Picture 3"/>
          <p:cNvPicPr/>
          <p:nvPr/>
        </p:nvPicPr>
        <p:blipFill>
          <a:blip r:embed="rId4"/>
          <a:stretch/>
        </p:blipFill>
        <p:spPr>
          <a:xfrm>
            <a:off x="4754880" y="1284840"/>
            <a:ext cx="3227400" cy="3301920"/>
          </a:xfrm>
          <a:prstGeom prst="rect">
            <a:avLst/>
          </a:prstGeom>
          <a:ln w="0">
            <a:noFill/>
          </a:ln>
        </p:spPr>
      </p:pic>
      <p:sp>
        <p:nvSpPr>
          <p:cNvPr id="205" name="Text Box 4"/>
          <p:cNvSpPr/>
          <p:nvPr/>
        </p:nvSpPr>
        <p:spPr>
          <a:xfrm>
            <a:off x="914400" y="4491360"/>
            <a:ext cx="3650400" cy="72396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gn="ctr">
              <a:lnSpc>
                <a:spcPct val="93000"/>
              </a:lnSpc>
              <a:buNone/>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2100" b="0" strike="noStrike" spc="-1" dirty="0">
                <a:solidFill>
                  <a:srgbClr val="595959"/>
                </a:solidFill>
                <a:latin typeface="Arial"/>
              </a:rPr>
              <a:t>Registered Source FLIRT</a:t>
            </a:r>
            <a:endParaRPr lang="en-US" sz="2100" b="0" strike="noStrike" spc="-1" dirty="0">
              <a:solidFill>
                <a:srgbClr val="595959"/>
              </a:solidFill>
              <a:latin typeface="Arial"/>
            </a:endParaRPr>
          </a:p>
        </p:txBody>
      </p:sp>
      <p:sp>
        <p:nvSpPr>
          <p:cNvPr id="206" name="Text Box 5"/>
          <p:cNvSpPr/>
          <p:nvPr/>
        </p:nvSpPr>
        <p:spPr>
          <a:xfrm>
            <a:off x="4836620" y="4491360"/>
            <a:ext cx="3023785" cy="711604"/>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gn="ctr">
              <a:lnSpc>
                <a:spcPct val="93000"/>
              </a:lnSpc>
              <a:buNone/>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2100" b="0" strike="noStrike" spc="-1" dirty="0">
                <a:solidFill>
                  <a:srgbClr val="595959"/>
                </a:solidFill>
                <a:latin typeface="Arial"/>
              </a:rPr>
              <a:t>Registered Source Robust</a:t>
            </a:r>
            <a:endParaRPr lang="en-US" sz="2100" b="0" strike="noStrike" spc="-1" dirty="0">
              <a:solidFill>
                <a:srgbClr val="595959"/>
              </a:solidFill>
              <a:latin typeface="Arial"/>
            </a:endParaRPr>
          </a:p>
        </p:txBody>
      </p:sp>
      <p:sp>
        <p:nvSpPr>
          <p:cNvPr id="207" name="Down Arrow 9"/>
          <p:cNvSpPr/>
          <p:nvPr/>
        </p:nvSpPr>
        <p:spPr>
          <a:xfrm>
            <a:off x="2038320" y="1187640"/>
            <a:ext cx="365400" cy="738720"/>
          </a:xfrm>
          <a:prstGeom prst="downArrow">
            <a:avLst>
              <a:gd name="adj1" fmla="val 50000"/>
              <a:gd name="adj2" fmla="val 50000"/>
            </a:avLst>
          </a:prstGeom>
          <a:gradFill rotWithShape="0">
            <a:gsLst>
              <a:gs pos="0">
                <a:srgbClr val="7FBB00"/>
              </a:gs>
              <a:gs pos="100000">
                <a:srgbClr val="CBE6B3"/>
              </a:gs>
            </a:gsLst>
            <a:path path="circle">
              <a:fillToRect l="50000" t="50000" r="50000" b="50000"/>
            </a:path>
          </a:gradFill>
          <a:ln>
            <a:solidFill>
              <a:srgbClr val="7DB501"/>
            </a:solidFill>
            <a:round/>
          </a:ln>
          <a:effectLst>
            <a:outerShdw blurRad="63360" dist="25560" dir="5400000" sx="101000" sy="101000" rotWithShape="0">
              <a:srgbClr val="000000">
                <a:alpha val="40000"/>
              </a:srgbClr>
            </a:outerShdw>
          </a:effectLst>
        </p:spPr>
        <p:style>
          <a:lnRef idx="1">
            <a:schemeClr val="accent5"/>
          </a:lnRef>
          <a:fillRef idx="3">
            <a:schemeClr val="accent5"/>
          </a:fillRef>
          <a:effectRef idx="2">
            <a:schemeClr val="accent5"/>
          </a:effectRef>
          <a:fontRef idx="minor"/>
        </p:style>
        <p:txBody>
          <a:bodyPr/>
          <a:lstStyle/>
          <a:p>
            <a:endParaRPr lang="en-DE"/>
          </a:p>
        </p:txBody>
      </p:sp>
      <p:sp>
        <p:nvSpPr>
          <p:cNvPr id="2" name="PlaceHolder 2">
            <a:extLst>
              <a:ext uri="{FF2B5EF4-FFF2-40B4-BE49-F238E27FC236}">
                <a16:creationId xmlns:a16="http://schemas.microsoft.com/office/drawing/2014/main" id="{8CB13F6D-979F-68E9-B619-6CB819163AA9}"/>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34</a:t>
            </a:fld>
            <a:endParaRPr lang="en-DE" dirty="0">
              <a:latin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p:cNvPicPr/>
          <p:nvPr/>
        </p:nvPicPr>
        <p:blipFill>
          <a:blip r:embed="rId3"/>
          <a:stretch/>
        </p:blipFill>
        <p:spPr>
          <a:xfrm>
            <a:off x="1127160" y="1284840"/>
            <a:ext cx="3227400" cy="3301920"/>
          </a:xfrm>
          <a:prstGeom prst="rect">
            <a:avLst/>
          </a:prstGeom>
          <a:ln w="0">
            <a:noFill/>
          </a:ln>
        </p:spPr>
      </p:pic>
      <p:pic>
        <p:nvPicPr>
          <p:cNvPr id="211" name="Picture 3"/>
          <p:cNvPicPr/>
          <p:nvPr/>
        </p:nvPicPr>
        <p:blipFill>
          <a:blip r:embed="rId3"/>
          <a:stretch/>
        </p:blipFill>
        <p:spPr>
          <a:xfrm>
            <a:off x="4754880" y="1284840"/>
            <a:ext cx="3227400" cy="3301920"/>
          </a:xfrm>
          <a:prstGeom prst="rect">
            <a:avLst/>
          </a:prstGeom>
          <a:ln w="0">
            <a:noFill/>
          </a:ln>
        </p:spPr>
      </p:pic>
      <p:sp>
        <p:nvSpPr>
          <p:cNvPr id="212" name="Text Box 4"/>
          <p:cNvSpPr/>
          <p:nvPr/>
        </p:nvSpPr>
        <p:spPr>
          <a:xfrm>
            <a:off x="1325160" y="4491360"/>
            <a:ext cx="2894040" cy="72396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gn="ctr">
              <a:lnSpc>
                <a:spcPct val="93000"/>
              </a:lnSpc>
              <a:buNone/>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2100" b="0" strike="noStrike" spc="-1" dirty="0">
                <a:solidFill>
                  <a:srgbClr val="595959"/>
                </a:solidFill>
                <a:latin typeface="Arial"/>
              </a:rPr>
              <a:t>Target</a:t>
            </a:r>
            <a:endParaRPr lang="en-US" sz="2100" b="0" strike="noStrike" spc="-1" dirty="0">
              <a:solidFill>
                <a:srgbClr val="595959"/>
              </a:solidFill>
              <a:latin typeface="Arial"/>
            </a:endParaRPr>
          </a:p>
        </p:txBody>
      </p:sp>
      <p:sp>
        <p:nvSpPr>
          <p:cNvPr id="213" name="Text Box 5"/>
          <p:cNvSpPr/>
          <p:nvPr/>
        </p:nvSpPr>
        <p:spPr>
          <a:xfrm>
            <a:off x="4910760" y="4491360"/>
            <a:ext cx="2894040" cy="723960"/>
          </a:xfrm>
          <a:prstGeom prst="rect">
            <a:avLst/>
          </a:prstGeom>
          <a:noFill/>
          <a:ln w="9525">
            <a:noFill/>
          </a:ln>
        </p:spPr>
        <p:style>
          <a:lnRef idx="0">
            <a:scrgbClr r="0" g="0" b="0"/>
          </a:lnRef>
          <a:fillRef idx="0">
            <a:scrgbClr r="0" g="0" b="0"/>
          </a:fillRef>
          <a:effectRef idx="0">
            <a:scrgbClr r="0" g="0" b="0"/>
          </a:effectRef>
          <a:fontRef idx="minor"/>
        </p:style>
        <p:txBody>
          <a:bodyPr wrap="none" lIns="0" tIns="15120" rIns="0" bIns="0" anchor="ctr">
            <a:noAutofit/>
          </a:bodyPr>
          <a:lstStyle/>
          <a:p>
            <a:pPr algn="ctr">
              <a:lnSpc>
                <a:spcPct val="93000"/>
              </a:lnSpc>
              <a:buNone/>
              <a:tabLst>
                <a:tab pos="0" algn="l"/>
                <a:tab pos="345600" algn="l"/>
                <a:tab pos="690840" algn="l"/>
                <a:tab pos="1036440" algn="l"/>
                <a:tab pos="1381680" algn="l"/>
                <a:tab pos="1727280" algn="l"/>
                <a:tab pos="2072520" algn="l"/>
                <a:tab pos="2418120" algn="l"/>
                <a:tab pos="2763720" algn="l"/>
                <a:tab pos="3108960" algn="l"/>
                <a:tab pos="3454560" algn="l"/>
                <a:tab pos="3799800" algn="l"/>
                <a:tab pos="4145400" algn="l"/>
                <a:tab pos="4491000" algn="l"/>
                <a:tab pos="4836240" algn="l"/>
                <a:tab pos="5181840" algn="l"/>
                <a:tab pos="5527080" algn="l"/>
                <a:tab pos="5872680" algn="l"/>
                <a:tab pos="6217920" algn="l"/>
                <a:tab pos="6563520" algn="l"/>
                <a:tab pos="6909120" algn="l"/>
              </a:tabLst>
            </a:pPr>
            <a:r>
              <a:rPr lang="en-GB" sz="2100" b="0" strike="noStrike" spc="-1" dirty="0">
                <a:solidFill>
                  <a:srgbClr val="595959"/>
                </a:solidFill>
                <a:latin typeface="Arial"/>
              </a:rPr>
              <a:t>Target</a:t>
            </a:r>
            <a:endParaRPr lang="en-US" sz="2100" b="0" strike="noStrike" spc="-1" dirty="0">
              <a:solidFill>
                <a:srgbClr val="595959"/>
              </a:solidFill>
              <a:latin typeface="Arial"/>
            </a:endParaRPr>
          </a:p>
        </p:txBody>
      </p:sp>
      <p:sp>
        <p:nvSpPr>
          <p:cNvPr id="214" name="Down Arrow 8"/>
          <p:cNvSpPr/>
          <p:nvPr/>
        </p:nvSpPr>
        <p:spPr>
          <a:xfrm>
            <a:off x="2038320" y="1187640"/>
            <a:ext cx="365400" cy="738720"/>
          </a:xfrm>
          <a:prstGeom prst="downArrow">
            <a:avLst>
              <a:gd name="adj1" fmla="val 50000"/>
              <a:gd name="adj2" fmla="val 50000"/>
            </a:avLst>
          </a:prstGeom>
          <a:gradFill rotWithShape="0">
            <a:gsLst>
              <a:gs pos="0">
                <a:srgbClr val="7FBB00"/>
              </a:gs>
              <a:gs pos="100000">
                <a:srgbClr val="CBE6B3"/>
              </a:gs>
            </a:gsLst>
            <a:path path="circle">
              <a:fillToRect l="50000" t="50000" r="50000" b="50000"/>
            </a:path>
          </a:gradFill>
          <a:ln>
            <a:solidFill>
              <a:srgbClr val="7DB501"/>
            </a:solidFill>
            <a:round/>
          </a:ln>
          <a:effectLst>
            <a:outerShdw blurRad="63360" dist="25560" dir="5400000" sx="101000" sy="101000" rotWithShape="0">
              <a:srgbClr val="000000">
                <a:alpha val="40000"/>
              </a:srgbClr>
            </a:outerShdw>
          </a:effectLst>
        </p:spPr>
        <p:style>
          <a:lnRef idx="1">
            <a:schemeClr val="accent5"/>
          </a:lnRef>
          <a:fillRef idx="3">
            <a:schemeClr val="accent5"/>
          </a:fillRef>
          <a:effectRef idx="2">
            <a:schemeClr val="accent5"/>
          </a:effectRef>
          <a:fontRef idx="minor"/>
        </p:style>
        <p:txBody>
          <a:bodyPr/>
          <a:lstStyle/>
          <a:p>
            <a:endParaRPr lang="en-DE"/>
          </a:p>
        </p:txBody>
      </p:sp>
      <p:sp>
        <p:nvSpPr>
          <p:cNvPr id="2" name="PlaceHolder 2">
            <a:extLst>
              <a:ext uri="{FF2B5EF4-FFF2-40B4-BE49-F238E27FC236}">
                <a16:creationId xmlns:a16="http://schemas.microsoft.com/office/drawing/2014/main" id="{79FF0192-E854-B35D-4E38-9EE63F99B4F8}"/>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35</a:t>
            </a:fld>
            <a:endParaRPr lang="en-DE" dirty="0">
              <a:latin typeface="Times New Roman"/>
            </a:endParaRPr>
          </a:p>
        </p:txBody>
      </p:sp>
      <p:sp>
        <p:nvSpPr>
          <p:cNvPr id="3" name="PlaceHolder 1">
            <a:extLst>
              <a:ext uri="{FF2B5EF4-FFF2-40B4-BE49-F238E27FC236}">
                <a16:creationId xmlns:a16="http://schemas.microsoft.com/office/drawing/2014/main" id="{EB700747-EE89-E74D-D549-36B02177B608}"/>
              </a:ext>
            </a:extLst>
          </p:cNvPr>
          <p:cNvSpPr txBox="1">
            <a:spLocks/>
          </p:cNvSpPr>
          <p:nvPr/>
        </p:nvSpPr>
        <p:spPr>
          <a:xfrm>
            <a:off x="360000" y="201600"/>
            <a:ext cx="8639640" cy="799560"/>
          </a:xfrm>
          <a:prstGeom prst="rect">
            <a:avLst/>
          </a:prstGeom>
          <a:noFill/>
          <a:ln w="0">
            <a:noFill/>
          </a:ln>
        </p:spPr>
        <p:txBody>
          <a:bodyPr lIns="9000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spc="-1">
                <a:solidFill>
                  <a:srgbClr val="00324D"/>
                </a:solidFill>
                <a:ea typeface="+mj-lt"/>
                <a:cs typeface="Arial"/>
              </a:rPr>
              <a:t>b) Reducing the </a:t>
            </a:r>
            <a:r>
              <a:rPr lang="en-US" sz="2800" b="1" spc="-1">
                <a:solidFill>
                  <a:srgbClr val="00324D"/>
                </a:solidFill>
                <a:ea typeface="+mj-lt"/>
                <a:cs typeface="+mj-lt"/>
              </a:rPr>
              <a:t>influence of outliers</a:t>
            </a:r>
            <a:endParaRPr lang="en-US" sz="2800" spc="-1" dirty="0">
              <a:solidFill>
                <a:srgbClr val="000000"/>
              </a:solidFill>
              <a:latin typeface="Arial"/>
              <a:ea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Arial"/>
                <a:cs typeface="Arial"/>
              </a:rPr>
              <a:t>Robust</a:t>
            </a:r>
            <a:r>
              <a:rPr lang="en-US" sz="2800" b="1" strike="noStrike" spc="-1" dirty="0">
                <a:solidFill>
                  <a:srgbClr val="00324D"/>
                </a:solidFill>
                <a:latin typeface="Arial"/>
                <a:ea typeface="Arial"/>
                <a:cs typeface="Arial"/>
              </a:rPr>
              <a:t> Registration</a:t>
            </a:r>
            <a:endParaRPr lang="de-DE" sz="2800" b="0" strike="noStrike" spc="-1" dirty="0">
              <a:solidFill>
                <a:srgbClr val="000000"/>
              </a:solidFill>
              <a:latin typeface="Arial"/>
              <a:cs typeface="Arial"/>
            </a:endParaRPr>
          </a:p>
        </p:txBody>
      </p:sp>
      <p:sp>
        <p:nvSpPr>
          <p:cNvPr id="170"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5000"/>
              </a:lnSpc>
              <a:buClr>
                <a:srgbClr val="595959"/>
              </a:buClr>
              <a:buFont typeface="Arial"/>
              <a:buChar char="●"/>
            </a:pPr>
            <a:r>
              <a:rPr lang="en-GB" sz="1800" spc="-1" dirty="0">
                <a:solidFill>
                  <a:srgbClr val="595959"/>
                </a:solidFill>
                <a:ea typeface="Arial"/>
              </a:rPr>
              <a:t>We need:</a:t>
            </a:r>
            <a:endParaRPr lang="de-DE" sz="1800" spc="-1" dirty="0">
              <a:solidFill>
                <a:srgbClr val="595959"/>
              </a:solidFill>
            </a:endParaRPr>
          </a:p>
          <a:p>
            <a:pPr marL="914400" lvl="1" indent="-342900">
              <a:lnSpc>
                <a:spcPct val="115000"/>
              </a:lnSpc>
              <a:buClr>
                <a:srgbClr val="595959"/>
              </a:buClr>
              <a:buFont typeface="Arial"/>
              <a:buChar char="○"/>
            </a:pPr>
            <a:r>
              <a:rPr lang="en-US" sz="1800" spc="-1" dirty="0">
                <a:solidFill>
                  <a:srgbClr val="595959"/>
                </a:solidFill>
                <a:ea typeface="Arial"/>
              </a:rPr>
              <a:t>a) Unbiased and symmetric registration </a:t>
            </a:r>
            <a:r>
              <a:rPr lang="en-GB" sz="2000" spc="-1" dirty="0">
                <a:solidFill>
                  <a:srgbClr val="00B050"/>
                </a:solidFill>
                <a:ea typeface="Arial"/>
                <a:cs typeface="Arial"/>
              </a:rPr>
              <a:t>✓</a:t>
            </a:r>
            <a:endParaRPr lang="de-DE" sz="2000" spc="-1" dirty="0">
              <a:solidFill>
                <a:srgbClr val="595959"/>
              </a:solidFill>
            </a:endParaRPr>
          </a:p>
          <a:p>
            <a:pPr marL="914400" lvl="1" indent="-342900">
              <a:lnSpc>
                <a:spcPct val="115000"/>
              </a:lnSpc>
              <a:buClr>
                <a:srgbClr val="595959"/>
              </a:buClr>
              <a:buFont typeface="Arial"/>
              <a:buChar char="○"/>
            </a:pPr>
            <a:r>
              <a:rPr lang="en-GB" sz="1800" spc="-1" dirty="0">
                <a:solidFill>
                  <a:srgbClr val="595959"/>
                </a:solidFill>
                <a:ea typeface="Arial"/>
              </a:rPr>
              <a:t>b) Approach to reduce influence of outliers and changes  </a:t>
            </a:r>
            <a:r>
              <a:rPr lang="en-GB" sz="1800" spc="-1" dirty="0">
                <a:solidFill>
                  <a:srgbClr val="00B050"/>
                </a:solidFill>
                <a:ea typeface="Arial"/>
                <a:cs typeface="Arial"/>
              </a:rPr>
              <a:t>✓</a:t>
            </a:r>
            <a:endParaRPr lang="de-DE" sz="1800" b="0" strike="noStrike" spc="-1" dirty="0">
              <a:solidFill>
                <a:srgbClr val="595959"/>
              </a:solidFill>
              <a:latin typeface="Arial"/>
            </a:endParaRPr>
          </a:p>
          <a:p>
            <a:pPr marL="457200" indent="-342900">
              <a:lnSpc>
                <a:spcPct val="115000"/>
              </a:lnSpc>
              <a:buClr>
                <a:srgbClr val="595959"/>
              </a:buClr>
              <a:buFont typeface="Arial"/>
              <a:buChar char="●"/>
            </a:pPr>
            <a:r>
              <a:rPr lang="en-GB" sz="1800" b="0" strike="noStrike" spc="-1" dirty="0">
                <a:solidFill>
                  <a:srgbClr val="595959"/>
                </a:solidFill>
                <a:latin typeface="Arial"/>
                <a:ea typeface="Arial"/>
              </a:rPr>
              <a:t>In the presence of</a:t>
            </a:r>
            <a:r>
              <a:rPr lang="en-GB" sz="1800" spc="-1" dirty="0">
                <a:solidFill>
                  <a:srgbClr val="595959"/>
                </a:solidFill>
                <a:latin typeface="Arial"/>
                <a:ea typeface="Arial"/>
              </a:rPr>
              <a:t> outliers and changes: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Noise</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Gradient non-linearities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Movement: jaw, tongue, neck, eye, scalp ...</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b="0" strike="noStrike" spc="-1" dirty="0">
                <a:solidFill>
                  <a:srgbClr val="595959"/>
                </a:solidFill>
                <a:latin typeface="Arial"/>
                <a:ea typeface="Arial"/>
              </a:rPr>
              <a:t>Cropping</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Longitudinal</a:t>
            </a:r>
            <a:r>
              <a:rPr lang="en-GB" sz="1800" b="0" strike="noStrike" spc="-1" dirty="0">
                <a:solidFill>
                  <a:srgbClr val="595959"/>
                </a:solidFill>
                <a:latin typeface="Arial"/>
                <a:ea typeface="Arial"/>
              </a:rPr>
              <a:t> </a:t>
            </a:r>
            <a:r>
              <a:rPr lang="en-GB" sz="1800" spc="-1" dirty="0">
                <a:solidFill>
                  <a:srgbClr val="595959"/>
                </a:solidFill>
                <a:latin typeface="Arial"/>
                <a:ea typeface="Arial"/>
              </a:rPr>
              <a:t>changes (atrophy)</a:t>
            </a:r>
            <a:endParaRPr lang="de-DE"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p:txBody>
      </p:sp>
      <p:sp>
        <p:nvSpPr>
          <p:cNvPr id="6" name="Rechteck 5"/>
          <p:cNvSpPr/>
          <p:nvPr/>
        </p:nvSpPr>
        <p:spPr>
          <a:xfrm>
            <a:off x="4447607" y="2672834"/>
            <a:ext cx="248786" cy="369332"/>
          </a:xfrm>
          <a:prstGeom prst="rect">
            <a:avLst/>
          </a:prstGeom>
        </p:spPr>
        <p:txBody>
          <a:bodyPr wrap="none">
            <a:spAutoFit/>
          </a:bodyPr>
          <a:lstStyle/>
          <a:p>
            <a:r>
              <a:rPr lang="de-DE" dirty="0"/>
              <a:t> </a:t>
            </a:r>
          </a:p>
        </p:txBody>
      </p:sp>
      <p:sp>
        <p:nvSpPr>
          <p:cNvPr id="8" name="Rechteck 7"/>
          <p:cNvSpPr/>
          <p:nvPr/>
        </p:nvSpPr>
        <p:spPr>
          <a:xfrm>
            <a:off x="4447607" y="2672834"/>
            <a:ext cx="248786" cy="369332"/>
          </a:xfrm>
          <a:prstGeom prst="rect">
            <a:avLst/>
          </a:prstGeom>
        </p:spPr>
        <p:txBody>
          <a:bodyPr wrap="none">
            <a:spAutoFit/>
          </a:bodyPr>
          <a:lstStyle/>
          <a:p>
            <a:r>
              <a:rPr lang="de-DE" dirty="0"/>
              <a:t> </a:t>
            </a:r>
          </a:p>
        </p:txBody>
      </p:sp>
      <p:sp>
        <p:nvSpPr>
          <p:cNvPr id="2050" name="AutoShape 2" descr="Checkmark with solid fill"/>
          <p:cNvSpPr>
            <a:spLocks noChangeAspect="1" noChangeArrowheads="1"/>
          </p:cNvSpPr>
          <p:nvPr/>
        </p:nvSpPr>
        <p:spPr bwMode="auto">
          <a:xfrm>
            <a:off x="2190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dirty="0"/>
          </a:p>
        </p:txBody>
      </p:sp>
      <p:sp>
        <p:nvSpPr>
          <p:cNvPr id="9" name="Textfeld 8"/>
          <p:cNvSpPr txBox="1"/>
          <p:nvPr/>
        </p:nvSpPr>
        <p:spPr>
          <a:xfrm>
            <a:off x="485099" y="5313909"/>
            <a:ext cx="6986239" cy="323165"/>
          </a:xfrm>
          <a:prstGeom prst="rect">
            <a:avLst/>
          </a:prstGeom>
          <a:noFill/>
        </p:spPr>
        <p:txBody>
          <a:bodyPr wrap="square" rtlCol="0">
            <a:spAutoFit/>
          </a:bodyPr>
          <a:lstStyle/>
          <a:p>
            <a:r>
              <a:rPr lang="en-US" sz="1500" i="1" dirty="0">
                <a:solidFill>
                  <a:srgbClr val="595959"/>
                </a:solidFill>
              </a:rPr>
              <a:t>Reuter et al. (2010a)</a:t>
            </a:r>
            <a:endParaRPr lang="de-DE" sz="1500" i="1" dirty="0">
              <a:solidFill>
                <a:srgbClr val="595959"/>
              </a:solidFill>
            </a:endParaRPr>
          </a:p>
        </p:txBody>
      </p:sp>
      <p:sp>
        <p:nvSpPr>
          <p:cNvPr id="2" name="PlaceHolder 2">
            <a:extLst>
              <a:ext uri="{FF2B5EF4-FFF2-40B4-BE49-F238E27FC236}">
                <a16:creationId xmlns:a16="http://schemas.microsoft.com/office/drawing/2014/main" id="{8A8946BC-283B-4491-97E0-A40DCD6BB1DF}"/>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36</a:t>
            </a:fld>
            <a:endParaRPr lang="en-DE" dirty="0">
              <a:latin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 Box 10"/>
          <p:cNvSpPr/>
          <p:nvPr/>
        </p:nvSpPr>
        <p:spPr>
          <a:xfrm>
            <a:off x="4986153" y="1130040"/>
            <a:ext cx="3890812" cy="41774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404040"/>
              </a:solidFill>
              <a:latin typeface="Arial"/>
              <a:ea typeface="ＭＳ Ｐゴシック"/>
              <a:cs typeface="Arial"/>
            </a:endParaRPr>
          </a:p>
          <a:p>
            <a:pPr>
              <a:lnSpc>
                <a:spcPct val="93000"/>
              </a:lnSpc>
              <a:spcAft>
                <a:spcPts val="800"/>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Iterative Template Creation:</a:t>
            </a:r>
            <a:endParaRPr lang="en-US" dirty="0">
              <a:solidFill>
                <a:srgbClr val="595959"/>
              </a:solidFill>
              <a:ea typeface="+mn-lt"/>
              <a:cs typeface="+mn-lt"/>
            </a:endParaRPr>
          </a:p>
          <a:p>
            <a:pPr>
              <a:lnSpc>
                <a:spcPct val="93000"/>
              </a:lnSpc>
              <a:spcAft>
                <a:spcPts val="800"/>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ea typeface="+mn-lt"/>
                <a:cs typeface="+mn-lt"/>
              </a:rPr>
              <a:t> 1. Compute template  </a:t>
            </a:r>
            <a:endParaRPr lang="en-US" dirty="0">
              <a:solidFill>
                <a:srgbClr val="595959"/>
              </a:solidFill>
              <a:ea typeface="+mn-lt"/>
              <a:cs typeface="+mn-lt"/>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ea typeface="+mn-lt"/>
                <a:cs typeface="+mn-lt"/>
              </a:rPr>
              <a:t> 2. Map images to iteration template</a:t>
            </a:r>
            <a:br>
              <a:rPr lang="en-GB" spc="-1" dirty="0">
                <a:solidFill>
                  <a:srgbClr val="595959"/>
                </a:solidFill>
                <a:ea typeface="+mn-lt"/>
                <a:cs typeface="+mn-lt"/>
              </a:rPr>
            </a:br>
            <a:r>
              <a:rPr lang="en-GB" spc="-1" dirty="0">
                <a:solidFill>
                  <a:srgbClr val="404040"/>
                </a:solidFill>
                <a:ea typeface="+mn-lt"/>
                <a:cs typeface="+mn-lt"/>
              </a:rPr>
              <a:t>        </a:t>
            </a:r>
            <a:endParaRPr lang="en-GB" spc="-1" dirty="0">
              <a:solidFill>
                <a:srgbClr val="404040"/>
              </a:solidFill>
              <a:latin typeface="Arial"/>
              <a:ea typeface="ＭＳ Ｐゴシック"/>
              <a:cs typeface="Arial"/>
            </a:endParaRPr>
          </a:p>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US" spc="-1" dirty="0">
              <a:solidFill>
                <a:srgbClr val="000000"/>
              </a:solidFill>
              <a:latin typeface="Arial"/>
              <a:ea typeface="ＭＳ Ｐゴシック"/>
              <a:cs typeface="Arial"/>
            </a:endParaRPr>
          </a:p>
          <a:p>
            <a:pPr marL="345440" indent="-345440">
              <a:lnSpc>
                <a:spcPct val="93000"/>
              </a:lnSpc>
              <a:spcAft>
                <a:spcPts val="547"/>
              </a:spcAft>
              <a:buClr>
                <a:srgbClr val="404040"/>
              </a:buClr>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404040"/>
              </a:solidFill>
              <a:ea typeface="ＭＳ Ｐゴシック"/>
              <a:cs typeface="Arial"/>
            </a:endParaRPr>
          </a:p>
        </p:txBody>
      </p:sp>
      <p:sp>
        <p:nvSpPr>
          <p:cNvPr id="257"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trike="noStrike" spc="-1" dirty="0">
                <a:solidFill>
                  <a:srgbClr val="00324D"/>
                </a:solidFill>
                <a:latin typeface="Arial"/>
                <a:ea typeface="Arial"/>
              </a:rPr>
              <a:t>Robust </a:t>
            </a:r>
            <a:r>
              <a:rPr lang="en-US" sz="2800" b="1" spc="-1" dirty="0">
                <a:solidFill>
                  <a:srgbClr val="00324D"/>
                </a:solidFill>
                <a:latin typeface="Arial"/>
                <a:ea typeface="Arial"/>
              </a:rPr>
              <a:t>Within-Person Template</a:t>
            </a:r>
            <a:endParaRPr lang="de-DE" sz="2800" b="0" strike="noStrike" spc="-1" dirty="0">
              <a:solidFill>
                <a:srgbClr val="000000"/>
              </a:solidFill>
              <a:latin typeface="Arial"/>
            </a:endParaRPr>
          </a:p>
        </p:txBody>
      </p:sp>
      <p:sp>
        <p:nvSpPr>
          <p:cNvPr id="7" name="Textfeld 6"/>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(2010b), Reuter and Fischl (2011), Reuter et al. (2012)​</a:t>
            </a:r>
            <a:endParaRPr lang="de-DE" sz="1500" i="1" dirty="0">
              <a:solidFill>
                <a:srgbClr val="595959"/>
              </a:solidFill>
            </a:endParaRPr>
          </a:p>
        </p:txBody>
      </p:sp>
      <p:sp>
        <p:nvSpPr>
          <p:cNvPr id="2" name="PlaceHolder 2">
            <a:extLst>
              <a:ext uri="{FF2B5EF4-FFF2-40B4-BE49-F238E27FC236}">
                <a16:creationId xmlns:a16="http://schemas.microsoft.com/office/drawing/2014/main" id="{C3DB4FF0-00E9-F18E-06A7-7C090908AB74}"/>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37</a:t>
            </a:fld>
            <a:endParaRPr lang="en-DE" dirty="0">
              <a:latin typeface="Times New Roman"/>
            </a:endParaRPr>
          </a:p>
        </p:txBody>
      </p:sp>
      <p:sp>
        <p:nvSpPr>
          <p:cNvPr id="193" name="Rectangle 192">
            <a:extLst>
              <a:ext uri="{FF2B5EF4-FFF2-40B4-BE49-F238E27FC236}">
                <a16:creationId xmlns:a16="http://schemas.microsoft.com/office/drawing/2014/main" id="{51893C7A-AF2A-7C35-B70B-0BDD9B87801E}"/>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4" name="Group 193">
            <a:extLst>
              <a:ext uri="{FF2B5EF4-FFF2-40B4-BE49-F238E27FC236}">
                <a16:creationId xmlns:a16="http://schemas.microsoft.com/office/drawing/2014/main" id="{581743DB-0AAA-86F7-BCA9-06E7C1F131B5}"/>
              </a:ext>
            </a:extLst>
          </p:cNvPr>
          <p:cNvGrpSpPr/>
          <p:nvPr/>
        </p:nvGrpSpPr>
        <p:grpSpPr>
          <a:xfrm rot="12328765">
            <a:off x="2986456" y="3238958"/>
            <a:ext cx="528335" cy="300763"/>
            <a:chOff x="4301495" y="2745398"/>
            <a:chExt cx="528335" cy="300763"/>
          </a:xfrm>
        </p:grpSpPr>
        <p:sp>
          <p:nvSpPr>
            <p:cNvPr id="195" name="Rectangle 194">
              <a:extLst>
                <a:ext uri="{FF2B5EF4-FFF2-40B4-BE49-F238E27FC236}">
                  <a16:creationId xmlns:a16="http://schemas.microsoft.com/office/drawing/2014/main" id="{9E5AEBF8-5693-D12B-CA83-BB08661007E8}"/>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6" name="Picture 195" descr="median.png">
              <a:extLst>
                <a:ext uri="{FF2B5EF4-FFF2-40B4-BE49-F238E27FC236}">
                  <a16:creationId xmlns:a16="http://schemas.microsoft.com/office/drawing/2014/main" id="{C8AF55B1-D5D5-6A13-7EF5-0F829ED93D1F}"/>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grpSp>
        <p:nvGrpSpPr>
          <p:cNvPr id="197" name="Group 196">
            <a:extLst>
              <a:ext uri="{FF2B5EF4-FFF2-40B4-BE49-F238E27FC236}">
                <a16:creationId xmlns:a16="http://schemas.microsoft.com/office/drawing/2014/main" id="{4B1286EA-2B8E-1276-F7F4-78A62CCA7DB2}"/>
              </a:ext>
            </a:extLst>
          </p:cNvPr>
          <p:cNvGrpSpPr/>
          <p:nvPr/>
        </p:nvGrpSpPr>
        <p:grpSpPr>
          <a:xfrm rot="16200000">
            <a:off x="2296373" y="3680138"/>
            <a:ext cx="528335" cy="300763"/>
            <a:chOff x="4301495" y="2745398"/>
            <a:chExt cx="528335" cy="300763"/>
          </a:xfrm>
        </p:grpSpPr>
        <p:sp>
          <p:nvSpPr>
            <p:cNvPr id="198" name="Rectangle 197">
              <a:extLst>
                <a:ext uri="{FF2B5EF4-FFF2-40B4-BE49-F238E27FC236}">
                  <a16:creationId xmlns:a16="http://schemas.microsoft.com/office/drawing/2014/main" id="{798A9F7D-B8DF-FC4A-8D0B-C4BD11C4129F}"/>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9" name="Picture 198" descr="median.png">
              <a:extLst>
                <a:ext uri="{FF2B5EF4-FFF2-40B4-BE49-F238E27FC236}">
                  <a16:creationId xmlns:a16="http://schemas.microsoft.com/office/drawing/2014/main" id="{63E30B33-0B3F-8976-A835-FB8BBBEC0195}"/>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grpSp>
        <p:nvGrpSpPr>
          <p:cNvPr id="200" name="Group 199">
            <a:extLst>
              <a:ext uri="{FF2B5EF4-FFF2-40B4-BE49-F238E27FC236}">
                <a16:creationId xmlns:a16="http://schemas.microsoft.com/office/drawing/2014/main" id="{EF53535E-A8B8-764C-2E6F-4316CEA295EF}"/>
              </a:ext>
            </a:extLst>
          </p:cNvPr>
          <p:cNvGrpSpPr/>
          <p:nvPr/>
        </p:nvGrpSpPr>
        <p:grpSpPr>
          <a:xfrm rot="20164881">
            <a:off x="1623599" y="3181339"/>
            <a:ext cx="528335" cy="300763"/>
            <a:chOff x="4301495" y="2745398"/>
            <a:chExt cx="528335" cy="300763"/>
          </a:xfrm>
        </p:grpSpPr>
        <p:sp>
          <p:nvSpPr>
            <p:cNvPr id="201" name="Rectangle 200">
              <a:extLst>
                <a:ext uri="{FF2B5EF4-FFF2-40B4-BE49-F238E27FC236}">
                  <a16:creationId xmlns:a16="http://schemas.microsoft.com/office/drawing/2014/main" id="{25410C01-ACC5-04CB-5E0F-6687CBBE9C24}"/>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2" name="Picture 201" descr="median.png">
              <a:extLst>
                <a:ext uri="{FF2B5EF4-FFF2-40B4-BE49-F238E27FC236}">
                  <a16:creationId xmlns:a16="http://schemas.microsoft.com/office/drawing/2014/main" id="{D26992DA-6BD4-C545-3F33-23ACA4F16A50}"/>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pic>
        <p:nvPicPr>
          <p:cNvPr id="203" name="Picture 202">
            <a:extLst>
              <a:ext uri="{FF2B5EF4-FFF2-40B4-BE49-F238E27FC236}">
                <a16:creationId xmlns:a16="http://schemas.microsoft.com/office/drawing/2014/main" id="{1419C25A-9A9D-D715-D6DF-07E347F57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204" name="Picture 203">
            <a:extLst>
              <a:ext uri="{FF2B5EF4-FFF2-40B4-BE49-F238E27FC236}">
                <a16:creationId xmlns:a16="http://schemas.microsoft.com/office/drawing/2014/main" id="{4EB32966-305F-EC44-FA3F-58E20F140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205" name="Picture 204">
            <a:extLst>
              <a:ext uri="{FF2B5EF4-FFF2-40B4-BE49-F238E27FC236}">
                <a16:creationId xmlns:a16="http://schemas.microsoft.com/office/drawing/2014/main" id="{95B3DBE6-3CA8-ACF7-B098-118392799A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206" name="Rectangle 205">
            <a:extLst>
              <a:ext uri="{FF2B5EF4-FFF2-40B4-BE49-F238E27FC236}">
                <a16:creationId xmlns:a16="http://schemas.microsoft.com/office/drawing/2014/main" id="{50AC1A1F-BE36-D725-2E53-584B8F73B7AC}"/>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207" name="Rectangle 206">
            <a:extLst>
              <a:ext uri="{FF2B5EF4-FFF2-40B4-BE49-F238E27FC236}">
                <a16:creationId xmlns:a16="http://schemas.microsoft.com/office/drawing/2014/main" id="{89EF1B15-1586-51CF-72D7-0206386A81B8}"/>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208" name="PlaceHolder 2">
            <a:extLst>
              <a:ext uri="{FF2B5EF4-FFF2-40B4-BE49-F238E27FC236}">
                <a16:creationId xmlns:a16="http://schemas.microsoft.com/office/drawing/2014/main" id="{39A9B5E7-7371-EC5B-33A9-3CC5863EF0C2}"/>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37</a:t>
            </a:fld>
            <a:endParaRPr lang="en-DE" dirty="0">
              <a:latin typeface="Times New Roman"/>
            </a:endParaRPr>
          </a:p>
        </p:txBody>
      </p:sp>
      <p:pic>
        <p:nvPicPr>
          <p:cNvPr id="209" name="Picture 208">
            <a:extLst>
              <a:ext uri="{FF2B5EF4-FFF2-40B4-BE49-F238E27FC236}">
                <a16:creationId xmlns:a16="http://schemas.microsoft.com/office/drawing/2014/main" id="{E254383D-4DB3-0A39-D291-9DA2E26C8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010" y="2505834"/>
            <a:ext cx="872877" cy="1080000"/>
          </a:xfrm>
          <a:prstGeom prst="rect">
            <a:avLst/>
          </a:prstGeom>
        </p:spPr>
      </p:pic>
      <p:sp>
        <p:nvSpPr>
          <p:cNvPr id="210" name="Rectangle 209">
            <a:extLst>
              <a:ext uri="{FF2B5EF4-FFF2-40B4-BE49-F238E27FC236}">
                <a16:creationId xmlns:a16="http://schemas.microsoft.com/office/drawing/2014/main" id="{59E0AEB0-BA66-B8C7-E39A-33A1D129F268}"/>
              </a:ext>
            </a:extLst>
          </p:cNvPr>
          <p:cNvSpPr/>
          <p:nvPr/>
        </p:nvSpPr>
        <p:spPr>
          <a:xfrm>
            <a:off x="2738517" y="3736338"/>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pic>
        <p:nvPicPr>
          <p:cNvPr id="211" name="Picture 210">
            <a:extLst>
              <a:ext uri="{FF2B5EF4-FFF2-40B4-BE49-F238E27FC236}">
                <a16:creationId xmlns:a16="http://schemas.microsoft.com/office/drawing/2014/main" id="{0AA74AE9-3A11-D61B-D093-0FEEDD52FD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pic>
        <p:nvPicPr>
          <p:cNvPr id="212" name="Picture 211">
            <a:extLst>
              <a:ext uri="{FF2B5EF4-FFF2-40B4-BE49-F238E27FC236}">
                <a16:creationId xmlns:a16="http://schemas.microsoft.com/office/drawing/2014/main" id="{A594E8F3-35A7-67FA-F295-94AE4CDF0D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213" name="Rectangle 212">
            <a:extLst>
              <a:ext uri="{FF2B5EF4-FFF2-40B4-BE49-F238E27FC236}">
                <a16:creationId xmlns:a16="http://schemas.microsoft.com/office/drawing/2014/main" id="{39EBE702-BF78-6940-6795-A90D312C93C3}"/>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sp>
        <p:nvSpPr>
          <p:cNvPr id="214" name="Rectangle 213">
            <a:extLst>
              <a:ext uri="{FF2B5EF4-FFF2-40B4-BE49-F238E27FC236}">
                <a16:creationId xmlns:a16="http://schemas.microsoft.com/office/drawing/2014/main" id="{C44D6E03-A8E7-4131-8EB2-AE0A7BEDB84A}"/>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grpSp>
        <p:nvGrpSpPr>
          <p:cNvPr id="215" name="Group 214">
            <a:extLst>
              <a:ext uri="{FF2B5EF4-FFF2-40B4-BE49-F238E27FC236}">
                <a16:creationId xmlns:a16="http://schemas.microsoft.com/office/drawing/2014/main" id="{14B4918C-B543-3596-3B57-0E85B0D2C1EC}"/>
              </a:ext>
            </a:extLst>
          </p:cNvPr>
          <p:cNvGrpSpPr/>
          <p:nvPr/>
        </p:nvGrpSpPr>
        <p:grpSpPr>
          <a:xfrm rot="8011796">
            <a:off x="2871363" y="2472100"/>
            <a:ext cx="528335" cy="300763"/>
            <a:chOff x="4301495" y="2745398"/>
            <a:chExt cx="528335" cy="300763"/>
          </a:xfrm>
        </p:grpSpPr>
        <p:sp>
          <p:nvSpPr>
            <p:cNvPr id="216" name="Rectangle 215">
              <a:extLst>
                <a:ext uri="{FF2B5EF4-FFF2-40B4-BE49-F238E27FC236}">
                  <a16:creationId xmlns:a16="http://schemas.microsoft.com/office/drawing/2014/main" id="{9AC4020A-C209-BE09-7237-6B5D88080BED}"/>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7" name="Picture 216" descr="median.png">
              <a:extLst>
                <a:ext uri="{FF2B5EF4-FFF2-40B4-BE49-F238E27FC236}">
                  <a16:creationId xmlns:a16="http://schemas.microsoft.com/office/drawing/2014/main" id="{C9FABB29-3C25-E9C6-E2C6-FB0772331A5C}"/>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grpSp>
        <p:nvGrpSpPr>
          <p:cNvPr id="218" name="Group 217">
            <a:extLst>
              <a:ext uri="{FF2B5EF4-FFF2-40B4-BE49-F238E27FC236}">
                <a16:creationId xmlns:a16="http://schemas.microsoft.com/office/drawing/2014/main" id="{6F9201B1-FB82-67B0-49EF-3B51A552B25E}"/>
              </a:ext>
            </a:extLst>
          </p:cNvPr>
          <p:cNvGrpSpPr/>
          <p:nvPr/>
        </p:nvGrpSpPr>
        <p:grpSpPr>
          <a:xfrm rot="3235008">
            <a:off x="1822636" y="2406508"/>
            <a:ext cx="528335" cy="300763"/>
            <a:chOff x="4301495" y="2745398"/>
            <a:chExt cx="528335" cy="300763"/>
          </a:xfrm>
        </p:grpSpPr>
        <p:sp>
          <p:nvSpPr>
            <p:cNvPr id="219" name="Rectangle 218">
              <a:extLst>
                <a:ext uri="{FF2B5EF4-FFF2-40B4-BE49-F238E27FC236}">
                  <a16:creationId xmlns:a16="http://schemas.microsoft.com/office/drawing/2014/main" id="{E539B83D-E904-5812-1C86-7060843E4283}"/>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0" name="Picture 219" descr="median.png">
              <a:extLst>
                <a:ext uri="{FF2B5EF4-FFF2-40B4-BE49-F238E27FC236}">
                  <a16:creationId xmlns:a16="http://schemas.microsoft.com/office/drawing/2014/main" id="{811A3DAF-B226-9C63-3699-2DF2AE20AA35}"/>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trike="noStrike" spc="-1" dirty="0">
                <a:solidFill>
                  <a:srgbClr val="00324D"/>
                </a:solidFill>
                <a:latin typeface="Arial"/>
                <a:ea typeface="Arial"/>
                <a:cs typeface="Arial"/>
              </a:rPr>
              <a:t>Robust </a:t>
            </a:r>
            <a:r>
              <a:rPr lang="en-US" sz="2800" b="1" spc="-1" dirty="0">
                <a:solidFill>
                  <a:srgbClr val="00324D"/>
                </a:solidFill>
                <a:latin typeface="Arial"/>
                <a:ea typeface="Arial"/>
                <a:cs typeface="Arial"/>
              </a:rPr>
              <a:t>Registration and Template</a:t>
            </a:r>
            <a:endParaRPr lang="en-US" dirty="0">
              <a:cs typeface="Arial"/>
            </a:endParaRPr>
          </a:p>
        </p:txBody>
      </p:sp>
      <p:sp>
        <p:nvSpPr>
          <p:cNvPr id="220"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114300" indent="0">
              <a:lnSpc>
                <a:spcPct val="115000"/>
              </a:lnSpc>
              <a:buClr>
                <a:srgbClr val="595959"/>
              </a:buClr>
              <a:buNone/>
            </a:pPr>
            <a:r>
              <a:rPr lang="en-GB" sz="1800" b="0" i="1" strike="noStrike" spc="-1" dirty="0" err="1">
                <a:solidFill>
                  <a:srgbClr val="595959"/>
                </a:solidFill>
                <a:latin typeface="Arial"/>
                <a:ea typeface="Arial"/>
              </a:rPr>
              <a:t>mri_robust_register</a:t>
            </a:r>
            <a:r>
              <a:rPr lang="en-GB" sz="1800" b="0" strike="noStrike" spc="-1" dirty="0">
                <a:solidFill>
                  <a:srgbClr val="595959"/>
                </a:solidFill>
                <a:latin typeface="Arial"/>
                <a:ea typeface="Arial"/>
              </a:rPr>
              <a:t> and </a:t>
            </a:r>
            <a:r>
              <a:rPr lang="en-GB" sz="1800" b="0" i="1" strike="noStrike" spc="-1" dirty="0" err="1">
                <a:solidFill>
                  <a:srgbClr val="595959"/>
                </a:solidFill>
                <a:latin typeface="Arial"/>
                <a:ea typeface="Arial"/>
              </a:rPr>
              <a:t>mri_robust_template</a:t>
            </a:r>
            <a:r>
              <a:rPr lang="en-GB" sz="1800" i="1" spc="-1" dirty="0">
                <a:solidFill>
                  <a:srgbClr val="595959"/>
                </a:solidFill>
                <a:latin typeface="Arial"/>
                <a:ea typeface="Arial"/>
              </a:rPr>
              <a:t> </a:t>
            </a:r>
          </a:p>
          <a:p>
            <a:pPr marL="400050" indent="-285750">
              <a:lnSpc>
                <a:spcPct val="115000"/>
              </a:lnSpc>
              <a:buClr>
                <a:srgbClr val="595959"/>
              </a:buClr>
            </a:pPr>
            <a:r>
              <a:rPr lang="en-GB" sz="1800" b="0" strike="noStrike" spc="-1" dirty="0">
                <a:solidFill>
                  <a:srgbClr val="595959"/>
                </a:solidFill>
                <a:latin typeface="Arial"/>
                <a:ea typeface="Arial"/>
              </a:rPr>
              <a:t>implemented in </a:t>
            </a:r>
            <a:r>
              <a:rPr lang="en-GB" sz="1800" b="0" strike="noStrike" spc="-1" dirty="0" err="1">
                <a:solidFill>
                  <a:srgbClr val="595959"/>
                </a:solidFill>
                <a:latin typeface="Arial"/>
                <a:ea typeface="Arial"/>
              </a:rPr>
              <a:t>FreeSurfer</a:t>
            </a:r>
            <a:endParaRPr lang="en-GB" sz="1800" b="0" strike="noStrike" spc="-1" dirty="0">
              <a:solidFill>
                <a:srgbClr val="595959"/>
              </a:solidFill>
              <a:latin typeface="Arial"/>
              <a:ea typeface="Arial"/>
            </a:endParaRPr>
          </a:p>
          <a:p>
            <a:pPr marL="400050" indent="-285750">
              <a:lnSpc>
                <a:spcPct val="115000"/>
              </a:lnSpc>
              <a:buClr>
                <a:srgbClr val="595959"/>
              </a:buClr>
            </a:pPr>
            <a:r>
              <a:rPr lang="en-GB" sz="1800" spc="-1" dirty="0">
                <a:solidFill>
                  <a:srgbClr val="595959"/>
                </a:solidFill>
                <a:latin typeface="Arial"/>
                <a:ea typeface="Arial"/>
              </a:rPr>
              <a:t>also in Python Tool: `</a:t>
            </a:r>
            <a:r>
              <a:rPr lang="en-GB" sz="1800" i="1" spc="-1" dirty="0">
                <a:solidFill>
                  <a:srgbClr val="595959"/>
                </a:solidFill>
                <a:latin typeface="Arial"/>
                <a:ea typeface="Arial"/>
              </a:rPr>
              <a:t>pip install </a:t>
            </a:r>
            <a:r>
              <a:rPr lang="en-GB" sz="1800" i="1" spc="-1" dirty="0" err="1">
                <a:solidFill>
                  <a:srgbClr val="595959"/>
                </a:solidFill>
                <a:latin typeface="Arial"/>
                <a:ea typeface="Arial"/>
              </a:rPr>
              <a:t>neuroreg</a:t>
            </a:r>
            <a:r>
              <a:rPr lang="en-GB" sz="1800" spc="-1" dirty="0">
                <a:solidFill>
                  <a:srgbClr val="595959"/>
                </a:solidFill>
                <a:latin typeface="Arial"/>
                <a:ea typeface="Arial"/>
              </a:rPr>
              <a:t>`</a:t>
            </a:r>
            <a:endParaRPr lang="en-GB" sz="1800" b="0" strike="noStrike" spc="-1" dirty="0">
              <a:solidFill>
                <a:srgbClr val="595959"/>
              </a:solidFill>
              <a:latin typeface="Arial"/>
              <a:ea typeface="Arial"/>
            </a:endParaRPr>
          </a:p>
          <a:p>
            <a:pPr marL="400050" indent="-285750">
              <a:lnSpc>
                <a:spcPct val="115000"/>
              </a:lnSpc>
              <a:buClr>
                <a:srgbClr val="595959"/>
              </a:buClr>
            </a:pPr>
            <a:r>
              <a:rPr lang="en-GB" sz="1800" spc="-1" dirty="0">
                <a:solidFill>
                  <a:srgbClr val="595959"/>
                </a:solidFill>
                <a:latin typeface="Arial"/>
              </a:rPr>
              <a:t>can be used independently of the longitudinal pipeline</a:t>
            </a:r>
            <a:endParaRPr lang="de-DE" sz="1800" b="0" strike="noStrike" spc="-1" dirty="0">
              <a:solidFill>
                <a:srgbClr val="595959"/>
              </a:solidFill>
              <a:latin typeface="Arial"/>
            </a:endParaRPr>
          </a:p>
          <a:p>
            <a:pPr marL="457200" indent="-342900">
              <a:lnSpc>
                <a:spcPct val="115000"/>
              </a:lnSpc>
              <a:buClr>
                <a:srgbClr val="595959"/>
              </a:buClr>
              <a:buFont typeface="Arial"/>
              <a:buChar char="•"/>
            </a:pPr>
            <a:r>
              <a:rPr lang="en-GB" sz="1800" b="0" i="1" strike="noStrike" spc="-1" dirty="0" err="1">
                <a:solidFill>
                  <a:srgbClr val="595959"/>
                </a:solidFill>
                <a:latin typeface="Arial"/>
                <a:ea typeface="Arial"/>
              </a:rPr>
              <a:t>mri_robust_register</a:t>
            </a:r>
            <a:r>
              <a:rPr lang="en-GB" sz="1800" b="0" strike="noStrike" spc="-1" dirty="0">
                <a:solidFill>
                  <a:srgbClr val="595959"/>
                </a:solidFill>
                <a:latin typeface="Arial"/>
                <a:ea typeface="Arial"/>
              </a:rPr>
              <a:t> for pair-wise registration </a:t>
            </a:r>
            <a:br>
              <a:rPr lang="en-GB" sz="1800" b="0" strike="noStrike" spc="-1" dirty="0">
                <a:solidFill>
                  <a:srgbClr val="595959"/>
                </a:solidFill>
                <a:latin typeface="Arial"/>
                <a:ea typeface="Arial"/>
              </a:rPr>
            </a:br>
            <a:r>
              <a:rPr lang="en-GB" sz="1800" b="0" strike="noStrike" spc="-1" dirty="0">
                <a:solidFill>
                  <a:srgbClr val="595959"/>
                </a:solidFill>
                <a:latin typeface="Arial"/>
                <a:ea typeface="Arial"/>
              </a:rPr>
              <a:t>(optimally </a:t>
            </a:r>
            <a:r>
              <a:rPr lang="en-GB" sz="1800" spc="-1" dirty="0">
                <a:solidFill>
                  <a:srgbClr val="595959"/>
                </a:solidFill>
                <a:latin typeface="Arial"/>
                <a:ea typeface="Arial"/>
              </a:rPr>
              <a:t>within-person</a:t>
            </a:r>
            <a:r>
              <a:rPr lang="en-GB" sz="1800" b="0" strike="noStrike" spc="-1" dirty="0">
                <a:solidFill>
                  <a:srgbClr val="595959"/>
                </a:solidFill>
                <a:latin typeface="Arial"/>
                <a:ea typeface="Arial"/>
              </a:rPr>
              <a:t>, </a:t>
            </a:r>
            <a:r>
              <a:rPr lang="en-GB" sz="1800" spc="-1" dirty="0">
                <a:solidFill>
                  <a:srgbClr val="595959"/>
                </a:solidFill>
                <a:latin typeface="Arial"/>
                <a:ea typeface="Arial"/>
              </a:rPr>
              <a:t>within-modality</a:t>
            </a:r>
            <a:r>
              <a:rPr lang="en-GB" sz="1800" b="0" strike="noStrike" spc="-1" dirty="0">
                <a:solidFill>
                  <a:srgbClr val="595959"/>
                </a:solidFill>
                <a:latin typeface="Arial"/>
                <a:ea typeface="Arial"/>
              </a:rPr>
              <a:t>)</a:t>
            </a:r>
            <a:endParaRPr lang="de-DE" sz="1800" b="0" strike="noStrike" spc="-1" dirty="0">
              <a:solidFill>
                <a:srgbClr val="595959"/>
              </a:solidFill>
              <a:latin typeface="Arial"/>
            </a:endParaRPr>
          </a:p>
        </p:txBody>
      </p:sp>
      <p:sp>
        <p:nvSpPr>
          <p:cNvPr id="2" name="PlaceHolder 2">
            <a:extLst>
              <a:ext uri="{FF2B5EF4-FFF2-40B4-BE49-F238E27FC236}">
                <a16:creationId xmlns:a16="http://schemas.microsoft.com/office/drawing/2014/main" id="{CE8936E3-64E3-0E52-694A-6D9FD4440D87}"/>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38</a:t>
            </a:fld>
            <a:endParaRPr lang="en-DE" dirty="0">
              <a:latin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EAC25-A627-2FE7-F519-5BF97DFCE73C}"/>
            </a:ext>
          </a:extLst>
        </p:cNvPr>
        <p:cNvGrpSpPr/>
        <p:nvPr/>
      </p:nvGrpSpPr>
      <p:grpSpPr>
        <a:xfrm>
          <a:off x="0" y="0"/>
          <a:ext cx="0" cy="0"/>
          <a:chOff x="0" y="0"/>
          <a:chExt cx="0" cy="0"/>
        </a:xfrm>
      </p:grpSpPr>
      <p:sp>
        <p:nvSpPr>
          <p:cNvPr id="251" name="Text Box 10">
            <a:extLst>
              <a:ext uri="{FF2B5EF4-FFF2-40B4-BE49-F238E27FC236}">
                <a16:creationId xmlns:a16="http://schemas.microsoft.com/office/drawing/2014/main" id="{55137FF5-D833-302C-0431-650EEE4EE94D}"/>
              </a:ext>
            </a:extLst>
          </p:cNvPr>
          <p:cNvSpPr/>
          <p:nvPr/>
        </p:nvSpPr>
        <p:spPr>
          <a:xfrm>
            <a:off x="4986153" y="1130040"/>
            <a:ext cx="3727800" cy="41774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Workflow</a:t>
            </a:r>
          </a:p>
          <a:p>
            <a:pPr marL="342900" indent="-342900">
              <a:lnSpc>
                <a:spcPct val="93000"/>
              </a:lnSpc>
              <a:spcAft>
                <a:spcPts val="547"/>
              </a:spcAft>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Create the within-person template</a:t>
            </a:r>
            <a:endParaRPr lang="en-GB" spc="-1" dirty="0">
              <a:solidFill>
                <a:schemeClr val="bg1">
                  <a:lumMod val="49000"/>
                </a:schemeClr>
              </a:solidFill>
              <a:latin typeface="Arial"/>
              <a:ea typeface="ＭＳ Ｐゴシック"/>
              <a:cs typeface="Arial"/>
            </a:endParaRPr>
          </a:p>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US" spc="-1" dirty="0">
              <a:solidFill>
                <a:srgbClr val="000000"/>
              </a:solidFill>
              <a:latin typeface="Arial"/>
              <a:ea typeface="ＭＳ Ｐゴシック"/>
              <a:cs typeface="Arial"/>
            </a:endParaRPr>
          </a:p>
          <a:p>
            <a:pPr marL="345440" indent="-345440">
              <a:lnSpc>
                <a:spcPct val="93000"/>
              </a:lnSpc>
              <a:spcAft>
                <a:spcPts val="547"/>
              </a:spcAft>
              <a:buClr>
                <a:srgbClr val="404040"/>
              </a:buClr>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404040"/>
              </a:solidFill>
              <a:ea typeface="ＭＳ Ｐゴシック"/>
              <a:cs typeface="Arial"/>
            </a:endParaRPr>
          </a:p>
        </p:txBody>
      </p:sp>
      <p:sp>
        <p:nvSpPr>
          <p:cNvPr id="257" name="PlaceHolder 1">
            <a:extLst>
              <a:ext uri="{FF2B5EF4-FFF2-40B4-BE49-F238E27FC236}">
                <a16:creationId xmlns:a16="http://schemas.microsoft.com/office/drawing/2014/main" id="{9B53B5F7-FCFD-1E67-29A1-C13D5679DFD2}"/>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rPr>
              <a:t>Longitudinal FastSurfer / FreeSurfer</a:t>
            </a:r>
            <a:endParaRPr lang="en-US" sz="2800" b="1" spc="-1" dirty="0">
              <a:solidFill>
                <a:srgbClr val="00324D"/>
              </a:solidFill>
            </a:endParaRPr>
          </a:p>
        </p:txBody>
      </p:sp>
      <p:sp>
        <p:nvSpPr>
          <p:cNvPr id="7" name="Textfeld 6"/>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(2010b), Reuter and Fischl (2011), Reuter et al. (2012)​</a:t>
            </a:r>
            <a:endParaRPr lang="de-DE" sz="1500" i="1" dirty="0">
              <a:solidFill>
                <a:srgbClr val="595959"/>
              </a:solidFill>
            </a:endParaRPr>
          </a:p>
        </p:txBody>
      </p:sp>
      <p:sp>
        <p:nvSpPr>
          <p:cNvPr id="9" name="PlaceHolder 2">
            <a:extLst>
              <a:ext uri="{FF2B5EF4-FFF2-40B4-BE49-F238E27FC236}">
                <a16:creationId xmlns:a16="http://schemas.microsoft.com/office/drawing/2014/main" id="{3809E6C2-C73A-24D9-8F58-8DAA0E877EA1}"/>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39</a:t>
            </a:fld>
            <a:endParaRPr lang="en-DE" dirty="0">
              <a:latin typeface="Times New Roman"/>
            </a:endParaRPr>
          </a:p>
        </p:txBody>
      </p:sp>
      <p:sp>
        <p:nvSpPr>
          <p:cNvPr id="43" name="Rectangle 42">
            <a:extLst>
              <a:ext uri="{FF2B5EF4-FFF2-40B4-BE49-F238E27FC236}">
                <a16:creationId xmlns:a16="http://schemas.microsoft.com/office/drawing/2014/main" id="{B24FEBF7-7888-A021-447F-8752824613C9}"/>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B9EA1D20-A446-C874-CB77-E1495D5F2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45" name="Picture 44">
            <a:extLst>
              <a:ext uri="{FF2B5EF4-FFF2-40B4-BE49-F238E27FC236}">
                <a16:creationId xmlns:a16="http://schemas.microsoft.com/office/drawing/2014/main" id="{427D9D9C-63EA-5008-3C13-3F0711A46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46" name="Picture 45">
            <a:extLst>
              <a:ext uri="{FF2B5EF4-FFF2-40B4-BE49-F238E27FC236}">
                <a16:creationId xmlns:a16="http://schemas.microsoft.com/office/drawing/2014/main" id="{3E52F49A-1AC5-266C-B364-732376CED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47" name="Rectangle 46">
            <a:extLst>
              <a:ext uri="{FF2B5EF4-FFF2-40B4-BE49-F238E27FC236}">
                <a16:creationId xmlns:a16="http://schemas.microsoft.com/office/drawing/2014/main" id="{8194FD27-081D-FB48-609B-1D8E3E473148}"/>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48" name="Rectangle 47">
            <a:extLst>
              <a:ext uri="{FF2B5EF4-FFF2-40B4-BE49-F238E27FC236}">
                <a16:creationId xmlns:a16="http://schemas.microsoft.com/office/drawing/2014/main" id="{9EABF039-54DE-2D78-3E22-D9A9ACFEB8B7}"/>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49" name="PlaceHolder 2">
            <a:extLst>
              <a:ext uri="{FF2B5EF4-FFF2-40B4-BE49-F238E27FC236}">
                <a16:creationId xmlns:a16="http://schemas.microsoft.com/office/drawing/2014/main" id="{5AB87EBC-D7BD-3EB6-08BF-4AE71D909CF5}"/>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39</a:t>
            </a:fld>
            <a:endParaRPr lang="en-DE" dirty="0">
              <a:latin typeface="Times New Roman"/>
            </a:endParaRPr>
          </a:p>
        </p:txBody>
      </p:sp>
      <p:sp>
        <p:nvSpPr>
          <p:cNvPr id="55" name="Rectangle 54">
            <a:extLst>
              <a:ext uri="{FF2B5EF4-FFF2-40B4-BE49-F238E27FC236}">
                <a16:creationId xmlns:a16="http://schemas.microsoft.com/office/drawing/2014/main" id="{2F938F00-FDEE-E2FE-CAC7-C4B4F3078C5C}"/>
              </a:ext>
            </a:extLst>
          </p:cNvPr>
          <p:cNvSpPr/>
          <p:nvPr/>
        </p:nvSpPr>
        <p:spPr>
          <a:xfrm>
            <a:off x="2738517" y="3736338"/>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pic>
        <p:nvPicPr>
          <p:cNvPr id="193" name="Picture 192">
            <a:extLst>
              <a:ext uri="{FF2B5EF4-FFF2-40B4-BE49-F238E27FC236}">
                <a16:creationId xmlns:a16="http://schemas.microsoft.com/office/drawing/2014/main" id="{2C97339E-D35E-51E3-2067-EC18CB8EF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sp>
        <p:nvSpPr>
          <p:cNvPr id="194" name="Rectangle 193">
            <a:extLst>
              <a:ext uri="{FF2B5EF4-FFF2-40B4-BE49-F238E27FC236}">
                <a16:creationId xmlns:a16="http://schemas.microsoft.com/office/drawing/2014/main" id="{0C046C97-52CB-5503-7DC9-AA0DC9F98576}"/>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196" name="Picture 195">
            <a:extLst>
              <a:ext uri="{FF2B5EF4-FFF2-40B4-BE49-F238E27FC236}">
                <a16:creationId xmlns:a16="http://schemas.microsoft.com/office/drawing/2014/main" id="{20867FD0-4AB6-4B1C-FE6C-630E8FDBC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197" name="Rectangle 196">
            <a:extLst>
              <a:ext uri="{FF2B5EF4-FFF2-40B4-BE49-F238E27FC236}">
                <a16:creationId xmlns:a16="http://schemas.microsoft.com/office/drawing/2014/main" id="{839CB03F-D1AA-CB2C-26DB-2732649DFC6F}"/>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spTree>
    <p:extLst>
      <p:ext uri="{BB962C8B-B14F-4D97-AF65-F5344CB8AC3E}">
        <p14:creationId xmlns:p14="http://schemas.microsoft.com/office/powerpoint/2010/main" val="428175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1" descr="2tp.png"/>
          <p:cNvPicPr/>
          <p:nvPr/>
        </p:nvPicPr>
        <p:blipFill>
          <a:blip r:embed="rId3"/>
          <a:stretch/>
        </p:blipFill>
        <p:spPr>
          <a:xfrm>
            <a:off x="651409" y="1564195"/>
            <a:ext cx="2369520" cy="3157920"/>
          </a:xfrm>
          <a:prstGeom prst="rect">
            <a:avLst/>
          </a:prstGeom>
          <a:ln w="0">
            <a:noFill/>
          </a:ln>
        </p:spPr>
      </p:pic>
      <p:pic>
        <p:nvPicPr>
          <p:cNvPr id="158" name="Picture 12" descr="2tp-means.png"/>
          <p:cNvPicPr/>
          <p:nvPr/>
        </p:nvPicPr>
        <p:blipFill>
          <a:blip r:embed="rId4"/>
          <a:stretch/>
        </p:blipFill>
        <p:spPr>
          <a:xfrm>
            <a:off x="651409" y="1564195"/>
            <a:ext cx="2369520" cy="3157920"/>
          </a:xfrm>
          <a:prstGeom prst="rect">
            <a:avLst/>
          </a:prstGeom>
          <a:ln w="0">
            <a:noFill/>
          </a:ln>
        </p:spPr>
      </p:pic>
      <p:pic>
        <p:nvPicPr>
          <p:cNvPr id="159" name="Picture 13" descr="2tp-lines.png"/>
          <p:cNvPicPr/>
          <p:nvPr/>
        </p:nvPicPr>
        <p:blipFill>
          <a:blip r:embed="rId5"/>
          <a:stretch/>
        </p:blipFill>
        <p:spPr>
          <a:xfrm>
            <a:off x="3396049" y="1564195"/>
            <a:ext cx="2369520" cy="3157920"/>
          </a:xfrm>
          <a:prstGeom prst="rect">
            <a:avLst/>
          </a:prstGeom>
          <a:ln w="0">
            <a:noFill/>
          </a:ln>
        </p:spPr>
      </p:pic>
      <p:pic>
        <p:nvPicPr>
          <p:cNvPr id="160" name="Picture 14" descr="2tp-pc1.png"/>
          <p:cNvPicPr/>
          <p:nvPr/>
        </p:nvPicPr>
        <p:blipFill>
          <a:blip r:embed="rId6"/>
          <a:stretch/>
        </p:blipFill>
        <p:spPr>
          <a:xfrm>
            <a:off x="5962129" y="1564195"/>
            <a:ext cx="2369520" cy="3157920"/>
          </a:xfrm>
          <a:prstGeom prst="rect">
            <a:avLst/>
          </a:prstGeom>
          <a:ln w="0">
            <a:noFill/>
          </a:ln>
        </p:spPr>
      </p:pic>
      <p:sp>
        <p:nvSpPr>
          <p:cNvPr id="161" name="PlaceHolder 1"/>
          <p:cNvSpPr>
            <a:spLocks noGrp="1"/>
          </p:cNvSpPr>
          <p:nvPr>
            <p:ph type="title" idx="4294967295"/>
          </p:nvPr>
        </p:nvSpPr>
        <p:spPr>
          <a:xfrm>
            <a:off x="504825" y="179388"/>
            <a:ext cx="8639175" cy="800100"/>
          </a:xfrm>
          <a:prstGeom prst="rect">
            <a:avLst/>
          </a:prstGeom>
          <a:noFill/>
          <a:ln w="0">
            <a:noFill/>
          </a:ln>
        </p:spPr>
        <p:txBody>
          <a:bodyPr lIns="91440" tIns="91440" rIns="91440" bIns="91440" anchor="ctr">
            <a:noAutofit/>
          </a:bodyPr>
          <a:lstStyle/>
          <a:p>
            <a:pPr>
              <a:lnSpc>
                <a:spcPct val="100000"/>
              </a:lnSpc>
            </a:pPr>
            <a:r>
              <a:rPr lang="en-US" sz="2800" b="1" strike="noStrike" spc="-1" dirty="0">
                <a:solidFill>
                  <a:srgbClr val="00324D"/>
                </a:solidFill>
                <a:latin typeface="Arial"/>
                <a:ea typeface="Arial"/>
              </a:rPr>
              <a:t>Example</a:t>
            </a:r>
            <a:r>
              <a:rPr lang="en-US" sz="2800" b="1" spc="-1" dirty="0">
                <a:solidFill>
                  <a:srgbClr val="00324D"/>
                </a:solidFill>
                <a:latin typeface="Arial"/>
                <a:ea typeface="Arial"/>
              </a:rPr>
              <a:t>: Muscle Mass</a:t>
            </a:r>
            <a:endParaRPr lang="de-DE" sz="2800" b="0" strike="noStrike" spc="-1" dirty="0">
              <a:solidFill>
                <a:srgbClr val="000000"/>
              </a:solidFill>
              <a:latin typeface="Arial"/>
            </a:endParaRPr>
          </a:p>
        </p:txBody>
      </p:sp>
      <p:sp>
        <p:nvSpPr>
          <p:cNvPr id="8" name="Text Box 8"/>
          <p:cNvSpPr/>
          <p:nvPr/>
        </p:nvSpPr>
        <p:spPr>
          <a:xfrm rot="16200000">
            <a:off x="-467997" y="2986200"/>
            <a:ext cx="2570356"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88000"/>
              </a:lnSpc>
              <a:spcAft>
                <a:spcPts val="547"/>
              </a:spcAft>
              <a:tabLst>
                <a:tab pos="0" algn="l"/>
              </a:tabLst>
            </a:pPr>
            <a:r>
              <a:rPr lang="en-US" sz="1200" spc="-1" dirty="0">
                <a:solidFill>
                  <a:srgbClr val="404040"/>
                </a:solidFill>
                <a:latin typeface="Arial"/>
                <a:ea typeface="ＭＳ Ｐゴシック"/>
              </a:rPr>
              <a:t>Muscle Mass</a:t>
            </a:r>
            <a:endParaRPr lang="en-US" sz="1200" b="0" strike="noStrike" spc="-1" dirty="0">
              <a:solidFill>
                <a:srgbClr val="404040"/>
              </a:solidFill>
              <a:latin typeface="Arial"/>
            </a:endParaRPr>
          </a:p>
        </p:txBody>
      </p:sp>
      <p:sp>
        <p:nvSpPr>
          <p:cNvPr id="9" name="Text Box 8"/>
          <p:cNvSpPr/>
          <p:nvPr/>
        </p:nvSpPr>
        <p:spPr>
          <a:xfrm rot="16200000">
            <a:off x="2271489" y="2986200"/>
            <a:ext cx="2570356"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88000"/>
              </a:lnSpc>
              <a:spcAft>
                <a:spcPts val="547"/>
              </a:spcAft>
              <a:tabLst>
                <a:tab pos="0" algn="l"/>
              </a:tabLst>
            </a:pPr>
            <a:r>
              <a:rPr lang="en-US" sz="1200" spc="-1" dirty="0">
                <a:solidFill>
                  <a:srgbClr val="404040"/>
                </a:solidFill>
                <a:latin typeface="Arial"/>
                <a:ea typeface="ＭＳ Ｐゴシック"/>
              </a:rPr>
              <a:t>Muscle Mass</a:t>
            </a:r>
            <a:endParaRPr lang="en-US" sz="1200" b="0" strike="noStrike" spc="-1" dirty="0">
              <a:solidFill>
                <a:srgbClr val="404040"/>
              </a:solidFill>
              <a:latin typeface="Arial"/>
            </a:endParaRPr>
          </a:p>
        </p:txBody>
      </p:sp>
      <p:sp>
        <p:nvSpPr>
          <p:cNvPr id="10" name="Text Box 8"/>
          <p:cNvSpPr/>
          <p:nvPr/>
        </p:nvSpPr>
        <p:spPr>
          <a:xfrm rot="16200000">
            <a:off x="4849280" y="2986200"/>
            <a:ext cx="2570356"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88000"/>
              </a:lnSpc>
              <a:spcAft>
                <a:spcPts val="547"/>
              </a:spcAft>
              <a:tabLst>
                <a:tab pos="0" algn="l"/>
              </a:tabLst>
            </a:pPr>
            <a:r>
              <a:rPr lang="en-US" sz="1200" spc="-1" dirty="0">
                <a:solidFill>
                  <a:srgbClr val="404040"/>
                </a:solidFill>
                <a:latin typeface="Arial"/>
                <a:ea typeface="ＭＳ Ｐゴシック"/>
              </a:rPr>
              <a:t>Percent Change</a:t>
            </a:r>
            <a:endParaRPr lang="en-US" sz="1200" b="0" strike="noStrike" spc="-1" dirty="0">
              <a:solidFill>
                <a:srgbClr val="404040"/>
              </a:solidFill>
              <a:latin typeface="Arial"/>
            </a:endParaRPr>
          </a:p>
        </p:txBody>
      </p:sp>
      <p:sp>
        <p:nvSpPr>
          <p:cNvPr id="13" name="Text Box 8"/>
          <p:cNvSpPr/>
          <p:nvPr/>
        </p:nvSpPr>
        <p:spPr>
          <a:xfrm>
            <a:off x="968517" y="4405633"/>
            <a:ext cx="1828800"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US" sz="1200" spc="-1" dirty="0">
                <a:solidFill>
                  <a:srgbClr val="404040"/>
                </a:solidFill>
                <a:latin typeface="Arial"/>
                <a:ea typeface="ＭＳ Ｐゴシック"/>
              </a:rPr>
              <a:t>      young              old </a:t>
            </a:r>
            <a:endParaRPr lang="en-US" sz="1200" b="0" strike="noStrike" spc="-1" dirty="0">
              <a:solidFill>
                <a:srgbClr val="404040"/>
              </a:solidFill>
              <a:latin typeface="Arial"/>
            </a:endParaRPr>
          </a:p>
        </p:txBody>
      </p:sp>
      <p:sp>
        <p:nvSpPr>
          <p:cNvPr id="16" name="Text Box 8"/>
          <p:cNvSpPr/>
          <p:nvPr/>
        </p:nvSpPr>
        <p:spPr>
          <a:xfrm>
            <a:off x="3706612" y="4405633"/>
            <a:ext cx="1828800"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US" sz="1200" spc="-1" dirty="0">
                <a:solidFill>
                  <a:srgbClr val="404040"/>
                </a:solidFill>
                <a:latin typeface="Arial"/>
                <a:ea typeface="ＭＳ Ｐゴシック"/>
              </a:rPr>
              <a:t>      young              old </a:t>
            </a:r>
            <a:endParaRPr lang="en-US" sz="1200" b="0" strike="noStrike" spc="-1" dirty="0">
              <a:solidFill>
                <a:srgbClr val="404040"/>
              </a:solidFill>
              <a:latin typeface="Arial"/>
            </a:endParaRPr>
          </a:p>
        </p:txBody>
      </p:sp>
      <p:sp>
        <p:nvSpPr>
          <p:cNvPr id="17" name="Text Box 8"/>
          <p:cNvSpPr/>
          <p:nvPr/>
        </p:nvSpPr>
        <p:spPr>
          <a:xfrm>
            <a:off x="6524919" y="4405633"/>
            <a:ext cx="1783566"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US" sz="1200" spc="-1" dirty="0">
                <a:solidFill>
                  <a:srgbClr val="404040"/>
                </a:solidFill>
                <a:latin typeface="Arial"/>
                <a:ea typeface="ＭＳ Ｐゴシック"/>
              </a:rPr>
              <a:t>     young           old </a:t>
            </a:r>
            <a:endParaRPr lang="en-US" sz="1200" b="0" strike="noStrike" spc="-1" dirty="0">
              <a:solidFill>
                <a:srgbClr val="404040"/>
              </a:solidFill>
              <a:latin typeface="Arial"/>
            </a:endParaRPr>
          </a:p>
        </p:txBody>
      </p:sp>
      <p:sp>
        <p:nvSpPr>
          <p:cNvPr id="2" name="PlaceHolder 2">
            <a:extLst>
              <a:ext uri="{FF2B5EF4-FFF2-40B4-BE49-F238E27FC236}">
                <a16:creationId xmlns:a16="http://schemas.microsoft.com/office/drawing/2014/main" id="{1B2B9EDF-66D0-2C13-D195-4C055C0BC8C5}"/>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a:t>
            </a:fld>
            <a:endParaRPr lang="en-DE" dirty="0">
              <a:latin typeface="Times New Roman"/>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EAC25-A627-2FE7-F519-5BF97DFCE73C}"/>
            </a:ext>
          </a:extLst>
        </p:cNvPr>
        <p:cNvGrpSpPr/>
        <p:nvPr/>
      </p:nvGrpSpPr>
      <p:grpSpPr>
        <a:xfrm>
          <a:off x="0" y="0"/>
          <a:ext cx="0" cy="0"/>
          <a:chOff x="0" y="0"/>
          <a:chExt cx="0" cy="0"/>
        </a:xfrm>
      </p:grpSpPr>
      <p:sp>
        <p:nvSpPr>
          <p:cNvPr id="272" name="Rectangle 271">
            <a:extLst>
              <a:ext uri="{FF2B5EF4-FFF2-40B4-BE49-F238E27FC236}">
                <a16:creationId xmlns:a16="http://schemas.microsoft.com/office/drawing/2014/main" id="{C1C5D006-C60E-A90E-1EFB-606C91F62381}"/>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ext Box 10">
            <a:extLst>
              <a:ext uri="{FF2B5EF4-FFF2-40B4-BE49-F238E27FC236}">
                <a16:creationId xmlns:a16="http://schemas.microsoft.com/office/drawing/2014/main" id="{55137FF5-D833-302C-0431-650EEE4EE94D}"/>
              </a:ext>
            </a:extLst>
          </p:cNvPr>
          <p:cNvSpPr/>
          <p:nvPr/>
        </p:nvSpPr>
        <p:spPr>
          <a:xfrm>
            <a:off x="4986153" y="1130040"/>
            <a:ext cx="3727800" cy="41774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Workflow</a:t>
            </a:r>
          </a:p>
          <a:p>
            <a:pPr marL="342900" indent="-342900">
              <a:lnSpc>
                <a:spcPct val="93000"/>
              </a:lnSpc>
              <a:spcAft>
                <a:spcPts val="547"/>
              </a:spcAft>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Create the within-person template</a:t>
            </a:r>
            <a:endParaRPr lang="en-GB" spc="-1" dirty="0">
              <a:solidFill>
                <a:schemeClr val="bg1">
                  <a:lumMod val="49000"/>
                </a:schemeClr>
              </a:solidFill>
              <a:latin typeface="Arial"/>
              <a:ea typeface="ＭＳ Ｐゴシック"/>
              <a:cs typeface="Arial"/>
            </a:endParaRPr>
          </a:p>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US" spc="-1" dirty="0">
              <a:solidFill>
                <a:srgbClr val="000000"/>
              </a:solidFill>
              <a:latin typeface="Arial"/>
              <a:ea typeface="ＭＳ Ｐゴシック"/>
              <a:cs typeface="Arial"/>
            </a:endParaRPr>
          </a:p>
          <a:p>
            <a:pPr marL="345440" indent="-345440">
              <a:lnSpc>
                <a:spcPct val="93000"/>
              </a:lnSpc>
              <a:spcAft>
                <a:spcPts val="547"/>
              </a:spcAft>
              <a:buClr>
                <a:srgbClr val="404040"/>
              </a:buClr>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404040"/>
              </a:solidFill>
              <a:ea typeface="ＭＳ Ｐゴシック"/>
              <a:cs typeface="Arial"/>
            </a:endParaRPr>
          </a:p>
        </p:txBody>
      </p:sp>
      <p:sp>
        <p:nvSpPr>
          <p:cNvPr id="257" name="PlaceHolder 1">
            <a:extLst>
              <a:ext uri="{FF2B5EF4-FFF2-40B4-BE49-F238E27FC236}">
                <a16:creationId xmlns:a16="http://schemas.microsoft.com/office/drawing/2014/main" id="{9B53B5F7-FCFD-1E67-29A1-C13D5679DFD2}"/>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rPr>
              <a:t>Longitudinal FastSurfer / FreeSurfer</a:t>
            </a:r>
            <a:endParaRPr lang="en-US" sz="2800" b="1" spc="-1" dirty="0">
              <a:solidFill>
                <a:srgbClr val="00324D"/>
              </a:solidFill>
            </a:endParaRPr>
          </a:p>
        </p:txBody>
      </p:sp>
      <p:sp>
        <p:nvSpPr>
          <p:cNvPr id="7" name="Textfeld 6"/>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(2010b), Reuter and Fischl (2011), Reuter et al. (2012)​</a:t>
            </a:r>
            <a:endParaRPr lang="de-DE" sz="1500" i="1" dirty="0">
              <a:solidFill>
                <a:srgbClr val="595959"/>
              </a:solidFill>
            </a:endParaRPr>
          </a:p>
        </p:txBody>
      </p:sp>
      <p:sp>
        <p:nvSpPr>
          <p:cNvPr id="2" name="PlaceHolder 2">
            <a:extLst>
              <a:ext uri="{FF2B5EF4-FFF2-40B4-BE49-F238E27FC236}">
                <a16:creationId xmlns:a16="http://schemas.microsoft.com/office/drawing/2014/main" id="{C501D971-527A-D2D9-1099-8765C703DF61}"/>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40</a:t>
            </a:fld>
            <a:endParaRPr lang="en-DE" dirty="0">
              <a:latin typeface="Times New Roman"/>
            </a:endParaRPr>
          </a:p>
        </p:txBody>
      </p:sp>
      <p:grpSp>
        <p:nvGrpSpPr>
          <p:cNvPr id="235" name="Group 234">
            <a:extLst>
              <a:ext uri="{FF2B5EF4-FFF2-40B4-BE49-F238E27FC236}">
                <a16:creationId xmlns:a16="http://schemas.microsoft.com/office/drawing/2014/main" id="{BD96328F-92A1-521A-20B4-7325CE099C78}"/>
              </a:ext>
            </a:extLst>
          </p:cNvPr>
          <p:cNvGrpSpPr/>
          <p:nvPr/>
        </p:nvGrpSpPr>
        <p:grpSpPr>
          <a:xfrm rot="12328765">
            <a:off x="2986456" y="3238958"/>
            <a:ext cx="528335" cy="300763"/>
            <a:chOff x="4301495" y="2745398"/>
            <a:chExt cx="528335" cy="300763"/>
          </a:xfrm>
        </p:grpSpPr>
        <p:sp>
          <p:nvSpPr>
            <p:cNvPr id="236" name="Rectangle 235">
              <a:extLst>
                <a:ext uri="{FF2B5EF4-FFF2-40B4-BE49-F238E27FC236}">
                  <a16:creationId xmlns:a16="http://schemas.microsoft.com/office/drawing/2014/main" id="{F6D9E330-6EC1-F0FE-C9EE-F332B96E9131}"/>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7" name="Picture 236" descr="median.png">
              <a:extLst>
                <a:ext uri="{FF2B5EF4-FFF2-40B4-BE49-F238E27FC236}">
                  <a16:creationId xmlns:a16="http://schemas.microsoft.com/office/drawing/2014/main" id="{32C18AFB-C8DB-06CC-46A1-0619B385A01F}"/>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grpSp>
        <p:nvGrpSpPr>
          <p:cNvPr id="238" name="Group 237">
            <a:extLst>
              <a:ext uri="{FF2B5EF4-FFF2-40B4-BE49-F238E27FC236}">
                <a16:creationId xmlns:a16="http://schemas.microsoft.com/office/drawing/2014/main" id="{07DE6A06-412A-985C-FF6B-013ED169745F}"/>
              </a:ext>
            </a:extLst>
          </p:cNvPr>
          <p:cNvGrpSpPr/>
          <p:nvPr/>
        </p:nvGrpSpPr>
        <p:grpSpPr>
          <a:xfrm rot="16200000">
            <a:off x="2296373" y="3680138"/>
            <a:ext cx="528335" cy="300763"/>
            <a:chOff x="4301495" y="2745398"/>
            <a:chExt cx="528335" cy="300763"/>
          </a:xfrm>
        </p:grpSpPr>
        <p:sp>
          <p:nvSpPr>
            <p:cNvPr id="239" name="Rectangle 238">
              <a:extLst>
                <a:ext uri="{FF2B5EF4-FFF2-40B4-BE49-F238E27FC236}">
                  <a16:creationId xmlns:a16="http://schemas.microsoft.com/office/drawing/2014/main" id="{CE8EF44B-F64B-5B10-31A4-357F8D55CEF5}"/>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0" name="Picture 239" descr="median.png">
              <a:extLst>
                <a:ext uri="{FF2B5EF4-FFF2-40B4-BE49-F238E27FC236}">
                  <a16:creationId xmlns:a16="http://schemas.microsoft.com/office/drawing/2014/main" id="{8FB89C43-A76F-994C-4635-29F7148885C6}"/>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grpSp>
        <p:nvGrpSpPr>
          <p:cNvPr id="241" name="Group 240">
            <a:extLst>
              <a:ext uri="{FF2B5EF4-FFF2-40B4-BE49-F238E27FC236}">
                <a16:creationId xmlns:a16="http://schemas.microsoft.com/office/drawing/2014/main" id="{D7DE6204-B304-CCF6-2B44-4504B7BAE686}"/>
              </a:ext>
            </a:extLst>
          </p:cNvPr>
          <p:cNvGrpSpPr/>
          <p:nvPr/>
        </p:nvGrpSpPr>
        <p:grpSpPr>
          <a:xfrm rot="20164881">
            <a:off x="1623599" y="3181339"/>
            <a:ext cx="528335" cy="300763"/>
            <a:chOff x="4301495" y="2745398"/>
            <a:chExt cx="528335" cy="300763"/>
          </a:xfrm>
        </p:grpSpPr>
        <p:sp>
          <p:nvSpPr>
            <p:cNvPr id="242" name="Rectangle 241">
              <a:extLst>
                <a:ext uri="{FF2B5EF4-FFF2-40B4-BE49-F238E27FC236}">
                  <a16:creationId xmlns:a16="http://schemas.microsoft.com/office/drawing/2014/main" id="{F928C1CC-3250-14CB-8136-C49A06EFC5D0}"/>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3" name="Picture 242" descr="median.png">
              <a:extLst>
                <a:ext uri="{FF2B5EF4-FFF2-40B4-BE49-F238E27FC236}">
                  <a16:creationId xmlns:a16="http://schemas.microsoft.com/office/drawing/2014/main" id="{DDD185DD-D2CA-6B78-4EDB-C2140C5AEF39}"/>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pic>
        <p:nvPicPr>
          <p:cNvPr id="273" name="Picture 272">
            <a:extLst>
              <a:ext uri="{FF2B5EF4-FFF2-40B4-BE49-F238E27FC236}">
                <a16:creationId xmlns:a16="http://schemas.microsoft.com/office/drawing/2014/main" id="{E247031C-AF4F-09E8-D29D-0FC91F386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274" name="Picture 273">
            <a:extLst>
              <a:ext uri="{FF2B5EF4-FFF2-40B4-BE49-F238E27FC236}">
                <a16:creationId xmlns:a16="http://schemas.microsoft.com/office/drawing/2014/main" id="{897B6B68-CFBB-FACC-9E75-6FCDA3E8C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275" name="Picture 274">
            <a:extLst>
              <a:ext uri="{FF2B5EF4-FFF2-40B4-BE49-F238E27FC236}">
                <a16:creationId xmlns:a16="http://schemas.microsoft.com/office/drawing/2014/main" id="{CF32AF00-8AD5-1780-B3A3-8EC94D4B8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276" name="Rectangle 275">
            <a:extLst>
              <a:ext uri="{FF2B5EF4-FFF2-40B4-BE49-F238E27FC236}">
                <a16:creationId xmlns:a16="http://schemas.microsoft.com/office/drawing/2014/main" id="{6677C4B7-8AE7-E951-2AF9-2253034334E2}"/>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277" name="Rectangle 276">
            <a:extLst>
              <a:ext uri="{FF2B5EF4-FFF2-40B4-BE49-F238E27FC236}">
                <a16:creationId xmlns:a16="http://schemas.microsoft.com/office/drawing/2014/main" id="{26EF0EDA-9BA7-DDE8-2308-1E50C356A7A2}"/>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278" name="PlaceHolder 2">
            <a:extLst>
              <a:ext uri="{FF2B5EF4-FFF2-40B4-BE49-F238E27FC236}">
                <a16:creationId xmlns:a16="http://schemas.microsoft.com/office/drawing/2014/main" id="{E7EB627C-971C-D8D3-A844-BA7B62FD3500}"/>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40</a:t>
            </a:fld>
            <a:endParaRPr lang="en-DE" dirty="0">
              <a:latin typeface="Times New Roman"/>
            </a:endParaRPr>
          </a:p>
        </p:txBody>
      </p:sp>
      <p:pic>
        <p:nvPicPr>
          <p:cNvPr id="279" name="Picture 278">
            <a:extLst>
              <a:ext uri="{FF2B5EF4-FFF2-40B4-BE49-F238E27FC236}">
                <a16:creationId xmlns:a16="http://schemas.microsoft.com/office/drawing/2014/main" id="{99E45693-08BC-1ECE-E9E9-E726002DBC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010" y="2505834"/>
            <a:ext cx="872877" cy="1080000"/>
          </a:xfrm>
          <a:prstGeom prst="rect">
            <a:avLst/>
          </a:prstGeom>
        </p:spPr>
      </p:pic>
      <p:sp>
        <p:nvSpPr>
          <p:cNvPr id="284" name="Rectangle 283">
            <a:extLst>
              <a:ext uri="{FF2B5EF4-FFF2-40B4-BE49-F238E27FC236}">
                <a16:creationId xmlns:a16="http://schemas.microsoft.com/office/drawing/2014/main" id="{89EA91C9-5AEA-7D60-1D4F-A95F11D23A6A}"/>
              </a:ext>
            </a:extLst>
          </p:cNvPr>
          <p:cNvSpPr/>
          <p:nvPr/>
        </p:nvSpPr>
        <p:spPr>
          <a:xfrm>
            <a:off x="2738517" y="3736338"/>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pic>
        <p:nvPicPr>
          <p:cNvPr id="295" name="Picture 294">
            <a:extLst>
              <a:ext uri="{FF2B5EF4-FFF2-40B4-BE49-F238E27FC236}">
                <a16:creationId xmlns:a16="http://schemas.microsoft.com/office/drawing/2014/main" id="{A257867A-3EC7-40FC-F6BB-525E31953A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pic>
        <p:nvPicPr>
          <p:cNvPr id="298" name="Picture 297">
            <a:extLst>
              <a:ext uri="{FF2B5EF4-FFF2-40B4-BE49-F238E27FC236}">
                <a16:creationId xmlns:a16="http://schemas.microsoft.com/office/drawing/2014/main" id="{1C156DF7-F476-8842-585F-A938D377F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296" name="Rectangle 295">
            <a:extLst>
              <a:ext uri="{FF2B5EF4-FFF2-40B4-BE49-F238E27FC236}">
                <a16:creationId xmlns:a16="http://schemas.microsoft.com/office/drawing/2014/main" id="{54646505-389B-808C-45F9-3ED01A0A0095}"/>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sp>
        <p:nvSpPr>
          <p:cNvPr id="299" name="Rectangle 298">
            <a:extLst>
              <a:ext uri="{FF2B5EF4-FFF2-40B4-BE49-F238E27FC236}">
                <a16:creationId xmlns:a16="http://schemas.microsoft.com/office/drawing/2014/main" id="{135ABFEF-B173-209F-AED0-36C8C89D0B36}"/>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grpSp>
        <p:nvGrpSpPr>
          <p:cNvPr id="244" name="Group 243">
            <a:extLst>
              <a:ext uri="{FF2B5EF4-FFF2-40B4-BE49-F238E27FC236}">
                <a16:creationId xmlns:a16="http://schemas.microsoft.com/office/drawing/2014/main" id="{233A0BA9-B85A-67FB-4FA7-1E2EB9250058}"/>
              </a:ext>
            </a:extLst>
          </p:cNvPr>
          <p:cNvGrpSpPr/>
          <p:nvPr/>
        </p:nvGrpSpPr>
        <p:grpSpPr>
          <a:xfrm rot="8011796">
            <a:off x="2871363" y="2472100"/>
            <a:ext cx="528335" cy="300763"/>
            <a:chOff x="4301495" y="2745398"/>
            <a:chExt cx="528335" cy="300763"/>
          </a:xfrm>
        </p:grpSpPr>
        <p:sp>
          <p:nvSpPr>
            <p:cNvPr id="262" name="Rectangle 261">
              <a:extLst>
                <a:ext uri="{FF2B5EF4-FFF2-40B4-BE49-F238E27FC236}">
                  <a16:creationId xmlns:a16="http://schemas.microsoft.com/office/drawing/2014/main" id="{7F41264A-53A2-F2A3-7718-F187CE2CDA7B}"/>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3" name="Picture 262" descr="median.png">
              <a:extLst>
                <a:ext uri="{FF2B5EF4-FFF2-40B4-BE49-F238E27FC236}">
                  <a16:creationId xmlns:a16="http://schemas.microsoft.com/office/drawing/2014/main" id="{AFAB0A87-536D-4500-1B65-71015F7F2410}"/>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grpSp>
        <p:nvGrpSpPr>
          <p:cNvPr id="310" name="Group 309">
            <a:extLst>
              <a:ext uri="{FF2B5EF4-FFF2-40B4-BE49-F238E27FC236}">
                <a16:creationId xmlns:a16="http://schemas.microsoft.com/office/drawing/2014/main" id="{3D9FA97D-C081-2313-A236-8DA9B8B25A3C}"/>
              </a:ext>
            </a:extLst>
          </p:cNvPr>
          <p:cNvGrpSpPr/>
          <p:nvPr/>
        </p:nvGrpSpPr>
        <p:grpSpPr>
          <a:xfrm rot="3235008">
            <a:off x="1822636" y="2406508"/>
            <a:ext cx="528335" cy="300763"/>
            <a:chOff x="4301495" y="2745398"/>
            <a:chExt cx="528335" cy="300763"/>
          </a:xfrm>
        </p:grpSpPr>
        <p:sp>
          <p:nvSpPr>
            <p:cNvPr id="312" name="Rectangle 311">
              <a:extLst>
                <a:ext uri="{FF2B5EF4-FFF2-40B4-BE49-F238E27FC236}">
                  <a16:creationId xmlns:a16="http://schemas.microsoft.com/office/drawing/2014/main" id="{64294F8C-95B6-7369-97F7-F431233C589A}"/>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3" name="Picture 312" descr="median.png">
              <a:extLst>
                <a:ext uri="{FF2B5EF4-FFF2-40B4-BE49-F238E27FC236}">
                  <a16:creationId xmlns:a16="http://schemas.microsoft.com/office/drawing/2014/main" id="{824942C8-EA21-8662-9116-FA04BB42344C}"/>
                </a:ext>
              </a:extLst>
            </p:cNvPr>
            <p:cNvPicPr>
              <a:picLocks noChangeAspect="1"/>
            </p:cNvPicPr>
            <p:nvPr/>
          </p:nvPicPr>
          <p:blipFill rotWithShape="1">
            <a:blip r:embed="rId3"/>
            <a:srcRect l="31216" t="29433" r="61070" b="62085"/>
            <a:stretch/>
          </p:blipFill>
          <p:spPr>
            <a:xfrm rot="18893199">
              <a:off x="4464600" y="2737574"/>
              <a:ext cx="294009" cy="323165"/>
            </a:xfrm>
            <a:prstGeom prst="rect">
              <a:avLst/>
            </a:prstGeom>
          </p:spPr>
        </p:pic>
      </p:grpSp>
    </p:spTree>
    <p:extLst>
      <p:ext uri="{BB962C8B-B14F-4D97-AF65-F5344CB8AC3E}">
        <p14:creationId xmlns:p14="http://schemas.microsoft.com/office/powerpoint/2010/main" val="2991290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EAC25-A627-2FE7-F519-5BF97DFCE73C}"/>
            </a:ext>
          </a:extLst>
        </p:cNvPr>
        <p:cNvGrpSpPr/>
        <p:nvPr/>
      </p:nvGrpSpPr>
      <p:grpSpPr>
        <a:xfrm>
          <a:off x="0" y="0"/>
          <a:ext cx="0" cy="0"/>
          <a:chOff x="0" y="0"/>
          <a:chExt cx="0" cy="0"/>
        </a:xfrm>
      </p:grpSpPr>
      <p:sp>
        <p:nvSpPr>
          <p:cNvPr id="251" name="Text Box 10">
            <a:extLst>
              <a:ext uri="{FF2B5EF4-FFF2-40B4-BE49-F238E27FC236}">
                <a16:creationId xmlns:a16="http://schemas.microsoft.com/office/drawing/2014/main" id="{55137FF5-D833-302C-0431-650EEE4EE94D}"/>
              </a:ext>
            </a:extLst>
          </p:cNvPr>
          <p:cNvSpPr/>
          <p:nvPr/>
        </p:nvSpPr>
        <p:spPr>
          <a:xfrm>
            <a:off x="4986153" y="1130040"/>
            <a:ext cx="3727800" cy="41774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Workflow</a:t>
            </a:r>
          </a:p>
          <a:p>
            <a:pPr marL="342900" indent="-342900">
              <a:lnSpc>
                <a:spcPct val="93000"/>
              </a:lnSpc>
              <a:spcAft>
                <a:spcPts val="547"/>
              </a:spcAft>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Create the within-person template</a:t>
            </a:r>
          </a:p>
          <a:p>
            <a:pPr marL="342900" indent="-342900">
              <a:lnSpc>
                <a:spcPct val="93000"/>
              </a:lnSpc>
              <a:spcAft>
                <a:spcPts val="547"/>
              </a:spcAft>
              <a:buFontTx/>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Generate segmentations and surfaces for the template</a:t>
            </a:r>
            <a:endParaRPr lang="en-GB" spc="-1" dirty="0">
              <a:solidFill>
                <a:schemeClr val="bg1">
                  <a:lumMod val="49000"/>
                </a:schemeClr>
              </a:solidFill>
              <a:latin typeface="Arial"/>
              <a:ea typeface="ＭＳ Ｐゴシック"/>
              <a:cs typeface="Arial"/>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US" spc="-1" dirty="0">
              <a:solidFill>
                <a:srgbClr val="000000"/>
              </a:solidFill>
              <a:latin typeface="Arial"/>
              <a:ea typeface="ＭＳ Ｐゴシック"/>
              <a:cs typeface="Arial"/>
            </a:endParaRPr>
          </a:p>
          <a:p>
            <a:pPr marL="345440" indent="-345440">
              <a:lnSpc>
                <a:spcPct val="93000"/>
              </a:lnSpc>
              <a:spcAft>
                <a:spcPts val="547"/>
              </a:spcAft>
              <a:buClr>
                <a:srgbClr val="404040"/>
              </a:buClr>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404040"/>
              </a:solidFill>
              <a:ea typeface="ＭＳ Ｐゴシック"/>
              <a:cs typeface="Arial"/>
            </a:endParaRPr>
          </a:p>
        </p:txBody>
      </p:sp>
      <p:sp>
        <p:nvSpPr>
          <p:cNvPr id="257" name="PlaceHolder 1">
            <a:extLst>
              <a:ext uri="{FF2B5EF4-FFF2-40B4-BE49-F238E27FC236}">
                <a16:creationId xmlns:a16="http://schemas.microsoft.com/office/drawing/2014/main" id="{9B53B5F7-FCFD-1E67-29A1-C13D5679DFD2}"/>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rPr>
              <a:t>Longitudinal FastSurfer / FreeSurfer</a:t>
            </a:r>
            <a:endParaRPr lang="en-US" sz="2800" b="1" spc="-1" dirty="0">
              <a:solidFill>
                <a:srgbClr val="00324D"/>
              </a:solidFill>
            </a:endParaRPr>
          </a:p>
        </p:txBody>
      </p:sp>
      <p:sp>
        <p:nvSpPr>
          <p:cNvPr id="7" name="Textfeld 6"/>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(2010b), Reuter and Fischl (2011), Reuter et al. (2012)​</a:t>
            </a:r>
            <a:endParaRPr lang="de-DE" sz="1500" i="1" dirty="0">
              <a:solidFill>
                <a:srgbClr val="595959"/>
              </a:solidFill>
            </a:endParaRPr>
          </a:p>
        </p:txBody>
      </p:sp>
      <p:sp>
        <p:nvSpPr>
          <p:cNvPr id="2" name="PlaceHolder 2">
            <a:extLst>
              <a:ext uri="{FF2B5EF4-FFF2-40B4-BE49-F238E27FC236}">
                <a16:creationId xmlns:a16="http://schemas.microsoft.com/office/drawing/2014/main" id="{C501D971-527A-D2D9-1099-8765C703DF61}"/>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41</a:t>
            </a:fld>
            <a:endParaRPr lang="en-DE" dirty="0">
              <a:latin typeface="Times New Roman"/>
            </a:endParaRPr>
          </a:p>
        </p:txBody>
      </p:sp>
      <p:sp>
        <p:nvSpPr>
          <p:cNvPr id="205" name="Rectangle 204">
            <a:extLst>
              <a:ext uri="{FF2B5EF4-FFF2-40B4-BE49-F238E27FC236}">
                <a16:creationId xmlns:a16="http://schemas.microsoft.com/office/drawing/2014/main" id="{48E10E8E-EEA0-B820-788F-9883718FAF65}"/>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Picture 205">
            <a:extLst>
              <a:ext uri="{FF2B5EF4-FFF2-40B4-BE49-F238E27FC236}">
                <a16:creationId xmlns:a16="http://schemas.microsoft.com/office/drawing/2014/main" id="{62BFD385-6E16-7F36-1AB8-095FC79C4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207" name="Picture 206">
            <a:extLst>
              <a:ext uri="{FF2B5EF4-FFF2-40B4-BE49-F238E27FC236}">
                <a16:creationId xmlns:a16="http://schemas.microsoft.com/office/drawing/2014/main" id="{EDE3C7CA-8595-F7E5-D1D5-B2D351BF2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208" name="Picture 207">
            <a:extLst>
              <a:ext uri="{FF2B5EF4-FFF2-40B4-BE49-F238E27FC236}">
                <a16:creationId xmlns:a16="http://schemas.microsoft.com/office/drawing/2014/main" id="{E84C4EE3-0373-CBF3-9B1B-F9CC0AB1D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209" name="Rectangle 208">
            <a:extLst>
              <a:ext uri="{FF2B5EF4-FFF2-40B4-BE49-F238E27FC236}">
                <a16:creationId xmlns:a16="http://schemas.microsoft.com/office/drawing/2014/main" id="{4448298F-7AF2-6C9A-5063-78A20AE32B90}"/>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210" name="Rectangle 209">
            <a:extLst>
              <a:ext uri="{FF2B5EF4-FFF2-40B4-BE49-F238E27FC236}">
                <a16:creationId xmlns:a16="http://schemas.microsoft.com/office/drawing/2014/main" id="{6EF80853-5015-CDFC-AE2E-E8F144AFFA51}"/>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211" name="PlaceHolder 2">
            <a:extLst>
              <a:ext uri="{FF2B5EF4-FFF2-40B4-BE49-F238E27FC236}">
                <a16:creationId xmlns:a16="http://schemas.microsoft.com/office/drawing/2014/main" id="{15C240FD-EC62-1198-3DC9-F40A6D73D24D}"/>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41</a:t>
            </a:fld>
            <a:endParaRPr lang="en-DE" dirty="0">
              <a:latin typeface="Times New Roman"/>
            </a:endParaRPr>
          </a:p>
        </p:txBody>
      </p:sp>
      <p:pic>
        <p:nvPicPr>
          <p:cNvPr id="212" name="Picture 211">
            <a:extLst>
              <a:ext uri="{FF2B5EF4-FFF2-40B4-BE49-F238E27FC236}">
                <a16:creationId xmlns:a16="http://schemas.microsoft.com/office/drawing/2014/main" id="{9BD38A94-DDCE-34D0-9285-A123A6E25B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9010" y="2505834"/>
            <a:ext cx="872877" cy="1080000"/>
          </a:xfrm>
          <a:prstGeom prst="rect">
            <a:avLst/>
          </a:prstGeom>
        </p:spPr>
      </p:pic>
      <p:pic>
        <p:nvPicPr>
          <p:cNvPr id="213" name="Picture 212">
            <a:extLst>
              <a:ext uri="{FF2B5EF4-FFF2-40B4-BE49-F238E27FC236}">
                <a16:creationId xmlns:a16="http://schemas.microsoft.com/office/drawing/2014/main" id="{B0E0D459-CD8A-FA03-A06A-B0DDCA72E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010" y="2505834"/>
            <a:ext cx="872876" cy="1080000"/>
          </a:xfrm>
          <a:prstGeom prst="rect">
            <a:avLst/>
          </a:prstGeom>
        </p:spPr>
      </p:pic>
      <p:sp>
        <p:nvSpPr>
          <p:cNvPr id="217" name="Rectangle 216">
            <a:extLst>
              <a:ext uri="{FF2B5EF4-FFF2-40B4-BE49-F238E27FC236}">
                <a16:creationId xmlns:a16="http://schemas.microsoft.com/office/drawing/2014/main" id="{B7DE1D99-0ED6-440B-A2A0-5BD698E00B0A}"/>
              </a:ext>
            </a:extLst>
          </p:cNvPr>
          <p:cNvSpPr/>
          <p:nvPr/>
        </p:nvSpPr>
        <p:spPr>
          <a:xfrm>
            <a:off x="2738517" y="3736338"/>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pic>
        <p:nvPicPr>
          <p:cNvPr id="227" name="Picture 226">
            <a:extLst>
              <a:ext uri="{FF2B5EF4-FFF2-40B4-BE49-F238E27FC236}">
                <a16:creationId xmlns:a16="http://schemas.microsoft.com/office/drawing/2014/main" id="{84163F42-366E-ABD3-C023-843B17CFB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sp>
        <p:nvSpPr>
          <p:cNvPr id="228" name="Rectangle 227">
            <a:extLst>
              <a:ext uri="{FF2B5EF4-FFF2-40B4-BE49-F238E27FC236}">
                <a16:creationId xmlns:a16="http://schemas.microsoft.com/office/drawing/2014/main" id="{EF83734E-A33F-7FFC-89CF-E02354EB5E3D}"/>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230" name="Picture 229">
            <a:extLst>
              <a:ext uri="{FF2B5EF4-FFF2-40B4-BE49-F238E27FC236}">
                <a16:creationId xmlns:a16="http://schemas.microsoft.com/office/drawing/2014/main" id="{CFCD3C47-4260-6DF6-F529-AFBB2D999B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231" name="Rectangle 230">
            <a:extLst>
              <a:ext uri="{FF2B5EF4-FFF2-40B4-BE49-F238E27FC236}">
                <a16:creationId xmlns:a16="http://schemas.microsoft.com/office/drawing/2014/main" id="{E3014D70-F232-EC57-A747-2973E649447B}"/>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spTree>
    <p:extLst>
      <p:ext uri="{BB962C8B-B14F-4D97-AF65-F5344CB8AC3E}">
        <p14:creationId xmlns:p14="http://schemas.microsoft.com/office/powerpoint/2010/main" val="1894499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589D-9820-4965-3D21-3E659BF34FF9}"/>
            </a:ext>
          </a:extLst>
        </p:cNvPr>
        <p:cNvGrpSpPr/>
        <p:nvPr/>
      </p:nvGrpSpPr>
      <p:grpSpPr>
        <a:xfrm>
          <a:off x="0" y="0"/>
          <a:ext cx="0" cy="0"/>
          <a:chOff x="0" y="0"/>
          <a:chExt cx="0" cy="0"/>
        </a:xfrm>
      </p:grpSpPr>
      <p:sp>
        <p:nvSpPr>
          <p:cNvPr id="251" name="Text Box 10">
            <a:extLst>
              <a:ext uri="{FF2B5EF4-FFF2-40B4-BE49-F238E27FC236}">
                <a16:creationId xmlns:a16="http://schemas.microsoft.com/office/drawing/2014/main" id="{51423468-624C-2E68-B5FF-89FDB5027802}"/>
              </a:ext>
            </a:extLst>
          </p:cNvPr>
          <p:cNvSpPr/>
          <p:nvPr/>
        </p:nvSpPr>
        <p:spPr>
          <a:xfrm>
            <a:off x="4986153" y="1130040"/>
            <a:ext cx="3727800" cy="41774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Workflow</a:t>
            </a:r>
          </a:p>
          <a:p>
            <a:pPr marL="342900" indent="-342900">
              <a:lnSpc>
                <a:spcPct val="93000"/>
              </a:lnSpc>
              <a:spcAft>
                <a:spcPts val="547"/>
              </a:spcAft>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Create the within-person template</a:t>
            </a:r>
          </a:p>
          <a:p>
            <a:pPr marL="342900" indent="-342900">
              <a:lnSpc>
                <a:spcPct val="93000"/>
              </a:lnSpc>
              <a:spcAft>
                <a:spcPts val="547"/>
              </a:spcAft>
              <a:buFontTx/>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rPr>
              <a:t>Generate segmentations and surfaces for the template</a:t>
            </a:r>
          </a:p>
          <a:p>
            <a:pPr marL="342900" indent="-342900">
              <a:lnSpc>
                <a:spcPct val="93000"/>
              </a:lnSpc>
              <a:spcAft>
                <a:spcPts val="547"/>
              </a:spcAft>
              <a:buFontTx/>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r>
              <a:rPr lang="en-GB" spc="-1" dirty="0">
                <a:solidFill>
                  <a:srgbClr val="595959"/>
                </a:solidFill>
                <a:latin typeface="Arial"/>
                <a:ea typeface="ＭＳ Ｐゴシック"/>
                <a:cs typeface="Arial"/>
              </a:rPr>
              <a:t>Initialize the timepoint surfaces with template surfaces and finetune</a:t>
            </a:r>
            <a:endParaRPr lang="en-GB" spc="-1" dirty="0">
              <a:solidFill>
                <a:schemeClr val="bg1">
                  <a:lumMod val="49000"/>
                </a:schemeClr>
              </a:solidFill>
              <a:latin typeface="Arial"/>
              <a:ea typeface="ＭＳ Ｐゴシック"/>
              <a:cs typeface="Arial"/>
            </a:endParaRPr>
          </a:p>
          <a:p>
            <a:pPr marL="342900" indent="-342900">
              <a:lnSpc>
                <a:spcPct val="93000"/>
              </a:lnSpc>
              <a:spcAft>
                <a:spcPts val="547"/>
              </a:spcAft>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595959"/>
              </a:solidFill>
              <a:latin typeface="Arial"/>
              <a:ea typeface="ＭＳ Ｐゴシック"/>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buClr>
                <a:srgbClr val="404040"/>
              </a:buClr>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chemeClr val="bg1">
                  <a:lumMod val="49000"/>
                </a:schemeClr>
              </a:solidFill>
              <a:latin typeface="Arial"/>
              <a:ea typeface="ＭＳ Ｐゴシック"/>
              <a:cs typeface="Arial"/>
            </a:endParaRPr>
          </a:p>
          <a:p>
            <a:pPr>
              <a:lnSpc>
                <a:spcPct val="93000"/>
              </a:lnSpc>
              <a:spcAft>
                <a:spcPts val="547"/>
              </a:spcAft>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US" spc="-1" dirty="0">
              <a:solidFill>
                <a:srgbClr val="000000"/>
              </a:solidFill>
              <a:latin typeface="Arial"/>
              <a:ea typeface="ＭＳ Ｐゴシック"/>
              <a:cs typeface="Arial"/>
            </a:endParaRPr>
          </a:p>
          <a:p>
            <a:pPr marL="345440" indent="-345440">
              <a:lnSpc>
                <a:spcPct val="93000"/>
              </a:lnSpc>
              <a:spcAft>
                <a:spcPts val="547"/>
              </a:spcAft>
              <a:buClr>
                <a:srgbClr val="404040"/>
              </a:buClr>
              <a:buAutoNum type="arabicPeriod"/>
              <a:tabLst>
                <a:tab pos="509760" algn="l"/>
                <a:tab pos="966960" algn="l"/>
                <a:tab pos="1424160" algn="l"/>
                <a:tab pos="1881360" algn="l"/>
                <a:tab pos="2338560" algn="l"/>
                <a:tab pos="2795760" algn="l"/>
                <a:tab pos="3252960" algn="l"/>
                <a:tab pos="3710160" algn="l"/>
                <a:tab pos="4167360" algn="l"/>
                <a:tab pos="4624560" algn="l"/>
                <a:tab pos="5081760" algn="l"/>
                <a:tab pos="5538960" algn="l"/>
                <a:tab pos="5996160" algn="l"/>
                <a:tab pos="6453360" algn="l"/>
                <a:tab pos="6910560" algn="l"/>
                <a:tab pos="7367760" algn="l"/>
                <a:tab pos="7824960" algn="l"/>
                <a:tab pos="8282160" algn="l"/>
                <a:tab pos="8739360" algn="l"/>
                <a:tab pos="9196560" algn="l"/>
              </a:tabLst>
            </a:pPr>
            <a:endParaRPr lang="en-GB" spc="-1" dirty="0">
              <a:solidFill>
                <a:srgbClr val="404040"/>
              </a:solidFill>
              <a:ea typeface="ＭＳ Ｐゴシック"/>
              <a:cs typeface="Arial"/>
            </a:endParaRPr>
          </a:p>
        </p:txBody>
      </p:sp>
      <p:sp>
        <p:nvSpPr>
          <p:cNvPr id="257" name="PlaceHolder 1">
            <a:extLst>
              <a:ext uri="{FF2B5EF4-FFF2-40B4-BE49-F238E27FC236}">
                <a16:creationId xmlns:a16="http://schemas.microsoft.com/office/drawing/2014/main" id="{A4B26440-FAFD-5A04-EE0B-71307399D4C8}"/>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rPr>
              <a:t>Longitudinal FastSurfer / FreeSurfer</a:t>
            </a:r>
            <a:endParaRPr lang="en-US" sz="2800" b="1" spc="-1" dirty="0">
              <a:solidFill>
                <a:srgbClr val="00324D"/>
              </a:solidFill>
            </a:endParaRPr>
          </a:p>
        </p:txBody>
      </p:sp>
      <p:sp>
        <p:nvSpPr>
          <p:cNvPr id="8" name="Textfeld 7"/>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(2010b), Reuter and Fischl (2011), Reuter et al. (2012)​</a:t>
            </a:r>
            <a:endParaRPr lang="de-DE" sz="1500" i="1" dirty="0">
              <a:solidFill>
                <a:srgbClr val="595959"/>
              </a:solidFill>
            </a:endParaRPr>
          </a:p>
        </p:txBody>
      </p:sp>
      <p:sp>
        <p:nvSpPr>
          <p:cNvPr id="9" name="PlaceHolder 2">
            <a:extLst>
              <a:ext uri="{FF2B5EF4-FFF2-40B4-BE49-F238E27FC236}">
                <a16:creationId xmlns:a16="http://schemas.microsoft.com/office/drawing/2014/main" id="{9B8A36E8-EA20-BAB3-980A-F80C8EEEEFAA}"/>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42</a:t>
            </a:fld>
            <a:endParaRPr lang="en-DE" dirty="0">
              <a:latin typeface="Times New Roman"/>
            </a:endParaRPr>
          </a:p>
        </p:txBody>
      </p:sp>
      <p:sp>
        <p:nvSpPr>
          <p:cNvPr id="43" name="Rectangle 42">
            <a:extLst>
              <a:ext uri="{FF2B5EF4-FFF2-40B4-BE49-F238E27FC236}">
                <a16:creationId xmlns:a16="http://schemas.microsoft.com/office/drawing/2014/main" id="{565C1C2B-B63A-3583-25FD-6A19BEE2111D}"/>
              </a:ext>
            </a:extLst>
          </p:cNvPr>
          <p:cNvSpPr/>
          <p:nvPr/>
        </p:nvSpPr>
        <p:spPr>
          <a:xfrm>
            <a:off x="595618" y="1096988"/>
            <a:ext cx="3960000" cy="40698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EF2AE30F-2AFD-F2F7-D7D0-63E7E5CE3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pic>
        <p:nvPicPr>
          <p:cNvPr id="45" name="Picture 44">
            <a:extLst>
              <a:ext uri="{FF2B5EF4-FFF2-40B4-BE49-F238E27FC236}">
                <a16:creationId xmlns:a16="http://schemas.microsoft.com/office/drawing/2014/main" id="{897287A5-B780-A2EF-DCFD-C9298C7E2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46" name="Picture 45">
            <a:extLst>
              <a:ext uri="{FF2B5EF4-FFF2-40B4-BE49-F238E27FC236}">
                <a16:creationId xmlns:a16="http://schemas.microsoft.com/office/drawing/2014/main" id="{5B3482DD-6DCF-7DB4-CFAE-E87A48FFE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sp>
        <p:nvSpPr>
          <p:cNvPr id="51" name="Rectangle 50">
            <a:extLst>
              <a:ext uri="{FF2B5EF4-FFF2-40B4-BE49-F238E27FC236}">
                <a16:creationId xmlns:a16="http://schemas.microsoft.com/office/drawing/2014/main" id="{BDDDB83B-966B-758F-B7F9-79A70D5454A4}"/>
              </a:ext>
            </a:extLst>
          </p:cNvPr>
          <p:cNvSpPr/>
          <p:nvPr/>
        </p:nvSpPr>
        <p:spPr>
          <a:xfrm>
            <a:off x="3545783"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t=3</a:t>
            </a:r>
          </a:p>
        </p:txBody>
      </p:sp>
      <p:sp>
        <p:nvSpPr>
          <p:cNvPr id="52" name="Rectangle 51">
            <a:extLst>
              <a:ext uri="{FF2B5EF4-FFF2-40B4-BE49-F238E27FC236}">
                <a16:creationId xmlns:a16="http://schemas.microsoft.com/office/drawing/2014/main" id="{7AB2F85A-8918-3B1D-04E4-D5DE7D5FF55B}"/>
              </a:ext>
            </a:extLst>
          </p:cNvPr>
          <p:cNvSpPr/>
          <p:nvPr/>
        </p:nvSpPr>
        <p:spPr>
          <a:xfrm>
            <a:off x="988452" y="2746437"/>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t=5</a:t>
            </a:r>
          </a:p>
        </p:txBody>
      </p:sp>
      <p:sp>
        <p:nvSpPr>
          <p:cNvPr id="53" name="PlaceHolder 2">
            <a:extLst>
              <a:ext uri="{FF2B5EF4-FFF2-40B4-BE49-F238E27FC236}">
                <a16:creationId xmlns:a16="http://schemas.microsoft.com/office/drawing/2014/main" id="{DADBD4D3-8378-05EC-A2BE-D82F00B0AAFB}"/>
              </a:ext>
            </a:extLst>
          </p:cNvPr>
          <p:cNvSpPr txBox="1">
            <a:spLocks/>
          </p:cNvSpPr>
          <p:nvPr/>
        </p:nvSpPr>
        <p:spPr>
          <a:xfrm>
            <a:off x="3670763" y="3391729"/>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42</a:t>
            </a:fld>
            <a:endParaRPr lang="en-DE" dirty="0">
              <a:latin typeface="Times New Roman"/>
            </a:endParaRPr>
          </a:p>
        </p:txBody>
      </p:sp>
      <p:pic>
        <p:nvPicPr>
          <p:cNvPr id="54" name="Picture 53">
            <a:extLst>
              <a:ext uri="{FF2B5EF4-FFF2-40B4-BE49-F238E27FC236}">
                <a16:creationId xmlns:a16="http://schemas.microsoft.com/office/drawing/2014/main" id="{ED37CFA0-187E-7D06-AE63-4295EF0DF0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9010" y="2505834"/>
            <a:ext cx="872877" cy="1080000"/>
          </a:xfrm>
          <a:prstGeom prst="rect">
            <a:avLst/>
          </a:prstGeom>
        </p:spPr>
      </p:pic>
      <p:pic>
        <p:nvPicPr>
          <p:cNvPr id="55" name="Picture 54">
            <a:extLst>
              <a:ext uri="{FF2B5EF4-FFF2-40B4-BE49-F238E27FC236}">
                <a16:creationId xmlns:a16="http://schemas.microsoft.com/office/drawing/2014/main" id="{916E8AC1-682D-5A6C-7273-B0B6DEA583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010" y="2505834"/>
            <a:ext cx="872876" cy="1080000"/>
          </a:xfrm>
          <a:prstGeom prst="rect">
            <a:avLst/>
          </a:prstGeom>
        </p:spPr>
      </p:pic>
      <p:pic>
        <p:nvPicPr>
          <p:cNvPr id="58" name="Picture 57">
            <a:extLst>
              <a:ext uri="{FF2B5EF4-FFF2-40B4-BE49-F238E27FC236}">
                <a16:creationId xmlns:a16="http://schemas.microsoft.com/office/drawing/2014/main" id="{050FE5AA-7B0A-BF1F-CBD4-E9A8CA332B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4145" y="3051529"/>
            <a:ext cx="872877" cy="1080000"/>
          </a:xfrm>
          <a:prstGeom prst="rect">
            <a:avLst/>
          </a:prstGeom>
        </p:spPr>
      </p:pic>
      <p:pic>
        <p:nvPicPr>
          <p:cNvPr id="59" name="Picture 58">
            <a:extLst>
              <a:ext uri="{FF2B5EF4-FFF2-40B4-BE49-F238E27FC236}">
                <a16:creationId xmlns:a16="http://schemas.microsoft.com/office/drawing/2014/main" id="{9803CCD8-11DF-39C3-C5A4-AF9235D2D7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9010" y="3947064"/>
            <a:ext cx="872876" cy="1080000"/>
          </a:xfrm>
          <a:prstGeom prst="rect">
            <a:avLst/>
          </a:prstGeom>
        </p:spPr>
      </p:pic>
      <p:pic>
        <p:nvPicPr>
          <p:cNvPr id="60" name="Picture 59">
            <a:extLst>
              <a:ext uri="{FF2B5EF4-FFF2-40B4-BE49-F238E27FC236}">
                <a16:creationId xmlns:a16="http://schemas.microsoft.com/office/drawing/2014/main" id="{EEB08990-6BBE-DEC0-A313-7DA16002A8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814" y="3051529"/>
            <a:ext cx="872877" cy="1080000"/>
          </a:xfrm>
          <a:prstGeom prst="rect">
            <a:avLst/>
          </a:prstGeom>
        </p:spPr>
      </p:pic>
      <p:sp>
        <p:nvSpPr>
          <p:cNvPr id="61" name="Rectangle 60">
            <a:extLst>
              <a:ext uri="{FF2B5EF4-FFF2-40B4-BE49-F238E27FC236}">
                <a16:creationId xmlns:a16="http://schemas.microsoft.com/office/drawing/2014/main" id="{7864FABF-8022-92FF-3DA0-B9514A84DE1F}"/>
              </a:ext>
            </a:extLst>
          </p:cNvPr>
          <p:cNvSpPr/>
          <p:nvPr/>
        </p:nvSpPr>
        <p:spPr>
          <a:xfrm>
            <a:off x="2738517" y="3736338"/>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t=4</a:t>
            </a:r>
          </a:p>
        </p:txBody>
      </p:sp>
      <p:grpSp>
        <p:nvGrpSpPr>
          <p:cNvPr id="62" name="Group 61">
            <a:extLst>
              <a:ext uri="{FF2B5EF4-FFF2-40B4-BE49-F238E27FC236}">
                <a16:creationId xmlns:a16="http://schemas.microsoft.com/office/drawing/2014/main" id="{549D4FD2-81F0-42C5-35AE-2A183BD4F3B1}"/>
              </a:ext>
            </a:extLst>
          </p:cNvPr>
          <p:cNvGrpSpPr/>
          <p:nvPr/>
        </p:nvGrpSpPr>
        <p:grpSpPr>
          <a:xfrm rot="1364416">
            <a:off x="2944226" y="3163677"/>
            <a:ext cx="528335" cy="300763"/>
            <a:chOff x="4301495" y="2745398"/>
            <a:chExt cx="528335" cy="300763"/>
          </a:xfrm>
        </p:grpSpPr>
        <p:sp>
          <p:nvSpPr>
            <p:cNvPr id="63" name="Rectangle 62">
              <a:extLst>
                <a:ext uri="{FF2B5EF4-FFF2-40B4-BE49-F238E27FC236}">
                  <a16:creationId xmlns:a16="http://schemas.microsoft.com/office/drawing/2014/main" id="{57E3A8D5-20A9-7FEC-0416-BCB8AB25D04F}"/>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2" name="Picture 191" descr="median.png">
              <a:extLst>
                <a:ext uri="{FF2B5EF4-FFF2-40B4-BE49-F238E27FC236}">
                  <a16:creationId xmlns:a16="http://schemas.microsoft.com/office/drawing/2014/main" id="{5E950E1A-6A00-C743-6E76-032DE5927E4F}"/>
                </a:ext>
              </a:extLst>
            </p:cNvPr>
            <p:cNvPicPr>
              <a:picLocks noChangeAspect="1"/>
            </p:cNvPicPr>
            <p:nvPr/>
          </p:nvPicPr>
          <p:blipFill rotWithShape="1">
            <a:blip r:embed="rId11"/>
            <a:srcRect l="31216" t="29433" r="61070" b="62085"/>
            <a:stretch/>
          </p:blipFill>
          <p:spPr>
            <a:xfrm rot="18893199">
              <a:off x="4464600" y="2737574"/>
              <a:ext cx="294009" cy="323165"/>
            </a:xfrm>
            <a:prstGeom prst="rect">
              <a:avLst/>
            </a:prstGeom>
          </p:spPr>
        </p:pic>
      </p:grpSp>
      <p:grpSp>
        <p:nvGrpSpPr>
          <p:cNvPr id="193" name="Group 192">
            <a:extLst>
              <a:ext uri="{FF2B5EF4-FFF2-40B4-BE49-F238E27FC236}">
                <a16:creationId xmlns:a16="http://schemas.microsoft.com/office/drawing/2014/main" id="{171CCCFA-121F-0908-9165-555CDC69A41A}"/>
              </a:ext>
            </a:extLst>
          </p:cNvPr>
          <p:cNvGrpSpPr/>
          <p:nvPr/>
        </p:nvGrpSpPr>
        <p:grpSpPr>
          <a:xfrm rot="5400000">
            <a:off x="2364313" y="3560789"/>
            <a:ext cx="528335" cy="300763"/>
            <a:chOff x="4301495" y="2745398"/>
            <a:chExt cx="528335" cy="300763"/>
          </a:xfrm>
        </p:grpSpPr>
        <p:sp>
          <p:nvSpPr>
            <p:cNvPr id="194" name="Rectangle 193">
              <a:extLst>
                <a:ext uri="{FF2B5EF4-FFF2-40B4-BE49-F238E27FC236}">
                  <a16:creationId xmlns:a16="http://schemas.microsoft.com/office/drawing/2014/main" id="{2E6220EE-0EB0-2239-7EA3-12E2CD64F21F}"/>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5" name="Picture 194" descr="median.png">
              <a:extLst>
                <a:ext uri="{FF2B5EF4-FFF2-40B4-BE49-F238E27FC236}">
                  <a16:creationId xmlns:a16="http://schemas.microsoft.com/office/drawing/2014/main" id="{2A4832A0-1F1A-DA21-5E1A-DB280DB3294C}"/>
                </a:ext>
              </a:extLst>
            </p:cNvPr>
            <p:cNvPicPr>
              <a:picLocks noChangeAspect="1"/>
            </p:cNvPicPr>
            <p:nvPr/>
          </p:nvPicPr>
          <p:blipFill rotWithShape="1">
            <a:blip r:embed="rId11"/>
            <a:srcRect l="31216" t="29433" r="61070" b="62085"/>
            <a:stretch/>
          </p:blipFill>
          <p:spPr>
            <a:xfrm rot="18893199">
              <a:off x="4464600" y="2737574"/>
              <a:ext cx="294009" cy="323165"/>
            </a:xfrm>
            <a:prstGeom prst="rect">
              <a:avLst/>
            </a:prstGeom>
          </p:spPr>
        </p:pic>
      </p:grpSp>
      <p:grpSp>
        <p:nvGrpSpPr>
          <p:cNvPr id="196" name="Group 195">
            <a:extLst>
              <a:ext uri="{FF2B5EF4-FFF2-40B4-BE49-F238E27FC236}">
                <a16:creationId xmlns:a16="http://schemas.microsoft.com/office/drawing/2014/main" id="{97469C83-343A-9D08-E6F1-BA147A2AC743}"/>
              </a:ext>
            </a:extLst>
          </p:cNvPr>
          <p:cNvGrpSpPr/>
          <p:nvPr/>
        </p:nvGrpSpPr>
        <p:grpSpPr>
          <a:xfrm rot="9628843">
            <a:off x="1713573" y="3216228"/>
            <a:ext cx="528335" cy="300763"/>
            <a:chOff x="4301495" y="2745398"/>
            <a:chExt cx="528335" cy="300763"/>
          </a:xfrm>
        </p:grpSpPr>
        <p:sp>
          <p:nvSpPr>
            <p:cNvPr id="197" name="Rectangle 196">
              <a:extLst>
                <a:ext uri="{FF2B5EF4-FFF2-40B4-BE49-F238E27FC236}">
                  <a16:creationId xmlns:a16="http://schemas.microsoft.com/office/drawing/2014/main" id="{453DDC81-8A35-4098-D918-955A5DA17FB4}"/>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8" name="Picture 197" descr="median.png">
              <a:extLst>
                <a:ext uri="{FF2B5EF4-FFF2-40B4-BE49-F238E27FC236}">
                  <a16:creationId xmlns:a16="http://schemas.microsoft.com/office/drawing/2014/main" id="{93097F4C-88C4-D549-F9D2-BE1F5CBABD82}"/>
                </a:ext>
              </a:extLst>
            </p:cNvPr>
            <p:cNvPicPr>
              <a:picLocks noChangeAspect="1"/>
            </p:cNvPicPr>
            <p:nvPr/>
          </p:nvPicPr>
          <p:blipFill rotWithShape="1">
            <a:blip r:embed="rId11"/>
            <a:srcRect l="31216" t="29433" r="61070" b="62085"/>
            <a:stretch/>
          </p:blipFill>
          <p:spPr>
            <a:xfrm rot="18893199">
              <a:off x="4464600" y="2737574"/>
              <a:ext cx="294009" cy="323165"/>
            </a:xfrm>
            <a:prstGeom prst="rect">
              <a:avLst/>
            </a:prstGeom>
          </p:spPr>
        </p:pic>
      </p:grpSp>
      <p:pic>
        <p:nvPicPr>
          <p:cNvPr id="47" name="Picture 46">
            <a:extLst>
              <a:ext uri="{FF2B5EF4-FFF2-40B4-BE49-F238E27FC236}">
                <a16:creationId xmlns:a16="http://schemas.microsoft.com/office/drawing/2014/main" id="{E5A2257F-1887-55EF-C8ED-94165247A9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sp>
        <p:nvSpPr>
          <p:cNvPr id="50" name="Rectangle 49">
            <a:extLst>
              <a:ext uri="{FF2B5EF4-FFF2-40B4-BE49-F238E27FC236}">
                <a16:creationId xmlns:a16="http://schemas.microsoft.com/office/drawing/2014/main" id="{46095E78-9DDD-5EF9-4CF5-5E87BAE1F867}"/>
              </a:ext>
            </a:extLst>
          </p:cNvPr>
          <p:cNvSpPr/>
          <p:nvPr/>
        </p:nvSpPr>
        <p:spPr>
          <a:xfrm>
            <a:off x="3118199"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t=2</a:t>
            </a:r>
          </a:p>
        </p:txBody>
      </p:sp>
      <p:pic>
        <p:nvPicPr>
          <p:cNvPr id="57" name="Picture 56">
            <a:extLst>
              <a:ext uri="{FF2B5EF4-FFF2-40B4-BE49-F238E27FC236}">
                <a16:creationId xmlns:a16="http://schemas.microsoft.com/office/drawing/2014/main" id="{44769FB5-3827-3848-DC24-20644F32A4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6561" y="1481415"/>
            <a:ext cx="872877" cy="1080000"/>
          </a:xfrm>
          <a:prstGeom prst="rect">
            <a:avLst/>
          </a:prstGeom>
        </p:spPr>
      </p:pic>
      <p:pic>
        <p:nvPicPr>
          <p:cNvPr id="48" name="Picture 47">
            <a:extLst>
              <a:ext uri="{FF2B5EF4-FFF2-40B4-BE49-F238E27FC236}">
                <a16:creationId xmlns:a16="http://schemas.microsoft.com/office/drawing/2014/main" id="{0E45919B-8736-6C39-4AA2-8B1B616222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sp>
        <p:nvSpPr>
          <p:cNvPr id="49" name="Rectangle 48">
            <a:extLst>
              <a:ext uri="{FF2B5EF4-FFF2-40B4-BE49-F238E27FC236}">
                <a16:creationId xmlns:a16="http://schemas.microsoft.com/office/drawing/2014/main" id="{C13A4159-57EF-C791-C315-E794AA7883A3}"/>
              </a:ext>
            </a:extLst>
          </p:cNvPr>
          <p:cNvSpPr/>
          <p:nvPr/>
        </p:nvSpPr>
        <p:spPr>
          <a:xfrm>
            <a:off x="1396145" y="1159126"/>
            <a:ext cx="609600" cy="29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t=1</a:t>
            </a:r>
          </a:p>
        </p:txBody>
      </p:sp>
      <p:pic>
        <p:nvPicPr>
          <p:cNvPr id="56" name="Picture 55">
            <a:extLst>
              <a:ext uri="{FF2B5EF4-FFF2-40B4-BE49-F238E27FC236}">
                <a16:creationId xmlns:a16="http://schemas.microsoft.com/office/drawing/2014/main" id="{FB267CDC-ADB6-A3CE-AEAD-B740ECF61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4507" y="1481415"/>
            <a:ext cx="872877" cy="1080000"/>
          </a:xfrm>
          <a:prstGeom prst="rect">
            <a:avLst/>
          </a:prstGeom>
        </p:spPr>
      </p:pic>
      <p:grpSp>
        <p:nvGrpSpPr>
          <p:cNvPr id="202" name="Group 201">
            <a:extLst>
              <a:ext uri="{FF2B5EF4-FFF2-40B4-BE49-F238E27FC236}">
                <a16:creationId xmlns:a16="http://schemas.microsoft.com/office/drawing/2014/main" id="{BD8C0CBE-E755-B757-0C50-6C37A3A7834C}"/>
              </a:ext>
            </a:extLst>
          </p:cNvPr>
          <p:cNvGrpSpPr/>
          <p:nvPr/>
        </p:nvGrpSpPr>
        <p:grpSpPr>
          <a:xfrm rot="13878096">
            <a:off x="1820787" y="2518004"/>
            <a:ext cx="528335" cy="300763"/>
            <a:chOff x="4301495" y="2745398"/>
            <a:chExt cx="528335" cy="300763"/>
          </a:xfrm>
        </p:grpSpPr>
        <p:sp>
          <p:nvSpPr>
            <p:cNvPr id="203" name="Rectangle 202">
              <a:extLst>
                <a:ext uri="{FF2B5EF4-FFF2-40B4-BE49-F238E27FC236}">
                  <a16:creationId xmlns:a16="http://schemas.microsoft.com/office/drawing/2014/main" id="{564159DA-9B3E-FDC5-CD29-1DC126E6B326}"/>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 name="Picture 203" descr="median.png">
              <a:extLst>
                <a:ext uri="{FF2B5EF4-FFF2-40B4-BE49-F238E27FC236}">
                  <a16:creationId xmlns:a16="http://schemas.microsoft.com/office/drawing/2014/main" id="{2FEF7E79-4095-0AFA-CEE6-FB6D4DFD025A}"/>
                </a:ext>
              </a:extLst>
            </p:cNvPr>
            <p:cNvPicPr>
              <a:picLocks noChangeAspect="1"/>
            </p:cNvPicPr>
            <p:nvPr/>
          </p:nvPicPr>
          <p:blipFill rotWithShape="1">
            <a:blip r:embed="rId11"/>
            <a:srcRect l="31216" t="29433" r="61070" b="62085"/>
            <a:stretch/>
          </p:blipFill>
          <p:spPr>
            <a:xfrm rot="18893199">
              <a:off x="4464600" y="2737574"/>
              <a:ext cx="294009" cy="323165"/>
            </a:xfrm>
            <a:prstGeom prst="rect">
              <a:avLst/>
            </a:prstGeom>
          </p:spPr>
        </p:pic>
      </p:grpSp>
      <p:grpSp>
        <p:nvGrpSpPr>
          <p:cNvPr id="207" name="Group 206">
            <a:extLst>
              <a:ext uri="{FF2B5EF4-FFF2-40B4-BE49-F238E27FC236}">
                <a16:creationId xmlns:a16="http://schemas.microsoft.com/office/drawing/2014/main" id="{1DCE83E9-1AC6-B9F3-0B8D-C270FA819217}"/>
              </a:ext>
            </a:extLst>
          </p:cNvPr>
          <p:cNvGrpSpPr/>
          <p:nvPr/>
        </p:nvGrpSpPr>
        <p:grpSpPr>
          <a:xfrm rot="19045306">
            <a:off x="2740997" y="2473938"/>
            <a:ext cx="528335" cy="300763"/>
            <a:chOff x="4301495" y="2745398"/>
            <a:chExt cx="528335" cy="300763"/>
          </a:xfrm>
        </p:grpSpPr>
        <p:sp>
          <p:nvSpPr>
            <p:cNvPr id="208" name="Rectangle 207">
              <a:extLst>
                <a:ext uri="{FF2B5EF4-FFF2-40B4-BE49-F238E27FC236}">
                  <a16:creationId xmlns:a16="http://schemas.microsoft.com/office/drawing/2014/main" id="{1DCD3AB1-537B-DBDE-6E66-40BED7B258DF}"/>
                </a:ext>
              </a:extLst>
            </p:cNvPr>
            <p:cNvSpPr/>
            <p:nvPr/>
          </p:nvSpPr>
          <p:spPr>
            <a:xfrm>
              <a:off x="4301495" y="2745398"/>
              <a:ext cx="528335" cy="2904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 name="Picture 208" descr="median.png">
              <a:extLst>
                <a:ext uri="{FF2B5EF4-FFF2-40B4-BE49-F238E27FC236}">
                  <a16:creationId xmlns:a16="http://schemas.microsoft.com/office/drawing/2014/main" id="{26E546F4-3D0D-5EAA-95C6-FE3DB317BBD2}"/>
                </a:ext>
              </a:extLst>
            </p:cNvPr>
            <p:cNvPicPr>
              <a:picLocks noChangeAspect="1"/>
            </p:cNvPicPr>
            <p:nvPr/>
          </p:nvPicPr>
          <p:blipFill rotWithShape="1">
            <a:blip r:embed="rId11"/>
            <a:srcRect l="31216" t="29433" r="61070" b="62085"/>
            <a:stretch/>
          </p:blipFill>
          <p:spPr>
            <a:xfrm rot="18893199">
              <a:off x="4464600" y="2737574"/>
              <a:ext cx="294009" cy="323165"/>
            </a:xfrm>
            <a:prstGeom prst="rect">
              <a:avLst/>
            </a:prstGeom>
          </p:spPr>
        </p:pic>
      </p:grpSp>
    </p:spTree>
    <p:extLst>
      <p:ext uri="{BB962C8B-B14F-4D97-AF65-F5344CB8AC3E}">
        <p14:creationId xmlns:p14="http://schemas.microsoft.com/office/powerpoint/2010/main" val="2551448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Arial"/>
              </a:rPr>
              <a:t>Asymmetric</a:t>
            </a:r>
            <a:r>
              <a:rPr lang="en-US" sz="2800" b="1" strike="noStrike" spc="-1" dirty="0">
                <a:solidFill>
                  <a:srgbClr val="00324D"/>
                </a:solidFill>
                <a:latin typeface="Arial"/>
                <a:ea typeface="Arial"/>
              </a:rPr>
              <a:t> Information Transfer Bias</a:t>
            </a:r>
            <a:endParaRPr lang="de-DE" sz="2800" b="0" strike="noStrike" spc="-1" dirty="0">
              <a:solidFill>
                <a:srgbClr val="000000"/>
              </a:solidFill>
              <a:latin typeface="Arial"/>
            </a:endParaRPr>
          </a:p>
        </p:txBody>
      </p:sp>
      <p:sp>
        <p:nvSpPr>
          <p:cNvPr id="259" name="Text Box 4"/>
          <p:cNvSpPr/>
          <p:nvPr/>
        </p:nvSpPr>
        <p:spPr>
          <a:xfrm>
            <a:off x="1001160" y="4628211"/>
            <a:ext cx="7163280" cy="6638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sz="1800" b="0" strike="noStrike" spc="-1" dirty="0">
                <a:solidFill>
                  <a:srgbClr val="595959"/>
                </a:solidFill>
                <a:latin typeface="Arial"/>
                <a:ea typeface="ＭＳ Ｐゴシック"/>
              </a:rPr>
              <a:t>Biased information transfer: [BASE1] and [BASE2].</a:t>
            </a:r>
            <a:endParaRPr lang="en-US" sz="1800" b="0" strike="noStrike" spc="-1" dirty="0">
              <a:solidFill>
                <a:srgbClr val="595959"/>
              </a:solidFill>
              <a:latin typeface="Arial"/>
            </a:endParaRPr>
          </a:p>
          <a:p>
            <a:pPr marL="339725" indent="-339725">
              <a:lnSpc>
                <a:spcPct val="93000"/>
              </a:lnSpc>
              <a:spcAft>
                <a:spcPts val="547"/>
              </a:spcAft>
              <a:tabLst>
                <a:tab pos="0" algn="l"/>
              </a:tabLst>
            </a:pPr>
            <a:r>
              <a:rPr lang="en-GB" spc="-1" dirty="0">
                <a:solidFill>
                  <a:srgbClr val="595959"/>
                </a:solidFill>
                <a:latin typeface="Arial"/>
                <a:ea typeface="ＭＳ Ｐゴシック"/>
              </a:rPr>
              <a:t>Longitudinal FreeSurfer</a:t>
            </a:r>
            <a:r>
              <a:rPr lang="en-GB" sz="1800" b="0" strike="noStrike" spc="-1" dirty="0">
                <a:solidFill>
                  <a:srgbClr val="595959"/>
                </a:solidFill>
                <a:latin typeface="Arial"/>
                <a:ea typeface="ＭＳ Ｐゴシック"/>
              </a:rPr>
              <a:t> [FS-LONG] [FS-LONG-rev] shows no bias.</a:t>
            </a:r>
            <a:endParaRPr lang="en-US" sz="1800" b="0" strike="noStrike" spc="-1" dirty="0">
              <a:solidFill>
                <a:srgbClr val="595959"/>
              </a:solidFill>
              <a:latin typeface="Arial"/>
            </a:endParaRPr>
          </a:p>
        </p:txBody>
      </p:sp>
      <p:sp>
        <p:nvSpPr>
          <p:cNvPr id="260" name="Text Box 6"/>
          <p:cNvSpPr/>
          <p:nvPr/>
        </p:nvSpPr>
        <p:spPr>
          <a:xfrm>
            <a:off x="4744080" y="1302840"/>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Cortical</a:t>
            </a:r>
            <a:endParaRPr lang="en-US" sz="1800" b="0" strike="noStrike" spc="-1" dirty="0">
              <a:solidFill>
                <a:srgbClr val="595959"/>
              </a:solidFill>
              <a:latin typeface="Arial"/>
            </a:endParaRPr>
          </a:p>
        </p:txBody>
      </p:sp>
      <p:pic>
        <p:nvPicPr>
          <p:cNvPr id="261" name="Picture 1" descr="bias-asegs.eps"/>
          <p:cNvPicPr/>
          <p:nvPr/>
        </p:nvPicPr>
        <p:blipFill>
          <a:blip r:embed="rId3"/>
          <a:stretch/>
        </p:blipFill>
        <p:spPr>
          <a:xfrm>
            <a:off x="957960" y="1648440"/>
            <a:ext cx="3555000" cy="2820960"/>
          </a:xfrm>
          <a:prstGeom prst="rect">
            <a:avLst/>
          </a:prstGeom>
          <a:ln w="0">
            <a:noFill/>
          </a:ln>
        </p:spPr>
      </p:pic>
      <p:pic>
        <p:nvPicPr>
          <p:cNvPr id="262" name="Picture 2" descr="bias-parcs.eps"/>
          <p:cNvPicPr/>
          <p:nvPr/>
        </p:nvPicPr>
        <p:blipFill>
          <a:blip r:embed="rId4"/>
          <a:stretch/>
        </p:blipFill>
        <p:spPr>
          <a:xfrm>
            <a:off x="4571280" y="1648440"/>
            <a:ext cx="3555000" cy="2820960"/>
          </a:xfrm>
          <a:prstGeom prst="rect">
            <a:avLst/>
          </a:prstGeom>
          <a:ln w="0">
            <a:noFill/>
          </a:ln>
        </p:spPr>
      </p:pic>
      <p:sp>
        <p:nvSpPr>
          <p:cNvPr id="263" name="Text Box 5"/>
          <p:cNvSpPr/>
          <p:nvPr/>
        </p:nvSpPr>
        <p:spPr>
          <a:xfrm>
            <a:off x="1622185" y="886108"/>
            <a:ext cx="627588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tabLst>
                <a:tab pos="0" algn="l"/>
              </a:tabLst>
            </a:pPr>
            <a:r>
              <a:rPr lang="en-GB" sz="1800" b="0" u="sng" strike="noStrike" spc="-1" dirty="0">
                <a:solidFill>
                  <a:srgbClr val="595959"/>
                </a:solidFill>
                <a:uFillTx/>
                <a:latin typeface="Arial"/>
                <a:ea typeface="ＭＳ Ｐゴシック"/>
              </a:rPr>
              <a:t>Test-Retest (115 </a:t>
            </a:r>
            <a:r>
              <a:rPr lang="en-GB" u="sng" spc="-1" dirty="0">
                <a:solidFill>
                  <a:srgbClr val="595959"/>
                </a:solidFill>
                <a:latin typeface="Arial"/>
                <a:ea typeface="ＭＳ Ｐゴシック"/>
              </a:rPr>
              <a:t>study participants</a:t>
            </a:r>
            <a:r>
              <a:rPr lang="en-GB" sz="1800" b="0" u="sng" strike="noStrike" spc="-1" dirty="0">
                <a:solidFill>
                  <a:srgbClr val="595959"/>
                </a:solidFill>
                <a:uFillTx/>
                <a:latin typeface="Arial"/>
                <a:ea typeface="ＭＳ Ｐゴシック"/>
              </a:rPr>
              <a:t>, 2 scans, same session)</a:t>
            </a:r>
            <a:endParaRPr lang="en-US" sz="1800" b="0" strike="noStrike" spc="-1" dirty="0">
              <a:solidFill>
                <a:srgbClr val="595959"/>
              </a:solidFill>
              <a:latin typeface="Arial"/>
            </a:endParaRPr>
          </a:p>
        </p:txBody>
      </p:sp>
      <p:sp>
        <p:nvSpPr>
          <p:cNvPr id="264" name="Text Box 6"/>
          <p:cNvSpPr/>
          <p:nvPr/>
        </p:nvSpPr>
        <p:spPr>
          <a:xfrm>
            <a:off x="1289160" y="1302840"/>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Subcortical</a:t>
            </a:r>
            <a:endParaRPr lang="en-US" sz="1800" b="0" strike="noStrike" spc="-1" dirty="0">
              <a:solidFill>
                <a:srgbClr val="595959"/>
              </a:solidFill>
              <a:latin typeface="Arial"/>
            </a:endParaRPr>
          </a:p>
        </p:txBody>
      </p:sp>
      <p:sp>
        <p:nvSpPr>
          <p:cNvPr id="10" name="Textfeld 9"/>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(2010b), Reuter and Fischl (2011), Reuter et al. (2012)​</a:t>
            </a:r>
            <a:endParaRPr lang="de-DE" sz="1500" i="1" dirty="0">
              <a:solidFill>
                <a:srgbClr val="595959"/>
              </a:solidFill>
            </a:endParaRPr>
          </a:p>
        </p:txBody>
      </p:sp>
      <p:sp>
        <p:nvSpPr>
          <p:cNvPr id="2" name="PlaceHolder 2">
            <a:extLst>
              <a:ext uri="{FF2B5EF4-FFF2-40B4-BE49-F238E27FC236}">
                <a16:creationId xmlns:a16="http://schemas.microsoft.com/office/drawing/2014/main" id="{328CF95E-2C35-545D-F60F-32C9A9962799}"/>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43</a:t>
            </a:fld>
            <a:endParaRPr lang="en-DE" dirty="0">
              <a:latin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F605-EA2A-F9CD-4435-360010454FA7}"/>
            </a:ext>
          </a:extLst>
        </p:cNvPr>
        <p:cNvGrpSpPr/>
        <p:nvPr/>
      </p:nvGrpSpPr>
      <p:grpSpPr>
        <a:xfrm>
          <a:off x="0" y="0"/>
          <a:ext cx="0" cy="0"/>
          <a:chOff x="0" y="0"/>
          <a:chExt cx="0" cy="0"/>
        </a:xfrm>
      </p:grpSpPr>
      <p:sp>
        <p:nvSpPr>
          <p:cNvPr id="163" name="PlaceHolder 2">
            <a:extLst>
              <a:ext uri="{FF2B5EF4-FFF2-40B4-BE49-F238E27FC236}">
                <a16:creationId xmlns:a16="http://schemas.microsoft.com/office/drawing/2014/main" id="{0292F4AF-0B75-E4CF-05C0-2BFEA7494499}"/>
              </a:ext>
            </a:extLst>
          </p:cNvPr>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4999"/>
              </a:lnSpc>
              <a:buNone/>
              <a:tabLst>
                <a:tab pos="0" algn="l"/>
              </a:tabLst>
            </a:pPr>
            <a:r>
              <a:rPr lang="en-GB" sz="1800" spc="-1" dirty="0">
                <a:solidFill>
                  <a:srgbClr val="595959"/>
                </a:solidFill>
                <a:latin typeface="Arial"/>
                <a:cs typeface="Arial"/>
              </a:rPr>
              <a:t>Method design limitations</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two time points  </a:t>
            </a:r>
            <a:r>
              <a:rPr lang="en-GB" sz="1800" spc="-1" dirty="0">
                <a:solidFill>
                  <a:srgbClr val="00B050"/>
                </a:solidFill>
                <a:ea typeface="Arial"/>
                <a:cs typeface="Arial"/>
              </a:rPr>
              <a:t>✓</a:t>
            </a:r>
            <a:r>
              <a:rPr lang="en-GB" sz="1600" spc="-1" dirty="0">
                <a:solidFill>
                  <a:srgbClr val="595959"/>
                </a:solidFill>
                <a:ea typeface="Arial"/>
                <a:cs typeface="Arial"/>
              </a:rPr>
              <a:t> </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same number of time points per participant</a:t>
            </a:r>
            <a:r>
              <a:rPr lang="en-GB" sz="1800" spc="-1" dirty="0">
                <a:solidFill>
                  <a:srgbClr val="00B050"/>
                </a:solidFill>
                <a:ea typeface="Arial"/>
                <a:cs typeface="Arial"/>
              </a:rPr>
              <a:t>  ✓</a:t>
            </a:r>
            <a:r>
              <a:rPr lang="en-GB" sz="1600" spc="-1" dirty="0">
                <a:solidFill>
                  <a:srgbClr val="595959"/>
                </a:solidFill>
                <a:ea typeface="Arial"/>
                <a:cs typeface="Arial"/>
              </a:rPr>
              <a:t> </a:t>
            </a:r>
            <a:endParaRPr lang="en-GB"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rgbClr val="595959"/>
                </a:solidFill>
                <a:latin typeface="Arial"/>
                <a:cs typeface="Arial"/>
              </a:rPr>
              <a:t>Only subset of measures (WM/GM, only surfaces)</a:t>
            </a:r>
            <a:r>
              <a:rPr lang="en-GB" sz="2000" spc="-1" dirty="0">
                <a:solidFill>
                  <a:srgbClr val="00B050"/>
                </a:solidFill>
                <a:ea typeface="Arial"/>
                <a:cs typeface="Arial"/>
              </a:rPr>
              <a:t>  ✓</a:t>
            </a:r>
            <a:r>
              <a:rPr lang="en-GB" sz="2000" spc="-1" dirty="0">
                <a:solidFill>
                  <a:srgbClr val="595959"/>
                </a:solidFill>
                <a:ea typeface="Arial"/>
                <a:cs typeface="Arial"/>
              </a:rPr>
              <a:t> </a:t>
            </a:r>
            <a:endParaRPr lang="en-GB" sz="2000" dirty="0">
              <a:solidFill>
                <a:srgbClr val="595959"/>
              </a:solidFill>
            </a:endParaRPr>
          </a:p>
          <a:p>
            <a:pPr marL="457200" indent="-342900">
              <a:lnSpc>
                <a:spcPct val="114999"/>
              </a:lnSpc>
              <a:buNone/>
              <a:tabLst>
                <a:tab pos="0" algn="l"/>
              </a:tabLst>
            </a:pPr>
            <a:r>
              <a:rPr lang="en-GB" sz="1800" spc="-1" dirty="0">
                <a:solidFill>
                  <a:srgbClr val="595959"/>
                </a:solidFill>
                <a:latin typeface="Arial"/>
                <a:ea typeface="Arial"/>
              </a:rPr>
              <a:t>Over-Regularization</a:t>
            </a:r>
            <a:endParaRPr lang="de-DE" sz="1800" spc="-1" dirty="0">
              <a:solidFill>
                <a:srgbClr val="595959"/>
              </a:solidFill>
              <a:latin typeface="Arial"/>
              <a:ea typeface="Arial"/>
            </a:endParaRPr>
          </a:p>
          <a:p>
            <a:pPr marL="914400" lvl="1" indent="-342900">
              <a:lnSpc>
                <a:spcPct val="114999"/>
              </a:lnSpc>
              <a:buClr>
                <a:srgbClr val="595959"/>
              </a:buClr>
              <a:buFont typeface="Arial,Sans-Serif"/>
              <a:buChar char="○"/>
              <a:tabLst>
                <a:tab pos="0" algn="l"/>
              </a:tabLst>
            </a:pPr>
            <a:r>
              <a:rPr lang="en-GB" sz="1800" spc="-1" dirty="0">
                <a:solidFill>
                  <a:srgbClr val="595959"/>
                </a:solidFill>
                <a:latin typeface="Arial"/>
                <a:ea typeface="Arial"/>
                <a:cs typeface="Arial"/>
              </a:rPr>
              <a:t>Temporal </a:t>
            </a:r>
            <a:r>
              <a:rPr lang="en-GB" sz="1800" b="0" strike="noStrike" spc="-1" dirty="0">
                <a:solidFill>
                  <a:srgbClr val="595959"/>
                </a:solidFill>
                <a:latin typeface="Arial"/>
                <a:ea typeface="Arial"/>
                <a:cs typeface="Arial"/>
              </a:rPr>
              <a:t>smoothing  </a:t>
            </a:r>
            <a:r>
              <a:rPr lang="en-GB" sz="2000" b="0" strike="noStrike" spc="-1" dirty="0">
                <a:solidFill>
                  <a:srgbClr val="00B050"/>
                </a:solidFill>
                <a:latin typeface="Arial"/>
                <a:ea typeface="Arial"/>
                <a:cs typeface="Arial"/>
              </a:rPr>
              <a:t>✓</a:t>
            </a:r>
            <a:r>
              <a:rPr lang="en-GB" sz="1800" b="0" strike="noStrike" spc="-1" dirty="0">
                <a:solidFill>
                  <a:srgbClr val="595959"/>
                </a:solidFill>
                <a:latin typeface="Arial"/>
                <a:ea typeface="Arial"/>
                <a:cs typeface="Arial"/>
              </a:rPr>
              <a:t> </a:t>
            </a:r>
            <a:endParaRPr lang="en-GB" sz="1800" spc="-1" dirty="0">
              <a:solidFill>
                <a:srgbClr val="595959"/>
              </a:solidFill>
              <a:latin typeface="Arial"/>
              <a:ea typeface="Arial"/>
              <a:cs typeface="Arial"/>
            </a:endParaRPr>
          </a:p>
          <a:p>
            <a:pPr marL="914400" lvl="1" indent="-342900">
              <a:lnSpc>
                <a:spcPct val="114999"/>
              </a:lnSpc>
              <a:buClr>
                <a:srgbClr val="595959"/>
              </a:buClr>
              <a:buFont typeface="Arial,Sans-Serif"/>
              <a:buChar char="○"/>
              <a:tabLst>
                <a:tab pos="0" algn="l"/>
              </a:tabLst>
            </a:pPr>
            <a:r>
              <a:rPr lang="en-GB" sz="1800" spc="-1" dirty="0">
                <a:solidFill>
                  <a:srgbClr val="595959"/>
                </a:solidFill>
                <a:latin typeface="Arial"/>
                <a:ea typeface="Arial"/>
                <a:cs typeface="Arial"/>
              </a:rPr>
              <a:t>Monotonicity assumptions</a:t>
            </a:r>
            <a:r>
              <a:rPr lang="en-GB" sz="1800" spc="-1" dirty="0">
                <a:solidFill>
                  <a:srgbClr val="00B050"/>
                </a:solidFill>
                <a:ea typeface="Arial"/>
                <a:cs typeface="Arial"/>
              </a:rPr>
              <a:t>  ✓</a:t>
            </a:r>
            <a:r>
              <a:rPr lang="en-GB" sz="1600" spc="-1" dirty="0">
                <a:solidFill>
                  <a:srgbClr val="595959"/>
                </a:solidFill>
                <a:ea typeface="Arial"/>
                <a:cs typeface="Arial"/>
              </a:rPr>
              <a:t> </a:t>
            </a:r>
            <a:endParaRPr lang="de-DE" sz="1800" spc="-1" dirty="0">
              <a:solidFill>
                <a:srgbClr val="595959"/>
              </a:solidFill>
              <a:latin typeface="Arial"/>
              <a:ea typeface="Arial"/>
              <a:cs typeface="Arial"/>
            </a:endParaRPr>
          </a:p>
          <a:p>
            <a:pPr marL="457200" indent="-342900">
              <a:lnSpc>
                <a:spcPct val="115000"/>
              </a:lnSpc>
              <a:buNone/>
              <a:tabLst>
                <a:tab pos="0" algn="l"/>
              </a:tabLst>
            </a:pPr>
            <a:r>
              <a:rPr lang="en-GB" sz="1800" spc="-1" dirty="0">
                <a:solidFill>
                  <a:srgbClr val="595959"/>
                </a:solidFill>
                <a:latin typeface="Arial"/>
              </a:rPr>
              <a:t>Processing Biases</a:t>
            </a:r>
            <a:endParaRPr lang="de-DE" sz="1800" b="0" strike="noStrike" spc="-1" dirty="0">
              <a:solidFill>
                <a:srgbClr val="595959"/>
              </a:solidFill>
              <a:latin typeface="Arial"/>
            </a:endParaRPr>
          </a:p>
          <a:p>
            <a:pPr marL="914400" lvl="1" indent="-342900">
              <a:lnSpc>
                <a:spcPct val="114999"/>
              </a:lnSpc>
              <a:buClr>
                <a:srgbClr val="595959"/>
              </a:buClr>
              <a:buFont typeface="Arial,Sans-Serif"/>
              <a:buChar char="○"/>
              <a:tabLst>
                <a:tab pos="0" algn="l"/>
              </a:tabLst>
            </a:pPr>
            <a:r>
              <a:rPr lang="en-GB" sz="1800" spc="-1" dirty="0">
                <a:solidFill>
                  <a:srgbClr val="595959"/>
                </a:solidFill>
                <a:latin typeface="Arial"/>
                <a:cs typeface="Arial"/>
              </a:rPr>
              <a:t>Interpolation asymmetry bias</a:t>
            </a:r>
            <a:r>
              <a:rPr lang="en-GB" sz="1800" spc="-1" dirty="0">
                <a:solidFill>
                  <a:srgbClr val="00B050"/>
                </a:solidFill>
                <a:ea typeface="Arial"/>
                <a:cs typeface="Arial"/>
              </a:rPr>
              <a:t>  ✓</a:t>
            </a:r>
            <a:r>
              <a:rPr lang="en-GB" sz="1600" spc="-1" dirty="0">
                <a:solidFill>
                  <a:srgbClr val="595959"/>
                </a:solidFill>
                <a:ea typeface="Arial"/>
                <a:cs typeface="Arial"/>
              </a:rPr>
              <a:t> </a:t>
            </a:r>
            <a:endParaRPr lang="de-DE" sz="1800" spc="-1" dirty="0">
              <a:solidFill>
                <a:srgbClr val="595959"/>
              </a:solidFill>
              <a:latin typeface="Arial"/>
              <a:cs typeface="Arial"/>
            </a:endParaRPr>
          </a:p>
          <a:p>
            <a:pPr marL="914400" lvl="1" indent="-342900">
              <a:lnSpc>
                <a:spcPct val="114999"/>
              </a:lnSpc>
              <a:buClr>
                <a:srgbClr val="595959"/>
              </a:buClr>
              <a:buFont typeface="Arial"/>
              <a:buChar char="○"/>
              <a:tabLst>
                <a:tab pos="0" algn="l"/>
              </a:tabLst>
            </a:pPr>
            <a:r>
              <a:rPr lang="en-GB" sz="1800" spc="-1" dirty="0">
                <a:solidFill>
                  <a:srgbClr val="595959"/>
                </a:solidFill>
                <a:latin typeface="Arial"/>
              </a:rPr>
              <a:t>Asymmetric information transfer bias</a:t>
            </a:r>
            <a:r>
              <a:rPr lang="en-GB" sz="1800" spc="-1" dirty="0">
                <a:solidFill>
                  <a:srgbClr val="00B050"/>
                </a:solidFill>
                <a:ea typeface="Arial"/>
                <a:cs typeface="Arial"/>
              </a:rPr>
              <a:t>  ✓</a:t>
            </a:r>
            <a:r>
              <a:rPr lang="en-GB" sz="1600" spc="-1" dirty="0">
                <a:solidFill>
                  <a:srgbClr val="595959"/>
                </a:solidFill>
                <a:ea typeface="Arial"/>
                <a:cs typeface="Arial"/>
              </a:rPr>
              <a:t> </a:t>
            </a:r>
            <a:endParaRPr lang="en-GB" sz="1800" b="0" strike="noStrike" spc="-1" dirty="0">
              <a:solidFill>
                <a:srgbClr val="595959"/>
              </a:solidFill>
              <a:latin typeface="Arial"/>
            </a:endParaRPr>
          </a:p>
          <a:p>
            <a:pPr marL="457200" indent="-342900">
              <a:lnSpc>
                <a:spcPct val="115000"/>
              </a:lnSpc>
              <a:buNone/>
              <a:tabLst>
                <a:tab pos="0" algn="l"/>
              </a:tabLst>
            </a:pPr>
            <a:endParaRPr lang="en-GB" sz="1800" b="0" strike="noStrike" spc="-1" dirty="0">
              <a:solidFill>
                <a:srgbClr val="595959"/>
              </a:solidFill>
              <a:latin typeface="Arial"/>
            </a:endParaRPr>
          </a:p>
          <a:p>
            <a:pPr>
              <a:lnSpc>
                <a:spcPct val="115000"/>
              </a:lnSpc>
              <a:buNone/>
              <a:tabLst>
                <a:tab pos="0" algn="l"/>
              </a:tabLst>
            </a:pPr>
            <a:endParaRPr lang="de-DE" sz="1800" spc="-1" dirty="0">
              <a:solidFill>
                <a:srgbClr val="000000"/>
              </a:solidFill>
              <a:latin typeface="Arial"/>
            </a:endParaRPr>
          </a:p>
        </p:txBody>
      </p:sp>
      <p:sp>
        <p:nvSpPr>
          <p:cNvPr id="15" name="PlaceHolder 1">
            <a:extLst>
              <a:ext uri="{FF2B5EF4-FFF2-40B4-BE49-F238E27FC236}">
                <a16:creationId xmlns:a16="http://schemas.microsoft.com/office/drawing/2014/main" id="{F7C76F3E-B969-9353-49A9-AEC6F82286C1}"/>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spc="-1" dirty="0">
                <a:solidFill>
                  <a:srgbClr val="00324D"/>
                </a:solidFill>
                <a:latin typeface="Arial"/>
                <a:ea typeface="+mj-ea"/>
                <a:cs typeface="+mj-cs"/>
              </a:rPr>
              <a:t>Li</a:t>
            </a:r>
            <a:r>
              <a:rPr kumimoji="0" lang="en-US" sz="2800" b="1" i="0" u="none" strike="noStrike" kern="1200" cap="none" spc="-1" normalizeH="0" baseline="0" noProof="0" dirty="0">
                <a:ln>
                  <a:noFill/>
                </a:ln>
                <a:solidFill>
                  <a:srgbClr val="00324D"/>
                </a:solidFill>
                <a:effectLst/>
                <a:uLnTx/>
                <a:uFillTx/>
                <a:latin typeface="Arial"/>
                <a:ea typeface="+mj-ea"/>
                <a:cs typeface="+mj-cs"/>
              </a:rPr>
              <a:t>mitations and Biases</a:t>
            </a:r>
            <a:endParaRPr kumimoji="0" lang="en-US" sz="2800" b="1" i="0" u="none" strike="noStrike" kern="1200" cap="none" spc="-1" normalizeH="0" baseline="0" noProof="0" dirty="0">
              <a:ln>
                <a:noFill/>
              </a:ln>
              <a:solidFill>
                <a:srgbClr val="00324D"/>
              </a:solidFill>
              <a:effectLst/>
              <a:uLnTx/>
              <a:uFillTx/>
              <a:latin typeface="+mj-lt"/>
              <a:ea typeface="+mj-ea"/>
              <a:cs typeface="+mj-cs"/>
            </a:endParaRPr>
          </a:p>
        </p:txBody>
      </p:sp>
      <p:sp>
        <p:nvSpPr>
          <p:cNvPr id="2" name="PlaceHolder 2">
            <a:extLst>
              <a:ext uri="{FF2B5EF4-FFF2-40B4-BE49-F238E27FC236}">
                <a16:creationId xmlns:a16="http://schemas.microsoft.com/office/drawing/2014/main" id="{AC59DF2A-B2A0-0227-87DC-636B52F2348A}"/>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44</a:t>
            </a:fld>
            <a:endParaRPr lang="en-DE" dirty="0">
              <a:latin typeface="Times New Roman"/>
            </a:endParaRPr>
          </a:p>
        </p:txBody>
      </p:sp>
    </p:spTree>
    <p:extLst>
      <p:ext uri="{BB962C8B-B14F-4D97-AF65-F5344CB8AC3E}">
        <p14:creationId xmlns:p14="http://schemas.microsoft.com/office/powerpoint/2010/main" val="277705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9E4580-DD03-4EFB-BD5A-64953FE15640}"/>
              </a:ext>
            </a:extLst>
          </p:cNvPr>
          <p:cNvGrpSpPr/>
          <p:nvPr/>
        </p:nvGrpSpPr>
        <p:grpSpPr>
          <a:xfrm>
            <a:off x="2071938" y="2550375"/>
            <a:ext cx="5000124" cy="614250"/>
            <a:chOff x="0" y="2651592"/>
            <a:chExt cx="5000124" cy="614250"/>
          </a:xfrm>
        </p:grpSpPr>
        <p:sp>
          <p:nvSpPr>
            <p:cNvPr id="3" name="Rounded Rectangle 2">
              <a:extLst>
                <a:ext uri="{FF2B5EF4-FFF2-40B4-BE49-F238E27FC236}">
                  <a16:creationId xmlns:a16="http://schemas.microsoft.com/office/drawing/2014/main" id="{330A5787-4970-EAB3-A473-79C8069084CF}"/>
                </a:ext>
              </a:extLst>
            </p:cNvPr>
            <p:cNvSpPr/>
            <p:nvPr/>
          </p:nvSpPr>
          <p:spPr>
            <a:xfrm>
              <a:off x="0" y="2651592"/>
              <a:ext cx="5000124" cy="614250"/>
            </a:xfrm>
            <a:prstGeom prst="roundRect">
              <a:avLst/>
            </a:prstGeom>
          </p:spPr>
          <p:style>
            <a:lnRef idx="0">
              <a:schemeClr val="lt1">
                <a:hueOff val="0"/>
                <a:satOff val="0"/>
                <a:lumOff val="0"/>
                <a:alphaOff val="0"/>
              </a:schemeClr>
            </a:lnRef>
            <a:fillRef idx="3">
              <a:schemeClr val="accent5">
                <a:hueOff val="-9114112"/>
                <a:satOff val="-620"/>
                <a:lumOff val="1471"/>
                <a:alphaOff val="0"/>
              </a:schemeClr>
            </a:fillRef>
            <a:effectRef idx="2">
              <a:schemeClr val="accent5">
                <a:hueOff val="-9114112"/>
                <a:satOff val="-620"/>
                <a:lumOff val="1471"/>
                <a:alphaOff val="0"/>
              </a:schemeClr>
            </a:effectRef>
            <a:fontRef idx="minor">
              <a:schemeClr val="lt1"/>
            </a:fontRef>
          </p:style>
          <p:txBody>
            <a:bodyPr/>
            <a:lstStyle/>
            <a:p>
              <a:endParaRPr lang="en-DE"/>
            </a:p>
          </p:txBody>
        </p:sp>
        <p:sp>
          <p:nvSpPr>
            <p:cNvPr id="4" name="Rounded Rectangle 4">
              <a:extLst>
                <a:ext uri="{FF2B5EF4-FFF2-40B4-BE49-F238E27FC236}">
                  <a16:creationId xmlns:a16="http://schemas.microsoft.com/office/drawing/2014/main" id="{015B6A03-0122-8694-BC26-CA4C09D87D12}"/>
                </a:ext>
              </a:extLst>
            </p:cNvPr>
            <p:cNvSpPr txBox="1"/>
            <p:nvPr/>
          </p:nvSpPr>
          <p:spPr>
            <a:xfrm>
              <a:off x="29985" y="2681577"/>
              <a:ext cx="4940154" cy="554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800" kern="1200" dirty="0"/>
                <a:t>4. Evaluations​</a:t>
              </a:r>
              <a:endParaRPr lang="en-US" sz="2800" kern="1200" dirty="0"/>
            </a:p>
          </p:txBody>
        </p:sp>
      </p:grpSp>
    </p:spTree>
    <p:extLst>
      <p:ext uri="{BB962C8B-B14F-4D97-AF65-F5344CB8AC3E}">
        <p14:creationId xmlns:p14="http://schemas.microsoft.com/office/powerpoint/2010/main" val="1213512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Arial"/>
              </a:rPr>
              <a:t>1) Region Volume Reliability</a:t>
            </a:r>
            <a:endParaRPr lang="de-DE" sz="2800" b="0" strike="noStrike" spc="-1" dirty="0">
              <a:solidFill>
                <a:srgbClr val="000000"/>
              </a:solidFill>
              <a:latin typeface="Arial"/>
            </a:endParaRPr>
          </a:p>
        </p:txBody>
      </p:sp>
      <p:sp>
        <p:nvSpPr>
          <p:cNvPr id="274" name="Text Box 4"/>
          <p:cNvSpPr/>
          <p:nvPr/>
        </p:nvSpPr>
        <p:spPr>
          <a:xfrm>
            <a:off x="1001160" y="4505553"/>
            <a:ext cx="7163280" cy="6638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GB" spc="-1" dirty="0">
                <a:solidFill>
                  <a:srgbClr val="595959"/>
                </a:solidFill>
                <a:latin typeface="Arial"/>
                <a:ea typeface="ＭＳ Ｐゴシック"/>
              </a:rPr>
              <a:t>Longitudinal FreeSurfer </a:t>
            </a:r>
            <a:r>
              <a:rPr lang="en-GB" sz="1800" b="0" strike="noStrike" spc="-1" dirty="0">
                <a:solidFill>
                  <a:srgbClr val="595959"/>
                </a:solidFill>
                <a:latin typeface="Arial"/>
                <a:ea typeface="ＭＳ Ｐゴシック"/>
              </a:rPr>
              <a:t>[LONG] significantly improves </a:t>
            </a:r>
            <a:r>
              <a:rPr lang="en-GB" spc="-1" dirty="0">
                <a:solidFill>
                  <a:srgbClr val="595959"/>
                </a:solidFill>
                <a:latin typeface="Arial"/>
                <a:ea typeface="ＭＳ Ｐゴシック"/>
              </a:rPr>
              <a:t>reliability</a:t>
            </a:r>
            <a:endParaRPr lang="en-US" spc="-1" dirty="0">
              <a:solidFill>
                <a:srgbClr val="595959"/>
              </a:solidFill>
              <a:latin typeface="Arial"/>
              <a:ea typeface="ＭＳ Ｐゴシック"/>
            </a:endParaRPr>
          </a:p>
          <a:p>
            <a:pPr marL="339725" indent="-339725">
              <a:lnSpc>
                <a:spcPct val="88000"/>
              </a:lnSpc>
              <a:spcAft>
                <a:spcPts val="547"/>
              </a:spcAft>
              <a:tabLst>
                <a:tab pos="0" algn="l"/>
              </a:tabLst>
            </a:pPr>
            <a:r>
              <a:rPr lang="en-GB" spc="-1" dirty="0">
                <a:solidFill>
                  <a:srgbClr val="595959"/>
                </a:solidFill>
                <a:latin typeface="Arial"/>
                <a:ea typeface="ＭＳ Ｐゴシック"/>
              </a:rPr>
              <a:t>115</a:t>
            </a:r>
            <a:r>
              <a:rPr lang="en-GB" sz="1800" b="0" strike="noStrike" spc="-1" dirty="0">
                <a:solidFill>
                  <a:srgbClr val="595959"/>
                </a:solidFill>
                <a:latin typeface="Arial"/>
                <a:ea typeface="ＭＳ Ｐゴシック"/>
              </a:rPr>
              <a:t> </a:t>
            </a:r>
            <a:r>
              <a:rPr lang="en-GB" spc="-1" dirty="0">
                <a:solidFill>
                  <a:srgbClr val="595959"/>
                </a:solidFill>
                <a:latin typeface="Arial"/>
                <a:ea typeface="ＭＳ Ｐゴシック"/>
              </a:rPr>
              <a:t>study participants</a:t>
            </a:r>
            <a:r>
              <a:rPr lang="en-GB" sz="1800" b="0" strike="noStrike" spc="-1" dirty="0">
                <a:solidFill>
                  <a:srgbClr val="595959"/>
                </a:solidFill>
                <a:latin typeface="Arial"/>
                <a:ea typeface="ＭＳ Ｐゴシック"/>
              </a:rPr>
              <a:t>, MEMPRAGE, 2 scans, same session</a:t>
            </a:r>
            <a:endParaRPr lang="en-US" sz="1800" b="0" strike="noStrike" spc="-1" dirty="0">
              <a:solidFill>
                <a:srgbClr val="595959"/>
              </a:solidFill>
              <a:latin typeface="Arial"/>
            </a:endParaRPr>
          </a:p>
        </p:txBody>
      </p:sp>
      <p:sp>
        <p:nvSpPr>
          <p:cNvPr id="275" name="Text Box 5"/>
          <p:cNvSpPr/>
          <p:nvPr/>
        </p:nvSpPr>
        <p:spPr>
          <a:xfrm>
            <a:off x="1173960" y="951480"/>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Subcortical</a:t>
            </a:r>
            <a:endParaRPr lang="en-US" sz="1800" b="0" strike="noStrike" spc="-1" dirty="0">
              <a:solidFill>
                <a:srgbClr val="595959"/>
              </a:solidFill>
              <a:latin typeface="Arial"/>
            </a:endParaRPr>
          </a:p>
        </p:txBody>
      </p:sp>
      <p:sp>
        <p:nvSpPr>
          <p:cNvPr id="276" name="Text Box 6"/>
          <p:cNvSpPr/>
          <p:nvPr/>
        </p:nvSpPr>
        <p:spPr>
          <a:xfrm>
            <a:off x="4738320" y="951480"/>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Cortical</a:t>
            </a:r>
            <a:endParaRPr lang="en-US" sz="1800" b="0" strike="noStrike" spc="-1" dirty="0">
              <a:solidFill>
                <a:srgbClr val="595959"/>
              </a:solidFill>
              <a:latin typeface="Arial"/>
            </a:endParaRPr>
          </a:p>
        </p:txBody>
      </p:sp>
      <p:pic>
        <p:nvPicPr>
          <p:cNvPr id="277" name="Picture 1" descr="aseg-tt115-lh.eps"/>
          <p:cNvPicPr/>
          <p:nvPr/>
        </p:nvPicPr>
        <p:blipFill>
          <a:blip r:embed="rId3"/>
          <a:stretch/>
        </p:blipFill>
        <p:spPr>
          <a:xfrm>
            <a:off x="1001160" y="1354320"/>
            <a:ext cx="3511800" cy="2901240"/>
          </a:xfrm>
          <a:prstGeom prst="rect">
            <a:avLst/>
          </a:prstGeom>
          <a:ln w="0">
            <a:noFill/>
          </a:ln>
        </p:spPr>
      </p:pic>
      <p:pic>
        <p:nvPicPr>
          <p:cNvPr id="278" name="Picture 2" descr="aparc-tt115-lh.eps"/>
          <p:cNvPicPr/>
          <p:nvPr/>
        </p:nvPicPr>
        <p:blipFill>
          <a:blip r:embed="rId4"/>
          <a:stretch/>
        </p:blipFill>
        <p:spPr>
          <a:xfrm>
            <a:off x="4628880" y="1354320"/>
            <a:ext cx="3519000" cy="2907000"/>
          </a:xfrm>
          <a:prstGeom prst="rect">
            <a:avLst/>
          </a:prstGeom>
          <a:ln w="0">
            <a:noFill/>
          </a:ln>
        </p:spPr>
      </p:pic>
      <p:sp>
        <p:nvSpPr>
          <p:cNvPr id="10" name="Textfeld 9"/>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(2012)</a:t>
            </a:r>
            <a:endParaRPr lang="de-DE" sz="1500" i="1" dirty="0">
              <a:solidFill>
                <a:srgbClr val="595959"/>
              </a:solidFill>
            </a:endParaRPr>
          </a:p>
        </p:txBody>
      </p:sp>
      <p:sp>
        <p:nvSpPr>
          <p:cNvPr id="11" name="Text Box 8"/>
          <p:cNvSpPr/>
          <p:nvPr/>
        </p:nvSpPr>
        <p:spPr>
          <a:xfrm rot="16200000">
            <a:off x="-208509" y="2762057"/>
            <a:ext cx="2533198"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88000"/>
              </a:lnSpc>
              <a:spcAft>
                <a:spcPts val="547"/>
              </a:spcAft>
              <a:tabLst>
                <a:tab pos="0" algn="l"/>
              </a:tabLst>
            </a:pPr>
            <a:r>
              <a:rPr lang="en-US" sz="1100" spc="-1" dirty="0">
                <a:solidFill>
                  <a:srgbClr val="404040"/>
                </a:solidFill>
                <a:latin typeface="Arial"/>
                <a:ea typeface="ＭＳ Ｐゴシック"/>
              </a:rPr>
              <a:t>Variance</a:t>
            </a:r>
            <a:endParaRPr lang="en-US" sz="1100" b="0" strike="noStrike" spc="-1" dirty="0">
              <a:solidFill>
                <a:srgbClr val="404040"/>
              </a:solidFill>
              <a:latin typeface="Arial"/>
            </a:endParaRPr>
          </a:p>
        </p:txBody>
      </p:sp>
      <p:sp>
        <p:nvSpPr>
          <p:cNvPr id="12" name="Text Box 8"/>
          <p:cNvSpPr/>
          <p:nvPr/>
        </p:nvSpPr>
        <p:spPr>
          <a:xfrm rot="16200000">
            <a:off x="3426486" y="2762057"/>
            <a:ext cx="2533198"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88000"/>
              </a:lnSpc>
              <a:spcAft>
                <a:spcPts val="547"/>
              </a:spcAft>
              <a:tabLst>
                <a:tab pos="0" algn="l"/>
              </a:tabLst>
            </a:pPr>
            <a:r>
              <a:rPr lang="en-US" sz="1100" spc="-1" dirty="0">
                <a:solidFill>
                  <a:srgbClr val="404040"/>
                </a:solidFill>
                <a:latin typeface="Arial"/>
                <a:ea typeface="ＭＳ Ｐゴシック"/>
              </a:rPr>
              <a:t>Variance</a:t>
            </a:r>
            <a:endParaRPr lang="en-US" sz="1100" b="0" strike="noStrike" spc="-1" dirty="0">
              <a:solidFill>
                <a:srgbClr val="404040"/>
              </a:solidFill>
              <a:latin typeface="Arial"/>
            </a:endParaRPr>
          </a:p>
        </p:txBody>
      </p:sp>
      <p:sp>
        <p:nvSpPr>
          <p:cNvPr id="2" name="PlaceHolder 2">
            <a:extLst>
              <a:ext uri="{FF2B5EF4-FFF2-40B4-BE49-F238E27FC236}">
                <a16:creationId xmlns:a16="http://schemas.microsoft.com/office/drawing/2014/main" id="{33E0EEEF-885D-70E4-DE83-D1B493073F99}"/>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46</a:t>
            </a:fld>
            <a:endParaRPr lang="en-DE" dirty="0">
              <a:latin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latin typeface="Arial"/>
                <a:ea typeface="Arial"/>
              </a:rPr>
              <a:t>2) Sample Sizes</a:t>
            </a:r>
            <a:endParaRPr lang="de-DE" sz="2800" b="0" strike="noStrike" spc="-1" dirty="0">
              <a:solidFill>
                <a:srgbClr val="000000"/>
              </a:solidFill>
              <a:latin typeface="Arial"/>
            </a:endParaRPr>
          </a:p>
        </p:txBody>
      </p:sp>
      <p:sp>
        <p:nvSpPr>
          <p:cNvPr id="286" name="Text Box 8"/>
          <p:cNvSpPr/>
          <p:nvPr/>
        </p:nvSpPr>
        <p:spPr>
          <a:xfrm>
            <a:off x="1001160" y="4479840"/>
            <a:ext cx="7163280" cy="6638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GB" sz="1800" b="0" strike="noStrike" spc="-1" dirty="0">
                <a:solidFill>
                  <a:srgbClr val="595959"/>
                </a:solidFill>
                <a:latin typeface="Arial"/>
                <a:ea typeface="ＭＳ Ｐゴシック"/>
              </a:rPr>
              <a:t>Sample Size Reduction when using </a:t>
            </a:r>
            <a:r>
              <a:rPr lang="en-GB" spc="-1" dirty="0">
                <a:solidFill>
                  <a:srgbClr val="595959"/>
                </a:solidFill>
                <a:latin typeface="Arial"/>
                <a:ea typeface="ＭＳ Ｐゴシック"/>
              </a:rPr>
              <a:t>longitudinal FreeSurfer </a:t>
            </a:r>
            <a:r>
              <a:rPr lang="en-GB" sz="1800" b="0" strike="noStrike" spc="-1" dirty="0">
                <a:solidFill>
                  <a:srgbClr val="595959"/>
                </a:solidFill>
                <a:latin typeface="Arial"/>
                <a:ea typeface="ＭＳ Ｐゴシック"/>
              </a:rPr>
              <a:t>[LONG]</a:t>
            </a:r>
            <a:endParaRPr lang="en-US" sz="1800" b="0" strike="noStrike" spc="-1" dirty="0">
              <a:solidFill>
                <a:srgbClr val="595959"/>
              </a:solidFill>
              <a:latin typeface="Arial"/>
            </a:endParaRPr>
          </a:p>
          <a:p>
            <a:pPr marL="339725" indent="-339725">
              <a:lnSpc>
                <a:spcPct val="88000"/>
              </a:lnSpc>
              <a:spcAft>
                <a:spcPts val="547"/>
              </a:spcAft>
              <a:tabLst>
                <a:tab pos="0" algn="l"/>
              </a:tabLst>
            </a:pPr>
            <a:r>
              <a:rPr lang="en-GB" sz="1800" b="0" strike="noStrike" spc="-1" dirty="0">
                <a:solidFill>
                  <a:srgbClr val="595959"/>
                </a:solidFill>
                <a:latin typeface="Arial"/>
                <a:ea typeface="ＭＳ Ｐゴシック"/>
              </a:rPr>
              <a:t>(based on test-retest 14 </a:t>
            </a:r>
            <a:r>
              <a:rPr lang="en-GB" spc="-1" dirty="0">
                <a:solidFill>
                  <a:srgbClr val="595959"/>
                </a:solidFill>
                <a:latin typeface="Arial"/>
                <a:ea typeface="ＭＳ Ｐゴシック"/>
              </a:rPr>
              <a:t>study participants</a:t>
            </a:r>
            <a:r>
              <a:rPr lang="en-GB" sz="1800" b="0" strike="noStrike" spc="-1" dirty="0">
                <a:solidFill>
                  <a:srgbClr val="595959"/>
                </a:solidFill>
                <a:latin typeface="Arial"/>
                <a:ea typeface="ＭＳ Ｐゴシック"/>
              </a:rPr>
              <a:t>, 2 weeks)</a:t>
            </a:r>
            <a:endParaRPr lang="en-US" sz="1800" b="0" strike="noStrike" spc="-1" dirty="0">
              <a:solidFill>
                <a:srgbClr val="595959"/>
              </a:solidFill>
              <a:latin typeface="Arial"/>
            </a:endParaRPr>
          </a:p>
        </p:txBody>
      </p:sp>
      <p:pic>
        <p:nvPicPr>
          <p:cNvPr id="287" name="Picture 15" descr="power-fraction-aseg-rh.eps"/>
          <p:cNvPicPr/>
          <p:nvPr/>
        </p:nvPicPr>
        <p:blipFill>
          <a:blip r:embed="rId3"/>
          <a:stretch/>
        </p:blipFill>
        <p:spPr>
          <a:xfrm>
            <a:off x="2383200" y="909720"/>
            <a:ext cx="4196880" cy="3377520"/>
          </a:xfrm>
          <a:prstGeom prst="rect">
            <a:avLst/>
          </a:prstGeom>
          <a:ln w="0">
            <a:noFill/>
          </a:ln>
        </p:spPr>
      </p:pic>
      <p:sp>
        <p:nvSpPr>
          <p:cNvPr id="6" name="Textfeld 5"/>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(2012)</a:t>
            </a:r>
            <a:endParaRPr lang="de-DE" sz="1500" i="1" dirty="0">
              <a:solidFill>
                <a:srgbClr val="595959"/>
              </a:solidFill>
            </a:endParaRPr>
          </a:p>
        </p:txBody>
      </p:sp>
      <p:sp>
        <p:nvSpPr>
          <p:cNvPr id="7" name="Text Box 8"/>
          <p:cNvSpPr/>
          <p:nvPr/>
        </p:nvSpPr>
        <p:spPr>
          <a:xfrm rot="16200000">
            <a:off x="889387" y="2510291"/>
            <a:ext cx="3137475" cy="20219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US" sz="1100" b="0" strike="noStrike" spc="-1" dirty="0">
                <a:solidFill>
                  <a:srgbClr val="404040"/>
                </a:solidFill>
                <a:latin typeface="Arial"/>
                <a:ea typeface="ＭＳ Ｐゴシック"/>
              </a:rPr>
              <a:t>Percent Participants needed (LONG vs. CROSS)</a:t>
            </a:r>
            <a:endParaRPr lang="en-US" sz="1100" b="0" strike="noStrike" spc="-1" dirty="0">
              <a:solidFill>
                <a:srgbClr val="404040"/>
              </a:solidFill>
              <a:latin typeface="Arial"/>
            </a:endParaRPr>
          </a:p>
        </p:txBody>
      </p:sp>
      <p:sp>
        <p:nvSpPr>
          <p:cNvPr id="2" name="PlaceHolder 2">
            <a:extLst>
              <a:ext uri="{FF2B5EF4-FFF2-40B4-BE49-F238E27FC236}">
                <a16:creationId xmlns:a16="http://schemas.microsoft.com/office/drawing/2014/main" id="{1CAEE2AB-5077-DA6C-FD7D-18BACCEDB2C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47</a:t>
            </a:fld>
            <a:endParaRPr lang="en-DE" dirty="0">
              <a:latin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881A1-493D-5882-FAF1-C047E6D238AD}"/>
            </a:ext>
          </a:extLst>
        </p:cNvPr>
        <p:cNvGrpSpPr/>
        <p:nvPr/>
      </p:nvGrpSpPr>
      <p:grpSpPr>
        <a:xfrm>
          <a:off x="0" y="0"/>
          <a:ext cx="0" cy="0"/>
          <a:chOff x="0" y="0"/>
          <a:chExt cx="0" cy="0"/>
        </a:xfrm>
      </p:grpSpPr>
      <p:sp>
        <p:nvSpPr>
          <p:cNvPr id="280" name="PlaceHolder 1">
            <a:extLst>
              <a:ext uri="{FF2B5EF4-FFF2-40B4-BE49-F238E27FC236}">
                <a16:creationId xmlns:a16="http://schemas.microsoft.com/office/drawing/2014/main" id="{0234CE11-84AD-E44E-4D5E-7DA7B2AF65BA}"/>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ea typeface="Arial"/>
              </a:rPr>
              <a:t>3) Cortical Thickness Reliability</a:t>
            </a:r>
            <a:endParaRPr lang="de-DE" sz="2800" b="0" strike="noStrike" spc="-1" dirty="0">
              <a:solidFill>
                <a:srgbClr val="000000"/>
              </a:solidFill>
              <a:latin typeface="Arial"/>
            </a:endParaRPr>
          </a:p>
        </p:txBody>
      </p:sp>
      <p:pic>
        <p:nvPicPr>
          <p:cNvPr id="2" name="Content Placeholder 4" descr="A group of red and yellow brain images&#10;&#10;AI-generated content may be incorrect.">
            <a:extLst>
              <a:ext uri="{FF2B5EF4-FFF2-40B4-BE49-F238E27FC236}">
                <a16:creationId xmlns:a16="http://schemas.microsoft.com/office/drawing/2014/main" id="{08942469-295D-5D86-AB7A-601B9B850104}"/>
              </a:ext>
            </a:extLst>
          </p:cNvPr>
          <p:cNvPicPr>
            <a:picLocks noGrp="1" noChangeAspect="1"/>
          </p:cNvPicPr>
          <p:nvPr/>
        </p:nvPicPr>
        <p:blipFill>
          <a:blip r:embed="rId3" cstate="print"/>
          <a:srcRect r="50266" b="49198"/>
          <a:stretch>
            <a:fillRect/>
          </a:stretch>
        </p:blipFill>
        <p:spPr>
          <a:xfrm>
            <a:off x="249570" y="1762555"/>
            <a:ext cx="4322430" cy="3268361"/>
          </a:xfrm>
          <a:prstGeom prst="rect">
            <a:avLst/>
          </a:prstGeom>
        </p:spPr>
      </p:pic>
      <p:sp>
        <p:nvSpPr>
          <p:cNvPr id="10" name="TextBox 5">
            <a:extLst>
              <a:ext uri="{FF2B5EF4-FFF2-40B4-BE49-F238E27FC236}">
                <a16:creationId xmlns:a16="http://schemas.microsoft.com/office/drawing/2014/main" id="{7B29E17E-01FF-EEAC-E7D7-F68187F3582D}"/>
              </a:ext>
            </a:extLst>
          </p:cNvPr>
          <p:cNvSpPr txBox="1"/>
          <p:nvPr/>
        </p:nvSpPr>
        <p:spPr>
          <a:xfrm>
            <a:off x="601590" y="1231215"/>
            <a:ext cx="1284326"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endParaRPr lang="en-US" dirty="0">
              <a:solidFill>
                <a:srgbClr val="595959"/>
              </a:solidFill>
            </a:endParaRPr>
          </a:p>
        </p:txBody>
      </p:sp>
      <p:sp>
        <p:nvSpPr>
          <p:cNvPr id="13" name="TextBox 6">
            <a:extLst>
              <a:ext uri="{FF2B5EF4-FFF2-40B4-BE49-F238E27FC236}">
                <a16:creationId xmlns:a16="http://schemas.microsoft.com/office/drawing/2014/main" id="{39DE7413-B5F6-92BC-61F8-6F8DC4CC7747}"/>
              </a:ext>
            </a:extLst>
          </p:cNvPr>
          <p:cNvSpPr txBox="1"/>
          <p:nvPr/>
        </p:nvSpPr>
        <p:spPr>
          <a:xfrm>
            <a:off x="2505461" y="1237392"/>
            <a:ext cx="185499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r>
              <a:rPr lang="en-DE">
                <a:solidFill>
                  <a:srgbClr val="595959"/>
                </a:solidFill>
              </a:rPr>
              <a:t>-long</a:t>
            </a:r>
            <a:endParaRPr lang="en-US" dirty="0">
              <a:solidFill>
                <a:srgbClr val="595959"/>
              </a:solidFill>
            </a:endParaRPr>
          </a:p>
        </p:txBody>
      </p:sp>
      <p:sp>
        <p:nvSpPr>
          <p:cNvPr id="16" name="Rechteck 15"/>
          <p:cNvSpPr/>
          <p:nvPr/>
        </p:nvSpPr>
        <p:spPr>
          <a:xfrm>
            <a:off x="4889810" y="5200184"/>
            <a:ext cx="635620" cy="25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p:cNvSpPr/>
          <p:nvPr/>
        </p:nvSpPr>
        <p:spPr>
          <a:xfrm>
            <a:off x="5800493" y="5200184"/>
            <a:ext cx="1040780" cy="2564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Box 10">
            <a:extLst>
              <a:ext uri="{FF2B5EF4-FFF2-40B4-BE49-F238E27FC236}">
                <a16:creationId xmlns:a16="http://schemas.microsoft.com/office/drawing/2014/main" id="{611BAC9D-656B-D755-9985-8D0B0BBA59A5}"/>
              </a:ext>
            </a:extLst>
          </p:cNvPr>
          <p:cNvSpPr txBox="1"/>
          <p:nvPr/>
        </p:nvSpPr>
        <p:spPr>
          <a:xfrm>
            <a:off x="2544491" y="5143757"/>
            <a:ext cx="490656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95959"/>
                </a:solidFill>
              </a:rPr>
              <a:t>OASIS, </a:t>
            </a:r>
            <a:r>
              <a:rPr lang="en-DE" dirty="0">
                <a:solidFill>
                  <a:srgbClr val="595959"/>
                </a:solidFill>
              </a:rPr>
              <a:t>N=20, </a:t>
            </a:r>
            <a:r>
              <a:rPr lang="en-GB" dirty="0">
                <a:solidFill>
                  <a:srgbClr val="595959"/>
                </a:solidFill>
              </a:rPr>
              <a:t>A</a:t>
            </a:r>
            <a:r>
              <a:rPr lang="en-DE" dirty="0">
                <a:solidFill>
                  <a:srgbClr val="595959"/>
                </a:solidFill>
              </a:rPr>
              <a:t>bs(diff)</a:t>
            </a:r>
            <a:r>
              <a:rPr lang="en-US" dirty="0">
                <a:solidFill>
                  <a:srgbClr val="595959"/>
                </a:solidFill>
              </a:rPr>
              <a:t>: </a:t>
            </a:r>
            <a:r>
              <a:rPr lang="en-DE" dirty="0">
                <a:solidFill>
                  <a:srgbClr val="595959"/>
                </a:solidFill>
              </a:rPr>
              <a:t>0</a:t>
            </a:r>
            <a:r>
              <a:rPr lang="en-US" dirty="0">
                <a:solidFill>
                  <a:srgbClr val="595959"/>
                </a:solidFill>
              </a:rPr>
              <a:t> mm ➔</a:t>
            </a:r>
            <a:r>
              <a:rPr lang="en-US" dirty="0"/>
              <a:t> </a:t>
            </a:r>
            <a:r>
              <a:rPr lang="en-US" dirty="0">
                <a:solidFill>
                  <a:srgbClr val="595959"/>
                </a:solidFill>
              </a:rPr>
              <a:t>&gt; </a:t>
            </a:r>
            <a:r>
              <a:rPr lang="en-DE" dirty="0">
                <a:solidFill>
                  <a:srgbClr val="595959"/>
                </a:solidFill>
              </a:rPr>
              <a:t>0.1 mm</a:t>
            </a:r>
            <a:endParaRPr lang="en-US" dirty="0">
              <a:solidFill>
                <a:srgbClr val="595959"/>
              </a:solidFill>
            </a:endParaRPr>
          </a:p>
        </p:txBody>
      </p:sp>
      <p:sp>
        <p:nvSpPr>
          <p:cNvPr id="4" name="PlaceHolder 2">
            <a:extLst>
              <a:ext uri="{FF2B5EF4-FFF2-40B4-BE49-F238E27FC236}">
                <a16:creationId xmlns:a16="http://schemas.microsoft.com/office/drawing/2014/main" id="{43F714A5-8A3D-047C-4203-F9724007C9F4}"/>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48</a:t>
            </a:fld>
            <a:endParaRPr lang="en-DE" dirty="0">
              <a:latin typeface="Times New Roman"/>
            </a:endParaRPr>
          </a:p>
        </p:txBody>
      </p:sp>
    </p:spTree>
    <p:extLst>
      <p:ext uri="{BB962C8B-B14F-4D97-AF65-F5344CB8AC3E}">
        <p14:creationId xmlns:p14="http://schemas.microsoft.com/office/powerpoint/2010/main" val="688682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CB8E22-D51F-D893-A051-DE6A92B6F98C}"/>
            </a:ext>
          </a:extLst>
        </p:cNvPr>
        <p:cNvGrpSpPr/>
        <p:nvPr/>
      </p:nvGrpSpPr>
      <p:grpSpPr>
        <a:xfrm>
          <a:off x="0" y="0"/>
          <a:ext cx="0" cy="0"/>
          <a:chOff x="0" y="0"/>
          <a:chExt cx="0" cy="0"/>
        </a:xfrm>
      </p:grpSpPr>
      <p:sp>
        <p:nvSpPr>
          <p:cNvPr id="280" name="PlaceHolder 1">
            <a:extLst>
              <a:ext uri="{FF2B5EF4-FFF2-40B4-BE49-F238E27FC236}">
                <a16:creationId xmlns:a16="http://schemas.microsoft.com/office/drawing/2014/main" id="{8B737721-8C21-33E2-55DA-19C3B4359DC4}"/>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ea typeface="Arial"/>
              </a:rPr>
              <a:t>3) Cortical Thickness Reliability</a:t>
            </a:r>
            <a:endParaRPr lang="de-DE" sz="2800" b="0" strike="noStrike" spc="-1" dirty="0">
              <a:solidFill>
                <a:srgbClr val="000000"/>
              </a:solidFill>
              <a:latin typeface="Arial"/>
            </a:endParaRPr>
          </a:p>
        </p:txBody>
      </p:sp>
      <p:pic>
        <p:nvPicPr>
          <p:cNvPr id="2" name="Content Placeholder 4" descr="A group of red and yellow brain images&#10;&#10;AI-generated content may be incorrect.">
            <a:extLst>
              <a:ext uri="{FF2B5EF4-FFF2-40B4-BE49-F238E27FC236}">
                <a16:creationId xmlns:a16="http://schemas.microsoft.com/office/drawing/2014/main" id="{92A34C6B-AEB6-2DED-A278-AD0CB28F7488}"/>
              </a:ext>
            </a:extLst>
          </p:cNvPr>
          <p:cNvPicPr>
            <a:picLocks noGrp="1" noChangeAspect="1"/>
          </p:cNvPicPr>
          <p:nvPr/>
        </p:nvPicPr>
        <p:blipFill>
          <a:blip r:embed="rId3" cstate="print"/>
          <a:srcRect b="49198"/>
          <a:stretch/>
        </p:blipFill>
        <p:spPr>
          <a:xfrm>
            <a:off x="249570" y="1762555"/>
            <a:ext cx="8691042" cy="3268361"/>
          </a:xfrm>
          <a:prstGeom prst="rect">
            <a:avLst/>
          </a:prstGeom>
        </p:spPr>
      </p:pic>
      <p:sp>
        <p:nvSpPr>
          <p:cNvPr id="10" name="TextBox 5">
            <a:extLst>
              <a:ext uri="{FF2B5EF4-FFF2-40B4-BE49-F238E27FC236}">
                <a16:creationId xmlns:a16="http://schemas.microsoft.com/office/drawing/2014/main" id="{720C4407-568C-F01C-381B-DC2DD43E1335}"/>
              </a:ext>
            </a:extLst>
          </p:cNvPr>
          <p:cNvSpPr txBox="1"/>
          <p:nvPr/>
        </p:nvSpPr>
        <p:spPr>
          <a:xfrm>
            <a:off x="601590" y="1231215"/>
            <a:ext cx="1284326"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endParaRPr lang="en-US" dirty="0">
              <a:solidFill>
                <a:srgbClr val="595959"/>
              </a:solidFill>
            </a:endParaRPr>
          </a:p>
        </p:txBody>
      </p:sp>
      <p:sp>
        <p:nvSpPr>
          <p:cNvPr id="13" name="TextBox 6">
            <a:extLst>
              <a:ext uri="{FF2B5EF4-FFF2-40B4-BE49-F238E27FC236}">
                <a16:creationId xmlns:a16="http://schemas.microsoft.com/office/drawing/2014/main" id="{28332CC1-79D9-43DB-69C9-B8D341E009EA}"/>
              </a:ext>
            </a:extLst>
          </p:cNvPr>
          <p:cNvSpPr txBox="1"/>
          <p:nvPr/>
        </p:nvSpPr>
        <p:spPr>
          <a:xfrm>
            <a:off x="2505461" y="1237392"/>
            <a:ext cx="185499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r>
              <a:rPr lang="en-DE">
                <a:solidFill>
                  <a:srgbClr val="595959"/>
                </a:solidFill>
              </a:rPr>
              <a:t>-long</a:t>
            </a:r>
            <a:endParaRPr lang="en-US" dirty="0">
              <a:solidFill>
                <a:srgbClr val="595959"/>
              </a:solidFill>
            </a:endParaRPr>
          </a:p>
        </p:txBody>
      </p:sp>
      <p:sp>
        <p:nvSpPr>
          <p:cNvPr id="15" name="TextBox 8">
            <a:extLst>
              <a:ext uri="{FF2B5EF4-FFF2-40B4-BE49-F238E27FC236}">
                <a16:creationId xmlns:a16="http://schemas.microsoft.com/office/drawing/2014/main" id="{30F17348-12D1-6391-FE23-88FD236E1BE9}"/>
              </a:ext>
            </a:extLst>
          </p:cNvPr>
          <p:cNvSpPr txBox="1"/>
          <p:nvPr/>
        </p:nvSpPr>
        <p:spPr>
          <a:xfrm>
            <a:off x="6883872" y="1231215"/>
            <a:ext cx="1810111"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FastSurfer</a:t>
            </a:r>
            <a:r>
              <a:rPr lang="en-DE">
                <a:solidFill>
                  <a:srgbClr val="595959"/>
                </a:solidFill>
              </a:rPr>
              <a:t>-long</a:t>
            </a:r>
            <a:endParaRPr lang="en-US" dirty="0">
              <a:solidFill>
                <a:srgbClr val="595959"/>
              </a:solidFill>
            </a:endParaRPr>
          </a:p>
        </p:txBody>
      </p:sp>
      <p:sp>
        <p:nvSpPr>
          <p:cNvPr id="17" name="TextBox 9">
            <a:extLst>
              <a:ext uri="{FF2B5EF4-FFF2-40B4-BE49-F238E27FC236}">
                <a16:creationId xmlns:a16="http://schemas.microsoft.com/office/drawing/2014/main" id="{CE645716-6B55-5812-905E-C34EC609513A}"/>
              </a:ext>
            </a:extLst>
          </p:cNvPr>
          <p:cNvSpPr txBox="1"/>
          <p:nvPr/>
        </p:nvSpPr>
        <p:spPr>
          <a:xfrm>
            <a:off x="4905933" y="1236024"/>
            <a:ext cx="1261884"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FastSurfer</a:t>
            </a:r>
            <a:endParaRPr lang="en-US" dirty="0">
              <a:solidFill>
                <a:srgbClr val="595959"/>
              </a:solidFill>
            </a:endParaRPr>
          </a:p>
        </p:txBody>
      </p:sp>
      <p:sp>
        <p:nvSpPr>
          <p:cNvPr id="16" name="Rechteck 15">
            <a:extLst>
              <a:ext uri="{FF2B5EF4-FFF2-40B4-BE49-F238E27FC236}">
                <a16:creationId xmlns:a16="http://schemas.microsoft.com/office/drawing/2014/main" id="{8B6B40DC-87DF-6143-95D8-00272A5F3544}"/>
              </a:ext>
            </a:extLst>
          </p:cNvPr>
          <p:cNvSpPr/>
          <p:nvPr/>
        </p:nvSpPr>
        <p:spPr>
          <a:xfrm>
            <a:off x="4889810" y="5200184"/>
            <a:ext cx="635620" cy="25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a:extLst>
              <a:ext uri="{FF2B5EF4-FFF2-40B4-BE49-F238E27FC236}">
                <a16:creationId xmlns:a16="http://schemas.microsoft.com/office/drawing/2014/main" id="{8DA400E0-B038-B5C2-11D9-4063F9D5BB5E}"/>
              </a:ext>
            </a:extLst>
          </p:cNvPr>
          <p:cNvSpPr/>
          <p:nvPr/>
        </p:nvSpPr>
        <p:spPr>
          <a:xfrm>
            <a:off x="5800493" y="5200184"/>
            <a:ext cx="1040780" cy="2564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Box 10">
            <a:extLst>
              <a:ext uri="{FF2B5EF4-FFF2-40B4-BE49-F238E27FC236}">
                <a16:creationId xmlns:a16="http://schemas.microsoft.com/office/drawing/2014/main" id="{7C189D10-A333-21EE-F18B-2E801B5350B5}"/>
              </a:ext>
            </a:extLst>
          </p:cNvPr>
          <p:cNvSpPr txBox="1"/>
          <p:nvPr/>
        </p:nvSpPr>
        <p:spPr>
          <a:xfrm>
            <a:off x="2505461" y="5143757"/>
            <a:ext cx="490656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95959"/>
                </a:solidFill>
              </a:rPr>
              <a:t>OASIS, </a:t>
            </a:r>
            <a:r>
              <a:rPr lang="en-DE" dirty="0">
                <a:solidFill>
                  <a:srgbClr val="595959"/>
                </a:solidFill>
              </a:rPr>
              <a:t>N=20, </a:t>
            </a:r>
            <a:r>
              <a:rPr lang="en-GB" dirty="0">
                <a:solidFill>
                  <a:srgbClr val="595959"/>
                </a:solidFill>
              </a:rPr>
              <a:t>A</a:t>
            </a:r>
            <a:r>
              <a:rPr lang="en-DE" dirty="0">
                <a:solidFill>
                  <a:srgbClr val="595959"/>
                </a:solidFill>
              </a:rPr>
              <a:t>bs(diff)</a:t>
            </a:r>
            <a:r>
              <a:rPr lang="en-US" dirty="0">
                <a:solidFill>
                  <a:srgbClr val="595959"/>
                </a:solidFill>
              </a:rPr>
              <a:t>: </a:t>
            </a:r>
            <a:r>
              <a:rPr lang="en-DE" dirty="0">
                <a:solidFill>
                  <a:srgbClr val="595959"/>
                </a:solidFill>
              </a:rPr>
              <a:t>0</a:t>
            </a:r>
            <a:r>
              <a:rPr lang="en-US" dirty="0">
                <a:solidFill>
                  <a:srgbClr val="595959"/>
                </a:solidFill>
              </a:rPr>
              <a:t> mm ➔</a:t>
            </a:r>
            <a:r>
              <a:rPr lang="en-US" dirty="0"/>
              <a:t> </a:t>
            </a:r>
            <a:r>
              <a:rPr lang="en-US" dirty="0">
                <a:solidFill>
                  <a:srgbClr val="595959"/>
                </a:solidFill>
              </a:rPr>
              <a:t>&gt; </a:t>
            </a:r>
            <a:r>
              <a:rPr lang="en-DE" dirty="0">
                <a:solidFill>
                  <a:srgbClr val="595959"/>
                </a:solidFill>
              </a:rPr>
              <a:t>0.1 mm</a:t>
            </a:r>
            <a:endParaRPr lang="en-US" dirty="0">
              <a:solidFill>
                <a:srgbClr val="595959"/>
              </a:solidFill>
            </a:endParaRPr>
          </a:p>
        </p:txBody>
      </p:sp>
      <p:sp>
        <p:nvSpPr>
          <p:cNvPr id="4" name="PlaceHolder 2">
            <a:extLst>
              <a:ext uri="{FF2B5EF4-FFF2-40B4-BE49-F238E27FC236}">
                <a16:creationId xmlns:a16="http://schemas.microsoft.com/office/drawing/2014/main" id="{7DE5868B-140B-0B05-FB41-97BBC5E4B777}"/>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49</a:t>
            </a:fld>
            <a:endParaRPr lang="en-DE" dirty="0">
              <a:latin typeface="Times New Roman"/>
            </a:endParaRPr>
          </a:p>
        </p:txBody>
      </p:sp>
    </p:spTree>
    <p:extLst>
      <p:ext uri="{BB962C8B-B14F-4D97-AF65-F5344CB8AC3E}">
        <p14:creationId xmlns:p14="http://schemas.microsoft.com/office/powerpoint/2010/main" val="167259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idx="4294967295"/>
          </p:nvPr>
        </p:nvSpPr>
        <p:spPr>
          <a:xfrm>
            <a:off x="504825" y="179388"/>
            <a:ext cx="8639175" cy="800100"/>
          </a:xfrm>
          <a:prstGeom prst="rect">
            <a:avLst/>
          </a:prstGeom>
          <a:noFill/>
          <a:ln w="0">
            <a:noFill/>
          </a:ln>
        </p:spPr>
        <p:txBody>
          <a:bodyPr tIns="91440" bIns="91440" anchor="ctr">
            <a:noAutofit/>
          </a:bodyPr>
          <a:lstStyle/>
          <a:p>
            <a:pPr>
              <a:lnSpc>
                <a:spcPct val="100000"/>
              </a:lnSpc>
              <a:buNone/>
            </a:pPr>
            <a:r>
              <a:rPr lang="en-US" sz="2800" b="1" strike="noStrike" spc="-1" dirty="0">
                <a:solidFill>
                  <a:srgbClr val="00324D"/>
                </a:solidFill>
                <a:latin typeface="Arial"/>
                <a:ea typeface="Arial"/>
              </a:rPr>
              <a:t>Longitudinal Analysis</a:t>
            </a:r>
            <a:endParaRPr lang="de-DE" sz="2800" b="0" strike="noStrike" spc="-1" dirty="0">
              <a:solidFill>
                <a:srgbClr val="000000"/>
              </a:solidFill>
              <a:latin typeface="Arial"/>
            </a:endParaRPr>
          </a:p>
        </p:txBody>
      </p:sp>
      <p:sp>
        <p:nvSpPr>
          <p:cNvPr id="150"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5000"/>
              </a:lnSpc>
              <a:buClr>
                <a:srgbClr val="595959"/>
              </a:buClr>
              <a:buFont typeface="Arial"/>
              <a:buChar char="●"/>
            </a:pPr>
            <a:r>
              <a:rPr lang="en-GB" sz="1800" spc="-1" dirty="0">
                <a:solidFill>
                  <a:srgbClr val="595959"/>
                </a:solidFill>
                <a:latin typeface="Arial"/>
                <a:cs typeface="Arial"/>
              </a:rPr>
              <a:t>Improves estimates of morphological change over time</a:t>
            </a:r>
            <a:endParaRPr lang="de-DE" sz="1800" spc="-1" dirty="0">
              <a:solidFill>
                <a:srgbClr val="595959"/>
              </a:solidFill>
              <a:latin typeface="Arial"/>
              <a:cs typeface="Arial"/>
            </a:endParaRPr>
          </a:p>
          <a:p>
            <a:pPr marL="457200" indent="-342900">
              <a:lnSpc>
                <a:spcPct val="114999"/>
              </a:lnSpc>
              <a:buClr>
                <a:srgbClr val="595959"/>
              </a:buClr>
              <a:buFont typeface="Arial"/>
              <a:buChar char="●"/>
            </a:pPr>
            <a:r>
              <a:rPr lang="en-GB" sz="1800" spc="-1" dirty="0">
                <a:solidFill>
                  <a:srgbClr val="595959"/>
                </a:solidFill>
                <a:latin typeface="Arial"/>
                <a:ea typeface="Arial"/>
              </a:rPr>
              <a:t>Detects</a:t>
            </a:r>
            <a:r>
              <a:rPr lang="en-GB" sz="1800" b="0" strike="noStrike" spc="-1" dirty="0">
                <a:solidFill>
                  <a:srgbClr val="595959"/>
                </a:solidFill>
                <a:latin typeface="Arial"/>
                <a:ea typeface="Arial"/>
              </a:rPr>
              <a:t> smaller changes or requires fewer </a:t>
            </a:r>
            <a:r>
              <a:rPr lang="en-GB" sz="1800" spc="-1" dirty="0">
                <a:solidFill>
                  <a:srgbClr val="595959"/>
                </a:solidFill>
                <a:latin typeface="Arial"/>
                <a:ea typeface="Arial"/>
              </a:rPr>
              <a:t>study participants</a:t>
            </a:r>
            <a:endParaRPr lang="en-GB"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Disease</a:t>
            </a:r>
            <a:r>
              <a:rPr lang="en-GB" sz="1800" b="0" strike="noStrike" spc="-1" dirty="0">
                <a:solidFill>
                  <a:srgbClr val="595959"/>
                </a:solidFill>
                <a:latin typeface="Arial"/>
                <a:ea typeface="Arial"/>
              </a:rPr>
              <a:t> progression </a:t>
            </a:r>
            <a:r>
              <a:rPr lang="en-GB" sz="1800" spc="-1" dirty="0">
                <a:solidFill>
                  <a:srgbClr val="595959"/>
                </a:solidFill>
                <a:latin typeface="Arial"/>
                <a:ea typeface="Arial"/>
              </a:rPr>
              <a:t>or atrophy rates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Estimation</a:t>
            </a:r>
            <a:r>
              <a:rPr lang="en-GB" sz="1800" b="0" strike="noStrike" spc="-1" dirty="0">
                <a:solidFill>
                  <a:srgbClr val="595959"/>
                </a:solidFill>
                <a:latin typeface="Arial"/>
                <a:ea typeface="Arial"/>
              </a:rPr>
              <a:t> </a:t>
            </a:r>
            <a:r>
              <a:rPr lang="en-GB" sz="1800" spc="-1" dirty="0">
                <a:solidFill>
                  <a:srgbClr val="595959"/>
                </a:solidFill>
                <a:latin typeface="Arial"/>
                <a:ea typeface="Arial"/>
              </a:rPr>
              <a:t>of time</a:t>
            </a:r>
            <a:r>
              <a:rPr lang="en-GB" sz="1800" b="0" strike="noStrike" spc="-1" dirty="0">
                <a:solidFill>
                  <a:srgbClr val="595959"/>
                </a:solidFill>
                <a:latin typeface="Arial"/>
                <a:ea typeface="Arial"/>
              </a:rPr>
              <a:t> to onset of symptoms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pPr>
            <a:r>
              <a:rPr lang="en-GB" sz="1800" spc="-1" dirty="0">
                <a:solidFill>
                  <a:srgbClr val="595959"/>
                </a:solidFill>
                <a:latin typeface="Arial"/>
                <a:ea typeface="Arial"/>
              </a:rPr>
              <a:t>Drug</a:t>
            </a:r>
            <a:r>
              <a:rPr lang="en-GB" sz="1800" b="0" strike="noStrike" spc="-1" dirty="0">
                <a:solidFill>
                  <a:srgbClr val="595959"/>
                </a:solidFill>
                <a:latin typeface="Arial"/>
                <a:ea typeface="Arial"/>
              </a:rPr>
              <a:t> </a:t>
            </a:r>
            <a:r>
              <a:rPr lang="en-GB" sz="1800" spc="-1" dirty="0">
                <a:solidFill>
                  <a:srgbClr val="595959"/>
                </a:solidFill>
                <a:latin typeface="Arial"/>
                <a:ea typeface="Arial"/>
              </a:rPr>
              <a:t>treatment assessment</a:t>
            </a:r>
            <a:endParaRPr lang="de-DE"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p:txBody>
      </p:sp>
      <p:sp>
        <p:nvSpPr>
          <p:cNvPr id="151" name="Text Box 4"/>
          <p:cNvSpPr/>
          <p:nvPr/>
        </p:nvSpPr>
        <p:spPr>
          <a:xfrm>
            <a:off x="485280" y="1026720"/>
            <a:ext cx="9089280" cy="961920"/>
          </a:xfrm>
          <a:prstGeom prst="rect">
            <a:avLst/>
          </a:prstGeom>
          <a:noFill/>
          <a:ln w="0">
            <a:noFill/>
          </a:ln>
        </p:spPr>
        <p:style>
          <a:lnRef idx="0">
            <a:scrgbClr r="0" g="0" b="0"/>
          </a:lnRef>
          <a:fillRef idx="0">
            <a:scrgbClr r="0" g="0" b="0"/>
          </a:fillRef>
          <a:effectRef idx="0">
            <a:scrgbClr r="0" g="0" b="0"/>
          </a:effectRef>
          <a:fontRef idx="minor"/>
        </p:style>
        <p:txBody>
          <a:bodyPr lIns="0" tIns="20160" rIns="0" bIns="0" anchor="t">
            <a:noAutofit/>
          </a:bodyPr>
          <a:lstStyle/>
          <a:p>
            <a:pPr>
              <a:lnSpc>
                <a:spcPct val="88000"/>
              </a:lnSpc>
              <a:buNone/>
              <a:tabLst>
                <a:tab pos="0" algn="l"/>
              </a:tabLst>
            </a:pPr>
            <a:endParaRPr lang="en-US" sz="1800" b="0" strike="noStrike" spc="-1" dirty="0">
              <a:latin typeface="Arial"/>
            </a:endParaRPr>
          </a:p>
          <a:p>
            <a:pPr>
              <a:lnSpc>
                <a:spcPct val="88000"/>
              </a:lnSpc>
              <a:buNone/>
              <a:tabLst>
                <a:tab pos="111240" algn="l"/>
                <a:tab pos="568440" algn="l"/>
                <a:tab pos="1025640" algn="l"/>
                <a:tab pos="1482840" algn="l"/>
                <a:tab pos="1940040" algn="l"/>
                <a:tab pos="2397240" algn="l"/>
                <a:tab pos="2854440" algn="l"/>
                <a:tab pos="3311640" algn="l"/>
                <a:tab pos="3768840" algn="l"/>
                <a:tab pos="4226040" algn="l"/>
                <a:tab pos="4683240" algn="l"/>
                <a:tab pos="5140440" algn="l"/>
                <a:tab pos="5597640" algn="l"/>
                <a:tab pos="6054840" algn="l"/>
                <a:tab pos="6512040" algn="l"/>
                <a:tab pos="6969240" algn="l"/>
                <a:tab pos="7426440" algn="l"/>
                <a:tab pos="7883640" algn="l"/>
                <a:tab pos="8340840" algn="l"/>
                <a:tab pos="8798040" algn="l"/>
              </a:tabLst>
            </a:pPr>
            <a:endParaRPr lang="en-US" sz="1800" b="0" strike="noStrike" spc="-1" dirty="0">
              <a:latin typeface="Arial"/>
            </a:endParaRPr>
          </a:p>
        </p:txBody>
      </p:sp>
      <p:sp>
        <p:nvSpPr>
          <p:cNvPr id="2" name="PlaceHolder 2">
            <a:extLst>
              <a:ext uri="{FF2B5EF4-FFF2-40B4-BE49-F238E27FC236}">
                <a16:creationId xmlns:a16="http://schemas.microsoft.com/office/drawing/2014/main" id="{E1FFDC27-C735-04C4-6C8C-69F8931DB292}"/>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a:t>
            </a:fld>
            <a:endParaRPr lang="en-DE" dirty="0">
              <a:latin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5C8CA-6ECD-3DCF-7B70-8116298A7E7C}"/>
            </a:ext>
          </a:extLst>
        </p:cNvPr>
        <p:cNvGrpSpPr/>
        <p:nvPr/>
      </p:nvGrpSpPr>
      <p:grpSpPr>
        <a:xfrm>
          <a:off x="0" y="0"/>
          <a:ext cx="0" cy="0"/>
          <a:chOff x="0" y="0"/>
          <a:chExt cx="0" cy="0"/>
        </a:xfrm>
      </p:grpSpPr>
      <p:pic>
        <p:nvPicPr>
          <p:cNvPr id="10" name="Picture 9" descr="A group of gray and blue brain&#10;&#10;AI-generated content may be incorrect.">
            <a:extLst>
              <a:ext uri="{FF2B5EF4-FFF2-40B4-BE49-F238E27FC236}">
                <a16:creationId xmlns:a16="http://schemas.microsoft.com/office/drawing/2014/main" id="{C1CD7470-A807-7E6E-F0A5-8D039A9D4DE9}"/>
              </a:ext>
            </a:extLst>
          </p:cNvPr>
          <p:cNvPicPr>
            <a:picLocks noChangeAspect="1"/>
          </p:cNvPicPr>
          <p:nvPr/>
        </p:nvPicPr>
        <p:blipFill>
          <a:blip r:embed="rId3" cstate="print"/>
          <a:srcRect t="-1" r="50308" b="49752"/>
          <a:stretch>
            <a:fillRect/>
          </a:stretch>
        </p:blipFill>
        <p:spPr>
          <a:xfrm>
            <a:off x="248213" y="1771665"/>
            <a:ext cx="4323787" cy="3236462"/>
          </a:xfrm>
          <a:prstGeom prst="rect">
            <a:avLst/>
          </a:prstGeom>
        </p:spPr>
      </p:pic>
      <p:sp>
        <p:nvSpPr>
          <p:cNvPr id="22" name="TextBox 5">
            <a:extLst>
              <a:ext uri="{FF2B5EF4-FFF2-40B4-BE49-F238E27FC236}">
                <a16:creationId xmlns:a16="http://schemas.microsoft.com/office/drawing/2014/main" id="{25D77C38-3E8B-05CF-0542-597072A9976F}"/>
              </a:ext>
            </a:extLst>
          </p:cNvPr>
          <p:cNvSpPr txBox="1"/>
          <p:nvPr/>
        </p:nvSpPr>
        <p:spPr>
          <a:xfrm>
            <a:off x="601590" y="1231215"/>
            <a:ext cx="1284326"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endParaRPr lang="en-US" dirty="0">
              <a:solidFill>
                <a:srgbClr val="595959"/>
              </a:solidFill>
            </a:endParaRPr>
          </a:p>
        </p:txBody>
      </p:sp>
      <p:sp>
        <p:nvSpPr>
          <p:cNvPr id="24" name="TextBox 6">
            <a:extLst>
              <a:ext uri="{FF2B5EF4-FFF2-40B4-BE49-F238E27FC236}">
                <a16:creationId xmlns:a16="http://schemas.microsoft.com/office/drawing/2014/main" id="{A2F59662-AAFD-2070-3ED4-6D4493D29EF7}"/>
              </a:ext>
            </a:extLst>
          </p:cNvPr>
          <p:cNvSpPr txBox="1"/>
          <p:nvPr/>
        </p:nvSpPr>
        <p:spPr>
          <a:xfrm>
            <a:off x="2505461" y="1237392"/>
            <a:ext cx="185499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r>
              <a:rPr lang="en-DE">
                <a:solidFill>
                  <a:srgbClr val="595959"/>
                </a:solidFill>
              </a:rPr>
              <a:t>-long</a:t>
            </a:r>
          </a:p>
        </p:txBody>
      </p:sp>
      <p:sp>
        <p:nvSpPr>
          <p:cNvPr id="11" name="Rechteck 10">
            <a:extLst>
              <a:ext uri="{FF2B5EF4-FFF2-40B4-BE49-F238E27FC236}">
                <a16:creationId xmlns:a16="http://schemas.microsoft.com/office/drawing/2014/main" id="{6A213587-5154-9AF7-95B8-E3AF15B723BC}"/>
              </a:ext>
            </a:extLst>
          </p:cNvPr>
          <p:cNvSpPr/>
          <p:nvPr/>
        </p:nvSpPr>
        <p:spPr>
          <a:xfrm>
            <a:off x="6229817" y="5213195"/>
            <a:ext cx="1157861" cy="2564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A568AF32-4BE9-B895-0137-859F8D34691C}"/>
              </a:ext>
            </a:extLst>
          </p:cNvPr>
          <p:cNvSpPr/>
          <p:nvPr/>
        </p:nvSpPr>
        <p:spPr>
          <a:xfrm>
            <a:off x="5179739" y="5213195"/>
            <a:ext cx="775011" cy="256478"/>
          </a:xfrm>
          <a:prstGeom prst="rect">
            <a:avLst/>
          </a:prstGeom>
          <a:solidFill>
            <a:srgbClr val="162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3" name="TextBox 10">
            <a:extLst>
              <a:ext uri="{FF2B5EF4-FFF2-40B4-BE49-F238E27FC236}">
                <a16:creationId xmlns:a16="http://schemas.microsoft.com/office/drawing/2014/main" id="{99D33DC0-ED12-A2EB-F36A-7276C5072AB1}"/>
              </a:ext>
            </a:extLst>
          </p:cNvPr>
          <p:cNvSpPr txBox="1"/>
          <p:nvPr/>
        </p:nvSpPr>
        <p:spPr>
          <a:xfrm>
            <a:off x="2505461" y="5148632"/>
            <a:ext cx="5114980"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95959"/>
                </a:solidFill>
                <a:ea typeface="+mn-lt"/>
                <a:cs typeface="+mn-lt"/>
              </a:rPr>
              <a:t>Dementia Oasis 2, N=271, </a:t>
            </a:r>
            <a:r>
              <a:rPr lang="en-US" dirty="0">
                <a:solidFill>
                  <a:schemeClr val="bg1"/>
                </a:solidFill>
                <a:ea typeface="+mn-lt"/>
                <a:cs typeface="+mn-lt"/>
              </a:rPr>
              <a:t>p=0.05</a:t>
            </a:r>
            <a:r>
              <a:rPr lang="en-US" dirty="0">
                <a:solidFill>
                  <a:srgbClr val="595959"/>
                </a:solidFill>
                <a:ea typeface="+mn-lt"/>
                <a:cs typeface="+mn-lt"/>
              </a:rPr>
              <a:t> </a:t>
            </a:r>
            <a:r>
              <a:rPr lang="en-US" dirty="0">
                <a:solidFill>
                  <a:srgbClr val="595959"/>
                </a:solidFill>
              </a:rPr>
              <a:t>➔ p=</a:t>
            </a:r>
            <a:r>
              <a:rPr lang="en-US" dirty="0">
                <a:solidFill>
                  <a:srgbClr val="595959"/>
                </a:solidFill>
                <a:ea typeface="+mn-lt"/>
                <a:cs typeface="+mn-lt"/>
              </a:rPr>
              <a:t>0.00001 </a:t>
            </a:r>
            <a:endParaRPr lang="en-US" dirty="0">
              <a:solidFill>
                <a:srgbClr val="595959"/>
              </a:solidFill>
            </a:endParaRPr>
          </a:p>
        </p:txBody>
      </p:sp>
      <p:sp>
        <p:nvSpPr>
          <p:cNvPr id="14" name="PlaceHolder 1">
            <a:extLst>
              <a:ext uri="{FF2B5EF4-FFF2-40B4-BE49-F238E27FC236}">
                <a16:creationId xmlns:a16="http://schemas.microsoft.com/office/drawing/2014/main" id="{8B4C2B23-9C6D-4C25-8A2D-9DC1DFB3FEDD}"/>
              </a:ext>
            </a:extLst>
          </p:cNvPr>
          <p:cNvSpPr txBox="1">
            <a:spLocks/>
          </p:cNvSpPr>
          <p:nvPr/>
        </p:nvSpPr>
        <p:spPr>
          <a:xfrm>
            <a:off x="360000" y="368026"/>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spc="-1" dirty="0">
                <a:solidFill>
                  <a:srgbClr val="00324D"/>
                </a:solidFill>
                <a:latin typeface="+mj-lt"/>
                <a:ea typeface="Arial"/>
                <a:cs typeface="+mj-cs"/>
              </a:rPr>
              <a:t>4</a:t>
            </a:r>
            <a:r>
              <a:rPr kumimoji="0" lang="en-US" sz="2800" b="1" i="0" u="none" strike="noStrike" kern="1200" cap="none" spc="-1" normalizeH="0" baseline="0" noProof="0" dirty="0">
                <a:ln>
                  <a:noFill/>
                </a:ln>
                <a:solidFill>
                  <a:srgbClr val="00324D"/>
                </a:solidFill>
                <a:effectLst/>
                <a:uLnTx/>
                <a:uFillTx/>
                <a:latin typeface="+mj-lt"/>
                <a:ea typeface="Arial"/>
                <a:cs typeface="+mj-cs"/>
              </a:rPr>
              <a:t>) Group Analysis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4" name="PlaceHolder 2">
            <a:extLst>
              <a:ext uri="{FF2B5EF4-FFF2-40B4-BE49-F238E27FC236}">
                <a16:creationId xmlns:a16="http://schemas.microsoft.com/office/drawing/2014/main" id="{EED5E7C4-D5A4-4898-8946-A8031339614E}"/>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50</a:t>
            </a:fld>
            <a:endParaRPr lang="en-DE" dirty="0">
              <a:latin typeface="Times New Roman"/>
            </a:endParaRPr>
          </a:p>
        </p:txBody>
      </p:sp>
    </p:spTree>
    <p:extLst>
      <p:ext uri="{BB962C8B-B14F-4D97-AF65-F5344CB8AC3E}">
        <p14:creationId xmlns:p14="http://schemas.microsoft.com/office/powerpoint/2010/main" val="3502038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4A053F-0134-43EC-C444-84E8CD46628D}"/>
            </a:ext>
          </a:extLst>
        </p:cNvPr>
        <p:cNvGrpSpPr/>
        <p:nvPr/>
      </p:nvGrpSpPr>
      <p:grpSpPr>
        <a:xfrm>
          <a:off x="0" y="0"/>
          <a:ext cx="0" cy="0"/>
          <a:chOff x="0" y="0"/>
          <a:chExt cx="0" cy="0"/>
        </a:xfrm>
      </p:grpSpPr>
      <p:pic>
        <p:nvPicPr>
          <p:cNvPr id="2" name="Content Placeholder 4" descr="A group of red and yellow brain images&#10;&#10;AI-generated content may be incorrect.">
            <a:extLst>
              <a:ext uri="{FF2B5EF4-FFF2-40B4-BE49-F238E27FC236}">
                <a16:creationId xmlns:a16="http://schemas.microsoft.com/office/drawing/2014/main" id="{E882BEBE-082C-7596-62EB-EEAD18FDF707}"/>
              </a:ext>
            </a:extLst>
          </p:cNvPr>
          <p:cNvPicPr>
            <a:picLocks noGrp="1" noChangeAspect="1"/>
          </p:cNvPicPr>
          <p:nvPr/>
        </p:nvPicPr>
        <p:blipFill>
          <a:blip r:embed="rId3" cstate="print"/>
          <a:srcRect b="49198"/>
          <a:stretch/>
        </p:blipFill>
        <p:spPr>
          <a:xfrm>
            <a:off x="249570" y="1751538"/>
            <a:ext cx="8691042" cy="3268361"/>
          </a:xfrm>
          <a:prstGeom prst="rect">
            <a:avLst/>
          </a:prstGeom>
        </p:spPr>
      </p:pic>
      <p:pic>
        <p:nvPicPr>
          <p:cNvPr id="10" name="Picture 9" descr="A group of gray and blue brain&#10;&#10;AI-generated content may be incorrect.">
            <a:extLst>
              <a:ext uri="{FF2B5EF4-FFF2-40B4-BE49-F238E27FC236}">
                <a16:creationId xmlns:a16="http://schemas.microsoft.com/office/drawing/2014/main" id="{EA41D895-9808-FA73-BEEC-E97B4C3979E5}"/>
              </a:ext>
            </a:extLst>
          </p:cNvPr>
          <p:cNvPicPr>
            <a:picLocks noChangeAspect="1"/>
          </p:cNvPicPr>
          <p:nvPr/>
        </p:nvPicPr>
        <p:blipFill>
          <a:blip r:embed="rId4" cstate="print"/>
          <a:srcRect t="-1" b="49752"/>
          <a:stretch/>
        </p:blipFill>
        <p:spPr>
          <a:xfrm>
            <a:off x="248213" y="1771665"/>
            <a:ext cx="8701113" cy="3236462"/>
          </a:xfrm>
          <a:prstGeom prst="rect">
            <a:avLst/>
          </a:prstGeom>
        </p:spPr>
      </p:pic>
      <p:sp>
        <p:nvSpPr>
          <p:cNvPr id="22" name="TextBox 5">
            <a:extLst>
              <a:ext uri="{FF2B5EF4-FFF2-40B4-BE49-F238E27FC236}">
                <a16:creationId xmlns:a16="http://schemas.microsoft.com/office/drawing/2014/main" id="{1FB0F358-2A89-4C96-AE3E-21DA17A48C29}"/>
              </a:ext>
            </a:extLst>
          </p:cNvPr>
          <p:cNvSpPr txBox="1"/>
          <p:nvPr/>
        </p:nvSpPr>
        <p:spPr>
          <a:xfrm>
            <a:off x="601590" y="1231215"/>
            <a:ext cx="1284326"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endParaRPr lang="en-US" dirty="0">
              <a:solidFill>
                <a:srgbClr val="595959"/>
              </a:solidFill>
            </a:endParaRPr>
          </a:p>
        </p:txBody>
      </p:sp>
      <p:sp>
        <p:nvSpPr>
          <p:cNvPr id="24" name="TextBox 6">
            <a:extLst>
              <a:ext uri="{FF2B5EF4-FFF2-40B4-BE49-F238E27FC236}">
                <a16:creationId xmlns:a16="http://schemas.microsoft.com/office/drawing/2014/main" id="{0004DB4E-9090-0316-4817-50F4D2E40E04}"/>
              </a:ext>
            </a:extLst>
          </p:cNvPr>
          <p:cNvSpPr txBox="1"/>
          <p:nvPr/>
        </p:nvSpPr>
        <p:spPr>
          <a:xfrm>
            <a:off x="2505461" y="1237392"/>
            <a:ext cx="185499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FreeSurfer</a:t>
            </a:r>
            <a:r>
              <a:rPr lang="en-DE">
                <a:solidFill>
                  <a:srgbClr val="595959"/>
                </a:solidFill>
              </a:rPr>
              <a:t>-long</a:t>
            </a:r>
          </a:p>
        </p:txBody>
      </p:sp>
      <p:sp>
        <p:nvSpPr>
          <p:cNvPr id="26" name="TextBox 8">
            <a:extLst>
              <a:ext uri="{FF2B5EF4-FFF2-40B4-BE49-F238E27FC236}">
                <a16:creationId xmlns:a16="http://schemas.microsoft.com/office/drawing/2014/main" id="{EF285121-7716-BDB4-AEBB-2FB5A5335CDB}"/>
              </a:ext>
            </a:extLst>
          </p:cNvPr>
          <p:cNvSpPr txBox="1"/>
          <p:nvPr/>
        </p:nvSpPr>
        <p:spPr>
          <a:xfrm>
            <a:off x="6883872" y="1231215"/>
            <a:ext cx="1810111"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FastSurfer</a:t>
            </a:r>
            <a:r>
              <a:rPr lang="en-DE">
                <a:solidFill>
                  <a:srgbClr val="595959"/>
                </a:solidFill>
              </a:rPr>
              <a:t>-long</a:t>
            </a:r>
          </a:p>
        </p:txBody>
      </p:sp>
      <p:sp>
        <p:nvSpPr>
          <p:cNvPr id="28" name="TextBox 9">
            <a:extLst>
              <a:ext uri="{FF2B5EF4-FFF2-40B4-BE49-F238E27FC236}">
                <a16:creationId xmlns:a16="http://schemas.microsoft.com/office/drawing/2014/main" id="{86267C38-122B-09B6-09BB-FAB836406765}"/>
              </a:ext>
            </a:extLst>
          </p:cNvPr>
          <p:cNvSpPr txBox="1"/>
          <p:nvPr/>
        </p:nvSpPr>
        <p:spPr>
          <a:xfrm>
            <a:off x="4905933" y="1236024"/>
            <a:ext cx="1261884"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DE" err="1">
                <a:solidFill>
                  <a:srgbClr val="595959"/>
                </a:solidFill>
              </a:rPr>
              <a:t>FastSurfer</a:t>
            </a:r>
            <a:endParaRPr lang="en-US" dirty="0">
              <a:solidFill>
                <a:srgbClr val="595959"/>
              </a:solidFill>
            </a:endParaRPr>
          </a:p>
        </p:txBody>
      </p:sp>
      <p:sp>
        <p:nvSpPr>
          <p:cNvPr id="11" name="Rechteck 10"/>
          <p:cNvSpPr/>
          <p:nvPr/>
        </p:nvSpPr>
        <p:spPr>
          <a:xfrm>
            <a:off x="6229817" y="5213195"/>
            <a:ext cx="1157861" cy="2564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p:cNvSpPr/>
          <p:nvPr/>
        </p:nvSpPr>
        <p:spPr>
          <a:xfrm>
            <a:off x="5179739" y="5213195"/>
            <a:ext cx="775011" cy="256478"/>
          </a:xfrm>
          <a:prstGeom prst="rect">
            <a:avLst/>
          </a:prstGeom>
          <a:solidFill>
            <a:srgbClr val="162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3" name="TextBox 10">
            <a:extLst>
              <a:ext uri="{FF2B5EF4-FFF2-40B4-BE49-F238E27FC236}">
                <a16:creationId xmlns:a16="http://schemas.microsoft.com/office/drawing/2014/main" id="{ECF16372-2C98-AAD5-38ED-102076F193BD}"/>
              </a:ext>
            </a:extLst>
          </p:cNvPr>
          <p:cNvSpPr txBox="1"/>
          <p:nvPr/>
        </p:nvSpPr>
        <p:spPr>
          <a:xfrm>
            <a:off x="2505461" y="5156768"/>
            <a:ext cx="5114980"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95959"/>
                </a:solidFill>
                <a:ea typeface="+mn-lt"/>
                <a:cs typeface="+mn-lt"/>
              </a:rPr>
              <a:t>Dementia Oasis 2, N=271, </a:t>
            </a:r>
            <a:r>
              <a:rPr lang="en-US" dirty="0">
                <a:solidFill>
                  <a:schemeClr val="bg1"/>
                </a:solidFill>
                <a:ea typeface="+mn-lt"/>
                <a:cs typeface="+mn-lt"/>
              </a:rPr>
              <a:t>p=0.05</a:t>
            </a:r>
            <a:r>
              <a:rPr lang="en-US" dirty="0">
                <a:solidFill>
                  <a:srgbClr val="595959"/>
                </a:solidFill>
                <a:ea typeface="+mn-lt"/>
                <a:cs typeface="+mn-lt"/>
              </a:rPr>
              <a:t> </a:t>
            </a:r>
            <a:r>
              <a:rPr lang="en-US" dirty="0">
                <a:solidFill>
                  <a:srgbClr val="595959"/>
                </a:solidFill>
              </a:rPr>
              <a:t>➔ p=</a:t>
            </a:r>
            <a:r>
              <a:rPr lang="en-US" dirty="0">
                <a:solidFill>
                  <a:srgbClr val="595959"/>
                </a:solidFill>
                <a:ea typeface="+mn-lt"/>
                <a:cs typeface="+mn-lt"/>
              </a:rPr>
              <a:t>0.00001 </a:t>
            </a:r>
            <a:endParaRPr lang="en-US" dirty="0">
              <a:solidFill>
                <a:srgbClr val="595959"/>
              </a:solidFill>
            </a:endParaRPr>
          </a:p>
        </p:txBody>
      </p:sp>
      <p:sp>
        <p:nvSpPr>
          <p:cNvPr id="14" name="PlaceHolder 1">
            <a:extLst>
              <a:ext uri="{FF2B5EF4-FFF2-40B4-BE49-F238E27FC236}">
                <a16:creationId xmlns:a16="http://schemas.microsoft.com/office/drawing/2014/main" id="{0234CE11-84AD-E44E-4D5E-7DA7B2AF65BA}"/>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spc="-1" dirty="0">
                <a:solidFill>
                  <a:srgbClr val="00324D"/>
                </a:solidFill>
                <a:latin typeface="+mj-lt"/>
                <a:ea typeface="Arial"/>
                <a:cs typeface="+mj-cs"/>
              </a:rPr>
              <a:t>4</a:t>
            </a:r>
            <a:r>
              <a:rPr kumimoji="0" lang="en-US" sz="2800" b="1" i="0" u="none" strike="noStrike" kern="1200" cap="none" spc="-1" normalizeH="0" baseline="0" noProof="0" dirty="0">
                <a:ln>
                  <a:noFill/>
                </a:ln>
                <a:solidFill>
                  <a:srgbClr val="00324D"/>
                </a:solidFill>
                <a:effectLst/>
                <a:uLnTx/>
                <a:uFillTx/>
                <a:latin typeface="+mj-lt"/>
                <a:ea typeface="Arial"/>
                <a:cs typeface="+mj-cs"/>
              </a:rPr>
              <a:t>) Group Analysis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4" name="PlaceHolder 2">
            <a:extLst>
              <a:ext uri="{FF2B5EF4-FFF2-40B4-BE49-F238E27FC236}">
                <a16:creationId xmlns:a16="http://schemas.microsoft.com/office/drawing/2014/main" id="{8F5CD407-A9D7-B88F-79BB-2AA25BE5E17F}"/>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51</a:t>
            </a:fld>
            <a:endParaRPr lang="en-DE" dirty="0">
              <a:latin typeface="Times New Roman"/>
            </a:endParaRPr>
          </a:p>
        </p:txBody>
      </p:sp>
    </p:spTree>
    <p:extLst>
      <p:ext uri="{BB962C8B-B14F-4D97-AF65-F5344CB8AC3E}">
        <p14:creationId xmlns:p14="http://schemas.microsoft.com/office/powerpoint/2010/main" val="1462374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 Box 4"/>
          <p:cNvSpPr/>
          <p:nvPr/>
        </p:nvSpPr>
        <p:spPr>
          <a:xfrm>
            <a:off x="840960" y="4555637"/>
            <a:ext cx="7323840" cy="6638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GB" spc="-1" dirty="0">
                <a:solidFill>
                  <a:srgbClr val="595959"/>
                </a:solidFill>
                <a:latin typeface="Arial"/>
                <a:ea typeface="ＭＳ Ｐゴシック"/>
              </a:rPr>
              <a:t>Longitudinal FreeSurfer </a:t>
            </a:r>
            <a:r>
              <a:rPr lang="en-GB" sz="1800" b="0" strike="noStrike" spc="-1" dirty="0">
                <a:solidFill>
                  <a:srgbClr val="595959"/>
                </a:solidFill>
                <a:latin typeface="Arial"/>
                <a:ea typeface="ＭＳ Ｐゴシック"/>
              </a:rPr>
              <a:t>[LONG] shows higher precision and </a:t>
            </a:r>
            <a:r>
              <a:rPr lang="en-GB" spc="-1" dirty="0">
                <a:solidFill>
                  <a:srgbClr val="595959"/>
                </a:solidFill>
                <a:latin typeface="Arial"/>
                <a:ea typeface="ＭＳ Ｐゴシック"/>
              </a:rPr>
              <a:t>better</a:t>
            </a:r>
            <a:endParaRPr lang="en-US" spc="-1" dirty="0">
              <a:solidFill>
                <a:srgbClr val="595959"/>
              </a:solidFill>
              <a:latin typeface="Arial"/>
              <a:ea typeface="ＭＳ Ｐゴシック"/>
            </a:endParaRPr>
          </a:p>
          <a:p>
            <a:pPr marL="339725" indent="-339725">
              <a:lnSpc>
                <a:spcPct val="88000"/>
              </a:lnSpc>
              <a:spcAft>
                <a:spcPts val="547"/>
              </a:spcAft>
              <a:tabLst>
                <a:tab pos="0" algn="l"/>
              </a:tabLst>
            </a:pPr>
            <a:r>
              <a:rPr lang="en-GB" spc="-1" dirty="0">
                <a:solidFill>
                  <a:srgbClr val="595959"/>
                </a:solidFill>
                <a:latin typeface="Arial"/>
                <a:ea typeface="ＭＳ Ｐゴシック"/>
              </a:rPr>
              <a:t>discrimination</a:t>
            </a:r>
            <a:r>
              <a:rPr lang="en-GB" sz="1800" b="0" strike="noStrike" spc="-1" dirty="0">
                <a:solidFill>
                  <a:srgbClr val="595959"/>
                </a:solidFill>
                <a:latin typeface="Arial"/>
                <a:ea typeface="ＭＳ Ｐゴシック"/>
              </a:rPr>
              <a:t> power between groups (specificity and sensitivity).</a:t>
            </a:r>
            <a:endParaRPr lang="en-US" sz="1800" b="0" strike="noStrike" spc="-1" dirty="0">
              <a:solidFill>
                <a:srgbClr val="595959"/>
              </a:solidFill>
              <a:latin typeface="Arial"/>
            </a:endParaRPr>
          </a:p>
        </p:txBody>
      </p:sp>
      <p:sp>
        <p:nvSpPr>
          <p:cNvPr id="290" name="Text Box 5"/>
          <p:cNvSpPr/>
          <p:nvPr/>
        </p:nvSpPr>
        <p:spPr>
          <a:xfrm>
            <a:off x="1173960" y="1023598"/>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Independent Processing</a:t>
            </a:r>
            <a:endParaRPr lang="en-US" sz="1800" b="0" strike="noStrike" spc="-1" dirty="0">
              <a:solidFill>
                <a:srgbClr val="595959"/>
              </a:solidFill>
              <a:latin typeface="Arial"/>
            </a:endParaRPr>
          </a:p>
        </p:txBody>
      </p:sp>
      <p:pic>
        <p:nvPicPr>
          <p:cNvPr id="291" name="Picture 1" descr="cross-hd.eps"/>
          <p:cNvPicPr/>
          <p:nvPr/>
        </p:nvPicPr>
        <p:blipFill>
          <a:blip r:embed="rId3"/>
          <a:stretch/>
        </p:blipFill>
        <p:spPr>
          <a:xfrm>
            <a:off x="945000" y="1458838"/>
            <a:ext cx="3571920" cy="2903400"/>
          </a:xfrm>
          <a:prstGeom prst="rect">
            <a:avLst/>
          </a:prstGeom>
          <a:ln w="0">
            <a:noFill/>
          </a:ln>
        </p:spPr>
      </p:pic>
      <p:grpSp>
        <p:nvGrpSpPr>
          <p:cNvPr id="292" name="Group 3"/>
          <p:cNvGrpSpPr/>
          <p:nvPr/>
        </p:nvGrpSpPr>
        <p:grpSpPr>
          <a:xfrm>
            <a:off x="4628880" y="1023598"/>
            <a:ext cx="3544200" cy="3340080"/>
            <a:chOff x="4628880" y="1310040"/>
            <a:chExt cx="3544200" cy="3340080"/>
          </a:xfrm>
        </p:grpSpPr>
        <p:sp>
          <p:nvSpPr>
            <p:cNvPr id="293" name="Text Box 6"/>
            <p:cNvSpPr/>
            <p:nvPr/>
          </p:nvSpPr>
          <p:spPr>
            <a:xfrm>
              <a:off x="4801680" y="1310040"/>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Longitudinal Processing</a:t>
              </a:r>
              <a:endParaRPr lang="en-US" sz="1800" b="0" strike="noStrike" spc="-1" dirty="0">
                <a:solidFill>
                  <a:srgbClr val="595959"/>
                </a:solidFill>
                <a:latin typeface="Arial"/>
              </a:endParaRPr>
            </a:p>
          </p:txBody>
        </p:sp>
        <p:pic>
          <p:nvPicPr>
            <p:cNvPr id="294" name="Picture 2" descr="long-hd.eps"/>
            <p:cNvPicPr/>
            <p:nvPr/>
          </p:nvPicPr>
          <p:blipFill>
            <a:blip r:embed="rId4"/>
            <a:stretch/>
          </p:blipFill>
          <p:spPr>
            <a:xfrm>
              <a:off x="4628880" y="1770480"/>
              <a:ext cx="3544200" cy="2879640"/>
            </a:xfrm>
            <a:prstGeom prst="rect">
              <a:avLst/>
            </a:prstGeom>
            <a:ln w="0">
              <a:noFill/>
            </a:ln>
          </p:spPr>
        </p:pic>
      </p:grpSp>
      <p:sp>
        <p:nvSpPr>
          <p:cNvPr id="12" name="PlaceHolder 1">
            <a:extLst>
              <a:ext uri="{FF2B5EF4-FFF2-40B4-BE49-F238E27FC236}">
                <a16:creationId xmlns:a16="http://schemas.microsoft.com/office/drawing/2014/main" id="{0234CE11-84AD-E44E-4D5E-7DA7B2AF65BA}"/>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spc="-1" noProof="0" dirty="0">
                <a:solidFill>
                  <a:srgbClr val="00324D"/>
                </a:solidFill>
                <a:latin typeface="+mj-lt"/>
                <a:ea typeface="Arial"/>
                <a:cs typeface="+mj-cs"/>
              </a:rPr>
              <a:t>5</a:t>
            </a:r>
            <a:r>
              <a:rPr kumimoji="0" lang="en-US" sz="2800" b="1" i="0" u="none" strike="noStrike" kern="1200" cap="none" spc="-1" normalizeH="0" baseline="0" noProof="0" dirty="0">
                <a:ln>
                  <a:noFill/>
                </a:ln>
                <a:solidFill>
                  <a:srgbClr val="00324D"/>
                </a:solidFill>
                <a:effectLst/>
                <a:uLnTx/>
                <a:uFillTx/>
                <a:latin typeface="+mj-lt"/>
                <a:ea typeface="Arial"/>
                <a:cs typeface="+mj-cs"/>
              </a:rPr>
              <a:t>) Huntington’s Disease</a:t>
            </a:r>
            <a:r>
              <a:rPr kumimoji="0" lang="en-US" sz="2800" b="1" i="0" u="none" strike="noStrike" kern="1200" cap="none" spc="-1" normalizeH="0" noProof="0" dirty="0">
                <a:ln>
                  <a:noFill/>
                </a:ln>
                <a:solidFill>
                  <a:srgbClr val="00324D"/>
                </a:solidFill>
                <a:effectLst/>
                <a:uLnTx/>
                <a:uFillTx/>
                <a:latin typeface="+mj-lt"/>
                <a:ea typeface="Arial"/>
                <a:cs typeface="+mj-cs"/>
              </a:rPr>
              <a:t> Analysis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13" name="Textfeld 12"/>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(2012)</a:t>
            </a:r>
            <a:endParaRPr lang="de-DE" sz="1500" i="1" dirty="0">
              <a:solidFill>
                <a:srgbClr val="595959"/>
              </a:solidFill>
            </a:endParaRPr>
          </a:p>
        </p:txBody>
      </p:sp>
      <p:sp>
        <p:nvSpPr>
          <p:cNvPr id="2" name="PlaceHolder 2">
            <a:extLst>
              <a:ext uri="{FF2B5EF4-FFF2-40B4-BE49-F238E27FC236}">
                <a16:creationId xmlns:a16="http://schemas.microsoft.com/office/drawing/2014/main" id="{7D59CA77-CE32-63BB-410C-077DCEDA8D44}"/>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52</a:t>
            </a:fld>
            <a:endParaRPr lang="en-DE" dirty="0">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 Box 5"/>
          <p:cNvSpPr/>
          <p:nvPr/>
        </p:nvSpPr>
        <p:spPr>
          <a:xfrm>
            <a:off x="1173960" y="1013158"/>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Rate of Atrophy</a:t>
            </a:r>
            <a:endParaRPr lang="en-US" sz="1800" b="0" strike="noStrike" spc="-1" dirty="0">
              <a:solidFill>
                <a:srgbClr val="595959"/>
              </a:solidFill>
              <a:latin typeface="Arial"/>
            </a:endParaRPr>
          </a:p>
        </p:txBody>
      </p:sp>
      <p:sp>
        <p:nvSpPr>
          <p:cNvPr id="298" name="Text Box 6"/>
          <p:cNvSpPr/>
          <p:nvPr/>
        </p:nvSpPr>
        <p:spPr>
          <a:xfrm>
            <a:off x="4801680" y="1013158"/>
            <a:ext cx="3363120"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gn="ctr">
              <a:lnSpc>
                <a:spcPct val="93000"/>
              </a:lnSpc>
              <a:spcAft>
                <a:spcPts val="547"/>
              </a:spcAft>
              <a:buNone/>
              <a:tabLst>
                <a:tab pos="0" algn="l"/>
              </a:tabLst>
            </a:pPr>
            <a:r>
              <a:rPr lang="en-GB" sz="1800" b="0" strike="noStrike" spc="-1" dirty="0">
                <a:solidFill>
                  <a:srgbClr val="595959"/>
                </a:solidFill>
                <a:latin typeface="Arial"/>
                <a:ea typeface="ＭＳ Ｐゴシック"/>
              </a:rPr>
              <a:t>Baseline Vol. (normalized)</a:t>
            </a:r>
            <a:endParaRPr lang="en-US" sz="1800" b="0" strike="noStrike" spc="-1" dirty="0">
              <a:solidFill>
                <a:srgbClr val="595959"/>
              </a:solidFill>
              <a:latin typeface="Arial"/>
            </a:endParaRPr>
          </a:p>
        </p:txBody>
      </p:sp>
      <p:pic>
        <p:nvPicPr>
          <p:cNvPr id="299" name="Picture 3" descr="baseline-hd.eps"/>
          <p:cNvPicPr/>
          <p:nvPr/>
        </p:nvPicPr>
        <p:blipFill>
          <a:blip r:embed="rId3"/>
          <a:stretch/>
        </p:blipFill>
        <p:spPr>
          <a:xfrm>
            <a:off x="4686480" y="1487638"/>
            <a:ext cx="3443400" cy="2843640"/>
          </a:xfrm>
          <a:prstGeom prst="rect">
            <a:avLst/>
          </a:prstGeom>
          <a:ln w="0">
            <a:noFill/>
          </a:ln>
        </p:spPr>
      </p:pic>
      <p:sp>
        <p:nvSpPr>
          <p:cNvPr id="10" name="PlaceHolder 1">
            <a:extLst>
              <a:ext uri="{FF2B5EF4-FFF2-40B4-BE49-F238E27FC236}">
                <a16:creationId xmlns:a16="http://schemas.microsoft.com/office/drawing/2014/main" id="{0234CE11-84AD-E44E-4D5E-7DA7B2AF65BA}"/>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spc="-1" noProof="0" dirty="0">
                <a:solidFill>
                  <a:srgbClr val="00324D"/>
                </a:solidFill>
                <a:latin typeface="+mj-lt"/>
                <a:ea typeface="Arial"/>
                <a:cs typeface="+mj-cs"/>
              </a:rPr>
              <a:t>5</a:t>
            </a:r>
            <a:r>
              <a:rPr kumimoji="0" lang="en-US" sz="2800" b="1" i="0" u="none" strike="noStrike" kern="1200" cap="none" spc="-1" normalizeH="0" baseline="0" noProof="0" dirty="0">
                <a:ln>
                  <a:noFill/>
                </a:ln>
                <a:solidFill>
                  <a:srgbClr val="00324D"/>
                </a:solidFill>
                <a:effectLst/>
                <a:uLnTx/>
                <a:uFillTx/>
                <a:latin typeface="+mj-lt"/>
                <a:ea typeface="Arial"/>
                <a:cs typeface="+mj-cs"/>
              </a:rPr>
              <a:t>) Huntington’s Disease</a:t>
            </a:r>
            <a:r>
              <a:rPr kumimoji="0" lang="en-US" sz="2800" b="1" i="0" u="none" strike="noStrike" kern="1200" cap="none" spc="-1" normalizeH="0" noProof="0" dirty="0">
                <a:ln>
                  <a:noFill/>
                </a:ln>
                <a:solidFill>
                  <a:srgbClr val="00324D"/>
                </a:solidFill>
                <a:effectLst/>
                <a:uLnTx/>
                <a:uFillTx/>
                <a:latin typeface="+mj-lt"/>
                <a:ea typeface="Arial"/>
                <a:cs typeface="+mj-cs"/>
              </a:rPr>
              <a:t> Analysis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11" name="Textfeld 10"/>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(2012)</a:t>
            </a:r>
            <a:endParaRPr lang="de-DE" sz="1500" i="1" dirty="0">
              <a:solidFill>
                <a:srgbClr val="595959"/>
              </a:solidFill>
            </a:endParaRPr>
          </a:p>
        </p:txBody>
      </p:sp>
      <p:sp>
        <p:nvSpPr>
          <p:cNvPr id="2" name="Text Box 4">
            <a:extLst>
              <a:ext uri="{FF2B5EF4-FFF2-40B4-BE49-F238E27FC236}">
                <a16:creationId xmlns:a16="http://schemas.microsoft.com/office/drawing/2014/main" id="{F2D8CFA9-1E6D-D1AE-9732-ACF6B79361B9}"/>
              </a:ext>
            </a:extLst>
          </p:cNvPr>
          <p:cNvSpPr/>
          <p:nvPr/>
        </p:nvSpPr>
        <p:spPr>
          <a:xfrm>
            <a:off x="840960" y="4555637"/>
            <a:ext cx="7323840" cy="66384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88000"/>
              </a:lnSpc>
              <a:spcAft>
                <a:spcPts val="547"/>
              </a:spcAft>
              <a:tabLst>
                <a:tab pos="0" algn="l"/>
              </a:tabLst>
            </a:pPr>
            <a:r>
              <a:rPr lang="en-GB" sz="1800" b="0" strike="noStrike" spc="-1" dirty="0">
                <a:solidFill>
                  <a:srgbClr val="595959"/>
                </a:solidFill>
                <a:latin typeface="Arial"/>
                <a:ea typeface="ＭＳ Ｐゴシック"/>
              </a:rPr>
              <a:t>Putamen Atrophy Rate is significantly different between CN </a:t>
            </a:r>
            <a:r>
              <a:rPr lang="en-GB" spc="-1" dirty="0">
                <a:solidFill>
                  <a:srgbClr val="595959"/>
                </a:solidFill>
                <a:latin typeface="Arial"/>
                <a:ea typeface="ＭＳ Ｐゴシック"/>
              </a:rPr>
              <a:t>and</a:t>
            </a:r>
          </a:p>
          <a:p>
            <a:pPr marL="339725" indent="-339725">
              <a:lnSpc>
                <a:spcPct val="88000"/>
              </a:lnSpc>
              <a:spcAft>
                <a:spcPts val="547"/>
              </a:spcAft>
              <a:tabLst>
                <a:tab pos="0" algn="l"/>
              </a:tabLst>
            </a:pPr>
            <a:r>
              <a:rPr lang="en-GB" spc="-1" dirty="0">
                <a:solidFill>
                  <a:srgbClr val="595959"/>
                </a:solidFill>
                <a:latin typeface="Arial"/>
                <a:ea typeface="ＭＳ Ｐゴシック"/>
              </a:rPr>
              <a:t>PHDfar</a:t>
            </a:r>
            <a:r>
              <a:rPr lang="en-GB" sz="1800" b="0" strike="noStrike" spc="-1" dirty="0">
                <a:solidFill>
                  <a:srgbClr val="595959"/>
                </a:solidFill>
                <a:latin typeface="Arial"/>
                <a:ea typeface="ＭＳ Ｐゴシック"/>
              </a:rPr>
              <a:t>, but baseline volume is not.</a:t>
            </a:r>
            <a:endParaRPr lang="en-US" sz="1800" b="0" strike="noStrike" spc="-1" dirty="0">
              <a:solidFill>
                <a:srgbClr val="595959"/>
              </a:solidFill>
              <a:latin typeface="Arial"/>
            </a:endParaRPr>
          </a:p>
          <a:p>
            <a:pPr marL="339725" indent="-339725">
              <a:lnSpc>
                <a:spcPct val="88000"/>
              </a:lnSpc>
              <a:spcAft>
                <a:spcPts val="547"/>
              </a:spcAft>
              <a:tabLst>
                <a:tab pos="0" algn="l"/>
              </a:tabLst>
            </a:pPr>
            <a:endParaRPr lang="en-US" spc="-1" dirty="0">
              <a:solidFill>
                <a:srgbClr val="595959"/>
              </a:solidFill>
              <a:latin typeface="Arial"/>
              <a:ea typeface="ＭＳ Ｐゴシック"/>
            </a:endParaRPr>
          </a:p>
        </p:txBody>
      </p:sp>
      <p:sp>
        <p:nvSpPr>
          <p:cNvPr id="4" name="PlaceHolder 2">
            <a:extLst>
              <a:ext uri="{FF2B5EF4-FFF2-40B4-BE49-F238E27FC236}">
                <a16:creationId xmlns:a16="http://schemas.microsoft.com/office/drawing/2014/main" id="{D1E6708D-B246-481A-F8D7-B7F9C86073B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53</a:t>
            </a:fld>
            <a:endParaRPr lang="en-DE" dirty="0">
              <a:latin typeface="Times New Roman"/>
            </a:endParaRPr>
          </a:p>
        </p:txBody>
      </p:sp>
      <p:pic>
        <p:nvPicPr>
          <p:cNvPr id="6" name="Picture 2" descr="long-hd.eps">
            <a:extLst>
              <a:ext uri="{FF2B5EF4-FFF2-40B4-BE49-F238E27FC236}">
                <a16:creationId xmlns:a16="http://schemas.microsoft.com/office/drawing/2014/main" id="{2EC30D18-5CFC-3AEB-AAE6-F8F777F5879F}"/>
              </a:ext>
            </a:extLst>
          </p:cNvPr>
          <p:cNvPicPr/>
          <p:nvPr/>
        </p:nvPicPr>
        <p:blipFill>
          <a:blip r:embed="rId4"/>
          <a:stretch/>
        </p:blipFill>
        <p:spPr>
          <a:xfrm>
            <a:off x="949773" y="1473280"/>
            <a:ext cx="3544200" cy="2879640"/>
          </a:xfrm>
          <a:prstGeom prst="rect">
            <a:avLst/>
          </a:prstGeom>
          <a:ln w="0">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E257EA-640A-BC8A-1D28-B1B749FB4940}"/>
              </a:ext>
            </a:extLst>
          </p:cNvPr>
          <p:cNvGrpSpPr/>
          <p:nvPr/>
        </p:nvGrpSpPr>
        <p:grpSpPr>
          <a:xfrm>
            <a:off x="2071938" y="2550375"/>
            <a:ext cx="5000124" cy="614250"/>
            <a:chOff x="0" y="3337842"/>
            <a:chExt cx="5000124" cy="614250"/>
          </a:xfrm>
        </p:grpSpPr>
        <p:sp>
          <p:nvSpPr>
            <p:cNvPr id="3" name="Rounded Rectangle 2">
              <a:extLst>
                <a:ext uri="{FF2B5EF4-FFF2-40B4-BE49-F238E27FC236}">
                  <a16:creationId xmlns:a16="http://schemas.microsoft.com/office/drawing/2014/main" id="{D7E3D13C-C3AA-9933-5FC4-3C35B0EFAD45}"/>
                </a:ext>
              </a:extLst>
            </p:cNvPr>
            <p:cNvSpPr/>
            <p:nvPr/>
          </p:nvSpPr>
          <p:spPr>
            <a:xfrm>
              <a:off x="0" y="3337842"/>
              <a:ext cx="5000124" cy="614250"/>
            </a:xfrm>
            <a:prstGeom prst="roundRect">
              <a:avLst/>
            </a:prstGeom>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a:lstStyle/>
            <a:p>
              <a:endParaRPr lang="en-DE"/>
            </a:p>
          </p:txBody>
        </p:sp>
        <p:sp>
          <p:nvSpPr>
            <p:cNvPr id="4" name="Rounded Rectangle 4">
              <a:extLst>
                <a:ext uri="{FF2B5EF4-FFF2-40B4-BE49-F238E27FC236}">
                  <a16:creationId xmlns:a16="http://schemas.microsoft.com/office/drawing/2014/main" id="{BA5E7858-D04B-6AB9-DEE4-48270D57C004}"/>
                </a:ext>
              </a:extLst>
            </p:cNvPr>
            <p:cNvSpPr txBox="1"/>
            <p:nvPr/>
          </p:nvSpPr>
          <p:spPr>
            <a:xfrm>
              <a:off x="29985" y="3367827"/>
              <a:ext cx="4940154" cy="554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800" kern="1200" dirty="0"/>
                <a:t>5. How to process your data?</a:t>
              </a:r>
              <a:endParaRPr lang="en-US" sz="2800" kern="1200" dirty="0"/>
            </a:p>
          </p:txBody>
        </p:sp>
      </p:grpSp>
    </p:spTree>
    <p:extLst>
      <p:ext uri="{BB962C8B-B14F-4D97-AF65-F5344CB8AC3E}">
        <p14:creationId xmlns:p14="http://schemas.microsoft.com/office/powerpoint/2010/main" val="2049474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ngdia.eps">
            <a:extLst>
              <a:ext uri="{FF2B5EF4-FFF2-40B4-BE49-F238E27FC236}">
                <a16:creationId xmlns:a16="http://schemas.microsoft.com/office/drawing/2014/main" id="{29898151-6F71-027E-5860-2C87D6BCAB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609" y="1302790"/>
            <a:ext cx="3618060" cy="335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a:extLst>
              <a:ext uri="{FF2B5EF4-FFF2-40B4-BE49-F238E27FC236}">
                <a16:creationId xmlns:a16="http://schemas.microsoft.com/office/drawing/2014/main" id="{159880E3-45E7-6569-163A-73C65F03F11B}"/>
              </a:ext>
            </a:extLst>
          </p:cNvPr>
          <p:cNvSpPr txBox="1">
            <a:spLocks noChangeArrowheads="1"/>
          </p:cNvSpPr>
          <p:nvPr/>
        </p:nvSpPr>
        <p:spPr bwMode="auto">
          <a:xfrm>
            <a:off x="4740163" y="1245208"/>
            <a:ext cx="4162097" cy="37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231" rIns="0" bIns="0"/>
          <a:lstStyle>
            <a:lvl1pPr>
              <a:spcBef>
                <a:spcPct val="20000"/>
              </a:spcBef>
              <a:buClr>
                <a:schemeClr val="accent1"/>
              </a:buClr>
              <a:buSzPct val="85000"/>
              <a:buFont typeface="Wingdings 2"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3000">
                <a:solidFill>
                  <a:schemeClr val="tx1"/>
                </a:solidFill>
                <a:latin typeface="Arial" charset="0"/>
                <a:ea typeface="ＭＳ Ｐゴシック" charset="-128"/>
              </a:defRPr>
            </a:lvl1pPr>
            <a:lvl2pPr marL="457200">
              <a:spcBef>
                <a:spcPct val="20000"/>
              </a:spcBef>
              <a:buClr>
                <a:schemeClr val="accent2"/>
              </a:buClr>
              <a:buSzPct val="70000"/>
              <a:buFont typeface="Wingdings"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tx2"/>
                </a:solidFill>
                <a:latin typeface="Arial" charset="0"/>
                <a:ea typeface="ＭＳ Ｐゴシック" charset="-128"/>
              </a:defRPr>
            </a:lvl2pPr>
            <a:lvl3pPr marL="1143000" indent="-228600">
              <a:spcBef>
                <a:spcPct val="20000"/>
              </a:spcBef>
              <a:buClr>
                <a:srgbClr val="8CADAE"/>
              </a:buClr>
              <a:buSzPct val="75000"/>
              <a:buFont typeface="Wingdings 2"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200">
                <a:solidFill>
                  <a:schemeClr val="tx1"/>
                </a:solidFill>
                <a:latin typeface="Arial" charset="0"/>
                <a:ea typeface="ＭＳ Ｐゴシック" charset="-128"/>
              </a:defRPr>
            </a:lvl3pPr>
            <a:lvl4pPr marL="1600200" indent="-228600">
              <a:spcBef>
                <a:spcPct val="20000"/>
              </a:spcBef>
              <a:buClr>
                <a:srgbClr val="8C7B70"/>
              </a:buClr>
              <a:buSzPct val="70000"/>
              <a:buFont typeface="Wingdings"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200">
                <a:solidFill>
                  <a:schemeClr val="tx2"/>
                </a:solidFill>
                <a:latin typeface="Arial" charset="0"/>
                <a:ea typeface="ＭＳ Ｐゴシック" charset="-128"/>
              </a:defRPr>
            </a:lvl4pPr>
            <a:lvl5pPr marL="2057400" indent="-228600">
              <a:spcBef>
                <a:spcPct val="20000"/>
              </a:spcBef>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9pPr>
          </a:lstStyle>
          <a:p>
            <a:pPr eaLnBrk="1">
              <a:lnSpc>
                <a:spcPct val="93000"/>
              </a:lnSpc>
              <a:spcBef>
                <a:spcPct val="0"/>
              </a:spcBef>
              <a:spcAft>
                <a:spcPts val="548"/>
              </a:spcAft>
              <a:buClr>
                <a:schemeClr val="tx1">
                  <a:lumMod val="75000"/>
                  <a:lumOff val="25000"/>
                </a:schemeClr>
              </a:buClr>
              <a:buSzPct val="99000"/>
              <a:buFont typeface="Arial" charset="0"/>
              <a:buChar char="•"/>
            </a:pPr>
            <a:r>
              <a:rPr lang="en-GB" altLang="en-US" sz="2116">
                <a:solidFill>
                  <a:schemeClr val="tx1">
                    <a:lumMod val="75000"/>
                    <a:lumOff val="25000"/>
                  </a:schemeClr>
                </a:solidFill>
                <a:latin typeface="+mn-lt"/>
              </a:rPr>
              <a:t> Unbiased </a:t>
            </a:r>
          </a:p>
          <a:p>
            <a:pPr eaLnBrk="1">
              <a:lnSpc>
                <a:spcPct val="88000"/>
              </a:lnSpc>
              <a:spcBef>
                <a:spcPct val="0"/>
              </a:spcBef>
              <a:spcAft>
                <a:spcPts val="548"/>
              </a:spcAft>
              <a:buClr>
                <a:schemeClr val="tx1">
                  <a:lumMod val="75000"/>
                  <a:lumOff val="25000"/>
                </a:schemeClr>
              </a:buClr>
              <a:buSzPct val="99000"/>
              <a:buFont typeface="Arial" charset="0"/>
              <a:buChar char="•"/>
            </a:pPr>
            <a:r>
              <a:rPr lang="en-GB" altLang="en-US" sz="2116">
                <a:solidFill>
                  <a:schemeClr val="tx1">
                    <a:lumMod val="75000"/>
                    <a:lumOff val="25000"/>
                  </a:schemeClr>
                </a:solidFill>
                <a:latin typeface="+mn-lt"/>
              </a:rPr>
              <a:t> Reduces Variability</a:t>
            </a:r>
          </a:p>
          <a:p>
            <a:pPr eaLnBrk="1">
              <a:lnSpc>
                <a:spcPct val="88000"/>
              </a:lnSpc>
              <a:spcBef>
                <a:spcPct val="0"/>
              </a:spcBef>
              <a:spcAft>
                <a:spcPts val="548"/>
              </a:spcAft>
              <a:buClr>
                <a:schemeClr val="tx1">
                  <a:lumMod val="75000"/>
                  <a:lumOff val="25000"/>
                </a:schemeClr>
              </a:buClr>
              <a:buSzPct val="99000"/>
              <a:buFont typeface="Arial" charset="0"/>
              <a:buChar char="•"/>
            </a:pPr>
            <a:r>
              <a:rPr lang="en-GB" altLang="en-US" sz="2116">
                <a:solidFill>
                  <a:schemeClr val="tx1">
                    <a:lumMod val="75000"/>
                    <a:lumOff val="25000"/>
                  </a:schemeClr>
                </a:solidFill>
                <a:latin typeface="+mn-lt"/>
              </a:rPr>
              <a:t> Common space for:</a:t>
            </a:r>
          </a:p>
          <a:p>
            <a:pPr lvl="1" indent="0" eaLnBrk="1">
              <a:lnSpc>
                <a:spcPct val="88000"/>
              </a:lnSpc>
              <a:spcBef>
                <a:spcPct val="0"/>
              </a:spcBef>
              <a:spcAft>
                <a:spcPts val="548"/>
              </a:spcAft>
              <a:buClr>
                <a:schemeClr val="tx1">
                  <a:lumMod val="75000"/>
                  <a:lumOff val="25000"/>
                </a:schemeClr>
              </a:buClr>
              <a:buSzPct val="99000"/>
              <a:buNone/>
            </a:pPr>
            <a:r>
              <a:rPr lang="en-GB" altLang="en-US" sz="2116">
                <a:solidFill>
                  <a:schemeClr val="tx1">
                    <a:lumMod val="75000"/>
                    <a:lumOff val="25000"/>
                  </a:schemeClr>
                </a:solidFill>
                <a:latin typeface="+mn-lt"/>
              </a:rPr>
              <a:t>- TIV estimation</a:t>
            </a:r>
          </a:p>
          <a:p>
            <a:pPr lvl="1" indent="0" eaLnBrk="1">
              <a:lnSpc>
                <a:spcPct val="88000"/>
              </a:lnSpc>
              <a:spcBef>
                <a:spcPct val="0"/>
              </a:spcBef>
              <a:spcAft>
                <a:spcPts val="548"/>
              </a:spcAft>
              <a:buClr>
                <a:schemeClr val="tx1">
                  <a:lumMod val="75000"/>
                  <a:lumOff val="25000"/>
                </a:schemeClr>
              </a:buClr>
              <a:buSzPct val="99000"/>
              <a:buNone/>
            </a:pPr>
            <a:r>
              <a:rPr lang="en-GB" altLang="en-US" sz="2116">
                <a:solidFill>
                  <a:schemeClr val="tx1">
                    <a:lumMod val="75000"/>
                    <a:lumOff val="25000"/>
                  </a:schemeClr>
                </a:solidFill>
                <a:latin typeface="+mn-lt"/>
              </a:rPr>
              <a:t>- Skullstrip</a:t>
            </a:r>
          </a:p>
          <a:p>
            <a:pPr lvl="1" indent="0" eaLnBrk="1">
              <a:lnSpc>
                <a:spcPct val="88000"/>
              </a:lnSpc>
              <a:spcBef>
                <a:spcPct val="0"/>
              </a:spcBef>
              <a:spcAft>
                <a:spcPts val="548"/>
              </a:spcAft>
              <a:buClr>
                <a:schemeClr val="tx1">
                  <a:lumMod val="75000"/>
                  <a:lumOff val="25000"/>
                </a:schemeClr>
              </a:buClr>
              <a:buSzPct val="99000"/>
              <a:buNone/>
            </a:pPr>
            <a:r>
              <a:rPr lang="en-GB" altLang="en-US" sz="2116">
                <a:solidFill>
                  <a:schemeClr val="tx1">
                    <a:lumMod val="75000"/>
                    <a:lumOff val="25000"/>
                  </a:schemeClr>
                </a:solidFill>
                <a:latin typeface="+mn-lt"/>
              </a:rPr>
              <a:t>- Affine Talairach Registration</a:t>
            </a:r>
          </a:p>
          <a:p>
            <a:pPr eaLnBrk="1">
              <a:lnSpc>
                <a:spcPct val="88000"/>
              </a:lnSpc>
              <a:spcBef>
                <a:spcPct val="0"/>
              </a:spcBef>
              <a:spcAft>
                <a:spcPts val="548"/>
              </a:spcAft>
              <a:buClr>
                <a:schemeClr val="tx1">
                  <a:lumMod val="75000"/>
                  <a:lumOff val="25000"/>
                </a:schemeClr>
              </a:buClr>
              <a:buSzPct val="99000"/>
              <a:buFont typeface="Arial" charset="0"/>
              <a:buChar char="•"/>
            </a:pPr>
            <a:r>
              <a:rPr lang="en-GB" altLang="en-US" sz="2116">
                <a:solidFill>
                  <a:schemeClr val="tx1">
                    <a:lumMod val="75000"/>
                    <a:lumOff val="25000"/>
                  </a:schemeClr>
                </a:solidFill>
                <a:latin typeface="+mn-lt"/>
              </a:rPr>
              <a:t> Basis for:</a:t>
            </a:r>
          </a:p>
          <a:p>
            <a:pPr lvl="1" indent="0" eaLnBrk="1">
              <a:lnSpc>
                <a:spcPct val="88000"/>
              </a:lnSpc>
              <a:spcBef>
                <a:spcPct val="0"/>
              </a:spcBef>
              <a:spcAft>
                <a:spcPts val="548"/>
              </a:spcAft>
              <a:buClr>
                <a:schemeClr val="tx1">
                  <a:lumMod val="75000"/>
                  <a:lumOff val="25000"/>
                </a:schemeClr>
              </a:buClr>
              <a:buSzPct val="99000"/>
              <a:buNone/>
            </a:pPr>
            <a:r>
              <a:rPr lang="en-GB" altLang="en-US" sz="2116">
                <a:solidFill>
                  <a:schemeClr val="tx1">
                    <a:lumMod val="75000"/>
                    <a:lumOff val="25000"/>
                  </a:schemeClr>
                </a:solidFill>
                <a:latin typeface="+mn-lt"/>
              </a:rPr>
              <a:t>- Intensity Normalization</a:t>
            </a:r>
          </a:p>
          <a:p>
            <a:pPr lvl="1" indent="0" eaLnBrk="1">
              <a:lnSpc>
                <a:spcPct val="88000"/>
              </a:lnSpc>
              <a:spcBef>
                <a:spcPct val="0"/>
              </a:spcBef>
              <a:spcAft>
                <a:spcPts val="548"/>
              </a:spcAft>
              <a:buClr>
                <a:schemeClr val="tx1"/>
              </a:buClr>
              <a:buSzPct val="99000"/>
              <a:buNone/>
            </a:pPr>
            <a:r>
              <a:rPr lang="en-GB" altLang="en-US" sz="2116">
                <a:solidFill>
                  <a:schemeClr val="tx1">
                    <a:lumMod val="75000"/>
                    <a:lumOff val="25000"/>
                  </a:schemeClr>
                </a:solidFill>
                <a:latin typeface="+mn-lt"/>
              </a:rPr>
              <a:t>- Non-linear Registration</a:t>
            </a:r>
          </a:p>
          <a:p>
            <a:pPr lvl="1" indent="0" eaLnBrk="1">
              <a:lnSpc>
                <a:spcPct val="88000"/>
              </a:lnSpc>
              <a:spcBef>
                <a:spcPct val="0"/>
              </a:spcBef>
              <a:spcAft>
                <a:spcPts val="548"/>
              </a:spcAft>
              <a:buClr>
                <a:schemeClr val="tx1"/>
              </a:buClr>
              <a:buSzPct val="99000"/>
              <a:buNone/>
            </a:pPr>
            <a:r>
              <a:rPr lang="en-GB" altLang="en-US" sz="2116">
                <a:solidFill>
                  <a:schemeClr val="tx1">
                    <a:lumMod val="75000"/>
                    <a:lumOff val="25000"/>
                  </a:schemeClr>
                </a:solidFill>
                <a:latin typeface="+mn-lt"/>
              </a:rPr>
              <a:t>- Surfaces / Parcellation</a:t>
            </a:r>
            <a:endParaRPr lang="en-GB" altLang="en-US" sz="2116" dirty="0">
              <a:solidFill>
                <a:schemeClr val="tx1">
                  <a:lumMod val="75000"/>
                  <a:lumOff val="25000"/>
                </a:schemeClr>
              </a:solidFill>
              <a:latin typeface="+mn-lt"/>
            </a:endParaRPr>
          </a:p>
        </p:txBody>
      </p:sp>
      <p:sp>
        <p:nvSpPr>
          <p:cNvPr id="4" name="PlaceHolder 1">
            <a:extLst>
              <a:ext uri="{FF2B5EF4-FFF2-40B4-BE49-F238E27FC236}">
                <a16:creationId xmlns:a16="http://schemas.microsoft.com/office/drawing/2014/main" id="{05B84FDE-A96E-A178-BE91-72BEC9A606CB}"/>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spc="-1" noProof="0">
                <a:solidFill>
                  <a:srgbClr val="00324D"/>
                </a:solidFill>
                <a:latin typeface="+mj-lt"/>
                <a:ea typeface="Arial"/>
                <a:cs typeface="+mj-cs"/>
              </a:rPr>
              <a:t>Robust Template for Initialization</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5" name="PlaceHolder 2">
            <a:extLst>
              <a:ext uri="{FF2B5EF4-FFF2-40B4-BE49-F238E27FC236}">
                <a16:creationId xmlns:a16="http://schemas.microsoft.com/office/drawing/2014/main" id="{D915DE24-B67F-8735-901D-5150CCE8EB1D}"/>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55</a:t>
            </a:fld>
            <a:endParaRPr lang="en-DE" dirty="0">
              <a:latin typeface="Times New Roman"/>
            </a:endParaRPr>
          </a:p>
        </p:txBody>
      </p:sp>
    </p:spTree>
    <p:extLst>
      <p:ext uri="{BB962C8B-B14F-4D97-AF65-F5344CB8AC3E}">
        <p14:creationId xmlns:p14="http://schemas.microsoft.com/office/powerpoint/2010/main" val="3997601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449B-93F2-F54C-6F94-EFA4F595EC2E}"/>
            </a:ext>
          </a:extLst>
        </p:cNvPr>
        <p:cNvGrpSpPr/>
        <p:nvPr/>
      </p:nvGrpSpPr>
      <p:grpSpPr>
        <a:xfrm>
          <a:off x="0" y="0"/>
          <a:ext cx="0" cy="0"/>
          <a:chOff x="0" y="0"/>
          <a:chExt cx="0" cy="0"/>
        </a:xfrm>
      </p:grpSpPr>
      <p:sp>
        <p:nvSpPr>
          <p:cNvPr id="265" name="PlaceHolder 1">
            <a:extLst>
              <a:ext uri="{FF2B5EF4-FFF2-40B4-BE49-F238E27FC236}">
                <a16:creationId xmlns:a16="http://schemas.microsoft.com/office/drawing/2014/main" id="{49E80EC6-E5BD-BC72-83FA-6040436A5DB9}"/>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err="1">
                <a:solidFill>
                  <a:srgbClr val="00324D"/>
                </a:solidFill>
              </a:rPr>
              <a:t>FreeSurfer</a:t>
            </a:r>
            <a:r>
              <a:rPr lang="en-US" sz="2800" b="1" spc="-1" dirty="0">
                <a:solidFill>
                  <a:srgbClr val="00324D"/>
                </a:solidFill>
              </a:rPr>
              <a:t> Commands: </a:t>
            </a:r>
            <a:r>
              <a:rPr lang="en-US" sz="2800" b="1" i="1" spc="-1" dirty="0">
                <a:solidFill>
                  <a:srgbClr val="00324D"/>
                </a:solidFill>
              </a:rPr>
              <a:t>recon-all</a:t>
            </a:r>
          </a:p>
        </p:txBody>
      </p:sp>
      <p:sp>
        <p:nvSpPr>
          <p:cNvPr id="266" name="PlaceHolder 2">
            <a:extLst>
              <a:ext uri="{FF2B5EF4-FFF2-40B4-BE49-F238E27FC236}">
                <a16:creationId xmlns:a16="http://schemas.microsoft.com/office/drawing/2014/main" id="{77016D5A-3CE9-2C56-2EAE-0ACA0EE2E01A}"/>
              </a:ext>
            </a:extLst>
          </p:cNvPr>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114300" indent="0">
              <a:lnSpc>
                <a:spcPct val="115000"/>
              </a:lnSpc>
              <a:buClr>
                <a:srgbClr val="595959"/>
              </a:buClr>
              <a:buNone/>
            </a:pPr>
            <a:endParaRPr lang="en-GB" sz="1800" spc="-1" dirty="0">
              <a:solidFill>
                <a:srgbClr val="595959"/>
              </a:solidFill>
            </a:endParaRPr>
          </a:p>
          <a:p>
            <a:pPr marL="457200" indent="-342900">
              <a:lnSpc>
                <a:spcPct val="114999"/>
              </a:lnSpc>
              <a:buClr>
                <a:srgbClr val="595959"/>
              </a:buClr>
              <a:buFont typeface="Arial"/>
              <a:buChar char="●"/>
            </a:pPr>
            <a:endParaRPr lang="en-GB" sz="1800" b="0" strike="noStrike" spc="-1" dirty="0">
              <a:solidFill>
                <a:srgbClr val="595959"/>
              </a:solidFill>
              <a:latin typeface="Arial"/>
            </a:endParaRPr>
          </a:p>
          <a:p>
            <a:pPr marL="114300" indent="0">
              <a:lnSpc>
                <a:spcPct val="114999"/>
              </a:lnSpc>
              <a:buClr>
                <a:srgbClr val="595959"/>
              </a:buClr>
              <a:buNone/>
            </a:pPr>
            <a:endParaRPr lang="en-GB"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a:p>
            <a:pPr>
              <a:lnSpc>
                <a:spcPct val="115000"/>
              </a:lnSpc>
              <a:buNone/>
            </a:pPr>
            <a:endParaRPr lang="de-DE" sz="1800" spc="-1" dirty="0">
              <a:solidFill>
                <a:srgbClr val="000000"/>
              </a:solidFill>
              <a:latin typeface="Arial"/>
            </a:endParaRPr>
          </a:p>
          <a:p>
            <a:pPr>
              <a:lnSpc>
                <a:spcPct val="115000"/>
              </a:lnSpc>
              <a:buNone/>
            </a:pPr>
            <a:endParaRPr lang="de-DE" sz="1800" spc="-1" dirty="0">
              <a:solidFill>
                <a:srgbClr val="000000"/>
              </a:solidFill>
              <a:latin typeface="Arial"/>
            </a:endParaRPr>
          </a:p>
        </p:txBody>
      </p:sp>
      <p:sp>
        <p:nvSpPr>
          <p:cNvPr id="5" name="TextBox 4">
            <a:extLst>
              <a:ext uri="{FF2B5EF4-FFF2-40B4-BE49-F238E27FC236}">
                <a16:creationId xmlns:a16="http://schemas.microsoft.com/office/drawing/2014/main" id="{8F534E87-2B2D-4A60-A073-4E9324469907}"/>
              </a:ext>
            </a:extLst>
          </p:cNvPr>
          <p:cNvSpPr txBox="1"/>
          <p:nvPr/>
        </p:nvSpPr>
        <p:spPr>
          <a:xfrm>
            <a:off x="679862" y="1331384"/>
            <a:ext cx="7021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err="1">
                <a:solidFill>
                  <a:srgbClr val="595959"/>
                </a:solidFill>
                <a:latin typeface="Consolas"/>
              </a:rPr>
              <a:t>subjid</a:t>
            </a:r>
            <a:r>
              <a:rPr lang="en-US" dirty="0">
                <a:solidFill>
                  <a:srgbClr val="595959"/>
                </a:solidFill>
                <a:latin typeface="Consolas"/>
              </a:rPr>
              <a:t> &lt;</a:t>
            </a:r>
            <a:r>
              <a:rPr lang="en-US" dirty="0" err="1">
                <a:solidFill>
                  <a:srgbClr val="595959"/>
                </a:solidFill>
                <a:latin typeface="Consolas"/>
              </a:rPr>
              <a:t>tp#name</a:t>
            </a:r>
            <a:r>
              <a:rPr lang="en-US" dirty="0">
                <a:solidFill>
                  <a:srgbClr val="595959"/>
                </a:solidFill>
                <a:latin typeface="Consolas"/>
              </a:rPr>
              <a:t>&gt; -</a:t>
            </a:r>
            <a:r>
              <a:rPr lang="en-US" dirty="0" err="1">
                <a:solidFill>
                  <a:srgbClr val="595959"/>
                </a:solidFill>
                <a:latin typeface="Consolas"/>
              </a:rPr>
              <a:t>i</a:t>
            </a:r>
            <a:r>
              <a:rPr lang="en-US" dirty="0">
                <a:solidFill>
                  <a:srgbClr val="595959"/>
                </a:solidFill>
                <a:latin typeface="Consolas"/>
              </a:rPr>
              <a:t> &lt;path_to_tp#_t1&gt; -all</a:t>
            </a:r>
          </a:p>
          <a:p>
            <a:r>
              <a:rPr lang="en-US" dirty="0">
                <a:solidFill>
                  <a:srgbClr val="595959"/>
                </a:solidFill>
                <a:latin typeface="Consolas"/>
              </a:rPr>
              <a:t>…</a:t>
            </a:r>
          </a:p>
        </p:txBody>
      </p:sp>
      <p:sp>
        <p:nvSpPr>
          <p:cNvPr id="3" name="Speech Bubble: Rectangle with Corners Rounded 2">
            <a:extLst>
              <a:ext uri="{FF2B5EF4-FFF2-40B4-BE49-F238E27FC236}">
                <a16:creationId xmlns:a16="http://schemas.microsoft.com/office/drawing/2014/main" id="{4C060A76-37EE-5C4A-F5B0-D1B94A67F208}"/>
              </a:ext>
            </a:extLst>
          </p:cNvPr>
          <p:cNvSpPr/>
          <p:nvPr/>
        </p:nvSpPr>
        <p:spPr>
          <a:xfrm flipV="1">
            <a:off x="2191757" y="1769853"/>
            <a:ext cx="4527670" cy="857047"/>
          </a:xfrm>
          <a:prstGeom prst="wedgeRoundRectCallout">
            <a:avLst/>
          </a:prstGeom>
          <a:no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6">
            <a:extLst>
              <a:ext uri="{FF2B5EF4-FFF2-40B4-BE49-F238E27FC236}">
                <a16:creationId xmlns:a16="http://schemas.microsoft.com/office/drawing/2014/main" id="{A15936D0-6159-2B53-082E-73CC815703A4}"/>
              </a:ext>
            </a:extLst>
          </p:cNvPr>
          <p:cNvSpPr txBox="1"/>
          <p:nvPr/>
        </p:nvSpPr>
        <p:spPr>
          <a:xfrm>
            <a:off x="2337625" y="1862224"/>
            <a:ext cx="4256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For each time point # create cross sectional run, e.g. </a:t>
            </a:r>
            <a:r>
              <a:rPr lang="en-US" i="1" dirty="0">
                <a:solidFill>
                  <a:srgbClr val="595959"/>
                </a:solidFill>
              </a:rPr>
              <a:t>bert1</a:t>
            </a:r>
            <a:endParaRPr lang="en-US" i="1" dirty="0">
              <a:solidFill>
                <a:srgbClr val="595959"/>
              </a:solidFill>
              <a:latin typeface="Consolas"/>
            </a:endParaRPr>
          </a:p>
        </p:txBody>
      </p:sp>
      <p:sp>
        <p:nvSpPr>
          <p:cNvPr id="6" name="PlaceHolder 2">
            <a:extLst>
              <a:ext uri="{FF2B5EF4-FFF2-40B4-BE49-F238E27FC236}">
                <a16:creationId xmlns:a16="http://schemas.microsoft.com/office/drawing/2014/main" id="{44706678-11E5-DF2F-FE50-91248745CB73}"/>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56</a:t>
            </a:fld>
            <a:endParaRPr lang="en-DE" dirty="0">
              <a:latin typeface="Times New Roman"/>
            </a:endParaRPr>
          </a:p>
        </p:txBody>
      </p:sp>
      <p:sp>
        <p:nvSpPr>
          <p:cNvPr id="4" name="Text Box 5">
            <a:extLst>
              <a:ext uri="{FF2B5EF4-FFF2-40B4-BE49-F238E27FC236}">
                <a16:creationId xmlns:a16="http://schemas.microsoft.com/office/drawing/2014/main" id="{37A32676-268B-BC27-AC09-D1BA50516700}"/>
              </a:ext>
            </a:extLst>
          </p:cNvPr>
          <p:cNvSpPr/>
          <p:nvPr/>
        </p:nvSpPr>
        <p:spPr>
          <a:xfrm>
            <a:off x="765547" y="1038993"/>
            <a:ext cx="6936018"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1. CROSS independent processing (for each time point)</a:t>
            </a:r>
            <a:endParaRPr lang="en-US" b="1" spc="-1" dirty="0">
              <a:solidFill>
                <a:srgbClr val="595959"/>
              </a:solidFill>
              <a:latin typeface="Arial"/>
            </a:endParaRPr>
          </a:p>
        </p:txBody>
      </p:sp>
    </p:spTree>
    <p:extLst>
      <p:ext uri="{BB962C8B-B14F-4D97-AF65-F5344CB8AC3E}">
        <p14:creationId xmlns:p14="http://schemas.microsoft.com/office/powerpoint/2010/main" val="1260090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A19CB-2858-6C30-1F5C-004A83BB9E4A}"/>
            </a:ext>
          </a:extLst>
        </p:cNvPr>
        <p:cNvGrpSpPr/>
        <p:nvPr/>
      </p:nvGrpSpPr>
      <p:grpSpPr>
        <a:xfrm>
          <a:off x="0" y="0"/>
          <a:ext cx="0" cy="0"/>
          <a:chOff x="0" y="0"/>
          <a:chExt cx="0" cy="0"/>
        </a:xfrm>
      </p:grpSpPr>
      <p:sp>
        <p:nvSpPr>
          <p:cNvPr id="265" name="PlaceHolder 1">
            <a:extLst>
              <a:ext uri="{FF2B5EF4-FFF2-40B4-BE49-F238E27FC236}">
                <a16:creationId xmlns:a16="http://schemas.microsoft.com/office/drawing/2014/main" id="{319455F6-9BB3-B238-77FD-5574933F1A7D}"/>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err="1">
                <a:solidFill>
                  <a:srgbClr val="00324D"/>
                </a:solidFill>
              </a:rPr>
              <a:t>FreeSurfer</a:t>
            </a:r>
            <a:r>
              <a:rPr lang="en-US" sz="2800" b="1" spc="-1" dirty="0">
                <a:solidFill>
                  <a:srgbClr val="00324D"/>
                </a:solidFill>
              </a:rPr>
              <a:t> Commands: </a:t>
            </a:r>
            <a:r>
              <a:rPr lang="en-US" sz="2800" b="1" i="1" spc="-1" dirty="0">
                <a:solidFill>
                  <a:srgbClr val="00324D"/>
                </a:solidFill>
              </a:rPr>
              <a:t>recon-all</a:t>
            </a:r>
          </a:p>
        </p:txBody>
      </p:sp>
      <p:sp>
        <p:nvSpPr>
          <p:cNvPr id="266" name="PlaceHolder 2">
            <a:extLst>
              <a:ext uri="{FF2B5EF4-FFF2-40B4-BE49-F238E27FC236}">
                <a16:creationId xmlns:a16="http://schemas.microsoft.com/office/drawing/2014/main" id="{47C8D519-716B-DEA7-8EFF-28DFF0F57B6B}"/>
              </a:ext>
            </a:extLst>
          </p:cNvPr>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114300" indent="0">
              <a:lnSpc>
                <a:spcPct val="115000"/>
              </a:lnSpc>
              <a:buClr>
                <a:srgbClr val="595959"/>
              </a:buClr>
              <a:buNone/>
            </a:pPr>
            <a:endParaRPr lang="en-GB" sz="1800" spc="-1" dirty="0">
              <a:solidFill>
                <a:srgbClr val="595959"/>
              </a:solidFill>
            </a:endParaRPr>
          </a:p>
          <a:p>
            <a:pPr marL="457200" indent="-342900">
              <a:lnSpc>
                <a:spcPct val="114999"/>
              </a:lnSpc>
              <a:buClr>
                <a:srgbClr val="595959"/>
              </a:buClr>
              <a:buFont typeface="Arial"/>
              <a:buChar char="●"/>
            </a:pPr>
            <a:endParaRPr lang="en-GB" sz="1800" b="0" strike="noStrike" spc="-1" dirty="0">
              <a:solidFill>
                <a:srgbClr val="595959"/>
              </a:solidFill>
              <a:latin typeface="Arial"/>
            </a:endParaRPr>
          </a:p>
          <a:p>
            <a:pPr marL="114300" indent="0">
              <a:lnSpc>
                <a:spcPct val="114999"/>
              </a:lnSpc>
              <a:buClr>
                <a:srgbClr val="595959"/>
              </a:buClr>
              <a:buNone/>
            </a:pPr>
            <a:endParaRPr lang="en-GB"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a:p>
            <a:pPr>
              <a:lnSpc>
                <a:spcPct val="115000"/>
              </a:lnSpc>
              <a:buNone/>
            </a:pPr>
            <a:endParaRPr lang="de-DE" sz="1800" spc="-1" dirty="0">
              <a:solidFill>
                <a:srgbClr val="000000"/>
              </a:solidFill>
              <a:latin typeface="Arial"/>
            </a:endParaRPr>
          </a:p>
          <a:p>
            <a:pPr>
              <a:lnSpc>
                <a:spcPct val="115000"/>
              </a:lnSpc>
              <a:buNone/>
            </a:pPr>
            <a:endParaRPr lang="de-DE" sz="1800" spc="-1" dirty="0">
              <a:solidFill>
                <a:srgbClr val="000000"/>
              </a:solidFill>
              <a:latin typeface="Arial"/>
            </a:endParaRPr>
          </a:p>
        </p:txBody>
      </p:sp>
      <p:sp>
        <p:nvSpPr>
          <p:cNvPr id="5" name="TextBox 4">
            <a:extLst>
              <a:ext uri="{FF2B5EF4-FFF2-40B4-BE49-F238E27FC236}">
                <a16:creationId xmlns:a16="http://schemas.microsoft.com/office/drawing/2014/main" id="{D2B9683E-03FE-AAC9-C101-9D6C89CDB99A}"/>
              </a:ext>
            </a:extLst>
          </p:cNvPr>
          <p:cNvSpPr txBox="1"/>
          <p:nvPr/>
        </p:nvSpPr>
        <p:spPr>
          <a:xfrm>
            <a:off x="679862" y="1331384"/>
            <a:ext cx="7021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err="1">
                <a:solidFill>
                  <a:srgbClr val="595959"/>
                </a:solidFill>
                <a:latin typeface="Consolas"/>
              </a:rPr>
              <a:t>subjid</a:t>
            </a:r>
            <a:r>
              <a:rPr lang="en-US" dirty="0">
                <a:solidFill>
                  <a:srgbClr val="595959"/>
                </a:solidFill>
                <a:latin typeface="Consolas"/>
              </a:rPr>
              <a:t> &lt;</a:t>
            </a:r>
            <a:r>
              <a:rPr lang="en-US" dirty="0" err="1">
                <a:solidFill>
                  <a:srgbClr val="595959"/>
                </a:solidFill>
                <a:latin typeface="Consolas"/>
              </a:rPr>
              <a:t>tp#name</a:t>
            </a:r>
            <a:r>
              <a:rPr lang="en-US" dirty="0">
                <a:solidFill>
                  <a:srgbClr val="595959"/>
                </a:solidFill>
                <a:latin typeface="Consolas"/>
              </a:rPr>
              <a:t>&gt; -</a:t>
            </a:r>
            <a:r>
              <a:rPr lang="en-US" dirty="0" err="1">
                <a:solidFill>
                  <a:srgbClr val="595959"/>
                </a:solidFill>
                <a:latin typeface="Consolas"/>
              </a:rPr>
              <a:t>i</a:t>
            </a:r>
            <a:r>
              <a:rPr lang="en-US" dirty="0">
                <a:solidFill>
                  <a:srgbClr val="595959"/>
                </a:solidFill>
                <a:latin typeface="Consolas"/>
              </a:rPr>
              <a:t> &lt;path_to_tp#_t1&gt; -all</a:t>
            </a:r>
          </a:p>
          <a:p>
            <a:r>
              <a:rPr lang="en-US" dirty="0">
                <a:solidFill>
                  <a:srgbClr val="595959"/>
                </a:solidFill>
                <a:latin typeface="Consolas"/>
              </a:rPr>
              <a:t>…</a:t>
            </a:r>
          </a:p>
        </p:txBody>
      </p:sp>
      <p:sp>
        <p:nvSpPr>
          <p:cNvPr id="6" name="PlaceHolder 2">
            <a:extLst>
              <a:ext uri="{FF2B5EF4-FFF2-40B4-BE49-F238E27FC236}">
                <a16:creationId xmlns:a16="http://schemas.microsoft.com/office/drawing/2014/main" id="{D53D406E-EF49-A624-38E2-901286803692}"/>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57</a:t>
            </a:fld>
            <a:endParaRPr lang="en-DE" dirty="0">
              <a:latin typeface="Times New Roman"/>
            </a:endParaRPr>
          </a:p>
        </p:txBody>
      </p:sp>
      <p:sp>
        <p:nvSpPr>
          <p:cNvPr id="4" name="Text Box 5">
            <a:extLst>
              <a:ext uri="{FF2B5EF4-FFF2-40B4-BE49-F238E27FC236}">
                <a16:creationId xmlns:a16="http://schemas.microsoft.com/office/drawing/2014/main" id="{4B807543-7AFD-FAB0-E62C-5B426C5EECF4}"/>
              </a:ext>
            </a:extLst>
          </p:cNvPr>
          <p:cNvSpPr/>
          <p:nvPr/>
        </p:nvSpPr>
        <p:spPr>
          <a:xfrm>
            <a:off x="765547" y="1038993"/>
            <a:ext cx="6832988"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sz="1800" b="1" strike="noStrike" spc="-1" dirty="0">
                <a:solidFill>
                  <a:srgbClr val="595959"/>
                </a:solidFill>
                <a:latin typeface="Arial"/>
                <a:ea typeface="ＭＳ Ｐゴシック"/>
              </a:rPr>
              <a:t>1. CROSS independent </a:t>
            </a:r>
            <a:r>
              <a:rPr lang="en-GB" b="1" spc="-1" dirty="0">
                <a:solidFill>
                  <a:srgbClr val="595959"/>
                </a:solidFill>
                <a:latin typeface="Arial"/>
                <a:ea typeface="ＭＳ Ｐゴシック"/>
              </a:rPr>
              <a:t>processing (for each time point)</a:t>
            </a:r>
            <a:endParaRPr lang="en-US" sz="1800" b="1" strike="noStrike" spc="-1" dirty="0">
              <a:solidFill>
                <a:srgbClr val="595959"/>
              </a:solidFill>
              <a:latin typeface="Arial"/>
            </a:endParaRPr>
          </a:p>
        </p:txBody>
      </p:sp>
      <p:sp>
        <p:nvSpPr>
          <p:cNvPr id="2" name="Text Box 5">
            <a:extLst>
              <a:ext uri="{FF2B5EF4-FFF2-40B4-BE49-F238E27FC236}">
                <a16:creationId xmlns:a16="http://schemas.microsoft.com/office/drawing/2014/main" id="{AF2A3237-7C1F-3C06-D4B7-0C0C2A787D74}"/>
              </a:ext>
            </a:extLst>
          </p:cNvPr>
          <p:cNvSpPr/>
          <p:nvPr/>
        </p:nvSpPr>
        <p:spPr>
          <a:xfrm>
            <a:off x="765547" y="1967757"/>
            <a:ext cx="5532222"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2</a:t>
            </a:r>
            <a:r>
              <a:rPr lang="en-GB" sz="1800" b="1" strike="noStrike" spc="-1" dirty="0">
                <a:solidFill>
                  <a:srgbClr val="595959"/>
                </a:solidFill>
                <a:latin typeface="Arial"/>
                <a:ea typeface="ＭＳ Ｐゴシック"/>
              </a:rPr>
              <a:t>. BASE </a:t>
            </a:r>
            <a:r>
              <a:rPr lang="en-GB" b="1" spc="-1" dirty="0">
                <a:solidFill>
                  <a:srgbClr val="595959"/>
                </a:solidFill>
                <a:latin typeface="Arial"/>
                <a:ea typeface="ＭＳ Ｐゴシック"/>
              </a:rPr>
              <a:t>create template (one per participant)</a:t>
            </a:r>
            <a:endParaRPr lang="en-US" sz="1800" b="1" strike="noStrike" spc="-1" dirty="0">
              <a:solidFill>
                <a:srgbClr val="595959"/>
              </a:solidFill>
              <a:latin typeface="Arial"/>
            </a:endParaRPr>
          </a:p>
        </p:txBody>
      </p:sp>
      <p:sp>
        <p:nvSpPr>
          <p:cNvPr id="8" name="TextBox 7">
            <a:extLst>
              <a:ext uri="{FF2B5EF4-FFF2-40B4-BE49-F238E27FC236}">
                <a16:creationId xmlns:a16="http://schemas.microsoft.com/office/drawing/2014/main" id="{3C6DE1F4-2DB6-1D6F-2A83-603FEDC73E2C}"/>
              </a:ext>
            </a:extLst>
          </p:cNvPr>
          <p:cNvSpPr txBox="1"/>
          <p:nvPr/>
        </p:nvSpPr>
        <p:spPr>
          <a:xfrm>
            <a:off x="679861" y="2302375"/>
            <a:ext cx="70217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a:solidFill>
                  <a:srgbClr val="00B050"/>
                </a:solidFill>
                <a:latin typeface="Consolas"/>
              </a:rPr>
              <a:t>–base </a:t>
            </a:r>
            <a:r>
              <a:rPr lang="en-US" dirty="0">
                <a:solidFill>
                  <a:srgbClr val="595959"/>
                </a:solidFill>
                <a:latin typeface="Consolas"/>
              </a:rPr>
              <a:t>&lt;</a:t>
            </a:r>
            <a:r>
              <a:rPr lang="en-US" dirty="0" err="1">
                <a:solidFill>
                  <a:srgbClr val="595959"/>
                </a:solidFill>
                <a:latin typeface="Consolas"/>
              </a:rPr>
              <a:t>template_name</a:t>
            </a:r>
            <a:r>
              <a:rPr lang="en-US" dirty="0">
                <a:solidFill>
                  <a:srgbClr val="595959"/>
                </a:solidFill>
                <a:latin typeface="Consolas"/>
              </a:rPr>
              <a:t>&gt; \</a:t>
            </a:r>
          </a:p>
          <a:p>
            <a:r>
              <a:rPr lang="en-US" dirty="0">
                <a:solidFill>
                  <a:srgbClr val="595959"/>
                </a:solidFill>
                <a:latin typeface="Consolas"/>
              </a:rPr>
              <a:t>		
</a:t>
            </a:r>
          </a:p>
        </p:txBody>
      </p:sp>
      <p:sp>
        <p:nvSpPr>
          <p:cNvPr id="9" name="Speech Bubble: Rectangle with Corners Rounded 2">
            <a:extLst>
              <a:ext uri="{FF2B5EF4-FFF2-40B4-BE49-F238E27FC236}">
                <a16:creationId xmlns:a16="http://schemas.microsoft.com/office/drawing/2014/main" id="{2F6FAF45-4A26-74D3-B0B7-3358C6EE1F25}"/>
              </a:ext>
            </a:extLst>
          </p:cNvPr>
          <p:cNvSpPr/>
          <p:nvPr/>
        </p:nvSpPr>
        <p:spPr>
          <a:xfrm flipV="1">
            <a:off x="2397819" y="2805078"/>
            <a:ext cx="3115964" cy="857047"/>
          </a:xfrm>
          <a:prstGeom prst="wedgeRoundRectCallout">
            <a:avLst/>
          </a:prstGeom>
          <a:no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TextBox 9">
            <a:extLst>
              <a:ext uri="{FF2B5EF4-FFF2-40B4-BE49-F238E27FC236}">
                <a16:creationId xmlns:a16="http://schemas.microsoft.com/office/drawing/2014/main" id="{F7D5181B-0B4F-C5BC-D551-10C0C8113D09}"/>
              </a:ext>
            </a:extLst>
          </p:cNvPr>
          <p:cNvSpPr txBox="1"/>
          <p:nvPr/>
        </p:nvSpPr>
        <p:spPr>
          <a:xfrm>
            <a:off x="2543687" y="2910435"/>
            <a:ext cx="28242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Name for the template,</a:t>
            </a:r>
            <a:br>
              <a:rPr lang="en-US" dirty="0">
                <a:solidFill>
                  <a:srgbClr val="595959"/>
                </a:solidFill>
              </a:rPr>
            </a:br>
            <a:r>
              <a:rPr lang="en-US" dirty="0">
                <a:solidFill>
                  <a:srgbClr val="595959"/>
                </a:solidFill>
              </a:rPr>
              <a:t>e.g., </a:t>
            </a:r>
            <a:r>
              <a:rPr lang="en-US" i="1" dirty="0">
                <a:solidFill>
                  <a:srgbClr val="595959"/>
                </a:solidFill>
                <a:latin typeface="Consolas"/>
              </a:rPr>
              <a:t>bert_template</a:t>
            </a:r>
          </a:p>
        </p:txBody>
      </p:sp>
    </p:spTree>
    <p:extLst>
      <p:ext uri="{BB962C8B-B14F-4D97-AF65-F5344CB8AC3E}">
        <p14:creationId xmlns:p14="http://schemas.microsoft.com/office/powerpoint/2010/main" val="1453872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951F-A126-FD63-158F-66B351CB0FA6}"/>
            </a:ext>
          </a:extLst>
        </p:cNvPr>
        <p:cNvGrpSpPr/>
        <p:nvPr/>
      </p:nvGrpSpPr>
      <p:grpSpPr>
        <a:xfrm>
          <a:off x="0" y="0"/>
          <a:ext cx="0" cy="0"/>
          <a:chOff x="0" y="0"/>
          <a:chExt cx="0" cy="0"/>
        </a:xfrm>
      </p:grpSpPr>
      <p:sp>
        <p:nvSpPr>
          <p:cNvPr id="265" name="PlaceHolder 1">
            <a:extLst>
              <a:ext uri="{FF2B5EF4-FFF2-40B4-BE49-F238E27FC236}">
                <a16:creationId xmlns:a16="http://schemas.microsoft.com/office/drawing/2014/main" id="{BF504BAF-E3CE-67E9-5307-595F6D8F0E18}"/>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err="1">
                <a:solidFill>
                  <a:srgbClr val="00324D"/>
                </a:solidFill>
              </a:rPr>
              <a:t>FreeSurfer</a:t>
            </a:r>
            <a:r>
              <a:rPr lang="en-US" sz="2800" b="1" spc="-1" dirty="0">
                <a:solidFill>
                  <a:srgbClr val="00324D"/>
                </a:solidFill>
              </a:rPr>
              <a:t> Commands: </a:t>
            </a:r>
            <a:r>
              <a:rPr lang="en-US" sz="2800" b="1" i="1" spc="-1" dirty="0">
                <a:solidFill>
                  <a:srgbClr val="00324D"/>
                </a:solidFill>
              </a:rPr>
              <a:t>recon-all</a:t>
            </a:r>
          </a:p>
        </p:txBody>
      </p:sp>
      <p:sp>
        <p:nvSpPr>
          <p:cNvPr id="266" name="PlaceHolder 2">
            <a:extLst>
              <a:ext uri="{FF2B5EF4-FFF2-40B4-BE49-F238E27FC236}">
                <a16:creationId xmlns:a16="http://schemas.microsoft.com/office/drawing/2014/main" id="{D878FE19-B4C8-50F7-69E6-A0F14398F2C6}"/>
              </a:ext>
            </a:extLst>
          </p:cNvPr>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114300" indent="0">
              <a:lnSpc>
                <a:spcPct val="115000"/>
              </a:lnSpc>
              <a:buClr>
                <a:srgbClr val="595959"/>
              </a:buClr>
              <a:buNone/>
            </a:pPr>
            <a:endParaRPr lang="en-GB" sz="1800" spc="-1" dirty="0">
              <a:solidFill>
                <a:srgbClr val="595959"/>
              </a:solidFill>
            </a:endParaRPr>
          </a:p>
          <a:p>
            <a:pPr marL="457200" indent="-342900">
              <a:lnSpc>
                <a:spcPct val="114999"/>
              </a:lnSpc>
              <a:buClr>
                <a:srgbClr val="595959"/>
              </a:buClr>
              <a:buFont typeface="Arial"/>
              <a:buChar char="●"/>
            </a:pPr>
            <a:endParaRPr lang="en-GB" sz="1800" b="0" strike="noStrike" spc="-1" dirty="0">
              <a:solidFill>
                <a:srgbClr val="595959"/>
              </a:solidFill>
              <a:latin typeface="Arial"/>
            </a:endParaRPr>
          </a:p>
          <a:p>
            <a:pPr marL="114300" indent="0">
              <a:lnSpc>
                <a:spcPct val="114999"/>
              </a:lnSpc>
              <a:buClr>
                <a:srgbClr val="595959"/>
              </a:buClr>
              <a:buNone/>
            </a:pPr>
            <a:endParaRPr lang="en-GB"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a:p>
            <a:pPr>
              <a:lnSpc>
                <a:spcPct val="115000"/>
              </a:lnSpc>
              <a:buNone/>
            </a:pPr>
            <a:endParaRPr lang="de-DE" sz="1800" spc="-1" dirty="0">
              <a:solidFill>
                <a:srgbClr val="000000"/>
              </a:solidFill>
              <a:latin typeface="Arial"/>
            </a:endParaRPr>
          </a:p>
          <a:p>
            <a:pPr>
              <a:lnSpc>
                <a:spcPct val="115000"/>
              </a:lnSpc>
              <a:buNone/>
            </a:pPr>
            <a:endParaRPr lang="de-DE" sz="1800" spc="-1" dirty="0">
              <a:solidFill>
                <a:srgbClr val="000000"/>
              </a:solidFill>
              <a:latin typeface="Arial"/>
            </a:endParaRPr>
          </a:p>
        </p:txBody>
      </p:sp>
      <p:sp>
        <p:nvSpPr>
          <p:cNvPr id="5" name="TextBox 4">
            <a:extLst>
              <a:ext uri="{FF2B5EF4-FFF2-40B4-BE49-F238E27FC236}">
                <a16:creationId xmlns:a16="http://schemas.microsoft.com/office/drawing/2014/main" id="{B4F38C4B-56E5-F104-0C0C-026CA0E0A1CB}"/>
              </a:ext>
            </a:extLst>
          </p:cNvPr>
          <p:cNvSpPr txBox="1"/>
          <p:nvPr/>
        </p:nvSpPr>
        <p:spPr>
          <a:xfrm>
            <a:off x="679862" y="1331384"/>
            <a:ext cx="7021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err="1">
                <a:solidFill>
                  <a:srgbClr val="595959"/>
                </a:solidFill>
                <a:latin typeface="Consolas"/>
              </a:rPr>
              <a:t>subjid</a:t>
            </a:r>
            <a:r>
              <a:rPr lang="en-US" dirty="0">
                <a:solidFill>
                  <a:srgbClr val="595959"/>
                </a:solidFill>
                <a:latin typeface="Consolas"/>
              </a:rPr>
              <a:t> &lt;</a:t>
            </a:r>
            <a:r>
              <a:rPr lang="en-US" dirty="0" err="1">
                <a:solidFill>
                  <a:srgbClr val="595959"/>
                </a:solidFill>
                <a:latin typeface="Consolas"/>
              </a:rPr>
              <a:t>tp#name</a:t>
            </a:r>
            <a:r>
              <a:rPr lang="en-US" dirty="0">
                <a:solidFill>
                  <a:srgbClr val="595959"/>
                </a:solidFill>
                <a:latin typeface="Consolas"/>
              </a:rPr>
              <a:t>&gt; -</a:t>
            </a:r>
            <a:r>
              <a:rPr lang="en-US" dirty="0" err="1">
                <a:solidFill>
                  <a:srgbClr val="595959"/>
                </a:solidFill>
                <a:latin typeface="Consolas"/>
              </a:rPr>
              <a:t>i</a:t>
            </a:r>
            <a:r>
              <a:rPr lang="en-US" dirty="0">
                <a:solidFill>
                  <a:srgbClr val="595959"/>
                </a:solidFill>
                <a:latin typeface="Consolas"/>
              </a:rPr>
              <a:t> &lt;path_to_tp#_t1&gt; -all</a:t>
            </a:r>
          </a:p>
          <a:p>
            <a:r>
              <a:rPr lang="en-US" dirty="0">
                <a:solidFill>
                  <a:srgbClr val="595959"/>
                </a:solidFill>
                <a:latin typeface="Consolas"/>
              </a:rPr>
              <a:t>…</a:t>
            </a:r>
          </a:p>
        </p:txBody>
      </p:sp>
      <p:sp>
        <p:nvSpPr>
          <p:cNvPr id="3" name="Speech Bubble: Rectangle with Corners Rounded 2">
            <a:extLst>
              <a:ext uri="{FF2B5EF4-FFF2-40B4-BE49-F238E27FC236}">
                <a16:creationId xmlns:a16="http://schemas.microsoft.com/office/drawing/2014/main" id="{999BF1FC-8C7A-BF87-3732-E91D7A5562A0}"/>
              </a:ext>
            </a:extLst>
          </p:cNvPr>
          <p:cNvSpPr/>
          <p:nvPr/>
        </p:nvSpPr>
        <p:spPr>
          <a:xfrm flipV="1">
            <a:off x="2432255" y="3012623"/>
            <a:ext cx="3659452" cy="453880"/>
          </a:xfrm>
          <a:prstGeom prst="wedgeRoundRectCallout">
            <a:avLst/>
          </a:prstGeom>
          <a:no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6">
            <a:extLst>
              <a:ext uri="{FF2B5EF4-FFF2-40B4-BE49-F238E27FC236}">
                <a16:creationId xmlns:a16="http://schemas.microsoft.com/office/drawing/2014/main" id="{E031A728-92C2-7FDB-538C-99EA8A4E929E}"/>
              </a:ext>
            </a:extLst>
          </p:cNvPr>
          <p:cNvSpPr txBox="1"/>
          <p:nvPr/>
        </p:nvSpPr>
        <p:spPr>
          <a:xfrm>
            <a:off x="2555979" y="3056654"/>
            <a:ext cx="3535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Specify all time points, </a:t>
            </a:r>
            <a:r>
              <a:rPr lang="en-US" i="1" dirty="0">
                <a:solidFill>
                  <a:srgbClr val="595959"/>
                </a:solidFill>
              </a:rPr>
              <a:t>bert1 </a:t>
            </a:r>
            <a:r>
              <a:rPr lang="en-US" dirty="0">
                <a:solidFill>
                  <a:srgbClr val="595959"/>
                </a:solidFill>
              </a:rPr>
              <a:t>…</a:t>
            </a:r>
            <a:endParaRPr lang="en-US" i="1" dirty="0">
              <a:solidFill>
                <a:srgbClr val="595959"/>
              </a:solidFill>
              <a:latin typeface="Consolas"/>
            </a:endParaRPr>
          </a:p>
        </p:txBody>
      </p:sp>
      <p:sp>
        <p:nvSpPr>
          <p:cNvPr id="6" name="PlaceHolder 2">
            <a:extLst>
              <a:ext uri="{FF2B5EF4-FFF2-40B4-BE49-F238E27FC236}">
                <a16:creationId xmlns:a16="http://schemas.microsoft.com/office/drawing/2014/main" id="{7687E787-BC93-2CD0-9429-9CE7850C57E5}"/>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58</a:t>
            </a:fld>
            <a:endParaRPr lang="en-DE" dirty="0">
              <a:latin typeface="Times New Roman"/>
            </a:endParaRPr>
          </a:p>
        </p:txBody>
      </p:sp>
      <p:sp>
        <p:nvSpPr>
          <p:cNvPr id="4" name="Text Box 5">
            <a:extLst>
              <a:ext uri="{FF2B5EF4-FFF2-40B4-BE49-F238E27FC236}">
                <a16:creationId xmlns:a16="http://schemas.microsoft.com/office/drawing/2014/main" id="{2F20E099-1495-AEC2-5B94-946A35477A03}"/>
              </a:ext>
            </a:extLst>
          </p:cNvPr>
          <p:cNvSpPr/>
          <p:nvPr/>
        </p:nvSpPr>
        <p:spPr>
          <a:xfrm>
            <a:off x="765546" y="1038993"/>
            <a:ext cx="6936017"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1. CROSS independent processing (for each time point)</a:t>
            </a:r>
            <a:endParaRPr lang="en-US" b="1" spc="-1" dirty="0">
              <a:solidFill>
                <a:srgbClr val="595959"/>
              </a:solidFill>
              <a:latin typeface="Arial"/>
            </a:endParaRPr>
          </a:p>
        </p:txBody>
      </p:sp>
      <p:sp>
        <p:nvSpPr>
          <p:cNvPr id="2" name="Text Box 5">
            <a:extLst>
              <a:ext uri="{FF2B5EF4-FFF2-40B4-BE49-F238E27FC236}">
                <a16:creationId xmlns:a16="http://schemas.microsoft.com/office/drawing/2014/main" id="{C8F960FD-A19C-3CF4-03C5-FFCBB5E20054}"/>
              </a:ext>
            </a:extLst>
          </p:cNvPr>
          <p:cNvSpPr/>
          <p:nvPr/>
        </p:nvSpPr>
        <p:spPr>
          <a:xfrm>
            <a:off x="765546" y="1967757"/>
            <a:ext cx="5841315"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2</a:t>
            </a:r>
            <a:r>
              <a:rPr lang="en-GB" sz="1800" b="1" strike="noStrike" spc="-1" dirty="0">
                <a:solidFill>
                  <a:srgbClr val="595959"/>
                </a:solidFill>
                <a:latin typeface="Arial"/>
                <a:ea typeface="ＭＳ Ｐゴシック"/>
              </a:rPr>
              <a:t>. BASE create </a:t>
            </a:r>
            <a:r>
              <a:rPr lang="en-GB" b="1" spc="-1" dirty="0">
                <a:solidFill>
                  <a:srgbClr val="595959"/>
                </a:solidFill>
                <a:latin typeface="Arial"/>
                <a:ea typeface="ＭＳ Ｐゴシック"/>
              </a:rPr>
              <a:t>template (one per participant)</a:t>
            </a:r>
            <a:endParaRPr lang="en-US" sz="1800" b="1" strike="noStrike" spc="-1" dirty="0">
              <a:solidFill>
                <a:srgbClr val="595959"/>
              </a:solidFill>
              <a:latin typeface="Arial"/>
            </a:endParaRPr>
          </a:p>
        </p:txBody>
      </p:sp>
      <p:sp>
        <p:nvSpPr>
          <p:cNvPr id="8" name="TextBox 7">
            <a:extLst>
              <a:ext uri="{FF2B5EF4-FFF2-40B4-BE49-F238E27FC236}">
                <a16:creationId xmlns:a16="http://schemas.microsoft.com/office/drawing/2014/main" id="{E8381FDD-F9F7-5CE5-D969-C580E10872DB}"/>
              </a:ext>
            </a:extLst>
          </p:cNvPr>
          <p:cNvSpPr txBox="1"/>
          <p:nvPr/>
        </p:nvSpPr>
        <p:spPr>
          <a:xfrm>
            <a:off x="679861" y="2302375"/>
            <a:ext cx="70217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a:solidFill>
                  <a:srgbClr val="00B050"/>
                </a:solidFill>
                <a:latin typeface="Consolas"/>
              </a:rPr>
              <a:t>–base </a:t>
            </a:r>
            <a:r>
              <a:rPr lang="en-US" dirty="0">
                <a:solidFill>
                  <a:srgbClr val="595959"/>
                </a:solidFill>
                <a:latin typeface="Consolas"/>
              </a:rPr>
              <a:t>&lt;</a:t>
            </a:r>
            <a:r>
              <a:rPr lang="en-US" dirty="0" err="1">
                <a:solidFill>
                  <a:srgbClr val="595959"/>
                </a:solidFill>
                <a:latin typeface="Consolas"/>
              </a:rPr>
              <a:t>template_name</a:t>
            </a:r>
            <a:r>
              <a:rPr lang="en-US" dirty="0">
                <a:solidFill>
                  <a:srgbClr val="595959"/>
                </a:solidFill>
                <a:latin typeface="Consolas"/>
              </a:rPr>
              <a:t>&gt; \</a:t>
            </a:r>
          </a:p>
          <a:p>
            <a:r>
              <a:rPr lang="en-US" dirty="0">
                <a:solidFill>
                  <a:srgbClr val="595959"/>
                </a:solidFill>
                <a:latin typeface="Consolas"/>
              </a:rPr>
              <a:t>		-</a:t>
            </a:r>
            <a:r>
              <a:rPr lang="en-US" dirty="0" err="1">
                <a:solidFill>
                  <a:srgbClr val="595959"/>
                </a:solidFill>
                <a:latin typeface="Consolas"/>
              </a:rPr>
              <a:t>tp</a:t>
            </a:r>
            <a:r>
              <a:rPr lang="en-US" dirty="0">
                <a:solidFill>
                  <a:srgbClr val="595959"/>
                </a:solidFill>
                <a:latin typeface="Consolas"/>
              </a:rPr>
              <a:t> &lt;tp1name&gt; -</a:t>
            </a:r>
            <a:r>
              <a:rPr lang="en-US" dirty="0" err="1">
                <a:solidFill>
                  <a:srgbClr val="595959"/>
                </a:solidFill>
                <a:latin typeface="Consolas"/>
              </a:rPr>
              <a:t>tp</a:t>
            </a:r>
            <a:r>
              <a:rPr lang="en-US" dirty="0">
                <a:solidFill>
                  <a:srgbClr val="595959"/>
                </a:solidFill>
                <a:latin typeface="Consolas"/>
              </a:rPr>
              <a:t> &lt;tp2name&gt; … -all
</a:t>
            </a:r>
          </a:p>
        </p:txBody>
      </p:sp>
    </p:spTree>
    <p:extLst>
      <p:ext uri="{BB962C8B-B14F-4D97-AF65-F5344CB8AC3E}">
        <p14:creationId xmlns:p14="http://schemas.microsoft.com/office/powerpoint/2010/main" val="366832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28E6-D462-408E-12DC-EF5200F0D1A5}"/>
            </a:ext>
          </a:extLst>
        </p:cNvPr>
        <p:cNvGrpSpPr/>
        <p:nvPr/>
      </p:nvGrpSpPr>
      <p:grpSpPr>
        <a:xfrm>
          <a:off x="0" y="0"/>
          <a:ext cx="0" cy="0"/>
          <a:chOff x="0" y="0"/>
          <a:chExt cx="0" cy="0"/>
        </a:xfrm>
      </p:grpSpPr>
      <p:sp>
        <p:nvSpPr>
          <p:cNvPr id="265" name="PlaceHolder 1">
            <a:extLst>
              <a:ext uri="{FF2B5EF4-FFF2-40B4-BE49-F238E27FC236}">
                <a16:creationId xmlns:a16="http://schemas.microsoft.com/office/drawing/2014/main" id="{484EBE84-9F17-6EA1-D105-09350CF825C8}"/>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err="1">
                <a:solidFill>
                  <a:srgbClr val="00324D"/>
                </a:solidFill>
              </a:rPr>
              <a:t>FreeSurfer</a:t>
            </a:r>
            <a:r>
              <a:rPr lang="en-US" sz="2800" b="1" spc="-1" dirty="0">
                <a:solidFill>
                  <a:srgbClr val="00324D"/>
                </a:solidFill>
              </a:rPr>
              <a:t> Commands: </a:t>
            </a:r>
            <a:r>
              <a:rPr lang="en-US" sz="2800" b="1" i="1" spc="-1" dirty="0">
                <a:solidFill>
                  <a:srgbClr val="00324D"/>
                </a:solidFill>
              </a:rPr>
              <a:t>recon-all</a:t>
            </a:r>
          </a:p>
        </p:txBody>
      </p:sp>
      <p:sp>
        <p:nvSpPr>
          <p:cNvPr id="266" name="PlaceHolder 2">
            <a:extLst>
              <a:ext uri="{FF2B5EF4-FFF2-40B4-BE49-F238E27FC236}">
                <a16:creationId xmlns:a16="http://schemas.microsoft.com/office/drawing/2014/main" id="{1DA684B9-4A38-FAEC-8BEC-66CF5D6AB97E}"/>
              </a:ext>
            </a:extLst>
          </p:cNvPr>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114300" indent="0">
              <a:lnSpc>
                <a:spcPct val="115000"/>
              </a:lnSpc>
              <a:buClr>
                <a:srgbClr val="595959"/>
              </a:buClr>
              <a:buNone/>
            </a:pPr>
            <a:endParaRPr lang="en-GB" sz="1800" spc="-1" dirty="0">
              <a:solidFill>
                <a:srgbClr val="595959"/>
              </a:solidFill>
            </a:endParaRPr>
          </a:p>
          <a:p>
            <a:pPr marL="114300" indent="0">
              <a:lnSpc>
                <a:spcPct val="114999"/>
              </a:lnSpc>
              <a:buClr>
                <a:srgbClr val="595959"/>
              </a:buClr>
              <a:buNone/>
            </a:pPr>
            <a:endParaRPr lang="en-GB" sz="1800" b="0" strike="noStrike" spc="-1" dirty="0">
              <a:solidFill>
                <a:srgbClr val="595959"/>
              </a:solidFill>
              <a:latin typeface="Arial"/>
            </a:endParaRPr>
          </a:p>
          <a:p>
            <a:pPr marL="114300" indent="0">
              <a:lnSpc>
                <a:spcPct val="114999"/>
              </a:lnSpc>
              <a:buClr>
                <a:srgbClr val="595959"/>
              </a:buClr>
              <a:buNone/>
            </a:pPr>
            <a:endParaRPr lang="en-GB"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a:p>
            <a:pPr>
              <a:lnSpc>
                <a:spcPct val="115000"/>
              </a:lnSpc>
              <a:buNone/>
            </a:pPr>
            <a:endParaRPr lang="de-DE" sz="1800" spc="-1" dirty="0">
              <a:solidFill>
                <a:srgbClr val="000000"/>
              </a:solidFill>
              <a:latin typeface="Arial"/>
            </a:endParaRPr>
          </a:p>
          <a:p>
            <a:pPr>
              <a:lnSpc>
                <a:spcPct val="115000"/>
              </a:lnSpc>
              <a:buNone/>
            </a:pPr>
            <a:endParaRPr lang="de-DE" sz="1800" spc="-1" dirty="0">
              <a:solidFill>
                <a:srgbClr val="000000"/>
              </a:solidFill>
              <a:latin typeface="Arial"/>
            </a:endParaRPr>
          </a:p>
        </p:txBody>
      </p:sp>
      <p:sp>
        <p:nvSpPr>
          <p:cNvPr id="5" name="TextBox 4">
            <a:extLst>
              <a:ext uri="{FF2B5EF4-FFF2-40B4-BE49-F238E27FC236}">
                <a16:creationId xmlns:a16="http://schemas.microsoft.com/office/drawing/2014/main" id="{3CD20DAF-4705-19FE-6F64-D403F2B71833}"/>
              </a:ext>
            </a:extLst>
          </p:cNvPr>
          <p:cNvSpPr txBox="1"/>
          <p:nvPr/>
        </p:nvSpPr>
        <p:spPr>
          <a:xfrm>
            <a:off x="679862" y="1331384"/>
            <a:ext cx="7021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err="1">
                <a:solidFill>
                  <a:srgbClr val="595959"/>
                </a:solidFill>
                <a:latin typeface="Consolas"/>
              </a:rPr>
              <a:t>subjid</a:t>
            </a:r>
            <a:r>
              <a:rPr lang="en-US" dirty="0">
                <a:solidFill>
                  <a:srgbClr val="595959"/>
                </a:solidFill>
                <a:latin typeface="Consolas"/>
              </a:rPr>
              <a:t> &lt;</a:t>
            </a:r>
            <a:r>
              <a:rPr lang="en-US" dirty="0" err="1">
                <a:solidFill>
                  <a:srgbClr val="595959"/>
                </a:solidFill>
                <a:latin typeface="Consolas"/>
              </a:rPr>
              <a:t>tp#name</a:t>
            </a:r>
            <a:r>
              <a:rPr lang="en-US" dirty="0">
                <a:solidFill>
                  <a:srgbClr val="595959"/>
                </a:solidFill>
                <a:latin typeface="Consolas"/>
              </a:rPr>
              <a:t>&gt; -</a:t>
            </a:r>
            <a:r>
              <a:rPr lang="en-US" dirty="0" err="1">
                <a:solidFill>
                  <a:srgbClr val="595959"/>
                </a:solidFill>
                <a:latin typeface="Consolas"/>
              </a:rPr>
              <a:t>i</a:t>
            </a:r>
            <a:r>
              <a:rPr lang="en-US" dirty="0">
                <a:solidFill>
                  <a:srgbClr val="595959"/>
                </a:solidFill>
                <a:latin typeface="Consolas"/>
              </a:rPr>
              <a:t> &lt;path_to_tp#_t1&gt; -all</a:t>
            </a:r>
          </a:p>
          <a:p>
            <a:r>
              <a:rPr lang="en-US" dirty="0">
                <a:solidFill>
                  <a:srgbClr val="595959"/>
                </a:solidFill>
                <a:latin typeface="Consolas"/>
              </a:rPr>
              <a:t>…</a:t>
            </a:r>
          </a:p>
        </p:txBody>
      </p:sp>
      <p:sp>
        <p:nvSpPr>
          <p:cNvPr id="3" name="Speech Bubble: Rectangle with Corners Rounded 2">
            <a:extLst>
              <a:ext uri="{FF2B5EF4-FFF2-40B4-BE49-F238E27FC236}">
                <a16:creationId xmlns:a16="http://schemas.microsoft.com/office/drawing/2014/main" id="{3540F92B-210F-08DE-0B74-68A61B38AF29}"/>
              </a:ext>
            </a:extLst>
          </p:cNvPr>
          <p:cNvSpPr/>
          <p:nvPr/>
        </p:nvSpPr>
        <p:spPr>
          <a:xfrm flipV="1">
            <a:off x="2818621" y="3877031"/>
            <a:ext cx="3659452" cy="453880"/>
          </a:xfrm>
          <a:prstGeom prst="wedgeRoundRectCallout">
            <a:avLst/>
          </a:prstGeom>
          <a:no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6">
            <a:extLst>
              <a:ext uri="{FF2B5EF4-FFF2-40B4-BE49-F238E27FC236}">
                <a16:creationId xmlns:a16="http://schemas.microsoft.com/office/drawing/2014/main" id="{D7D9BA03-EBBB-3469-5112-C3E0246F6689}"/>
              </a:ext>
            </a:extLst>
          </p:cNvPr>
          <p:cNvSpPr txBox="1"/>
          <p:nvPr/>
        </p:nvSpPr>
        <p:spPr>
          <a:xfrm>
            <a:off x="2942345" y="3921062"/>
            <a:ext cx="3535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E.g. –long </a:t>
            </a:r>
            <a:r>
              <a:rPr lang="en-US" i="1" dirty="0">
                <a:solidFill>
                  <a:srgbClr val="595959"/>
                </a:solidFill>
              </a:rPr>
              <a:t>bert1 </a:t>
            </a:r>
            <a:r>
              <a:rPr lang="en-US" i="1" dirty="0" err="1">
                <a:solidFill>
                  <a:srgbClr val="595959"/>
                </a:solidFill>
              </a:rPr>
              <a:t>bert_template</a:t>
            </a:r>
            <a:endParaRPr lang="en-US" i="1" dirty="0">
              <a:solidFill>
                <a:srgbClr val="595959"/>
              </a:solidFill>
              <a:latin typeface="Consolas"/>
            </a:endParaRPr>
          </a:p>
        </p:txBody>
      </p:sp>
      <p:sp>
        <p:nvSpPr>
          <p:cNvPr id="6" name="PlaceHolder 2">
            <a:extLst>
              <a:ext uri="{FF2B5EF4-FFF2-40B4-BE49-F238E27FC236}">
                <a16:creationId xmlns:a16="http://schemas.microsoft.com/office/drawing/2014/main" id="{B66FD36B-2292-7656-6C31-1F798132D100}"/>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59</a:t>
            </a:fld>
            <a:endParaRPr lang="en-DE" dirty="0">
              <a:latin typeface="Times New Roman"/>
            </a:endParaRPr>
          </a:p>
        </p:txBody>
      </p:sp>
      <p:sp>
        <p:nvSpPr>
          <p:cNvPr id="4" name="Text Box 5">
            <a:extLst>
              <a:ext uri="{FF2B5EF4-FFF2-40B4-BE49-F238E27FC236}">
                <a16:creationId xmlns:a16="http://schemas.microsoft.com/office/drawing/2014/main" id="{A8EABF19-435A-F7B3-5DC0-F962705001A8}"/>
              </a:ext>
            </a:extLst>
          </p:cNvPr>
          <p:cNvSpPr/>
          <p:nvPr/>
        </p:nvSpPr>
        <p:spPr>
          <a:xfrm>
            <a:off x="765546" y="1038993"/>
            <a:ext cx="6936017"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1. CROSS independent processing (for each time point)</a:t>
            </a:r>
            <a:endParaRPr lang="en-US" b="1" spc="-1" dirty="0">
              <a:solidFill>
                <a:srgbClr val="595959"/>
              </a:solidFill>
              <a:latin typeface="Arial"/>
            </a:endParaRPr>
          </a:p>
        </p:txBody>
      </p:sp>
      <p:sp>
        <p:nvSpPr>
          <p:cNvPr id="2" name="Text Box 5">
            <a:extLst>
              <a:ext uri="{FF2B5EF4-FFF2-40B4-BE49-F238E27FC236}">
                <a16:creationId xmlns:a16="http://schemas.microsoft.com/office/drawing/2014/main" id="{81678BBE-CE6D-DCF9-6053-02D3F5578312}"/>
              </a:ext>
            </a:extLst>
          </p:cNvPr>
          <p:cNvSpPr/>
          <p:nvPr/>
        </p:nvSpPr>
        <p:spPr>
          <a:xfrm>
            <a:off x="765547" y="1967757"/>
            <a:ext cx="5712526"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2</a:t>
            </a:r>
            <a:r>
              <a:rPr lang="en-GB" sz="1800" b="1" strike="noStrike" spc="-1" dirty="0">
                <a:solidFill>
                  <a:srgbClr val="595959"/>
                </a:solidFill>
                <a:latin typeface="Arial"/>
                <a:ea typeface="ＭＳ Ｐゴシック"/>
              </a:rPr>
              <a:t>. BASE create template (one per participant)</a:t>
            </a:r>
            <a:endParaRPr lang="en-US" sz="1800" b="1" strike="noStrike" spc="-1" dirty="0">
              <a:solidFill>
                <a:srgbClr val="595959"/>
              </a:solidFill>
              <a:latin typeface="Arial"/>
            </a:endParaRPr>
          </a:p>
        </p:txBody>
      </p:sp>
      <p:sp>
        <p:nvSpPr>
          <p:cNvPr id="8" name="TextBox 7">
            <a:extLst>
              <a:ext uri="{FF2B5EF4-FFF2-40B4-BE49-F238E27FC236}">
                <a16:creationId xmlns:a16="http://schemas.microsoft.com/office/drawing/2014/main" id="{A4312C58-D52A-803E-EC3C-EF6EAEB8655A}"/>
              </a:ext>
            </a:extLst>
          </p:cNvPr>
          <p:cNvSpPr txBox="1"/>
          <p:nvPr/>
        </p:nvSpPr>
        <p:spPr>
          <a:xfrm>
            <a:off x="679861" y="2302375"/>
            <a:ext cx="70217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a:solidFill>
                  <a:srgbClr val="00B050"/>
                </a:solidFill>
                <a:latin typeface="Consolas"/>
              </a:rPr>
              <a:t>–base </a:t>
            </a:r>
            <a:r>
              <a:rPr lang="en-US" dirty="0">
                <a:solidFill>
                  <a:srgbClr val="595959"/>
                </a:solidFill>
                <a:latin typeface="Consolas"/>
              </a:rPr>
              <a:t>&lt;</a:t>
            </a:r>
            <a:r>
              <a:rPr lang="en-US" dirty="0" err="1">
                <a:solidFill>
                  <a:srgbClr val="595959"/>
                </a:solidFill>
                <a:latin typeface="Consolas"/>
              </a:rPr>
              <a:t>template_name</a:t>
            </a:r>
            <a:r>
              <a:rPr lang="en-US" dirty="0">
                <a:solidFill>
                  <a:srgbClr val="595959"/>
                </a:solidFill>
                <a:latin typeface="Consolas"/>
              </a:rPr>
              <a:t>&gt; \</a:t>
            </a:r>
          </a:p>
          <a:p>
            <a:r>
              <a:rPr lang="en-US" dirty="0">
                <a:solidFill>
                  <a:srgbClr val="595959"/>
                </a:solidFill>
                <a:latin typeface="Consolas"/>
              </a:rPr>
              <a:t>		-</a:t>
            </a:r>
            <a:r>
              <a:rPr lang="en-US" dirty="0" err="1">
                <a:solidFill>
                  <a:srgbClr val="595959"/>
                </a:solidFill>
                <a:latin typeface="Consolas"/>
              </a:rPr>
              <a:t>tp</a:t>
            </a:r>
            <a:r>
              <a:rPr lang="en-US" dirty="0">
                <a:solidFill>
                  <a:srgbClr val="595959"/>
                </a:solidFill>
                <a:latin typeface="Consolas"/>
              </a:rPr>
              <a:t> &lt;tp1name&gt; -</a:t>
            </a:r>
            <a:r>
              <a:rPr lang="en-US" dirty="0" err="1">
                <a:solidFill>
                  <a:srgbClr val="595959"/>
                </a:solidFill>
                <a:latin typeface="Consolas"/>
              </a:rPr>
              <a:t>tp</a:t>
            </a:r>
            <a:r>
              <a:rPr lang="en-US" dirty="0">
                <a:solidFill>
                  <a:srgbClr val="595959"/>
                </a:solidFill>
                <a:latin typeface="Consolas"/>
              </a:rPr>
              <a:t> &lt;tp2name&gt; … -all
</a:t>
            </a:r>
          </a:p>
        </p:txBody>
      </p:sp>
      <p:sp>
        <p:nvSpPr>
          <p:cNvPr id="9" name="Text Box 5">
            <a:extLst>
              <a:ext uri="{FF2B5EF4-FFF2-40B4-BE49-F238E27FC236}">
                <a16:creationId xmlns:a16="http://schemas.microsoft.com/office/drawing/2014/main" id="{CA9936ED-5142-D2E0-425E-0B406027B4FA}"/>
              </a:ext>
            </a:extLst>
          </p:cNvPr>
          <p:cNvSpPr/>
          <p:nvPr/>
        </p:nvSpPr>
        <p:spPr>
          <a:xfrm>
            <a:off x="765546" y="3036653"/>
            <a:ext cx="6433743"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3. LONG longitudinal processing (for each time point)</a:t>
            </a:r>
            <a:endParaRPr lang="en-US" sz="1800" b="1" strike="noStrike" spc="-1" dirty="0">
              <a:solidFill>
                <a:srgbClr val="595959"/>
              </a:solidFill>
              <a:latin typeface="Arial"/>
            </a:endParaRPr>
          </a:p>
        </p:txBody>
      </p:sp>
      <p:sp>
        <p:nvSpPr>
          <p:cNvPr id="10" name="TextBox 9">
            <a:extLst>
              <a:ext uri="{FF2B5EF4-FFF2-40B4-BE49-F238E27FC236}">
                <a16:creationId xmlns:a16="http://schemas.microsoft.com/office/drawing/2014/main" id="{B061BC36-0203-214B-5859-580B71740532}"/>
              </a:ext>
            </a:extLst>
          </p:cNvPr>
          <p:cNvSpPr txBox="1"/>
          <p:nvPr/>
        </p:nvSpPr>
        <p:spPr>
          <a:xfrm>
            <a:off x="679860" y="3366589"/>
            <a:ext cx="7021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a:solidFill>
                  <a:srgbClr val="00B050"/>
                </a:solidFill>
                <a:latin typeface="Consolas"/>
              </a:rPr>
              <a:t>–long </a:t>
            </a:r>
            <a:r>
              <a:rPr lang="en-US" dirty="0">
                <a:solidFill>
                  <a:srgbClr val="595959"/>
                </a:solidFill>
                <a:latin typeface="Consolas"/>
              </a:rPr>
              <a:t>&lt;</a:t>
            </a:r>
            <a:r>
              <a:rPr lang="en-US" dirty="0" err="1">
                <a:solidFill>
                  <a:srgbClr val="595959"/>
                </a:solidFill>
                <a:latin typeface="Consolas"/>
              </a:rPr>
              <a:t>tp#name</a:t>
            </a:r>
            <a:r>
              <a:rPr lang="en-US" dirty="0">
                <a:solidFill>
                  <a:srgbClr val="595959"/>
                </a:solidFill>
                <a:latin typeface="Consolas"/>
              </a:rPr>
              <a:t>&gt; &lt;</a:t>
            </a:r>
            <a:r>
              <a:rPr lang="en-US" dirty="0" err="1">
                <a:solidFill>
                  <a:srgbClr val="595959"/>
                </a:solidFill>
                <a:latin typeface="Consolas"/>
              </a:rPr>
              <a:t>template_name</a:t>
            </a:r>
            <a:r>
              <a:rPr lang="en-US" dirty="0">
                <a:solidFill>
                  <a:srgbClr val="595959"/>
                </a:solidFill>
                <a:latin typeface="Consolas"/>
              </a:rPr>
              <a:t>&gt; -all</a:t>
            </a:r>
          </a:p>
          <a:p>
            <a:r>
              <a:rPr lang="en-US" dirty="0">
                <a:solidFill>
                  <a:srgbClr val="595959"/>
                </a:solidFill>
                <a:latin typeface="Consolas"/>
              </a:rPr>
              <a:t>…</a:t>
            </a:r>
          </a:p>
        </p:txBody>
      </p:sp>
    </p:spTree>
    <p:extLst>
      <p:ext uri="{BB962C8B-B14F-4D97-AF65-F5344CB8AC3E}">
        <p14:creationId xmlns:p14="http://schemas.microsoft.com/office/powerpoint/2010/main" val="372310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idx="4294967295"/>
          </p:nvPr>
        </p:nvSpPr>
        <p:spPr>
          <a:xfrm>
            <a:off x="504825" y="179388"/>
            <a:ext cx="8639175" cy="800100"/>
          </a:xfrm>
          <a:prstGeom prst="rect">
            <a:avLst/>
          </a:prstGeom>
          <a:noFill/>
          <a:ln w="0">
            <a:noFill/>
          </a:ln>
        </p:spPr>
        <p:txBody>
          <a:bodyPr tIns="91440" bIns="91440" anchor="ctr">
            <a:noAutofit/>
          </a:bodyPr>
          <a:lstStyle/>
          <a:p>
            <a:pPr>
              <a:lnSpc>
                <a:spcPct val="100000"/>
              </a:lnSpc>
              <a:buNone/>
            </a:pPr>
            <a:r>
              <a:rPr lang="en-US" sz="2800" b="1" strike="noStrike" spc="-1" dirty="0">
                <a:solidFill>
                  <a:srgbClr val="00324D"/>
                </a:solidFill>
                <a:latin typeface="Arial"/>
                <a:ea typeface="Arial"/>
              </a:rPr>
              <a:t>What can we do with </a:t>
            </a:r>
            <a:r>
              <a:rPr lang="en-US" sz="2800" b="1" strike="noStrike" spc="-1" dirty="0" err="1">
                <a:solidFill>
                  <a:srgbClr val="00324D"/>
                </a:solidFill>
                <a:latin typeface="Arial"/>
                <a:ea typeface="Arial"/>
              </a:rPr>
              <a:t>FreeSurfer</a:t>
            </a:r>
            <a:r>
              <a:rPr lang="en-US" sz="2800" b="1" strike="noStrike" spc="-1" dirty="0">
                <a:solidFill>
                  <a:srgbClr val="00324D"/>
                </a:solidFill>
                <a:latin typeface="Arial"/>
                <a:ea typeface="Arial"/>
              </a:rPr>
              <a:t>?</a:t>
            </a:r>
            <a:endParaRPr lang="de-DE" sz="2800" b="0" strike="noStrike" spc="-1" dirty="0">
              <a:solidFill>
                <a:srgbClr val="000000"/>
              </a:solidFill>
              <a:latin typeface="Arial"/>
            </a:endParaRPr>
          </a:p>
        </p:txBody>
      </p:sp>
      <p:sp>
        <p:nvSpPr>
          <p:cNvPr id="139" name="PlaceHolder 2"/>
          <p:cNvSpPr>
            <a:spLocks noGrp="1"/>
          </p:cNvSpPr>
          <p:nvPr>
            <p:ph idx="4294967295"/>
          </p:nvPr>
        </p:nvSpPr>
        <p:spPr>
          <a:xfrm>
            <a:off x="504825" y="1060450"/>
            <a:ext cx="8639175" cy="3998913"/>
          </a:xfrm>
          <a:prstGeom prst="rect">
            <a:avLst/>
          </a:prstGeom>
          <a:noFill/>
          <a:ln w="0">
            <a:noFill/>
          </a:ln>
        </p:spPr>
        <p:txBody>
          <a:bodyPr lIns="91440" tIns="91440" rIns="91440" bIns="91440" anchor="t">
            <a:noAutofit/>
          </a:bodyPr>
          <a:lstStyle/>
          <a:p>
            <a:pPr marL="457200" indent="-342900">
              <a:lnSpc>
                <a:spcPct val="115000"/>
              </a:lnSpc>
              <a:buClr>
                <a:srgbClr val="595959"/>
              </a:buClr>
              <a:buFont typeface="Arial"/>
              <a:buChar char="●"/>
            </a:pPr>
            <a:r>
              <a:rPr lang="en-GB" sz="1800" spc="-1" dirty="0">
                <a:solidFill>
                  <a:srgbClr val="595959"/>
                </a:solidFill>
                <a:latin typeface="+mj-lt"/>
                <a:ea typeface="Arial"/>
              </a:rPr>
              <a:t>Region segmentation and cortical surfaces</a:t>
            </a:r>
            <a:endParaRPr lang="de-DE" sz="1800" spc="-1" dirty="0">
              <a:solidFill>
                <a:srgbClr val="595959"/>
              </a:solidFill>
              <a:latin typeface="+mj-lt"/>
              <a:ea typeface="Arial"/>
            </a:endParaRPr>
          </a:p>
          <a:p>
            <a:pPr marL="457200" indent="-342900">
              <a:lnSpc>
                <a:spcPct val="114999"/>
              </a:lnSpc>
              <a:buClr>
                <a:srgbClr val="595959"/>
              </a:buClr>
              <a:buFont typeface="Arial"/>
              <a:buChar char="●"/>
            </a:pPr>
            <a:r>
              <a:rPr lang="en-GB" sz="1800" spc="-1" dirty="0">
                <a:solidFill>
                  <a:srgbClr val="595959"/>
                </a:solidFill>
                <a:latin typeface="+mj-lt"/>
                <a:ea typeface="Arial"/>
              </a:rPr>
              <a:t>Region volumes and local cortical thickness</a:t>
            </a:r>
            <a:endParaRPr lang="de-DE" sz="1800" spc="-1" dirty="0">
              <a:solidFill>
                <a:srgbClr val="595959"/>
              </a:solidFill>
              <a:latin typeface="+mj-lt"/>
              <a:ea typeface="Arial"/>
            </a:endParaRPr>
          </a:p>
          <a:p>
            <a:pPr marL="457200" indent="-342900">
              <a:lnSpc>
                <a:spcPct val="114999"/>
              </a:lnSpc>
              <a:buClr>
                <a:srgbClr val="595959"/>
              </a:buClr>
              <a:buFont typeface="Arial"/>
              <a:buChar char="●"/>
            </a:pPr>
            <a:r>
              <a:rPr lang="en-GB" sz="1800" spc="-1" dirty="0">
                <a:solidFill>
                  <a:srgbClr val="595959"/>
                </a:solidFill>
                <a:latin typeface="+mj-lt"/>
                <a:ea typeface="Arial"/>
              </a:rPr>
              <a:t>Study</a:t>
            </a:r>
            <a:r>
              <a:rPr lang="en-GB" sz="1800" b="0" strike="noStrike" spc="-1" dirty="0">
                <a:solidFill>
                  <a:srgbClr val="595959"/>
                </a:solidFill>
                <a:latin typeface="+mj-lt"/>
                <a:ea typeface="Arial"/>
              </a:rPr>
              <a:t> </a:t>
            </a:r>
            <a:r>
              <a:rPr lang="en-GB" sz="1800" spc="-1" dirty="0">
                <a:solidFill>
                  <a:srgbClr val="595959"/>
                </a:solidFill>
                <a:latin typeface="+mj-lt"/>
                <a:ea typeface="Arial"/>
              </a:rPr>
              <a:t>group differences </a:t>
            </a:r>
            <a:r>
              <a:rPr lang="en-GB" sz="1800" b="0" strike="noStrike" spc="-1" dirty="0">
                <a:solidFill>
                  <a:srgbClr val="595959"/>
                </a:solidFill>
                <a:latin typeface="+mj-lt"/>
                <a:ea typeface="Arial"/>
              </a:rPr>
              <a:t>(diseased</a:t>
            </a:r>
            <a:r>
              <a:rPr lang="en-GB" sz="1800" spc="-1" dirty="0">
                <a:solidFill>
                  <a:srgbClr val="595959"/>
                </a:solidFill>
                <a:latin typeface="+mj-lt"/>
                <a:ea typeface="Arial"/>
              </a:rPr>
              <a:t> vs.</a:t>
            </a:r>
            <a:r>
              <a:rPr lang="en-GB" sz="1800" b="0" strike="noStrike" spc="-1" dirty="0">
                <a:solidFill>
                  <a:srgbClr val="595959"/>
                </a:solidFill>
                <a:latin typeface="+mj-lt"/>
                <a:ea typeface="Arial"/>
              </a:rPr>
              <a:t> control)</a:t>
            </a:r>
            <a:endParaRPr lang="de-DE" sz="1800" b="0" strike="noStrike" spc="-1" dirty="0">
              <a:solidFill>
                <a:srgbClr val="595959"/>
              </a:solidFill>
              <a:latin typeface="+mj-lt"/>
            </a:endParaRPr>
          </a:p>
        </p:txBody>
      </p:sp>
      <p:grpSp>
        <p:nvGrpSpPr>
          <p:cNvPr id="2" name="Group 9"/>
          <p:cNvGrpSpPr/>
          <p:nvPr/>
        </p:nvGrpSpPr>
        <p:grpSpPr>
          <a:xfrm>
            <a:off x="406312" y="2625606"/>
            <a:ext cx="8351634" cy="2714931"/>
            <a:chOff x="292680" y="2484720"/>
            <a:chExt cx="8552160" cy="3015720"/>
          </a:xfrm>
        </p:grpSpPr>
        <p:sp>
          <p:nvSpPr>
            <p:cNvPr id="141" name="Rectangle 8"/>
            <p:cNvSpPr/>
            <p:nvPr/>
          </p:nvSpPr>
          <p:spPr>
            <a:xfrm>
              <a:off x="292680" y="2484720"/>
              <a:ext cx="8552160" cy="3015720"/>
            </a:xfrm>
            <a:prstGeom prst="rect">
              <a:avLst/>
            </a:prstGeom>
            <a:solidFill>
              <a:schemeClr val="tx1"/>
            </a:solidFill>
            <a:ln>
              <a:noFill/>
            </a:ln>
            <a:effectLst>
              <a:outerShdw blurRad="63360" dist="25560" dir="5400000" sx="101000" sy="101000" rotWithShape="0">
                <a:srgbClr val="000000">
                  <a:alpha val="40000"/>
                </a:srgbClr>
              </a:outerShdw>
            </a:effectLst>
          </p:spPr>
          <p:style>
            <a:lnRef idx="1">
              <a:schemeClr val="accent1"/>
            </a:lnRef>
            <a:fillRef idx="3">
              <a:schemeClr val="accent1"/>
            </a:fillRef>
            <a:effectRef idx="2">
              <a:schemeClr val="accent1"/>
            </a:effectRef>
            <a:fontRef idx="minor"/>
          </p:style>
          <p:txBody>
            <a:bodyPr/>
            <a:lstStyle/>
            <a:p>
              <a:endParaRPr lang="en-DE"/>
            </a:p>
          </p:txBody>
        </p:sp>
        <p:pic>
          <p:nvPicPr>
            <p:cNvPr id="142" name="Picture 6" descr="norm-surf.png"/>
            <p:cNvPicPr/>
            <p:nvPr/>
          </p:nvPicPr>
          <p:blipFill>
            <a:blip r:embed="rId3"/>
            <a:stretch/>
          </p:blipFill>
          <p:spPr>
            <a:xfrm>
              <a:off x="3542779" y="2893086"/>
              <a:ext cx="2259360" cy="2051280"/>
            </a:xfrm>
            <a:prstGeom prst="rect">
              <a:avLst/>
            </a:prstGeom>
            <a:ln w="0">
              <a:noFill/>
            </a:ln>
          </p:spPr>
        </p:pic>
        <p:pic>
          <p:nvPicPr>
            <p:cNvPr id="143" name="Picture 7" descr="aseg-cor.png"/>
            <p:cNvPicPr/>
            <p:nvPr/>
          </p:nvPicPr>
          <p:blipFill>
            <a:blip r:embed="rId4"/>
            <a:srcRect l="12224" t="14644" r="15473" b="17024"/>
            <a:stretch/>
          </p:blipFill>
          <p:spPr>
            <a:xfrm>
              <a:off x="364722" y="2564997"/>
              <a:ext cx="2767942" cy="2709547"/>
            </a:xfrm>
            <a:prstGeom prst="rect">
              <a:avLst/>
            </a:prstGeom>
            <a:ln w="0">
              <a:noFill/>
            </a:ln>
          </p:spPr>
        </p:pic>
      </p:grpSp>
      <p:pic>
        <p:nvPicPr>
          <p:cNvPr id="144" name="Picture 8" descr="me-lh-cor-label.png"/>
          <p:cNvPicPr/>
          <p:nvPr/>
        </p:nvPicPr>
        <p:blipFill>
          <a:blip r:embed="rId5">
            <a:extLst>
              <a:ext uri="{BEBA8EAE-BF5A-486C-A8C5-ECC9F3942E4B}">
                <a14:imgProps xmlns:a14="http://schemas.microsoft.com/office/drawing/2010/main">
                  <a14:imgLayer>
                    <a14:imgEffect>
                      <a14:brightnessContrast bright="20000"/>
                    </a14:imgEffect>
                  </a14:imgLayer>
                </a14:imgProps>
              </a:ext>
            </a:extLst>
          </a:blip>
          <a:stretch/>
        </p:blipFill>
        <p:spPr>
          <a:xfrm>
            <a:off x="6351276" y="3248074"/>
            <a:ext cx="1924693" cy="1580636"/>
          </a:xfrm>
          <a:prstGeom prst="rect">
            <a:avLst/>
          </a:prstGeom>
          <a:ln w="0">
            <a:noFill/>
          </a:ln>
        </p:spPr>
      </p:pic>
      <p:sp>
        <p:nvSpPr>
          <p:cNvPr id="3" name="PlaceHolder 2">
            <a:extLst>
              <a:ext uri="{FF2B5EF4-FFF2-40B4-BE49-F238E27FC236}">
                <a16:creationId xmlns:a16="http://schemas.microsoft.com/office/drawing/2014/main" id="{DA2E280F-1E73-CA66-9A17-8C8847402D6A}"/>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a:t>
            </a:fld>
            <a:endParaRPr lang="en-DE" dirty="0">
              <a:latin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D8995-B07B-6892-67EF-5B21EA038BFB}"/>
            </a:ext>
          </a:extLst>
        </p:cNvPr>
        <p:cNvGrpSpPr/>
        <p:nvPr/>
      </p:nvGrpSpPr>
      <p:grpSpPr>
        <a:xfrm>
          <a:off x="0" y="0"/>
          <a:ext cx="0" cy="0"/>
          <a:chOff x="0" y="0"/>
          <a:chExt cx="0" cy="0"/>
        </a:xfrm>
      </p:grpSpPr>
      <p:sp>
        <p:nvSpPr>
          <p:cNvPr id="265" name="PlaceHolder 1">
            <a:extLst>
              <a:ext uri="{FF2B5EF4-FFF2-40B4-BE49-F238E27FC236}">
                <a16:creationId xmlns:a16="http://schemas.microsoft.com/office/drawing/2014/main" id="{5B0C33D9-4212-C0A5-DEA9-0102D31A088D}"/>
              </a:ext>
            </a:extLst>
          </p:cNvPr>
          <p:cNvSpPr>
            <a:spLocks noGrp="1"/>
          </p:cNvSpPr>
          <p:nvPr>
            <p:ph type="title" idx="4294967295"/>
          </p:nvPr>
        </p:nvSpPr>
        <p:spPr>
          <a:xfrm>
            <a:off x="504825" y="179388"/>
            <a:ext cx="8639175" cy="800100"/>
          </a:xfrm>
          <a:prstGeom prst="rect">
            <a:avLst/>
          </a:prstGeom>
          <a:noFill/>
          <a:ln w="0">
            <a:noFill/>
          </a:ln>
        </p:spPr>
        <p:txBody>
          <a:bodyPr lIns="90000" tIns="91440" rIns="91440" bIns="91440" anchor="ctr">
            <a:noAutofit/>
          </a:bodyPr>
          <a:lstStyle/>
          <a:p>
            <a:pPr>
              <a:lnSpc>
                <a:spcPct val="100000"/>
              </a:lnSpc>
            </a:pPr>
            <a:r>
              <a:rPr lang="en-US" sz="2800" b="1" spc="-1" dirty="0">
                <a:solidFill>
                  <a:srgbClr val="00324D"/>
                </a:solidFill>
              </a:rPr>
              <a:t>Output in $</a:t>
            </a:r>
            <a:r>
              <a:rPr lang="en-US" sz="2800" b="1" spc="-1" dirty="0" err="1">
                <a:solidFill>
                  <a:srgbClr val="00324D"/>
                </a:solidFill>
              </a:rPr>
              <a:t>subjects_dir</a:t>
            </a:r>
            <a:endParaRPr lang="en-US" sz="2800" b="1" i="1" spc="-1" dirty="0">
              <a:solidFill>
                <a:srgbClr val="00324D"/>
              </a:solidFill>
            </a:endParaRPr>
          </a:p>
        </p:txBody>
      </p:sp>
      <p:sp>
        <p:nvSpPr>
          <p:cNvPr id="266" name="PlaceHolder 2">
            <a:extLst>
              <a:ext uri="{FF2B5EF4-FFF2-40B4-BE49-F238E27FC236}">
                <a16:creationId xmlns:a16="http://schemas.microsoft.com/office/drawing/2014/main" id="{1E5A12E7-46A2-79B8-2BF6-21EC9213362B}"/>
              </a:ext>
            </a:extLst>
          </p:cNvPr>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114300" indent="0">
              <a:lnSpc>
                <a:spcPct val="115000"/>
              </a:lnSpc>
              <a:buClr>
                <a:srgbClr val="595959"/>
              </a:buClr>
              <a:buNone/>
            </a:pPr>
            <a:endParaRPr lang="en-GB" sz="1800" spc="-1" dirty="0">
              <a:solidFill>
                <a:srgbClr val="595959"/>
              </a:solidFill>
            </a:endParaRPr>
          </a:p>
          <a:p>
            <a:pPr marL="457200" indent="-342900">
              <a:lnSpc>
                <a:spcPct val="114999"/>
              </a:lnSpc>
              <a:buClr>
                <a:srgbClr val="595959"/>
              </a:buClr>
              <a:buFont typeface="Arial"/>
              <a:buChar char="●"/>
            </a:pPr>
            <a:endParaRPr lang="en-GB" sz="1800" b="0" strike="noStrike" spc="-1" dirty="0">
              <a:solidFill>
                <a:srgbClr val="595959"/>
              </a:solidFill>
              <a:latin typeface="Arial"/>
            </a:endParaRPr>
          </a:p>
          <a:p>
            <a:pPr marL="114300" indent="0">
              <a:lnSpc>
                <a:spcPct val="114999"/>
              </a:lnSpc>
              <a:buClr>
                <a:srgbClr val="595959"/>
              </a:buClr>
              <a:buNone/>
            </a:pPr>
            <a:endParaRPr lang="en-GB" sz="1800" b="0" strike="noStrike" spc="-1" dirty="0">
              <a:solidFill>
                <a:srgbClr val="595959"/>
              </a:solidFill>
              <a:latin typeface="Arial"/>
            </a:endParaRPr>
          </a:p>
          <a:p>
            <a:pPr>
              <a:lnSpc>
                <a:spcPct val="115000"/>
              </a:lnSpc>
              <a:buNone/>
            </a:pPr>
            <a:endParaRPr lang="de-DE" sz="1800" b="0" strike="noStrike" spc="-1" dirty="0">
              <a:solidFill>
                <a:srgbClr val="000000"/>
              </a:solidFill>
              <a:latin typeface="Arial"/>
            </a:endParaRPr>
          </a:p>
          <a:p>
            <a:pPr>
              <a:lnSpc>
                <a:spcPct val="115000"/>
              </a:lnSpc>
              <a:buNone/>
            </a:pPr>
            <a:endParaRPr lang="de-DE" sz="1800" spc="-1" dirty="0">
              <a:solidFill>
                <a:srgbClr val="000000"/>
              </a:solidFill>
              <a:latin typeface="Arial"/>
            </a:endParaRPr>
          </a:p>
          <a:p>
            <a:pPr>
              <a:lnSpc>
                <a:spcPct val="115000"/>
              </a:lnSpc>
              <a:buNone/>
            </a:pPr>
            <a:endParaRPr lang="de-DE" sz="1800" spc="-1" dirty="0">
              <a:solidFill>
                <a:srgbClr val="000000"/>
              </a:solidFill>
              <a:latin typeface="Arial"/>
            </a:endParaRPr>
          </a:p>
        </p:txBody>
      </p:sp>
      <p:sp>
        <p:nvSpPr>
          <p:cNvPr id="6" name="PlaceHolder 2">
            <a:extLst>
              <a:ext uri="{FF2B5EF4-FFF2-40B4-BE49-F238E27FC236}">
                <a16:creationId xmlns:a16="http://schemas.microsoft.com/office/drawing/2014/main" id="{1A812930-6B04-6042-5876-870EFD17D319}"/>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60</a:t>
            </a:fld>
            <a:endParaRPr lang="en-DE" dirty="0">
              <a:latin typeface="Times New Roman"/>
            </a:endParaRPr>
          </a:p>
        </p:txBody>
      </p:sp>
      <p:sp>
        <p:nvSpPr>
          <p:cNvPr id="4" name="Text Box 5">
            <a:extLst>
              <a:ext uri="{FF2B5EF4-FFF2-40B4-BE49-F238E27FC236}">
                <a16:creationId xmlns:a16="http://schemas.microsoft.com/office/drawing/2014/main" id="{151061FC-199D-BB4C-0720-A7F0277CB8D2}"/>
              </a:ext>
            </a:extLst>
          </p:cNvPr>
          <p:cNvSpPr/>
          <p:nvPr/>
        </p:nvSpPr>
        <p:spPr>
          <a:xfrm>
            <a:off x="765546" y="1038993"/>
            <a:ext cx="6936017" cy="32076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marL="339725" indent="-339725">
              <a:lnSpc>
                <a:spcPct val="93000"/>
              </a:lnSpc>
              <a:spcAft>
                <a:spcPts val="547"/>
              </a:spcAft>
              <a:buNone/>
              <a:tabLst>
                <a:tab pos="0" algn="l"/>
              </a:tabLst>
            </a:pPr>
            <a:r>
              <a:rPr lang="en-GB" b="1" spc="-1" dirty="0">
                <a:solidFill>
                  <a:srgbClr val="595959"/>
                </a:solidFill>
                <a:latin typeface="Arial"/>
                <a:ea typeface="ＭＳ Ｐゴシック"/>
              </a:rPr>
              <a:t>Contains all CROSS, BASE and LONG data</a:t>
            </a:r>
            <a:endParaRPr lang="en-US" b="1" spc="-1" dirty="0">
              <a:solidFill>
                <a:srgbClr val="595959"/>
              </a:solidFill>
              <a:latin typeface="Arial"/>
            </a:endParaRPr>
          </a:p>
        </p:txBody>
      </p:sp>
      <p:sp>
        <p:nvSpPr>
          <p:cNvPr id="11" name="Text Box 2">
            <a:extLst>
              <a:ext uri="{FF2B5EF4-FFF2-40B4-BE49-F238E27FC236}">
                <a16:creationId xmlns:a16="http://schemas.microsoft.com/office/drawing/2014/main" id="{C6F06E8A-062F-F26D-7479-90C754B67BBC}"/>
              </a:ext>
            </a:extLst>
          </p:cNvPr>
          <p:cNvSpPr txBox="1">
            <a:spLocks noChangeArrowheads="1"/>
          </p:cNvSpPr>
          <p:nvPr/>
        </p:nvSpPr>
        <p:spPr bwMode="auto">
          <a:xfrm>
            <a:off x="1074850" y="1218501"/>
            <a:ext cx="6626713" cy="3591669"/>
          </a:xfrm>
          <a:prstGeom prst="rect">
            <a:avLst/>
          </a:prstGeom>
          <a:noFill/>
          <a:ln w="9525">
            <a:noFill/>
            <a:round/>
            <a:headEnd/>
            <a:tailEnd/>
          </a:ln>
          <a:effectLst/>
        </p:spPr>
        <p:txBody>
          <a:bodyPr lIns="0" tIns="15231" rIns="0" bIns="0"/>
          <a:lstStyle>
            <a:lvl1pPr eaLnBrk="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1pPr>
            <a:lvl2pPr marL="742950" indent="-285750" eaLnBrk="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2pPr>
            <a:lvl3pPr marL="1143000" indent="-228600" eaLnBrk="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3pPr>
            <a:lvl4pPr marL="1600200" indent="-228600" eaLnBrk="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4pPr>
            <a:lvl5pPr marL="2057400" indent="-228600" eaLnBrk="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5pPr>
            <a:lvl6pPr marL="2514600" indent="-228600" defTabSz="455613" eaLnBrk="0" fontAlgn="base" hangingPunct="0">
              <a:lnSpc>
                <a:spcPct val="88000"/>
              </a:lnSpc>
              <a:spcBef>
                <a:spcPct val="0"/>
              </a:spcBef>
              <a:spcAft>
                <a:spcPct val="0"/>
              </a:spcAft>
              <a:buClr>
                <a:srgbClr val="000000"/>
              </a:buClr>
              <a:buSzPct val="100000"/>
              <a:buFont typeface="Times New Roman" charset="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6pPr>
            <a:lvl7pPr marL="2971800" indent="-228600" defTabSz="455613" eaLnBrk="0" fontAlgn="base" hangingPunct="0">
              <a:lnSpc>
                <a:spcPct val="88000"/>
              </a:lnSpc>
              <a:spcBef>
                <a:spcPct val="0"/>
              </a:spcBef>
              <a:spcAft>
                <a:spcPct val="0"/>
              </a:spcAft>
              <a:buClr>
                <a:srgbClr val="000000"/>
              </a:buClr>
              <a:buSzPct val="100000"/>
              <a:buFont typeface="Times New Roman" charset="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7pPr>
            <a:lvl8pPr marL="3429000" indent="-228600" defTabSz="455613" eaLnBrk="0" fontAlgn="base" hangingPunct="0">
              <a:lnSpc>
                <a:spcPct val="88000"/>
              </a:lnSpc>
              <a:spcBef>
                <a:spcPct val="0"/>
              </a:spcBef>
              <a:spcAft>
                <a:spcPct val="0"/>
              </a:spcAft>
              <a:buClr>
                <a:srgbClr val="000000"/>
              </a:buClr>
              <a:buSzPct val="100000"/>
              <a:buFont typeface="Times New Roman" charset="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8pPr>
            <a:lvl9pPr marL="3886200" indent="-228600" defTabSz="455613" eaLnBrk="0" fontAlgn="base" hangingPunct="0">
              <a:lnSpc>
                <a:spcPct val="88000"/>
              </a:lnSpc>
              <a:spcBef>
                <a:spcPct val="0"/>
              </a:spcBef>
              <a:spcAft>
                <a:spcPct val="0"/>
              </a:spcAft>
              <a:buClr>
                <a:srgbClr val="000000"/>
              </a:buClr>
              <a:buSzPct val="100000"/>
              <a:buFont typeface="Times New Roman" charset="0"/>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bg1"/>
                </a:solidFill>
                <a:latin typeface="Times New Roman" charset="0"/>
                <a:ea typeface="ＭＳ Ｐゴシック" charset="-128"/>
              </a:defRPr>
            </a:lvl9pPr>
          </a:lstStyle>
          <a:p>
            <a:pPr eaLnBrk="1">
              <a:lnSpc>
                <a:spcPct val="93000"/>
              </a:lnSpc>
              <a:spcAft>
                <a:spcPts val="548"/>
              </a:spcAft>
              <a:buClr>
                <a:schemeClr val="tx1"/>
              </a:buClr>
              <a:buSzPct val="99000"/>
              <a:defRPr/>
            </a:pPr>
            <a:endParaRPr lang="en-GB" altLang="en-US" sz="2418" dirty="0">
              <a:solidFill>
                <a:schemeClr val="tx1">
                  <a:lumMod val="75000"/>
                  <a:lumOff val="25000"/>
                </a:schemeClr>
              </a:solidFill>
              <a:latin typeface="+mn-lt"/>
            </a:endParaRPr>
          </a:p>
          <a:p>
            <a:pPr marL="342900" indent="-342900" eaLnBrk="1">
              <a:lnSpc>
                <a:spcPct val="93000"/>
              </a:lnSpc>
              <a:spcAft>
                <a:spcPts val="548"/>
              </a:spcAft>
              <a:buClr>
                <a:schemeClr val="tx1">
                  <a:lumMod val="75000"/>
                  <a:lumOff val="25000"/>
                </a:schemeClr>
              </a:buClr>
              <a:buSzPct val="99000"/>
              <a:buFont typeface="Arial" panose="020B0604020202020204" pitchFamily="34" charset="0"/>
              <a:buChar char="•"/>
              <a:defRPr/>
            </a:pPr>
            <a:r>
              <a:rPr lang="en-GB" altLang="en-US" sz="2000" dirty="0">
                <a:solidFill>
                  <a:srgbClr val="595959"/>
                </a:solidFill>
                <a:latin typeface="+mn-lt"/>
              </a:rPr>
              <a:t> </a:t>
            </a:r>
            <a:r>
              <a:rPr lang="en-GB" altLang="en-US" sz="2000" i="1" dirty="0">
                <a:solidFill>
                  <a:srgbClr val="595959"/>
                </a:solidFill>
                <a:latin typeface="+mn-lt"/>
              </a:rPr>
              <a:t>bert1</a:t>
            </a:r>
          </a:p>
          <a:p>
            <a:pPr marL="342900" indent="-342900" eaLnBrk="1">
              <a:lnSpc>
                <a:spcPct val="93000"/>
              </a:lnSpc>
              <a:spcAft>
                <a:spcPts val="548"/>
              </a:spcAft>
              <a:buClr>
                <a:schemeClr val="tx1">
                  <a:lumMod val="75000"/>
                  <a:lumOff val="25000"/>
                </a:schemeClr>
              </a:buClr>
              <a:buSzPct val="99000"/>
              <a:buFont typeface="Arial" panose="020B0604020202020204" pitchFamily="34" charset="0"/>
              <a:buChar char="•"/>
              <a:defRPr/>
            </a:pPr>
            <a:r>
              <a:rPr lang="en-GB" altLang="en-US" sz="2000" b="1" i="1" dirty="0">
                <a:solidFill>
                  <a:srgbClr val="595959"/>
                </a:solidFill>
                <a:latin typeface="+mn-lt"/>
              </a:rPr>
              <a:t> </a:t>
            </a:r>
            <a:r>
              <a:rPr lang="en-GB" altLang="en-US" sz="2000" i="1" dirty="0">
                <a:solidFill>
                  <a:srgbClr val="595959"/>
                </a:solidFill>
                <a:latin typeface="+mn-lt"/>
              </a:rPr>
              <a:t>bert2</a:t>
            </a:r>
          </a:p>
          <a:p>
            <a:pPr marL="342900" indent="-342900" eaLnBrk="1">
              <a:lnSpc>
                <a:spcPct val="93000"/>
              </a:lnSpc>
              <a:spcAft>
                <a:spcPts val="548"/>
              </a:spcAft>
              <a:buClr>
                <a:schemeClr val="tx1">
                  <a:lumMod val="75000"/>
                  <a:lumOff val="25000"/>
                </a:schemeClr>
              </a:buClr>
              <a:buSzPct val="99000"/>
              <a:buFont typeface="Arial" panose="020B0604020202020204" pitchFamily="34" charset="0"/>
              <a:buChar char="•"/>
              <a:defRPr/>
            </a:pPr>
            <a:r>
              <a:rPr lang="en-GB" altLang="en-US" sz="2000" b="1" i="1" dirty="0">
                <a:solidFill>
                  <a:srgbClr val="595959"/>
                </a:solidFill>
                <a:latin typeface="+mn-lt"/>
              </a:rPr>
              <a:t> </a:t>
            </a:r>
            <a:r>
              <a:rPr lang="en-GB" altLang="en-US" sz="2000" i="1" dirty="0">
                <a:solidFill>
                  <a:srgbClr val="595959"/>
                </a:solidFill>
                <a:latin typeface="+mn-lt"/>
              </a:rPr>
              <a:t>bert3</a:t>
            </a:r>
          </a:p>
          <a:p>
            <a:pPr marL="342900" indent="-342900" eaLnBrk="1">
              <a:lnSpc>
                <a:spcPct val="93000"/>
              </a:lnSpc>
              <a:spcAft>
                <a:spcPts val="548"/>
              </a:spcAft>
              <a:buClr>
                <a:schemeClr val="tx1">
                  <a:lumMod val="75000"/>
                  <a:lumOff val="25000"/>
                </a:schemeClr>
              </a:buClr>
              <a:buSzPct val="99000"/>
              <a:buFont typeface="Arial" panose="020B0604020202020204" pitchFamily="34" charset="0"/>
              <a:buChar char="•"/>
              <a:defRPr/>
            </a:pPr>
            <a:r>
              <a:rPr lang="en-GB" altLang="en-US" sz="2000" i="1" dirty="0">
                <a:solidFill>
                  <a:srgbClr val="595959"/>
                </a:solidFill>
                <a:latin typeface="+mn-lt"/>
              </a:rPr>
              <a:t> </a:t>
            </a:r>
            <a:r>
              <a:rPr lang="en-GB" altLang="en-US" sz="2000" i="1" dirty="0" err="1">
                <a:solidFill>
                  <a:srgbClr val="595959"/>
                </a:solidFill>
                <a:latin typeface="+mn-lt"/>
              </a:rPr>
              <a:t>bert_template</a:t>
            </a:r>
            <a:endParaRPr lang="en-GB" altLang="en-US" sz="2000" i="1" dirty="0">
              <a:solidFill>
                <a:srgbClr val="595959"/>
              </a:solidFill>
              <a:latin typeface="+mn-lt"/>
            </a:endParaRPr>
          </a:p>
          <a:p>
            <a:pPr marL="342900" indent="-342900" eaLnBrk="1">
              <a:lnSpc>
                <a:spcPct val="93000"/>
              </a:lnSpc>
              <a:spcAft>
                <a:spcPts val="548"/>
              </a:spcAft>
              <a:buClr>
                <a:schemeClr val="tx1">
                  <a:lumMod val="75000"/>
                  <a:lumOff val="25000"/>
                </a:schemeClr>
              </a:buClr>
              <a:buSzPct val="99000"/>
              <a:buFont typeface="Wingdings" pitchFamily="2" charset="2"/>
              <a:buChar char="ü"/>
              <a:defRPr/>
            </a:pPr>
            <a:r>
              <a:rPr lang="en-GB" altLang="en-US" sz="2000" i="1" dirty="0">
                <a:solidFill>
                  <a:srgbClr val="00B050"/>
                </a:solidFill>
                <a:latin typeface="+mn-lt"/>
              </a:rPr>
              <a:t> bert1.long.bert_template</a:t>
            </a:r>
          </a:p>
          <a:p>
            <a:pPr marL="342900" indent="-342900" eaLnBrk="1">
              <a:lnSpc>
                <a:spcPct val="93000"/>
              </a:lnSpc>
              <a:spcAft>
                <a:spcPts val="548"/>
              </a:spcAft>
              <a:buClr>
                <a:schemeClr val="tx1">
                  <a:lumMod val="75000"/>
                  <a:lumOff val="25000"/>
                </a:schemeClr>
              </a:buClr>
              <a:buSzPct val="99000"/>
              <a:buFont typeface="Wingdings" pitchFamily="2" charset="2"/>
              <a:buChar char="ü"/>
              <a:defRPr/>
            </a:pPr>
            <a:r>
              <a:rPr lang="en-GB" altLang="en-US" sz="2000" i="1" dirty="0">
                <a:solidFill>
                  <a:srgbClr val="00B050"/>
                </a:solidFill>
                <a:latin typeface="+mn-lt"/>
              </a:rPr>
              <a:t> bert2.long.bert_template</a:t>
            </a:r>
          </a:p>
          <a:p>
            <a:pPr marL="342900" indent="-342900" eaLnBrk="1">
              <a:lnSpc>
                <a:spcPct val="93000"/>
              </a:lnSpc>
              <a:spcAft>
                <a:spcPts val="548"/>
              </a:spcAft>
              <a:buClr>
                <a:schemeClr val="tx1">
                  <a:lumMod val="75000"/>
                  <a:lumOff val="25000"/>
                </a:schemeClr>
              </a:buClr>
              <a:buSzPct val="99000"/>
              <a:buFont typeface="Wingdings" pitchFamily="2" charset="2"/>
              <a:buChar char="ü"/>
              <a:defRPr/>
            </a:pPr>
            <a:r>
              <a:rPr lang="en-GB" altLang="en-US" sz="2000" i="1" dirty="0">
                <a:solidFill>
                  <a:srgbClr val="00B050"/>
                </a:solidFill>
                <a:latin typeface="+mn-lt"/>
              </a:rPr>
              <a:t> bert3.long.bert_template</a:t>
            </a:r>
          </a:p>
          <a:p>
            <a:pPr marL="342900" indent="-342900" eaLnBrk="1">
              <a:lnSpc>
                <a:spcPct val="93000"/>
              </a:lnSpc>
              <a:spcAft>
                <a:spcPts val="548"/>
              </a:spcAft>
              <a:buClr>
                <a:schemeClr val="tx1">
                  <a:lumMod val="75000"/>
                  <a:lumOff val="25000"/>
                </a:schemeClr>
              </a:buClr>
              <a:buSzPct val="99000"/>
              <a:buFont typeface="Arial" panose="020B0604020202020204" pitchFamily="34" charset="0"/>
              <a:buChar char="•"/>
              <a:defRPr/>
            </a:pPr>
            <a:r>
              <a:rPr lang="en-GB" altLang="en-US" sz="2000" i="1" dirty="0">
                <a:solidFill>
                  <a:srgbClr val="595959"/>
                </a:solidFill>
                <a:latin typeface="+mn-lt"/>
              </a:rPr>
              <a:t> ernie1</a:t>
            </a:r>
          </a:p>
          <a:p>
            <a:pPr marL="342900" indent="-342900" eaLnBrk="1">
              <a:lnSpc>
                <a:spcPct val="93000"/>
              </a:lnSpc>
              <a:spcAft>
                <a:spcPts val="548"/>
              </a:spcAft>
              <a:buClr>
                <a:schemeClr val="tx1">
                  <a:lumMod val="75000"/>
                  <a:lumOff val="25000"/>
                </a:schemeClr>
              </a:buClr>
              <a:buSzPct val="99000"/>
              <a:buFont typeface="Arial" panose="020B0604020202020204" pitchFamily="34" charset="0"/>
              <a:buChar char="•"/>
              <a:defRPr/>
            </a:pPr>
            <a:r>
              <a:rPr lang="en-GB" altLang="en-US" sz="2000" i="1" dirty="0">
                <a:solidFill>
                  <a:srgbClr val="595959"/>
                </a:solidFill>
                <a:latin typeface="+mn-lt"/>
              </a:rPr>
              <a:t> …</a:t>
            </a:r>
          </a:p>
          <a:p>
            <a:pPr algn="ctr" eaLnBrk="1">
              <a:lnSpc>
                <a:spcPct val="95000"/>
              </a:lnSpc>
              <a:buClr>
                <a:srgbClr val="000000"/>
              </a:buClr>
              <a:buSzPct val="100000"/>
              <a:buFont typeface="Times New Roman" charset="0"/>
              <a:buNone/>
              <a:defRPr/>
            </a:pPr>
            <a:endParaRPr lang="en-GB" altLang="en-US" sz="2116" b="1" dirty="0">
              <a:solidFill>
                <a:schemeClr val="tx1">
                  <a:lumMod val="75000"/>
                  <a:lumOff val="25000"/>
                </a:schemeClr>
              </a:solidFill>
              <a:effectLst>
                <a:outerShdw blurRad="38100" dist="38100" dir="2700000" algn="tl">
                  <a:srgbClr val="C0C0C0"/>
                </a:outerShdw>
              </a:effectLst>
              <a:latin typeface="+mn-lt"/>
            </a:endParaRPr>
          </a:p>
        </p:txBody>
      </p:sp>
      <p:sp>
        <p:nvSpPr>
          <p:cNvPr id="12" name="Speech Bubble: Rectangle with Corners Rounded 2">
            <a:extLst>
              <a:ext uri="{FF2B5EF4-FFF2-40B4-BE49-F238E27FC236}">
                <a16:creationId xmlns:a16="http://schemas.microsoft.com/office/drawing/2014/main" id="{6CBA915B-E2A8-2576-A381-74FB29B68DA7}"/>
              </a:ext>
            </a:extLst>
          </p:cNvPr>
          <p:cNvSpPr/>
          <p:nvPr/>
        </p:nvSpPr>
        <p:spPr>
          <a:xfrm flipV="1">
            <a:off x="3268455" y="4060970"/>
            <a:ext cx="3659452" cy="453880"/>
          </a:xfrm>
          <a:prstGeom prst="wedgeRoundRectCallout">
            <a:avLst/>
          </a:prstGeom>
          <a:no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TextBox 12">
            <a:extLst>
              <a:ext uri="{FF2B5EF4-FFF2-40B4-BE49-F238E27FC236}">
                <a16:creationId xmlns:a16="http://schemas.microsoft.com/office/drawing/2014/main" id="{027CF403-F0DB-417C-3A59-9968EC62164B}"/>
              </a:ext>
            </a:extLst>
          </p:cNvPr>
          <p:cNvSpPr txBox="1"/>
          <p:nvPr/>
        </p:nvSpPr>
        <p:spPr>
          <a:xfrm>
            <a:off x="3392179" y="4105001"/>
            <a:ext cx="3535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rPr>
              <a:t>Final results to use in statistics!</a:t>
            </a:r>
            <a:endParaRPr lang="en-US" i="1" dirty="0">
              <a:solidFill>
                <a:srgbClr val="595959"/>
              </a:solidFill>
              <a:latin typeface="Consolas"/>
            </a:endParaRPr>
          </a:p>
        </p:txBody>
      </p:sp>
    </p:spTree>
    <p:extLst>
      <p:ext uri="{BB962C8B-B14F-4D97-AF65-F5344CB8AC3E}">
        <p14:creationId xmlns:p14="http://schemas.microsoft.com/office/powerpoint/2010/main" val="3910445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3D76B-32BC-B925-7A82-FC2792D71515}"/>
            </a:ext>
          </a:extLst>
        </p:cNvPr>
        <p:cNvGrpSpPr/>
        <p:nvPr/>
      </p:nvGrpSpPr>
      <p:grpSpPr>
        <a:xfrm>
          <a:off x="0" y="0"/>
          <a:ext cx="0" cy="0"/>
          <a:chOff x="0" y="0"/>
          <a:chExt cx="0" cy="0"/>
        </a:xfrm>
      </p:grpSpPr>
      <p:sp>
        <p:nvSpPr>
          <p:cNvPr id="3" name="PlaceHolder 2">
            <a:extLst>
              <a:ext uri="{FF2B5EF4-FFF2-40B4-BE49-F238E27FC236}">
                <a16:creationId xmlns:a16="http://schemas.microsoft.com/office/drawing/2014/main" id="{0D461D0F-5DEE-D446-F889-258C8D8F9FF7}"/>
              </a:ext>
            </a:extLst>
          </p:cNvPr>
          <p:cNvSpPr txBox="1">
            <a:spLocks/>
          </p:cNvSpPr>
          <p:nvPr/>
        </p:nvSpPr>
        <p:spPr>
          <a:xfrm>
            <a:off x="504360" y="979560"/>
            <a:ext cx="8639640" cy="1877940"/>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buNone/>
            </a:pPr>
            <a:r>
              <a:rPr lang="en-GB" sz="1800" b="1" spc="-1" dirty="0">
                <a:solidFill>
                  <a:srgbClr val="595959"/>
                </a:solidFill>
                <a:cs typeface="Arial"/>
              </a:rPr>
              <a:t>Participants with only one time point</a:t>
            </a:r>
          </a:p>
          <a:p>
            <a:pPr marL="400050" indent="-285750">
              <a:lnSpc>
                <a:spcPct val="114999"/>
              </a:lnSpc>
            </a:pPr>
            <a:r>
              <a:rPr lang="en-GB" sz="1800" spc="-1" dirty="0">
                <a:solidFill>
                  <a:srgbClr val="595959"/>
                </a:solidFill>
                <a:cs typeface="Arial"/>
              </a:rPr>
              <a:t>Should be included but need to be processed the same to avoid bias </a:t>
            </a:r>
          </a:p>
          <a:p>
            <a:pPr marL="0" indent="0">
              <a:buNone/>
            </a:pPr>
            <a:endParaRPr lang="en-GB" sz="1800" spc="-1" dirty="0">
              <a:solidFill>
                <a:srgbClr val="595959"/>
              </a:solidFill>
              <a:ea typeface="+mn-lt"/>
              <a:cs typeface="+mn-lt"/>
            </a:endParaRPr>
          </a:p>
          <a:p>
            <a:pPr marL="0" indent="0">
              <a:buNone/>
            </a:pPr>
            <a:endParaRPr lang="en-GB" sz="1800" spc="-1" dirty="0">
              <a:solidFill>
                <a:srgbClr val="595959"/>
              </a:solidFill>
              <a:ea typeface="+mn-lt"/>
              <a:cs typeface="+mn-lt"/>
            </a:endParaRPr>
          </a:p>
          <a:p>
            <a:pPr marL="514350" lvl="1" indent="0">
              <a:buNone/>
            </a:pPr>
            <a:endParaRPr lang="en-GB" sz="1800" spc="-1" dirty="0">
              <a:solidFill>
                <a:srgbClr val="595959"/>
              </a:solidFill>
              <a:latin typeface="Arial"/>
              <a:cs typeface="Arial"/>
            </a:endParaRPr>
          </a:p>
          <a:p>
            <a:pPr>
              <a:lnSpc>
                <a:spcPct val="115000"/>
              </a:lnSpc>
              <a:buNone/>
            </a:pPr>
            <a:endParaRPr lang="de-DE" sz="1800" spc="-1" dirty="0">
              <a:solidFill>
                <a:srgbClr val="595959"/>
              </a:solidFill>
              <a:latin typeface="Arial"/>
              <a:cs typeface="Arial"/>
            </a:endParaRPr>
          </a:p>
        </p:txBody>
      </p:sp>
      <p:sp>
        <p:nvSpPr>
          <p:cNvPr id="6"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mj-lt"/>
                <a:ea typeface="+mj-ea"/>
                <a:cs typeface="+mj-cs"/>
              </a:rPr>
              <a:t>Longitudinal Analysis</a:t>
            </a:r>
          </a:p>
        </p:txBody>
      </p:sp>
      <p:sp>
        <p:nvSpPr>
          <p:cNvPr id="2" name="PlaceHolder 2">
            <a:extLst>
              <a:ext uri="{FF2B5EF4-FFF2-40B4-BE49-F238E27FC236}">
                <a16:creationId xmlns:a16="http://schemas.microsoft.com/office/drawing/2014/main" id="{848899EF-2500-2D3B-D058-96963D2071BE}"/>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61</a:t>
            </a:fld>
            <a:endParaRPr lang="en-DE" dirty="0">
              <a:latin typeface="Times New Roman"/>
            </a:endParaRPr>
          </a:p>
        </p:txBody>
      </p:sp>
      <p:sp>
        <p:nvSpPr>
          <p:cNvPr id="4" name="TextBox 3">
            <a:extLst>
              <a:ext uri="{FF2B5EF4-FFF2-40B4-BE49-F238E27FC236}">
                <a16:creationId xmlns:a16="http://schemas.microsoft.com/office/drawing/2014/main" id="{DABE39B0-1D7F-273F-E565-BF21FBDCEF21}"/>
              </a:ext>
            </a:extLst>
          </p:cNvPr>
          <p:cNvSpPr txBox="1"/>
          <p:nvPr/>
        </p:nvSpPr>
        <p:spPr>
          <a:xfrm>
            <a:off x="1061148" y="1779120"/>
            <a:ext cx="7021703" cy="923330"/>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Consolas"/>
              </a:rPr>
              <a:t>recon-all –</a:t>
            </a:r>
            <a:r>
              <a:rPr lang="en-US" dirty="0" err="1">
                <a:solidFill>
                  <a:srgbClr val="595959"/>
                </a:solidFill>
                <a:latin typeface="Consolas"/>
              </a:rPr>
              <a:t>subjid</a:t>
            </a:r>
            <a:r>
              <a:rPr lang="en-US" dirty="0">
                <a:solidFill>
                  <a:srgbClr val="595959"/>
                </a:solidFill>
                <a:latin typeface="Consolas"/>
              </a:rPr>
              <a:t> bert_tp1  -</a:t>
            </a:r>
            <a:r>
              <a:rPr lang="en-US" dirty="0" err="1">
                <a:solidFill>
                  <a:srgbClr val="595959"/>
                </a:solidFill>
                <a:latin typeface="Consolas"/>
              </a:rPr>
              <a:t>i</a:t>
            </a:r>
            <a:r>
              <a:rPr lang="en-US" dirty="0">
                <a:solidFill>
                  <a:srgbClr val="595959"/>
                </a:solidFill>
                <a:latin typeface="Consolas"/>
              </a:rPr>
              <a:t> &lt;path_to_tp1_t1&gt;  -all</a:t>
            </a:r>
          </a:p>
          <a:p>
            <a:r>
              <a:rPr lang="en-US" dirty="0">
                <a:solidFill>
                  <a:srgbClr val="595959"/>
                </a:solidFill>
                <a:latin typeface="Consolas"/>
              </a:rPr>
              <a:t>recon-all –base </a:t>
            </a:r>
            <a:r>
              <a:rPr lang="en-US" dirty="0" err="1">
                <a:solidFill>
                  <a:srgbClr val="595959"/>
                </a:solidFill>
                <a:latin typeface="Consolas"/>
              </a:rPr>
              <a:t>bert_template</a:t>
            </a:r>
            <a:r>
              <a:rPr lang="en-US" dirty="0">
                <a:solidFill>
                  <a:srgbClr val="595959"/>
                </a:solidFill>
                <a:latin typeface="Consolas"/>
              </a:rPr>
              <a:t>  -</a:t>
            </a:r>
            <a:r>
              <a:rPr lang="en-US" dirty="0" err="1">
                <a:solidFill>
                  <a:srgbClr val="595959"/>
                </a:solidFill>
                <a:latin typeface="Consolas"/>
              </a:rPr>
              <a:t>tp</a:t>
            </a:r>
            <a:r>
              <a:rPr lang="en-US" dirty="0">
                <a:solidFill>
                  <a:srgbClr val="595959"/>
                </a:solidFill>
                <a:latin typeface="Consolas"/>
              </a:rPr>
              <a:t> bert_tp1  -all</a:t>
            </a:r>
          </a:p>
          <a:p>
            <a:r>
              <a:rPr lang="en-US" dirty="0">
                <a:solidFill>
                  <a:srgbClr val="595959"/>
                </a:solidFill>
                <a:latin typeface="Consolas"/>
              </a:rPr>
              <a:t>recon-all –long bert_tp1  </a:t>
            </a:r>
            <a:r>
              <a:rPr lang="en-US" dirty="0" err="1">
                <a:solidFill>
                  <a:srgbClr val="595959"/>
                </a:solidFill>
                <a:latin typeface="Consolas"/>
              </a:rPr>
              <a:t>bert_template</a:t>
            </a:r>
            <a:r>
              <a:rPr lang="en-US" dirty="0">
                <a:solidFill>
                  <a:srgbClr val="595959"/>
                </a:solidFill>
                <a:latin typeface="Consolas"/>
              </a:rPr>
              <a:t>  -all</a:t>
            </a:r>
          </a:p>
        </p:txBody>
      </p:sp>
      <p:sp>
        <p:nvSpPr>
          <p:cNvPr id="5" name="PlaceHolder 2">
            <a:extLst>
              <a:ext uri="{FF2B5EF4-FFF2-40B4-BE49-F238E27FC236}">
                <a16:creationId xmlns:a16="http://schemas.microsoft.com/office/drawing/2014/main" id="{E04D06F5-F309-DB06-66A3-4AC7341DD87F}"/>
              </a:ext>
            </a:extLst>
          </p:cNvPr>
          <p:cNvSpPr txBox="1">
            <a:spLocks/>
          </p:cNvSpPr>
          <p:nvPr/>
        </p:nvSpPr>
        <p:spPr>
          <a:xfrm>
            <a:off x="504360" y="2735640"/>
            <a:ext cx="8639640" cy="1187967"/>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spc="-1" dirty="0">
                <a:solidFill>
                  <a:srgbClr val="595959"/>
                </a:solidFill>
                <a:ea typeface="+mn-lt"/>
                <a:cs typeface="+mn-lt"/>
              </a:rPr>
              <a:t>Linear mixed effects models </a:t>
            </a:r>
            <a:r>
              <a:rPr lang="en-GB" sz="1600" spc="-1" dirty="0">
                <a:solidFill>
                  <a:srgbClr val="595959"/>
                </a:solidFill>
                <a:ea typeface="+mn-lt"/>
                <a:cs typeface="+mn-lt"/>
              </a:rPr>
              <a:t>(</a:t>
            </a:r>
            <a:r>
              <a:rPr lang="en-GB" sz="1600" spc="-1" dirty="0" err="1">
                <a:solidFill>
                  <a:srgbClr val="595959"/>
                </a:solidFill>
                <a:ea typeface="+mn-lt"/>
                <a:cs typeface="+mn-lt"/>
              </a:rPr>
              <a:t>surfer.nmr.mgh.harvard.edu</a:t>
            </a:r>
            <a:r>
              <a:rPr lang="en-GB" sz="1600" spc="-1" dirty="0">
                <a:solidFill>
                  <a:srgbClr val="595959"/>
                </a:solidFill>
                <a:ea typeface="+mn-lt"/>
                <a:cs typeface="+mn-lt"/>
              </a:rPr>
              <a:t>/</a:t>
            </a:r>
            <a:r>
              <a:rPr lang="en-GB" sz="1600" spc="-1" dirty="0" err="1">
                <a:solidFill>
                  <a:srgbClr val="595959"/>
                </a:solidFill>
                <a:ea typeface="+mn-lt"/>
                <a:cs typeface="+mn-lt"/>
              </a:rPr>
              <a:t>fswiki</a:t>
            </a:r>
            <a:r>
              <a:rPr lang="en-GB" sz="1600" spc="-1" dirty="0">
                <a:solidFill>
                  <a:srgbClr val="595959"/>
                </a:solidFill>
                <a:ea typeface="+mn-lt"/>
                <a:cs typeface="+mn-lt"/>
              </a:rPr>
              <a:t>/</a:t>
            </a:r>
            <a:r>
              <a:rPr lang="en-GB" sz="1600" spc="-1" dirty="0" err="1">
                <a:solidFill>
                  <a:srgbClr val="595959"/>
                </a:solidFill>
                <a:ea typeface="+mn-lt"/>
                <a:cs typeface="+mn-lt"/>
              </a:rPr>
              <a:t>LongitudinalStatistics</a:t>
            </a:r>
            <a:r>
              <a:rPr lang="en-GB" sz="1600" spc="-1" dirty="0">
                <a:solidFill>
                  <a:srgbClr val="595959"/>
                </a:solidFill>
                <a:ea typeface="+mn-lt"/>
                <a:cs typeface="+mn-lt"/>
              </a:rPr>
              <a:t>) </a:t>
            </a:r>
            <a:endParaRPr lang="en-GB" sz="1600" dirty="0">
              <a:solidFill>
                <a:srgbClr val="595959"/>
              </a:solidFill>
              <a:ea typeface="+mn-lt"/>
              <a:cs typeface="+mn-lt"/>
            </a:endParaRPr>
          </a:p>
          <a:p>
            <a:r>
              <a:rPr lang="en-GB" sz="1800" spc="-1" dirty="0">
                <a:solidFill>
                  <a:srgbClr val="595959"/>
                </a:solidFill>
                <a:ea typeface="+mn-lt"/>
                <a:cs typeface="+mn-lt"/>
              </a:rPr>
              <a:t>our </a:t>
            </a:r>
            <a:r>
              <a:rPr lang="en-GB" sz="1800" b="1" spc="-1" dirty="0">
                <a:solidFill>
                  <a:srgbClr val="595959"/>
                </a:solidFill>
                <a:ea typeface="+mn-lt"/>
                <a:cs typeface="+mn-lt"/>
              </a:rPr>
              <a:t>FS LME R</a:t>
            </a:r>
            <a:r>
              <a:rPr lang="en-GB" sz="1800" spc="-1" dirty="0">
                <a:solidFill>
                  <a:srgbClr val="595959"/>
                </a:solidFill>
                <a:ea typeface="+mn-lt"/>
                <a:cs typeface="+mn-lt"/>
              </a:rPr>
              <a:t> toolbox </a:t>
            </a:r>
            <a:r>
              <a:rPr lang="en-GB" sz="1600" spc="-1" dirty="0">
                <a:solidFill>
                  <a:srgbClr val="595959"/>
                </a:solidFill>
                <a:ea typeface="+mn-lt"/>
                <a:cs typeface="+mn-lt"/>
              </a:rPr>
              <a:t>(github.com/Deep-MI/fslmer)</a:t>
            </a:r>
            <a:endParaRPr lang="en-GB" sz="1600" dirty="0">
              <a:solidFill>
                <a:srgbClr val="595959"/>
              </a:solidFill>
              <a:ea typeface="+mn-lt"/>
              <a:cs typeface="+mn-lt"/>
            </a:endParaRPr>
          </a:p>
          <a:p>
            <a:r>
              <a:rPr lang="en-GB" sz="1800" spc="-1" dirty="0">
                <a:solidFill>
                  <a:srgbClr val="595959"/>
                </a:solidFill>
                <a:ea typeface="+mn-lt"/>
                <a:cs typeface="+mn-lt"/>
              </a:rPr>
              <a:t>our </a:t>
            </a:r>
            <a:r>
              <a:rPr lang="en-GB" sz="1800" b="1" spc="-1" dirty="0">
                <a:solidFill>
                  <a:srgbClr val="595959"/>
                </a:solidFill>
                <a:ea typeface="+mn-lt"/>
                <a:cs typeface="+mn-lt"/>
              </a:rPr>
              <a:t>FS LME</a:t>
            </a:r>
            <a:r>
              <a:rPr lang="en-GB" sz="1800" spc="-1" dirty="0">
                <a:solidFill>
                  <a:srgbClr val="595959"/>
                </a:solidFill>
                <a:ea typeface="+mn-lt"/>
                <a:cs typeface="+mn-lt"/>
              </a:rPr>
              <a:t> Matlab package </a:t>
            </a:r>
            <a:r>
              <a:rPr lang="en-GB" sz="1600" spc="-1" dirty="0">
                <a:solidFill>
                  <a:srgbClr val="595959"/>
                </a:solidFill>
                <a:ea typeface="+mn-lt"/>
                <a:cs typeface="+mn-lt"/>
              </a:rPr>
              <a:t>(github.com/NeuroStats/</a:t>
            </a:r>
            <a:r>
              <a:rPr lang="en-GB" sz="1600" spc="-1" dirty="0" err="1">
                <a:solidFill>
                  <a:srgbClr val="595959"/>
                </a:solidFill>
                <a:ea typeface="+mn-lt"/>
                <a:cs typeface="+mn-lt"/>
              </a:rPr>
              <a:t>lme</a:t>
            </a:r>
            <a:r>
              <a:rPr lang="en-GB" sz="1600" spc="-1" dirty="0">
                <a:solidFill>
                  <a:srgbClr val="595959"/>
                </a:solidFill>
                <a:ea typeface="+mn-lt"/>
                <a:cs typeface="+mn-lt"/>
              </a:rPr>
              <a:t>) (Bernal et al. 2013)</a:t>
            </a:r>
            <a:endParaRPr lang="en-GB" sz="1600" spc="-1" dirty="0">
              <a:solidFill>
                <a:srgbClr val="595959"/>
              </a:solidFill>
              <a:latin typeface="Arial"/>
              <a:ea typeface="+mn-lt"/>
              <a:cs typeface="Arial"/>
            </a:endParaRPr>
          </a:p>
        </p:txBody>
      </p:sp>
      <p:sp>
        <p:nvSpPr>
          <p:cNvPr id="7" name="PlaceHolder 2">
            <a:extLst>
              <a:ext uri="{FF2B5EF4-FFF2-40B4-BE49-F238E27FC236}">
                <a16:creationId xmlns:a16="http://schemas.microsoft.com/office/drawing/2014/main" id="{5BA0737E-3080-A292-FEA2-EC290B9F946F}"/>
              </a:ext>
            </a:extLst>
          </p:cNvPr>
          <p:cNvSpPr txBox="1">
            <a:spLocks/>
          </p:cNvSpPr>
          <p:nvPr/>
        </p:nvSpPr>
        <p:spPr>
          <a:xfrm>
            <a:off x="504360" y="3923607"/>
            <a:ext cx="8639640" cy="1656649"/>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spc="-1" dirty="0">
                <a:solidFill>
                  <a:srgbClr val="595959"/>
                </a:solidFill>
                <a:ea typeface="+mn-lt"/>
                <a:cs typeface="Arial"/>
              </a:rPr>
              <a:t>Manual Edits:</a:t>
            </a:r>
          </a:p>
          <a:p>
            <a:r>
              <a:rPr lang="en-GB" sz="1800" spc="-1" dirty="0">
                <a:solidFill>
                  <a:srgbClr val="595959"/>
                </a:solidFill>
                <a:ea typeface="+mn-lt"/>
                <a:cs typeface="Arial"/>
              </a:rPr>
              <a:t>Order: CROSS, BASE, then LONG should be fixed automatically</a:t>
            </a:r>
          </a:p>
          <a:p>
            <a:r>
              <a:rPr lang="en-GB" sz="1800" spc="-1" dirty="0">
                <a:solidFill>
                  <a:srgbClr val="595959"/>
                </a:solidFill>
                <a:ea typeface="+mn-lt"/>
                <a:cs typeface="Arial"/>
              </a:rPr>
              <a:t>Often it is enough to just edit BASE</a:t>
            </a:r>
          </a:p>
          <a:p>
            <a:r>
              <a:rPr lang="en-GB" sz="1600" spc="-1" dirty="0">
                <a:solidFill>
                  <a:srgbClr val="595959"/>
                </a:solidFill>
                <a:ea typeface="+mn-lt"/>
                <a:cs typeface="Arial"/>
              </a:rPr>
              <a:t>http://</a:t>
            </a:r>
            <a:r>
              <a:rPr lang="en-GB" sz="1600" spc="-1" dirty="0" err="1">
                <a:solidFill>
                  <a:srgbClr val="595959"/>
                </a:solidFill>
                <a:ea typeface="+mn-lt"/>
                <a:cs typeface="Arial"/>
              </a:rPr>
              <a:t>freesurfer.net</a:t>
            </a:r>
            <a:r>
              <a:rPr lang="en-GB" sz="1600" spc="-1" dirty="0">
                <a:solidFill>
                  <a:srgbClr val="595959"/>
                </a:solidFill>
                <a:ea typeface="+mn-lt"/>
                <a:cs typeface="Arial"/>
              </a:rPr>
              <a:t>/</a:t>
            </a:r>
            <a:r>
              <a:rPr lang="en-GB" sz="1600" spc="-1" dirty="0" err="1">
                <a:solidFill>
                  <a:srgbClr val="595959"/>
                </a:solidFill>
                <a:ea typeface="+mn-lt"/>
                <a:cs typeface="Arial"/>
              </a:rPr>
              <a:t>fswiki</a:t>
            </a:r>
            <a:r>
              <a:rPr lang="en-GB" sz="1600" spc="-1" dirty="0">
                <a:solidFill>
                  <a:srgbClr val="595959"/>
                </a:solidFill>
                <a:ea typeface="+mn-lt"/>
                <a:cs typeface="Arial"/>
              </a:rPr>
              <a:t>/</a:t>
            </a:r>
            <a:r>
              <a:rPr lang="en-GB" sz="1600" spc="-1" dirty="0" err="1">
                <a:solidFill>
                  <a:srgbClr val="595959"/>
                </a:solidFill>
                <a:ea typeface="+mn-lt"/>
                <a:cs typeface="Arial"/>
              </a:rPr>
              <a:t>LongitudinalEdits</a:t>
            </a:r>
            <a:endParaRPr lang="de-DE" sz="1800" spc="-1" dirty="0">
              <a:solidFill>
                <a:srgbClr val="595959"/>
              </a:solidFill>
              <a:latin typeface="Arial"/>
              <a:cs typeface="Arial"/>
            </a:endParaRPr>
          </a:p>
        </p:txBody>
      </p:sp>
    </p:spTree>
    <p:extLst>
      <p:ext uri="{BB962C8B-B14F-4D97-AF65-F5344CB8AC3E}">
        <p14:creationId xmlns:p14="http://schemas.microsoft.com/office/powerpoint/2010/main" val="26070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x-long-fit.png">
            <a:extLst>
              <a:ext uri="{FF2B5EF4-FFF2-40B4-BE49-F238E27FC236}">
                <a16:creationId xmlns:a16="http://schemas.microsoft.com/office/drawing/2014/main" id="{61429977-743F-6783-A840-4B0C8A18281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303536"/>
            <a:ext cx="4838076" cy="362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332D7DDD-13D1-661F-EA0E-2865D2533C42}"/>
              </a:ext>
            </a:extLst>
          </p:cNvPr>
          <p:cNvSpPr txBox="1">
            <a:spLocks noChangeArrowheads="1"/>
          </p:cNvSpPr>
          <p:nvPr/>
        </p:nvSpPr>
        <p:spPr bwMode="auto">
          <a:xfrm>
            <a:off x="4708503" y="1303536"/>
            <a:ext cx="3996830" cy="395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231" rIns="0" bIns="0"/>
          <a:lstStyle>
            <a:lvl1pPr marL="90488">
              <a:spcBef>
                <a:spcPct val="20000"/>
              </a:spcBef>
              <a:buClr>
                <a:schemeClr val="accent1"/>
              </a:buClr>
              <a:buSzPct val="85000"/>
              <a:buFont typeface="Wingdings 2"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3000">
                <a:solidFill>
                  <a:schemeClr val="tx1"/>
                </a:solidFill>
                <a:latin typeface="Arial" charset="0"/>
                <a:ea typeface="ＭＳ Ｐゴシック" charset="-128"/>
              </a:defRPr>
            </a:lvl1pPr>
            <a:lvl2pPr>
              <a:spcBef>
                <a:spcPct val="20000"/>
              </a:spcBef>
              <a:buClr>
                <a:schemeClr val="accent2"/>
              </a:buClr>
              <a:buSzPct val="70000"/>
              <a:buFont typeface="Wingdings"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400">
                <a:solidFill>
                  <a:schemeClr val="tx2"/>
                </a:solidFill>
                <a:latin typeface="Arial" charset="0"/>
                <a:ea typeface="ＭＳ Ｐゴシック" charset="-128"/>
              </a:defRPr>
            </a:lvl2pPr>
            <a:lvl3pPr marL="1143000" indent="-228600">
              <a:spcBef>
                <a:spcPct val="20000"/>
              </a:spcBef>
              <a:buClr>
                <a:srgbClr val="8CADAE"/>
              </a:buClr>
              <a:buSzPct val="75000"/>
              <a:buFont typeface="Wingdings 2"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200">
                <a:solidFill>
                  <a:schemeClr val="tx1"/>
                </a:solidFill>
                <a:latin typeface="Arial" charset="0"/>
                <a:ea typeface="ＭＳ Ｐゴシック" charset="-128"/>
              </a:defRPr>
            </a:lvl3pPr>
            <a:lvl4pPr marL="1600200" indent="-228600">
              <a:spcBef>
                <a:spcPct val="20000"/>
              </a:spcBef>
              <a:buClr>
                <a:srgbClr val="8C7B70"/>
              </a:buClr>
              <a:buSzPct val="70000"/>
              <a:buFont typeface="Wingdings" charset="2"/>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200">
                <a:solidFill>
                  <a:schemeClr val="tx2"/>
                </a:solidFill>
                <a:latin typeface="Arial" charset="0"/>
                <a:ea typeface="ＭＳ Ｐゴシック" charset="-128"/>
              </a:defRPr>
            </a:lvl4pPr>
            <a:lvl5pPr marL="2057400" indent="-228600">
              <a:spcBef>
                <a:spcPct val="20000"/>
              </a:spcBef>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Clr>
                <a:srgbClr val="8FB08C"/>
              </a:buClr>
              <a:buChar char="•"/>
              <a:tabLst>
                <a:tab pos="111125" algn="l"/>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Lst>
              <a:defRPr sz="2000">
                <a:solidFill>
                  <a:schemeClr val="tx1"/>
                </a:solidFill>
                <a:latin typeface="Arial" charset="0"/>
                <a:ea typeface="ＭＳ Ｐゴシック" charset="-128"/>
              </a:defRPr>
            </a:lvl9pPr>
          </a:lstStyle>
          <a:p>
            <a:pPr marL="547688" indent="-457200" eaLnBrk="1">
              <a:spcBef>
                <a:spcPct val="0"/>
              </a:spcBef>
              <a:buClr>
                <a:schemeClr val="tx1"/>
              </a:buClr>
              <a:buSzPct val="99000"/>
              <a:buAutoNum type="arabicPeriod"/>
            </a:pPr>
            <a:r>
              <a:rPr lang="en-GB" altLang="en-US" sz="2116" dirty="0">
                <a:solidFill>
                  <a:schemeClr val="tx1">
                    <a:lumMod val="75000"/>
                    <a:lumOff val="25000"/>
                  </a:schemeClr>
                </a:solidFill>
                <a:latin typeface="+mn-lt"/>
              </a:rPr>
              <a:t>Process CROSS, BASE, LONG</a:t>
            </a:r>
          </a:p>
          <a:p>
            <a:pPr marL="547688" indent="-457200" eaLnBrk="1">
              <a:spcBef>
                <a:spcPct val="0"/>
              </a:spcBef>
              <a:buClr>
                <a:schemeClr val="tx1"/>
              </a:buClr>
              <a:buSzPct val="99000"/>
              <a:buAutoNum type="arabicPeriod"/>
            </a:pPr>
            <a:endParaRPr lang="en-GB" altLang="en-US" sz="2116" dirty="0">
              <a:solidFill>
                <a:schemeClr val="tx1">
                  <a:lumMod val="75000"/>
                  <a:lumOff val="25000"/>
                </a:schemeClr>
              </a:solidFill>
              <a:latin typeface="+mn-lt"/>
            </a:endParaRPr>
          </a:p>
          <a:p>
            <a:pPr marL="547688" indent="-457200" eaLnBrk="1">
              <a:spcBef>
                <a:spcPct val="0"/>
              </a:spcBef>
              <a:buClr>
                <a:schemeClr val="tx1"/>
              </a:buClr>
              <a:buSzPct val="99000"/>
              <a:buAutoNum type="arabicPeriod"/>
            </a:pPr>
            <a:r>
              <a:rPr lang="en-GB" altLang="en-US" sz="2116" dirty="0">
                <a:solidFill>
                  <a:schemeClr val="tx1">
                    <a:lumMod val="75000"/>
                    <a:lumOff val="25000"/>
                  </a:schemeClr>
                </a:solidFill>
                <a:latin typeface="+mn-lt"/>
              </a:rPr>
              <a:t>Statistics</a:t>
            </a:r>
          </a:p>
          <a:p>
            <a:pPr marL="914400" lvl="1" indent="-457200">
              <a:spcBef>
                <a:spcPct val="0"/>
              </a:spcBef>
              <a:buClr>
                <a:schemeClr val="tx1"/>
              </a:buClr>
              <a:buSzPct val="99000"/>
              <a:buFont typeface="+mj-lt"/>
              <a:buAutoNum type="romanLcPeriod"/>
            </a:pPr>
            <a:r>
              <a:rPr lang="en-GB" altLang="en-US" sz="1516" dirty="0">
                <a:solidFill>
                  <a:schemeClr val="tx1">
                    <a:lumMod val="75000"/>
                    <a:lumOff val="25000"/>
                  </a:schemeClr>
                </a:solidFill>
                <a:latin typeface="+mn-lt"/>
              </a:rPr>
              <a:t>Atrophy rates per participant</a:t>
            </a:r>
          </a:p>
          <a:p>
            <a:pPr marL="914400" lvl="1" indent="-457200">
              <a:spcBef>
                <a:spcPct val="0"/>
              </a:spcBef>
              <a:buClr>
                <a:schemeClr val="tx1"/>
              </a:buClr>
              <a:buSzPct val="99000"/>
              <a:buFont typeface="+mj-lt"/>
              <a:buAutoNum type="romanLcPeriod"/>
            </a:pPr>
            <a:r>
              <a:rPr lang="en-GB" altLang="en-US" sz="1516" dirty="0">
                <a:solidFill>
                  <a:schemeClr val="tx1">
                    <a:lumMod val="75000"/>
                    <a:lumOff val="25000"/>
                  </a:schemeClr>
                </a:solidFill>
                <a:latin typeface="+mn-lt"/>
              </a:rPr>
              <a:t>Group analysis (compare rates)</a:t>
            </a:r>
          </a:p>
          <a:p>
            <a:pPr lvl="1">
              <a:spcBef>
                <a:spcPct val="0"/>
              </a:spcBef>
              <a:buClr>
                <a:schemeClr val="tx1"/>
              </a:buClr>
              <a:buSzPct val="99000"/>
              <a:buNone/>
            </a:pPr>
            <a:endParaRPr lang="en-GB" altLang="en-US" sz="1516" dirty="0">
              <a:solidFill>
                <a:schemeClr val="tx1">
                  <a:lumMod val="75000"/>
                  <a:lumOff val="25000"/>
                </a:schemeClr>
              </a:solidFill>
              <a:latin typeface="+mn-lt"/>
            </a:endParaRPr>
          </a:p>
          <a:p>
            <a:pPr>
              <a:spcBef>
                <a:spcPct val="0"/>
              </a:spcBef>
              <a:buClr>
                <a:schemeClr val="tx1"/>
              </a:buClr>
              <a:buSzPct val="99000"/>
              <a:buNone/>
            </a:pPr>
            <a:r>
              <a:rPr lang="en-GB" altLang="en-US" sz="2116" u="sng" dirty="0">
                <a:solidFill>
                  <a:schemeClr val="tx1">
                    <a:lumMod val="75000"/>
                    <a:lumOff val="25000"/>
                  </a:schemeClr>
                </a:solidFill>
                <a:latin typeface="+mn-lt"/>
              </a:rPr>
              <a:t>Vocabulary:</a:t>
            </a:r>
          </a:p>
          <a:p>
            <a:pPr eaLnBrk="1">
              <a:spcBef>
                <a:spcPct val="0"/>
              </a:spcBef>
              <a:buClr>
                <a:schemeClr val="tx1"/>
              </a:buClr>
              <a:buSzPct val="99000"/>
              <a:buFont typeface="Arial" charset="0"/>
              <a:buChar char="•"/>
            </a:pPr>
            <a:r>
              <a:rPr lang="en-GB" altLang="en-US" sz="2116" dirty="0">
                <a:solidFill>
                  <a:schemeClr val="tx1">
                    <a:lumMod val="75000"/>
                    <a:lumOff val="25000"/>
                  </a:schemeClr>
                </a:solidFill>
                <a:latin typeface="+mn-lt"/>
              </a:rPr>
              <a:t> Temporal Average</a:t>
            </a:r>
          </a:p>
          <a:p>
            <a:pPr eaLnBrk="1">
              <a:spcBef>
                <a:spcPct val="0"/>
              </a:spcBef>
              <a:buClr>
                <a:schemeClr val="tx1"/>
              </a:buClr>
              <a:buSzPct val="99000"/>
              <a:buFont typeface="Arial" charset="0"/>
              <a:buChar char="•"/>
            </a:pPr>
            <a:r>
              <a:rPr lang="en-GB" altLang="en-US" sz="2116" dirty="0">
                <a:solidFill>
                  <a:schemeClr val="tx1">
                    <a:lumMod val="75000"/>
                    <a:lumOff val="25000"/>
                  </a:schemeClr>
                </a:solidFill>
                <a:latin typeface="+mn-lt"/>
              </a:rPr>
              <a:t> Rate of Change</a:t>
            </a:r>
          </a:p>
          <a:p>
            <a:pPr eaLnBrk="1">
              <a:spcBef>
                <a:spcPct val="0"/>
              </a:spcBef>
              <a:buClr>
                <a:schemeClr val="tx1"/>
              </a:buClr>
              <a:buSzPct val="99000"/>
              <a:buFont typeface="Arial" charset="0"/>
              <a:buChar char="•"/>
            </a:pPr>
            <a:r>
              <a:rPr lang="en-GB" altLang="en-US" sz="2116" dirty="0">
                <a:solidFill>
                  <a:schemeClr val="tx1">
                    <a:lumMod val="75000"/>
                    <a:lumOff val="25000"/>
                  </a:schemeClr>
                </a:solidFill>
                <a:latin typeface="+mn-lt"/>
              </a:rPr>
              <a:t> Percent Change   (</a:t>
            </a:r>
            <a:r>
              <a:rPr lang="en-GB" altLang="en-US" sz="2116" dirty="0" err="1">
                <a:solidFill>
                  <a:schemeClr val="tx1">
                    <a:lumMod val="75000"/>
                    <a:lumOff val="25000"/>
                  </a:schemeClr>
                </a:solidFill>
                <a:latin typeface="+mn-lt"/>
              </a:rPr>
              <a:t>w.r.t.</a:t>
            </a:r>
            <a:r>
              <a:rPr lang="en-GB" altLang="en-US" sz="2116" dirty="0">
                <a:solidFill>
                  <a:schemeClr val="tx1">
                    <a:lumMod val="75000"/>
                    <a:lumOff val="25000"/>
                  </a:schemeClr>
                </a:solidFill>
                <a:latin typeface="+mn-lt"/>
              </a:rPr>
              <a:t> time 1)</a:t>
            </a:r>
          </a:p>
          <a:p>
            <a:pPr eaLnBrk="1">
              <a:spcBef>
                <a:spcPct val="0"/>
              </a:spcBef>
              <a:buClr>
                <a:schemeClr val="tx1"/>
              </a:buClr>
              <a:buSzPct val="99000"/>
              <a:buFont typeface="Arial" charset="0"/>
              <a:buChar char="•"/>
            </a:pPr>
            <a:r>
              <a:rPr lang="en-GB" altLang="en-US" sz="2116" dirty="0">
                <a:solidFill>
                  <a:schemeClr val="tx1">
                    <a:lumMod val="75000"/>
                    <a:lumOff val="25000"/>
                  </a:schemeClr>
                </a:solidFill>
                <a:latin typeface="+mn-lt"/>
              </a:rPr>
              <a:t> Symmetrized Percent Change 		(</a:t>
            </a:r>
            <a:r>
              <a:rPr lang="en-GB" altLang="en-US" sz="2116" dirty="0" err="1">
                <a:solidFill>
                  <a:schemeClr val="tx1">
                    <a:lumMod val="75000"/>
                    <a:lumOff val="25000"/>
                  </a:schemeClr>
                </a:solidFill>
                <a:latin typeface="+mn-lt"/>
              </a:rPr>
              <a:t>w.r.t.</a:t>
            </a:r>
            <a:r>
              <a:rPr lang="en-GB" altLang="en-US" sz="2116" dirty="0">
                <a:solidFill>
                  <a:schemeClr val="tx1">
                    <a:lumMod val="75000"/>
                    <a:lumOff val="25000"/>
                  </a:schemeClr>
                </a:solidFill>
                <a:latin typeface="+mn-lt"/>
              </a:rPr>
              <a:t> temp. avg.)</a:t>
            </a:r>
          </a:p>
          <a:p>
            <a:pPr eaLnBrk="1">
              <a:lnSpc>
                <a:spcPct val="93000"/>
              </a:lnSpc>
              <a:spcBef>
                <a:spcPct val="0"/>
              </a:spcBef>
              <a:spcAft>
                <a:spcPts val="548"/>
              </a:spcAft>
              <a:buClr>
                <a:schemeClr val="tx1"/>
              </a:buClr>
              <a:buSzPct val="99000"/>
              <a:buFont typeface="Arial" charset="0"/>
              <a:buChar char="•"/>
            </a:pPr>
            <a:endParaRPr lang="en-GB" altLang="en-US" sz="2116" dirty="0">
              <a:solidFill>
                <a:schemeClr val="tx1">
                  <a:lumMod val="75000"/>
                  <a:lumOff val="25000"/>
                </a:schemeClr>
              </a:solidFill>
              <a:latin typeface="+mn-lt"/>
            </a:endParaRPr>
          </a:p>
          <a:p>
            <a:pPr lvl="1" eaLnBrk="1">
              <a:lnSpc>
                <a:spcPct val="93000"/>
              </a:lnSpc>
              <a:spcBef>
                <a:spcPct val="0"/>
              </a:spcBef>
              <a:spcAft>
                <a:spcPts val="548"/>
              </a:spcAft>
              <a:buClr>
                <a:schemeClr val="tx1"/>
              </a:buClr>
              <a:buSzPct val="99000"/>
              <a:buNone/>
            </a:pPr>
            <a:endParaRPr lang="en-GB" altLang="en-US" sz="2116" dirty="0">
              <a:solidFill>
                <a:schemeClr val="tx1">
                  <a:lumMod val="75000"/>
                  <a:lumOff val="25000"/>
                </a:schemeClr>
              </a:solidFill>
              <a:latin typeface="+mn-lt"/>
            </a:endParaRPr>
          </a:p>
        </p:txBody>
      </p:sp>
      <p:sp>
        <p:nvSpPr>
          <p:cNvPr id="4" name="PlaceHolder 1">
            <a:extLst>
              <a:ext uri="{FF2B5EF4-FFF2-40B4-BE49-F238E27FC236}">
                <a16:creationId xmlns:a16="http://schemas.microsoft.com/office/drawing/2014/main" id="{D6389F50-B0BC-4274-3E31-2449A62D11AF}"/>
              </a:ext>
            </a:extLst>
          </p:cNvPr>
          <p:cNvSpPr txBox="1">
            <a:spLocks/>
          </p:cNvSpPr>
          <p:nvPr/>
        </p:nvSpPr>
        <p:spPr>
          <a:xfrm>
            <a:off x="504825" y="179388"/>
            <a:ext cx="8639175" cy="800100"/>
          </a:xfrm>
          <a:prstGeom prst="rect">
            <a:avLst/>
          </a:prstGeom>
          <a:noFill/>
          <a:ln w="0">
            <a:noFill/>
          </a:ln>
        </p:spPr>
        <p:txBody>
          <a:bodyPr vert="horz" lIns="90000" tIns="91440" rIns="91440" bIns="9144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sz="2800" b="1" i="1" spc="-1" dirty="0">
                <a:solidFill>
                  <a:srgbClr val="00324D"/>
                </a:solidFill>
              </a:rPr>
              <a:t>Longitudinal Tutorial</a:t>
            </a:r>
          </a:p>
        </p:txBody>
      </p:sp>
      <p:sp>
        <p:nvSpPr>
          <p:cNvPr id="5" name="PlaceHolder 2">
            <a:extLst>
              <a:ext uri="{FF2B5EF4-FFF2-40B4-BE49-F238E27FC236}">
                <a16:creationId xmlns:a16="http://schemas.microsoft.com/office/drawing/2014/main" id="{3630A891-11D2-4235-CDC8-696399EADA4B}"/>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62</a:t>
            </a:fld>
            <a:endParaRPr lang="en-DE" dirty="0">
              <a:latin typeface="Times New Roman"/>
            </a:endParaRPr>
          </a:p>
        </p:txBody>
      </p:sp>
    </p:spTree>
    <p:extLst>
      <p:ext uri="{BB962C8B-B14F-4D97-AF65-F5344CB8AC3E}">
        <p14:creationId xmlns:p14="http://schemas.microsoft.com/office/powerpoint/2010/main" val="1499090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3D76B-32BC-B925-7A82-FC2792D71515}"/>
            </a:ext>
          </a:extLst>
        </p:cNvPr>
        <p:cNvGrpSpPr/>
        <p:nvPr/>
      </p:nvGrpSpPr>
      <p:grpSpPr>
        <a:xfrm>
          <a:off x="0" y="0"/>
          <a:ext cx="0" cy="0"/>
          <a:chOff x="0" y="0"/>
          <a:chExt cx="0" cy="0"/>
        </a:xfrm>
      </p:grpSpPr>
      <p:sp>
        <p:nvSpPr>
          <p:cNvPr id="3" name="PlaceHolder 2">
            <a:extLst>
              <a:ext uri="{FF2B5EF4-FFF2-40B4-BE49-F238E27FC236}">
                <a16:creationId xmlns:a16="http://schemas.microsoft.com/office/drawing/2014/main" id="{0D461D0F-5DEE-D446-F889-258C8D8F9FF7}"/>
              </a:ext>
            </a:extLst>
          </p:cNvPr>
          <p:cNvSpPr txBox="1">
            <a:spLocks/>
          </p:cNvSpPr>
          <p:nvPr/>
        </p:nvSpPr>
        <p:spPr>
          <a:xfrm>
            <a:off x="512400" y="1352280"/>
            <a:ext cx="8639640" cy="3999600"/>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3000"/>
              </a:lnSpc>
              <a:spcBef>
                <a:spcPts val="907"/>
              </a:spcBef>
              <a:spcAft>
                <a:spcPts val="548"/>
              </a:spcAft>
              <a:buNone/>
            </a:pPr>
            <a:r>
              <a:rPr lang="en-GB" sz="1800" spc="-1" dirty="0">
                <a:solidFill>
                  <a:srgbClr val="595959"/>
                </a:solidFill>
                <a:cs typeface="Arial"/>
              </a:rPr>
              <a:t>Influence images directly and cannot be easily removed!</a:t>
            </a:r>
            <a:r>
              <a:rPr lang="en-GB" sz="1800" b="1" spc="-1" dirty="0">
                <a:solidFill>
                  <a:srgbClr val="595959"/>
                </a:solidFill>
                <a:cs typeface="Arial"/>
              </a:rPr>
              <a:t> </a:t>
            </a:r>
            <a:endParaRPr lang="en-US" sz="1800" spc="-1" dirty="0">
              <a:solidFill>
                <a:srgbClr val="595959"/>
              </a:solidFill>
              <a:cs typeface="Arial"/>
            </a:endParaRPr>
          </a:p>
          <a:p>
            <a:pPr>
              <a:lnSpc>
                <a:spcPct val="93000"/>
              </a:lnSpc>
              <a:spcBef>
                <a:spcPts val="907"/>
              </a:spcBef>
              <a:spcAft>
                <a:spcPts val="548"/>
              </a:spcAft>
              <a:buFont typeface="Arial,Sans-Serif"/>
              <a:buChar char="•"/>
            </a:pPr>
            <a:r>
              <a:rPr lang="en-GB" sz="1800" spc="-1" dirty="0">
                <a:solidFill>
                  <a:srgbClr val="595959"/>
                </a:solidFill>
                <a:cs typeface="Arial"/>
              </a:rPr>
              <a:t>Different scanner hardware (head coil, pillow?)</a:t>
            </a:r>
            <a:endParaRPr lang="en-US" sz="1800" spc="-1" dirty="0">
              <a:solidFill>
                <a:srgbClr val="595959"/>
              </a:solidFill>
              <a:cs typeface="Arial"/>
            </a:endParaRPr>
          </a:p>
          <a:p>
            <a:pPr>
              <a:lnSpc>
                <a:spcPct val="93000"/>
              </a:lnSpc>
              <a:spcBef>
                <a:spcPts val="907"/>
              </a:spcBef>
              <a:spcAft>
                <a:spcPts val="548"/>
              </a:spcAft>
              <a:buFont typeface="Arial,Sans-Serif"/>
              <a:buChar char="•"/>
            </a:pPr>
            <a:r>
              <a:rPr lang="en-GB" sz="1800" spc="-1" dirty="0">
                <a:solidFill>
                  <a:srgbClr val="595959"/>
                </a:solidFill>
                <a:cs typeface="Arial"/>
              </a:rPr>
              <a:t>Different scanner software (shimming algorithm)</a:t>
            </a:r>
            <a:endParaRPr lang="en-US" sz="1800" spc="-1" dirty="0">
              <a:solidFill>
                <a:srgbClr val="595959"/>
              </a:solidFill>
              <a:cs typeface="Arial"/>
            </a:endParaRPr>
          </a:p>
          <a:p>
            <a:pPr>
              <a:lnSpc>
                <a:spcPct val="93000"/>
              </a:lnSpc>
              <a:spcBef>
                <a:spcPts val="907"/>
              </a:spcBef>
              <a:spcAft>
                <a:spcPts val="548"/>
              </a:spcAft>
              <a:buFont typeface="Arial,Sans-Serif"/>
              <a:buChar char="•"/>
            </a:pPr>
            <a:r>
              <a:rPr lang="en-GB" sz="1800" spc="-1" dirty="0">
                <a:solidFill>
                  <a:srgbClr val="595959"/>
                </a:solidFill>
                <a:cs typeface="Arial"/>
              </a:rPr>
              <a:t>Scanner drift and calibration</a:t>
            </a:r>
            <a:endParaRPr lang="en-US" sz="1800" spc="-1" dirty="0">
              <a:solidFill>
                <a:srgbClr val="595959"/>
              </a:solidFill>
              <a:cs typeface="Arial"/>
            </a:endParaRPr>
          </a:p>
          <a:p>
            <a:pPr>
              <a:lnSpc>
                <a:spcPct val="93000"/>
              </a:lnSpc>
              <a:spcBef>
                <a:spcPts val="907"/>
              </a:spcBef>
              <a:spcAft>
                <a:spcPts val="548"/>
              </a:spcAft>
              <a:buFont typeface="Arial,Sans-Serif"/>
              <a:buChar char="•"/>
            </a:pPr>
            <a:r>
              <a:rPr lang="en-US" sz="1800" spc="-1" dirty="0">
                <a:solidFill>
                  <a:srgbClr val="595959"/>
                </a:solidFill>
                <a:cs typeface="Arial"/>
              </a:rPr>
              <a:t>Different</a:t>
            </a:r>
            <a:r>
              <a:rPr lang="en-GB" sz="1800" spc="-1" dirty="0">
                <a:solidFill>
                  <a:srgbClr val="595959"/>
                </a:solidFill>
                <a:cs typeface="Arial"/>
              </a:rPr>
              <a:t> hydration levels (season, time of day)</a:t>
            </a:r>
          </a:p>
          <a:p>
            <a:pPr>
              <a:lnSpc>
                <a:spcPct val="93000"/>
              </a:lnSpc>
              <a:spcBef>
                <a:spcPts val="907"/>
              </a:spcBef>
              <a:spcAft>
                <a:spcPts val="548"/>
              </a:spcAft>
              <a:buFont typeface="Arial,Sans-Serif"/>
              <a:buChar char="•"/>
            </a:pPr>
            <a:r>
              <a:rPr lang="en-GB" sz="1800" spc="-1" dirty="0">
                <a:solidFill>
                  <a:srgbClr val="595959"/>
                </a:solidFill>
                <a:cs typeface="Arial"/>
              </a:rPr>
              <a:t>Different motion levels across groups</a:t>
            </a:r>
            <a:endParaRPr lang="en-US" sz="1800" spc="-1" dirty="0">
              <a:solidFill>
                <a:srgbClr val="595959"/>
              </a:solidFill>
              <a:cs typeface="Arial"/>
            </a:endParaRPr>
          </a:p>
          <a:p>
            <a:pPr marL="742950" lvl="1">
              <a:buFont typeface="Courier New" panose="020B0604020202020204" pitchFamily="34" charset="0"/>
              <a:buChar char="o"/>
            </a:pPr>
            <a:endParaRPr lang="en-GB" sz="2200" spc="-1" dirty="0">
              <a:solidFill>
                <a:srgbClr val="595959"/>
              </a:solidFill>
              <a:latin typeface="Arial"/>
              <a:cs typeface="Arial"/>
            </a:endParaRPr>
          </a:p>
          <a:p>
            <a:pPr marL="742950" lvl="1">
              <a:buFont typeface="Courier New" panose="020B0604020202020204" pitchFamily="34" charset="0"/>
              <a:buChar char="o"/>
            </a:pPr>
            <a:endParaRPr lang="en-GB" sz="1800" spc="-1" dirty="0">
              <a:solidFill>
                <a:srgbClr val="595959"/>
              </a:solidFill>
              <a:latin typeface="Arial"/>
              <a:cs typeface="Arial"/>
            </a:endParaRPr>
          </a:p>
          <a:p>
            <a:pPr>
              <a:lnSpc>
                <a:spcPct val="115000"/>
              </a:lnSpc>
              <a:buNone/>
            </a:pPr>
            <a:endParaRPr lang="de-DE" sz="1800" spc="-1" dirty="0">
              <a:solidFill>
                <a:srgbClr val="595959"/>
              </a:solidFill>
              <a:latin typeface="Arial"/>
              <a:cs typeface="Arial"/>
            </a:endParaRPr>
          </a:p>
          <a:p>
            <a:pPr>
              <a:lnSpc>
                <a:spcPct val="115000"/>
              </a:lnSpc>
              <a:buNone/>
            </a:pPr>
            <a:endParaRPr lang="de-DE" sz="1800" spc="-1" dirty="0">
              <a:solidFill>
                <a:srgbClr val="595959"/>
              </a:solidFill>
              <a:latin typeface="Arial"/>
              <a:cs typeface="Arial"/>
            </a:endParaRPr>
          </a:p>
          <a:p>
            <a:pPr>
              <a:lnSpc>
                <a:spcPct val="115000"/>
              </a:lnSpc>
              <a:buNone/>
            </a:pPr>
            <a:endParaRPr lang="de-DE" sz="1800" spc="-1" dirty="0">
              <a:solidFill>
                <a:srgbClr val="595959"/>
              </a:solidFill>
              <a:latin typeface="Arial"/>
            </a:endParaRPr>
          </a:p>
        </p:txBody>
      </p:sp>
      <p:sp>
        <p:nvSpPr>
          <p:cNvPr id="6"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lvl="0">
              <a:spcBef>
                <a:spcPct val="0"/>
              </a:spcBef>
              <a:defRPr/>
            </a:pPr>
            <a:r>
              <a:rPr lang="en-US" sz="2800" b="1" spc="-1" dirty="0">
                <a:solidFill>
                  <a:srgbClr val="00324D"/>
                </a:solidFill>
              </a:rPr>
              <a:t>Sources of Bias during Acquisition</a:t>
            </a:r>
          </a:p>
        </p:txBody>
      </p:sp>
      <p:sp>
        <p:nvSpPr>
          <p:cNvPr id="2" name="PlaceHolder 2">
            <a:extLst>
              <a:ext uri="{FF2B5EF4-FFF2-40B4-BE49-F238E27FC236}">
                <a16:creationId xmlns:a16="http://schemas.microsoft.com/office/drawing/2014/main" id="{ABC85BB0-F2B7-1397-231B-EBE926D0F0DE}"/>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63</a:t>
            </a:fld>
            <a:endParaRPr lang="en-DE" dirty="0">
              <a:latin typeface="Times New Roman"/>
            </a:endParaRPr>
          </a:p>
        </p:txBody>
      </p:sp>
    </p:spTree>
    <p:extLst>
      <p:ext uri="{BB962C8B-B14F-4D97-AF65-F5344CB8AC3E}">
        <p14:creationId xmlns:p14="http://schemas.microsoft.com/office/powerpoint/2010/main" val="2607021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F6F79-169F-D294-351D-EEB37635E14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9405CF-D3A8-E8B3-E697-3C9726F7DAEC}"/>
              </a:ext>
            </a:extLst>
          </p:cNvPr>
          <p:cNvSpPr txBox="1"/>
          <p:nvPr/>
        </p:nvSpPr>
        <p:spPr>
          <a:xfrm>
            <a:off x="679863" y="1331384"/>
            <a:ext cx="6421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latin typeface="Consolas"/>
              </a:rPr>
            </a:br>
            <a:endParaRPr lang="en-US" dirty="0">
              <a:latin typeface="Consolas"/>
            </a:endParaRPr>
          </a:p>
          <a:p>
            <a:endParaRPr lang="en-US" dirty="0">
              <a:latin typeface="Consolas"/>
            </a:endParaRPr>
          </a:p>
        </p:txBody>
      </p:sp>
      <p:sp>
        <p:nvSpPr>
          <p:cNvPr id="2" name="Rectangle 1">
            <a:extLst>
              <a:ext uri="{FF2B5EF4-FFF2-40B4-BE49-F238E27FC236}">
                <a16:creationId xmlns:a16="http://schemas.microsoft.com/office/drawing/2014/main" id="{BF8D9D36-4837-22B2-6A94-AEF52F8E52C2}"/>
              </a:ext>
            </a:extLst>
          </p:cNvPr>
          <p:cNvSpPr/>
          <p:nvPr/>
        </p:nvSpPr>
        <p:spPr>
          <a:xfrm>
            <a:off x="350231" y="1427161"/>
            <a:ext cx="8404097" cy="34434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a:extLst>
              <a:ext uri="{FF2B5EF4-FFF2-40B4-BE49-F238E27FC236}">
                <a16:creationId xmlns:a16="http://schemas.microsoft.com/office/drawing/2014/main" id="{E770E151-E9FA-81DF-5A2E-793236CA6DD0}"/>
              </a:ext>
            </a:extLst>
          </p:cNvPr>
          <p:cNvPicPr>
            <a:picLocks noChangeAspect="1"/>
          </p:cNvPicPr>
          <p:nvPr/>
        </p:nvPicPr>
        <p:blipFill>
          <a:blip r:embed="rId3" cstate="print">
            <a:extLst>
              <a:ext uri="{28A0092B-C50C-407E-A947-70E740481C1C}">
                <a14:useLocalDpi xmlns:a14="http://schemas.microsoft.com/office/drawing/2010/main" val="0"/>
              </a:ext>
            </a:extLst>
          </a:blip>
          <a:srcRect b="39960"/>
          <a:stretch>
            <a:fillRect/>
          </a:stretch>
        </p:blipFill>
        <p:spPr bwMode="auto">
          <a:xfrm>
            <a:off x="943743" y="1589500"/>
            <a:ext cx="3684039" cy="176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63F325A-A846-DF0E-AD76-C9EE119867B0}"/>
              </a:ext>
            </a:extLst>
          </p:cNvPr>
          <p:cNvPicPr>
            <a:picLocks noChangeAspect="1"/>
          </p:cNvPicPr>
          <p:nvPr/>
        </p:nvPicPr>
        <p:blipFill>
          <a:blip r:embed="rId4" cstate="print">
            <a:extLst>
              <a:ext uri="{28A0092B-C50C-407E-A947-70E740481C1C}">
                <a14:useLocalDpi xmlns:a14="http://schemas.microsoft.com/office/drawing/2010/main" val="0"/>
              </a:ext>
            </a:extLst>
          </a:blip>
          <a:srcRect t="-2" b="39998"/>
          <a:stretch>
            <a:fillRect/>
          </a:stretch>
        </p:blipFill>
        <p:spPr bwMode="auto">
          <a:xfrm>
            <a:off x="4571401" y="1589500"/>
            <a:ext cx="3672043" cy="17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2E32F7DB-78DE-D6AC-DDD6-3D7AF440089F}"/>
              </a:ext>
            </a:extLst>
          </p:cNvPr>
          <p:cNvSpPr txBox="1">
            <a:spLocks noChangeArrowheads="1"/>
          </p:cNvSpPr>
          <p:nvPr/>
        </p:nvSpPr>
        <p:spPr bwMode="auto">
          <a:xfrm>
            <a:off x="1001325" y="1072462"/>
            <a:ext cx="7164144" cy="40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231" rIns="0" bIns="0" anchor="t"/>
          <a:lstStyle>
            <a:defPPr>
              <a:defRPr lang="en-US"/>
            </a:defPPr>
            <a:lvl1pPr marL="339725" indent="-339725" algn="l" defTabSz="457200" rtl="0" eaLnBrk="1" latinLnBrk="0" hangingPunct="1">
              <a:spcBef>
                <a:spcPct val="20000"/>
              </a:spcBef>
              <a:buClr>
                <a:schemeClr val="accent1"/>
              </a:buClr>
              <a:buSzPct val="85000"/>
              <a:buFont typeface="Wingdings 2"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3000" kern="1200">
                <a:solidFill>
                  <a:schemeClr val="tx1"/>
                </a:solidFill>
                <a:latin typeface="Arial" charset="0"/>
                <a:ea typeface="ＭＳ Ｐゴシック" charset="-128"/>
                <a:cs typeface="+mn-cs"/>
              </a:defRPr>
            </a:lvl1pPr>
            <a:lvl2pPr marL="742950" indent="-285750" algn="l" defTabSz="457200" rtl="0" eaLnBrk="1" latinLnBrk="0" hangingPunct="1">
              <a:spcBef>
                <a:spcPct val="20000"/>
              </a:spcBef>
              <a:buClr>
                <a:schemeClr val="accent2"/>
              </a:buClr>
              <a:buSzPct val="70000"/>
              <a:buFont typeface="Wingdings"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400" kern="1200">
                <a:solidFill>
                  <a:schemeClr val="tx2"/>
                </a:solidFill>
                <a:latin typeface="Arial" charset="0"/>
                <a:ea typeface="ＭＳ Ｐゴシック" charset="-128"/>
                <a:cs typeface="+mn-cs"/>
              </a:defRPr>
            </a:lvl2pPr>
            <a:lvl3pPr marL="1143000" indent="-228600" algn="l" defTabSz="457200" rtl="0" eaLnBrk="1" latinLnBrk="0" hangingPunct="1">
              <a:spcBef>
                <a:spcPct val="20000"/>
              </a:spcBef>
              <a:buClr>
                <a:srgbClr val="8CADAE"/>
              </a:buClr>
              <a:buSzPct val="75000"/>
              <a:buFont typeface="Wingdings 2"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200" kern="1200">
                <a:solidFill>
                  <a:schemeClr val="tx1"/>
                </a:solidFill>
                <a:latin typeface="Arial" charset="0"/>
                <a:ea typeface="ＭＳ Ｐゴシック" charset="-128"/>
                <a:cs typeface="+mn-cs"/>
              </a:defRPr>
            </a:lvl3pPr>
            <a:lvl4pPr marL="1600200" indent="-228600" algn="l" defTabSz="457200" rtl="0" eaLnBrk="1" latinLnBrk="0" hangingPunct="1">
              <a:spcBef>
                <a:spcPct val="20000"/>
              </a:spcBef>
              <a:buClr>
                <a:srgbClr val="8C7B70"/>
              </a:buClr>
              <a:buSzPct val="70000"/>
              <a:buFont typeface="Wingdings"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200" kern="1200">
                <a:solidFill>
                  <a:schemeClr val="tx2"/>
                </a:solidFill>
                <a:latin typeface="Arial" charset="0"/>
                <a:ea typeface="ＭＳ Ｐゴシック" charset="-128"/>
                <a:cs typeface="+mn-cs"/>
              </a:defRPr>
            </a:lvl4pPr>
            <a:lvl5pPr marL="2057400" indent="-228600" algn="l" defTabSz="457200" rtl="0" eaLnBrk="1" latinLnBrk="0" hangingPunct="1">
              <a:spcBef>
                <a:spcPct val="20000"/>
              </a:spcBef>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5pPr>
            <a:lvl6pPr marL="25146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6pPr>
            <a:lvl7pPr marL="29718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7pPr>
            <a:lvl8pPr marL="34290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8pPr>
            <a:lvl9pPr marL="38862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9pPr>
          </a:lstStyle>
          <a:p>
            <a:pPr algn="ctr" eaLnBrk="1">
              <a:lnSpc>
                <a:spcPct val="88000"/>
              </a:lnSpc>
              <a:spcBef>
                <a:spcPct val="0"/>
              </a:spcBef>
              <a:spcAft>
                <a:spcPts val="548"/>
              </a:spcAft>
              <a:buClr>
                <a:srgbClr val="000000"/>
              </a:buClr>
              <a:buSzPct val="100000"/>
              <a:buNone/>
            </a:pPr>
            <a:r>
              <a:rPr lang="en-GB" altLang="en-US" sz="1800" dirty="0">
                <a:solidFill>
                  <a:srgbClr val="595959"/>
                </a:solidFill>
                <a:latin typeface="+mn-lt"/>
                <a:ea typeface="ＭＳ Ｐゴシック"/>
              </a:rPr>
              <a:t>14 participants, 12h dehydration (over night)</a:t>
            </a:r>
          </a:p>
        </p:txBody>
      </p:sp>
      <p:pic>
        <p:nvPicPr>
          <p:cNvPr id="9" name="Picture 8">
            <a:extLst>
              <a:ext uri="{FF2B5EF4-FFF2-40B4-BE49-F238E27FC236}">
                <a16:creationId xmlns:a16="http://schemas.microsoft.com/office/drawing/2014/main" id="{A0B4C79E-3DFD-2904-6047-988F6FEAF0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845" y="1515950"/>
            <a:ext cx="4107422" cy="329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5665FAA-C18C-102B-D6E8-E301033107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5519" y="1519186"/>
            <a:ext cx="4111123" cy="3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5D2CDB1-FEBD-4417-F4CD-AFE26DF3B130}"/>
              </a:ext>
            </a:extLst>
          </p:cNvPr>
          <p:cNvSpPr/>
          <p:nvPr/>
        </p:nvSpPr>
        <p:spPr>
          <a:xfrm>
            <a:off x="434436" y="3478595"/>
            <a:ext cx="8222900" cy="13205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4"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mj-lt"/>
                <a:ea typeface="+mj-ea"/>
                <a:cs typeface="+mj-cs"/>
              </a:rPr>
              <a:t>Hydration</a:t>
            </a:r>
            <a:r>
              <a:rPr kumimoji="0" lang="en-US" sz="2800" b="1" i="0" u="none" strike="noStrike" kern="1200" cap="none" spc="-1" normalizeH="0" noProof="0" dirty="0">
                <a:ln>
                  <a:noFill/>
                </a:ln>
                <a:solidFill>
                  <a:srgbClr val="00324D"/>
                </a:solidFill>
                <a:effectLst/>
                <a:uLnTx/>
                <a:uFillTx/>
                <a:latin typeface="+mj-lt"/>
                <a:ea typeface="+mj-ea"/>
                <a:cs typeface="+mj-cs"/>
              </a:rPr>
              <a:t> Levels</a:t>
            </a:r>
            <a:endParaRPr kumimoji="0" lang="en-US" sz="2800" b="1" i="0" u="none" strike="noStrike" kern="1200" cap="none" spc="-1" normalizeH="0" baseline="0" noProof="0" dirty="0">
              <a:ln>
                <a:noFill/>
              </a:ln>
              <a:solidFill>
                <a:srgbClr val="00324D"/>
              </a:solidFill>
              <a:effectLst/>
              <a:uLnTx/>
              <a:uFillTx/>
              <a:latin typeface="+mj-lt"/>
              <a:ea typeface="+mj-ea"/>
              <a:cs typeface="+mj-cs"/>
            </a:endParaRPr>
          </a:p>
        </p:txBody>
      </p:sp>
      <p:sp>
        <p:nvSpPr>
          <p:cNvPr id="15" name="Textfeld 14"/>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Biller et al. (2015)</a:t>
            </a:r>
            <a:endParaRPr lang="de-DE" sz="1500" i="1" dirty="0">
              <a:solidFill>
                <a:srgbClr val="595959"/>
              </a:solidFill>
            </a:endParaRPr>
          </a:p>
        </p:txBody>
      </p:sp>
      <p:sp>
        <p:nvSpPr>
          <p:cNvPr id="11" name="PlaceHolder 2">
            <a:extLst>
              <a:ext uri="{FF2B5EF4-FFF2-40B4-BE49-F238E27FC236}">
                <a16:creationId xmlns:a16="http://schemas.microsoft.com/office/drawing/2014/main" id="{524FEDBD-E0F2-9F12-5688-DE430688E97E}"/>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64</a:t>
            </a:fld>
            <a:endParaRPr lang="en-DE" dirty="0">
              <a:latin typeface="Times New Roman"/>
            </a:endParaRPr>
          </a:p>
        </p:txBody>
      </p:sp>
    </p:spTree>
    <p:extLst>
      <p:ext uri="{BB962C8B-B14F-4D97-AF65-F5344CB8AC3E}">
        <p14:creationId xmlns:p14="http://schemas.microsoft.com/office/powerpoint/2010/main" val="1936674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CD9A-57FD-0106-4C1F-0734650F80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B5533F-811D-686A-0F3B-9C4E4B87940E}"/>
              </a:ext>
            </a:extLst>
          </p:cNvPr>
          <p:cNvSpPr txBox="1"/>
          <p:nvPr/>
        </p:nvSpPr>
        <p:spPr>
          <a:xfrm>
            <a:off x="679863" y="1331384"/>
            <a:ext cx="6421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latin typeface="Consolas"/>
              </a:rPr>
            </a:br>
            <a:endParaRPr lang="en-US" dirty="0">
              <a:latin typeface="Consolas"/>
            </a:endParaRPr>
          </a:p>
          <a:p>
            <a:endParaRPr lang="en-US" dirty="0">
              <a:latin typeface="Consolas"/>
            </a:endParaRPr>
          </a:p>
        </p:txBody>
      </p:sp>
      <p:sp>
        <p:nvSpPr>
          <p:cNvPr id="2" name="Rectangle 1">
            <a:extLst>
              <a:ext uri="{FF2B5EF4-FFF2-40B4-BE49-F238E27FC236}">
                <a16:creationId xmlns:a16="http://schemas.microsoft.com/office/drawing/2014/main" id="{FAD9D580-9D15-4AD3-8F1B-23BC980E81A6}"/>
              </a:ext>
            </a:extLst>
          </p:cNvPr>
          <p:cNvSpPr/>
          <p:nvPr/>
        </p:nvSpPr>
        <p:spPr>
          <a:xfrm>
            <a:off x="350231" y="1427161"/>
            <a:ext cx="8404097" cy="34434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a:extLst>
              <a:ext uri="{FF2B5EF4-FFF2-40B4-BE49-F238E27FC236}">
                <a16:creationId xmlns:a16="http://schemas.microsoft.com/office/drawing/2014/main" id="{4C4E2DF6-51AE-748E-7192-D562E134F00D}"/>
              </a:ext>
            </a:extLst>
          </p:cNvPr>
          <p:cNvPicPr>
            <a:picLocks noChangeAspect="1"/>
          </p:cNvPicPr>
          <p:nvPr/>
        </p:nvPicPr>
        <p:blipFill>
          <a:blip r:embed="rId3" cstate="print">
            <a:extLst>
              <a:ext uri="{28A0092B-C50C-407E-A947-70E740481C1C}">
                <a14:useLocalDpi xmlns:a14="http://schemas.microsoft.com/office/drawing/2010/main" val="0"/>
              </a:ext>
            </a:extLst>
          </a:blip>
          <a:srcRect b="39960"/>
          <a:stretch>
            <a:fillRect/>
          </a:stretch>
        </p:blipFill>
        <p:spPr bwMode="auto">
          <a:xfrm>
            <a:off x="943743" y="1589500"/>
            <a:ext cx="3684039" cy="176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AB12EAA-C212-AB21-8777-6F6FD374B4E7}"/>
              </a:ext>
            </a:extLst>
          </p:cNvPr>
          <p:cNvPicPr>
            <a:picLocks noChangeAspect="1"/>
          </p:cNvPicPr>
          <p:nvPr/>
        </p:nvPicPr>
        <p:blipFill>
          <a:blip r:embed="rId4" cstate="print">
            <a:extLst>
              <a:ext uri="{28A0092B-C50C-407E-A947-70E740481C1C}">
                <a14:useLocalDpi xmlns:a14="http://schemas.microsoft.com/office/drawing/2010/main" val="0"/>
              </a:ext>
            </a:extLst>
          </a:blip>
          <a:srcRect t="-2" b="39998"/>
          <a:stretch>
            <a:fillRect/>
          </a:stretch>
        </p:blipFill>
        <p:spPr bwMode="auto">
          <a:xfrm>
            <a:off x="4571401" y="1589500"/>
            <a:ext cx="3672043" cy="17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A7AE1EBB-7E6E-4765-1069-43AE865F2C1D}"/>
              </a:ext>
            </a:extLst>
          </p:cNvPr>
          <p:cNvSpPr txBox="1">
            <a:spLocks noChangeArrowheads="1"/>
          </p:cNvSpPr>
          <p:nvPr/>
        </p:nvSpPr>
        <p:spPr bwMode="auto">
          <a:xfrm>
            <a:off x="1001325" y="1072462"/>
            <a:ext cx="7164144" cy="40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231" rIns="0" bIns="0" anchor="t"/>
          <a:lstStyle>
            <a:defPPr>
              <a:defRPr lang="en-US"/>
            </a:defPPr>
            <a:lvl1pPr marL="339725" indent="-339725" algn="l" defTabSz="457200" rtl="0" eaLnBrk="1" latinLnBrk="0" hangingPunct="1">
              <a:spcBef>
                <a:spcPct val="20000"/>
              </a:spcBef>
              <a:buClr>
                <a:schemeClr val="accent1"/>
              </a:buClr>
              <a:buSzPct val="85000"/>
              <a:buFont typeface="Wingdings 2"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3000" kern="1200">
                <a:solidFill>
                  <a:schemeClr val="tx1"/>
                </a:solidFill>
                <a:latin typeface="Arial" charset="0"/>
                <a:ea typeface="ＭＳ Ｐゴシック" charset="-128"/>
                <a:cs typeface="+mn-cs"/>
              </a:defRPr>
            </a:lvl1pPr>
            <a:lvl2pPr marL="742950" indent="-285750" algn="l" defTabSz="457200" rtl="0" eaLnBrk="1" latinLnBrk="0" hangingPunct="1">
              <a:spcBef>
                <a:spcPct val="20000"/>
              </a:spcBef>
              <a:buClr>
                <a:schemeClr val="accent2"/>
              </a:buClr>
              <a:buSzPct val="70000"/>
              <a:buFont typeface="Wingdings"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400" kern="1200">
                <a:solidFill>
                  <a:schemeClr val="tx2"/>
                </a:solidFill>
                <a:latin typeface="Arial" charset="0"/>
                <a:ea typeface="ＭＳ Ｐゴシック" charset="-128"/>
                <a:cs typeface="+mn-cs"/>
              </a:defRPr>
            </a:lvl2pPr>
            <a:lvl3pPr marL="1143000" indent="-228600" algn="l" defTabSz="457200" rtl="0" eaLnBrk="1" latinLnBrk="0" hangingPunct="1">
              <a:spcBef>
                <a:spcPct val="20000"/>
              </a:spcBef>
              <a:buClr>
                <a:srgbClr val="8CADAE"/>
              </a:buClr>
              <a:buSzPct val="75000"/>
              <a:buFont typeface="Wingdings 2"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200" kern="1200">
                <a:solidFill>
                  <a:schemeClr val="tx1"/>
                </a:solidFill>
                <a:latin typeface="Arial" charset="0"/>
                <a:ea typeface="ＭＳ Ｐゴシック" charset="-128"/>
                <a:cs typeface="+mn-cs"/>
              </a:defRPr>
            </a:lvl3pPr>
            <a:lvl4pPr marL="1600200" indent="-228600" algn="l" defTabSz="457200" rtl="0" eaLnBrk="1" latinLnBrk="0" hangingPunct="1">
              <a:spcBef>
                <a:spcPct val="20000"/>
              </a:spcBef>
              <a:buClr>
                <a:srgbClr val="8C7B70"/>
              </a:buClr>
              <a:buSzPct val="70000"/>
              <a:buFont typeface="Wingdings"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200" kern="1200">
                <a:solidFill>
                  <a:schemeClr val="tx2"/>
                </a:solidFill>
                <a:latin typeface="Arial" charset="0"/>
                <a:ea typeface="ＭＳ Ｐゴシック" charset="-128"/>
                <a:cs typeface="+mn-cs"/>
              </a:defRPr>
            </a:lvl4pPr>
            <a:lvl5pPr marL="2057400" indent="-228600" algn="l" defTabSz="457200" rtl="0" eaLnBrk="1" latinLnBrk="0" hangingPunct="1">
              <a:spcBef>
                <a:spcPct val="20000"/>
              </a:spcBef>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5pPr>
            <a:lvl6pPr marL="25146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6pPr>
            <a:lvl7pPr marL="29718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7pPr>
            <a:lvl8pPr marL="34290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8pPr>
            <a:lvl9pPr marL="38862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9pPr>
          </a:lstStyle>
          <a:p>
            <a:pPr algn="ctr">
              <a:lnSpc>
                <a:spcPct val="88000"/>
              </a:lnSpc>
              <a:spcBef>
                <a:spcPct val="0"/>
              </a:spcBef>
              <a:spcAft>
                <a:spcPts val="548"/>
              </a:spcAft>
              <a:buClr>
                <a:srgbClr val="000000"/>
              </a:buClr>
              <a:buSzPct val="100000"/>
              <a:buNone/>
            </a:pPr>
            <a:r>
              <a:rPr lang="en-GB" altLang="en-US" sz="1800" dirty="0">
                <a:solidFill>
                  <a:srgbClr val="595959"/>
                </a:solidFill>
                <a:latin typeface="+mn-lt"/>
                <a:ea typeface="ＭＳ Ｐゴシック"/>
              </a:rPr>
              <a:t>14 </a:t>
            </a:r>
            <a:r>
              <a:rPr lang="en-GB" altLang="en-US" sz="1800" dirty="0">
                <a:solidFill>
                  <a:srgbClr val="595959"/>
                </a:solidFill>
                <a:ea typeface="ＭＳ Ｐゴシック"/>
              </a:rPr>
              <a:t>participants</a:t>
            </a:r>
            <a:r>
              <a:rPr lang="en-GB" altLang="en-US" sz="1800" dirty="0">
                <a:solidFill>
                  <a:srgbClr val="595959"/>
                </a:solidFill>
                <a:latin typeface="+mn-lt"/>
                <a:ea typeface="ＭＳ Ｐゴシック"/>
              </a:rPr>
              <a:t>, 12h dehydration (over night)</a:t>
            </a:r>
          </a:p>
        </p:txBody>
      </p:sp>
      <p:pic>
        <p:nvPicPr>
          <p:cNvPr id="9" name="Picture 8">
            <a:extLst>
              <a:ext uri="{FF2B5EF4-FFF2-40B4-BE49-F238E27FC236}">
                <a16:creationId xmlns:a16="http://schemas.microsoft.com/office/drawing/2014/main" id="{C70699D4-E3EB-612D-F9C4-03C55D8CFD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845" y="1515950"/>
            <a:ext cx="4107422" cy="329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292B621-1751-6329-6ECF-1DF7531B42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5519" y="1519186"/>
            <a:ext cx="4111123" cy="3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8A28889D-BEE3-E3E1-97B0-226148AF44D0}"/>
              </a:ext>
            </a:extLst>
          </p:cNvPr>
          <p:cNvSpPr txBox="1">
            <a:spLocks noChangeArrowheads="1"/>
          </p:cNvSpPr>
          <p:nvPr/>
        </p:nvSpPr>
        <p:spPr bwMode="auto">
          <a:xfrm>
            <a:off x="1001325" y="4943867"/>
            <a:ext cx="7164144" cy="46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5231" rIns="0" bIns="0" anchor="t"/>
          <a:lstStyle>
            <a:defPPr>
              <a:defRPr lang="en-US"/>
            </a:defPPr>
            <a:lvl1pPr marL="339725" indent="-339725" algn="l" defTabSz="457200" rtl="0" eaLnBrk="1" latinLnBrk="0" hangingPunct="1">
              <a:spcBef>
                <a:spcPct val="20000"/>
              </a:spcBef>
              <a:buClr>
                <a:schemeClr val="accent1"/>
              </a:buClr>
              <a:buSzPct val="85000"/>
              <a:buFont typeface="Wingdings 2"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3000" kern="1200">
                <a:solidFill>
                  <a:schemeClr val="tx1"/>
                </a:solidFill>
                <a:latin typeface="Arial" charset="0"/>
                <a:ea typeface="ＭＳ Ｐゴシック" charset="-128"/>
                <a:cs typeface="+mn-cs"/>
              </a:defRPr>
            </a:lvl1pPr>
            <a:lvl2pPr marL="742950" indent="-285750" algn="l" defTabSz="457200" rtl="0" eaLnBrk="1" latinLnBrk="0" hangingPunct="1">
              <a:spcBef>
                <a:spcPct val="20000"/>
              </a:spcBef>
              <a:buClr>
                <a:schemeClr val="accent2"/>
              </a:buClr>
              <a:buSzPct val="70000"/>
              <a:buFont typeface="Wingdings"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400" kern="1200">
                <a:solidFill>
                  <a:schemeClr val="tx2"/>
                </a:solidFill>
                <a:latin typeface="Arial" charset="0"/>
                <a:ea typeface="ＭＳ Ｐゴシック" charset="-128"/>
                <a:cs typeface="+mn-cs"/>
              </a:defRPr>
            </a:lvl2pPr>
            <a:lvl3pPr marL="1143000" indent="-228600" algn="l" defTabSz="457200" rtl="0" eaLnBrk="1" latinLnBrk="0" hangingPunct="1">
              <a:spcBef>
                <a:spcPct val="20000"/>
              </a:spcBef>
              <a:buClr>
                <a:srgbClr val="8CADAE"/>
              </a:buClr>
              <a:buSzPct val="75000"/>
              <a:buFont typeface="Wingdings 2"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200" kern="1200">
                <a:solidFill>
                  <a:schemeClr val="tx1"/>
                </a:solidFill>
                <a:latin typeface="Arial" charset="0"/>
                <a:ea typeface="ＭＳ Ｐゴシック" charset="-128"/>
                <a:cs typeface="+mn-cs"/>
              </a:defRPr>
            </a:lvl3pPr>
            <a:lvl4pPr marL="1600200" indent="-228600" algn="l" defTabSz="457200" rtl="0" eaLnBrk="1" latinLnBrk="0" hangingPunct="1">
              <a:spcBef>
                <a:spcPct val="20000"/>
              </a:spcBef>
              <a:buClr>
                <a:srgbClr val="8C7B70"/>
              </a:buClr>
              <a:buSzPct val="70000"/>
              <a:buFont typeface="Wingdings" charset="2"/>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200" kern="1200">
                <a:solidFill>
                  <a:schemeClr val="tx2"/>
                </a:solidFill>
                <a:latin typeface="Arial" charset="0"/>
                <a:ea typeface="ＭＳ Ｐゴシック" charset="-128"/>
                <a:cs typeface="+mn-cs"/>
              </a:defRPr>
            </a:lvl4pPr>
            <a:lvl5pPr marL="2057400" indent="-228600" algn="l" defTabSz="457200" rtl="0" eaLnBrk="1" latinLnBrk="0" hangingPunct="1">
              <a:spcBef>
                <a:spcPct val="20000"/>
              </a:spcBef>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5pPr>
            <a:lvl6pPr marL="25146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6pPr>
            <a:lvl7pPr marL="29718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7pPr>
            <a:lvl8pPr marL="34290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8pPr>
            <a:lvl9pPr marL="3886200" indent="-228600" algn="l" defTabSz="455613" rtl="0" eaLnBrk="0" fontAlgn="base" latinLnBrk="0" hangingPunct="0">
              <a:spcBef>
                <a:spcPct val="20000"/>
              </a:spcBef>
              <a:spcAft>
                <a:spcPct val="0"/>
              </a:spcAft>
              <a:buClr>
                <a:srgbClr val="8FB08C"/>
              </a:buClr>
              <a:buChar cha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409113" algn="l"/>
              </a:tabLst>
              <a:defRPr sz="2000" kern="1200">
                <a:solidFill>
                  <a:schemeClr val="tx1"/>
                </a:solidFill>
                <a:latin typeface="Arial" charset="0"/>
                <a:ea typeface="ＭＳ Ｐゴシック" charset="-128"/>
                <a:cs typeface="+mn-cs"/>
              </a:defRPr>
            </a:lvl9pPr>
          </a:lstStyle>
          <a:p>
            <a:pPr algn="ctr" eaLnBrk="1">
              <a:lnSpc>
                <a:spcPct val="88000"/>
              </a:lnSpc>
              <a:spcBef>
                <a:spcPct val="0"/>
              </a:spcBef>
              <a:spcAft>
                <a:spcPts val="548"/>
              </a:spcAft>
              <a:buClr>
                <a:srgbClr val="000000"/>
              </a:buClr>
              <a:buSzPct val="100000"/>
              <a:buNone/>
            </a:pPr>
            <a:r>
              <a:rPr lang="en-GB" altLang="en-US" sz="1800" dirty="0">
                <a:solidFill>
                  <a:srgbClr val="595959"/>
                </a:solidFill>
                <a:latin typeface="+mn-lt"/>
                <a:ea typeface="ＭＳ Ｐゴシック"/>
              </a:rPr>
              <a:t>rehydration 1L/h</a:t>
            </a:r>
          </a:p>
        </p:txBody>
      </p:sp>
      <p:sp>
        <p:nvSpPr>
          <p:cNvPr id="13"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mj-lt"/>
                <a:ea typeface="+mj-ea"/>
                <a:cs typeface="+mj-cs"/>
              </a:rPr>
              <a:t>Hydration</a:t>
            </a:r>
            <a:r>
              <a:rPr kumimoji="0" lang="en-US" sz="2800" b="1" i="0" u="none" strike="noStrike" kern="1200" cap="none" spc="-1" normalizeH="0" noProof="0" dirty="0">
                <a:ln>
                  <a:noFill/>
                </a:ln>
                <a:solidFill>
                  <a:srgbClr val="00324D"/>
                </a:solidFill>
                <a:effectLst/>
                <a:uLnTx/>
                <a:uFillTx/>
                <a:latin typeface="+mj-lt"/>
                <a:ea typeface="+mj-ea"/>
                <a:cs typeface="+mj-cs"/>
              </a:rPr>
              <a:t> Levels</a:t>
            </a:r>
            <a:endParaRPr kumimoji="0" lang="en-US" sz="2800" b="1" i="0" u="none" strike="noStrike" kern="1200" cap="none" spc="-1" normalizeH="0" baseline="0" noProof="0" dirty="0">
              <a:ln>
                <a:noFill/>
              </a:ln>
              <a:solidFill>
                <a:srgbClr val="00324D"/>
              </a:solidFill>
              <a:effectLst/>
              <a:uLnTx/>
              <a:uFillTx/>
              <a:latin typeface="+mj-lt"/>
              <a:ea typeface="+mj-ea"/>
              <a:cs typeface="+mj-cs"/>
            </a:endParaRPr>
          </a:p>
        </p:txBody>
      </p:sp>
      <p:sp>
        <p:nvSpPr>
          <p:cNvPr id="14" name="Textfeld 13"/>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Biller et al. (2015)</a:t>
            </a:r>
            <a:endParaRPr lang="de-DE" sz="1500" i="1" dirty="0">
              <a:solidFill>
                <a:srgbClr val="595959"/>
              </a:solidFill>
            </a:endParaRPr>
          </a:p>
        </p:txBody>
      </p:sp>
      <p:sp>
        <p:nvSpPr>
          <p:cNvPr id="3" name="PlaceHolder 2">
            <a:extLst>
              <a:ext uri="{FF2B5EF4-FFF2-40B4-BE49-F238E27FC236}">
                <a16:creationId xmlns:a16="http://schemas.microsoft.com/office/drawing/2014/main" id="{8B356E90-73DA-8D41-2B11-352A601DA7AC}"/>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65</a:t>
            </a:fld>
            <a:endParaRPr lang="en-DE" dirty="0">
              <a:latin typeface="Times New Roman"/>
            </a:endParaRPr>
          </a:p>
        </p:txBody>
      </p:sp>
    </p:spTree>
    <p:extLst>
      <p:ext uri="{BB962C8B-B14F-4D97-AF65-F5344CB8AC3E}">
        <p14:creationId xmlns:p14="http://schemas.microsoft.com/office/powerpoint/2010/main" val="3887473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02B87-9AE8-99EE-E337-9CFAD111579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18D37F-139D-9641-DE16-B923FEF91C7E}"/>
              </a:ext>
            </a:extLst>
          </p:cNvPr>
          <p:cNvSpPr txBox="1"/>
          <p:nvPr/>
        </p:nvSpPr>
        <p:spPr>
          <a:xfrm>
            <a:off x="679863" y="1331384"/>
            <a:ext cx="6421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latin typeface="Consolas"/>
              </a:rPr>
            </a:br>
            <a:endParaRPr lang="en-US" dirty="0">
              <a:latin typeface="Consolas"/>
            </a:endParaRPr>
          </a:p>
          <a:p>
            <a:endParaRPr lang="en-US" dirty="0">
              <a:latin typeface="Consolas"/>
            </a:endParaRPr>
          </a:p>
        </p:txBody>
      </p:sp>
      <p:sp>
        <p:nvSpPr>
          <p:cNvPr id="2" name="TextBox 3">
            <a:extLst>
              <a:ext uri="{FF2B5EF4-FFF2-40B4-BE49-F238E27FC236}">
                <a16:creationId xmlns:a16="http://schemas.microsoft.com/office/drawing/2014/main" id="{6EA09E7A-AAAC-3217-3277-4336C5A5EC76}"/>
              </a:ext>
            </a:extLst>
          </p:cNvPr>
          <p:cNvSpPr txBox="1"/>
          <p:nvPr/>
        </p:nvSpPr>
        <p:spPr bwMode="auto">
          <a:xfrm>
            <a:off x="755316" y="1566890"/>
            <a:ext cx="2418438" cy="3159440"/>
          </a:xfrm>
          <a:prstGeom prst="rect">
            <a:avLst/>
          </a:prstGeom>
          <a:noFill/>
          <a:ln w="9525">
            <a:noFill/>
            <a:round/>
            <a:headEnd/>
            <a:tailEnd/>
          </a:ln>
        </p:spPr>
        <p:txBody>
          <a:bodyPr lIns="0" tIns="26655"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5440"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12 volunteers</a:t>
            </a:r>
          </a:p>
          <a:p>
            <a:pPr marL="345440"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5 motion types:</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2 Still</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Nod</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Shake</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Free</a:t>
            </a:r>
          </a:p>
          <a:p>
            <a:pPr marL="345440"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Duration:</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5-15 s/min</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endParaRPr lang="en-US" dirty="0">
              <a:solidFill>
                <a:srgbClr val="595959"/>
              </a:solidFill>
              <a:ea typeface="ＭＳ Ｐゴシック" charset="0"/>
              <a:cs typeface="ＭＳ Ｐゴシック" charset="0"/>
            </a:endParaRPr>
          </a:p>
          <a:p>
            <a:pPr eaLnBrk="1">
              <a:lnSpc>
                <a:spcPct val="87000"/>
              </a:lnSpc>
              <a:buClr>
                <a:srgbClr val="000000"/>
              </a:buClr>
              <a:buSzPct val="100000"/>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i="1" dirty="0">
                <a:solidFill>
                  <a:srgbClr val="595959"/>
                </a:solidFill>
                <a:ea typeface="ＭＳ Ｐゴシック"/>
                <a:cs typeface="ＭＳ Ｐゴシック" charset="0"/>
              </a:rPr>
              <a:t>Effect: </a:t>
            </a:r>
          </a:p>
          <a:p>
            <a:pPr eaLnBrk="1">
              <a:lnSpc>
                <a:spcPct val="87000"/>
              </a:lnSpc>
              <a:buClr>
                <a:srgbClr val="000000"/>
              </a:buClr>
              <a:buSzPct val="100000"/>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roughly 0.7-1% volume loss per 1mm/min increase in motion</a:t>
            </a:r>
          </a:p>
        </p:txBody>
      </p:sp>
      <p:grpSp>
        <p:nvGrpSpPr>
          <p:cNvPr id="15" name="Group 14">
            <a:extLst>
              <a:ext uri="{FF2B5EF4-FFF2-40B4-BE49-F238E27FC236}">
                <a16:creationId xmlns:a16="http://schemas.microsoft.com/office/drawing/2014/main" id="{E5D41DE2-ABC0-F29B-8DC4-8640214737C9}"/>
              </a:ext>
            </a:extLst>
          </p:cNvPr>
          <p:cNvGrpSpPr>
            <a:grpSpLocks/>
          </p:cNvGrpSpPr>
          <p:nvPr/>
        </p:nvGrpSpPr>
        <p:grpSpPr bwMode="auto">
          <a:xfrm>
            <a:off x="3716295" y="1315994"/>
            <a:ext cx="4376222" cy="3651648"/>
            <a:chOff x="3894437" y="1278797"/>
            <a:chExt cx="5791200" cy="4831649"/>
          </a:xfrm>
        </p:grpSpPr>
        <p:pic>
          <p:nvPicPr>
            <p:cNvPr id="9" name="Picture 8">
              <a:extLst>
                <a:ext uri="{FF2B5EF4-FFF2-40B4-BE49-F238E27FC236}">
                  <a16:creationId xmlns:a16="http://schemas.microsoft.com/office/drawing/2014/main" id="{1CE87261-D3B4-99A7-FD1E-8E9A08A2AC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4437" y="1278797"/>
              <a:ext cx="5789471" cy="482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83F1986-EC9E-A736-DEDB-E91EC75E6F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4437" y="1278797"/>
              <a:ext cx="5791200" cy="482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8B70CFE-4869-ED57-ACE3-51607C6576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4437" y="1278797"/>
              <a:ext cx="5791200" cy="483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A graph with red and yellow dots&#10;&#10;AI-generated content may be incorrect.">
            <a:extLst>
              <a:ext uri="{FF2B5EF4-FFF2-40B4-BE49-F238E27FC236}">
                <a16:creationId xmlns:a16="http://schemas.microsoft.com/office/drawing/2014/main" id="{9D529BC9-9C0E-66E4-C80A-14FAEF203B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6295" y="1315994"/>
            <a:ext cx="4375022" cy="36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mj-lt"/>
                <a:ea typeface="+mj-ea"/>
                <a:cs typeface="+mj-cs"/>
              </a:rPr>
              <a:t>Motion Biases Gray</a:t>
            </a:r>
            <a:r>
              <a:rPr kumimoji="0" lang="en-US" sz="2800" b="1" i="0" u="none" strike="noStrike" kern="1200" cap="none" spc="-1" normalizeH="0" noProof="0" dirty="0">
                <a:ln>
                  <a:noFill/>
                </a:ln>
                <a:solidFill>
                  <a:srgbClr val="00324D"/>
                </a:solidFill>
                <a:effectLst/>
                <a:uLnTx/>
                <a:uFillTx/>
                <a:latin typeface="+mj-lt"/>
                <a:ea typeface="+mj-ea"/>
                <a:cs typeface="+mj-cs"/>
              </a:rPr>
              <a:t> Matter Estimates</a:t>
            </a:r>
            <a:endParaRPr kumimoji="0" lang="en-US" sz="2800" b="1" i="0" u="none" strike="noStrike" kern="1200" cap="none" spc="-1" normalizeH="0" baseline="0" noProof="0" dirty="0">
              <a:ln>
                <a:noFill/>
              </a:ln>
              <a:solidFill>
                <a:srgbClr val="00324D"/>
              </a:solidFill>
              <a:effectLst/>
              <a:uLnTx/>
              <a:uFillTx/>
              <a:latin typeface="+mj-lt"/>
              <a:ea typeface="+mj-ea"/>
              <a:cs typeface="+mj-cs"/>
            </a:endParaRPr>
          </a:p>
        </p:txBody>
      </p:sp>
      <p:sp>
        <p:nvSpPr>
          <p:cNvPr id="6" name="PlaceHolder 2">
            <a:extLst>
              <a:ext uri="{FF2B5EF4-FFF2-40B4-BE49-F238E27FC236}">
                <a16:creationId xmlns:a16="http://schemas.microsoft.com/office/drawing/2014/main" id="{0B1F4BBC-CA2F-C15F-027A-ADAB7979DD73}"/>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66</a:t>
            </a:fld>
            <a:endParaRPr lang="en-DE" dirty="0">
              <a:latin typeface="Times New Roman"/>
            </a:endParaRPr>
          </a:p>
        </p:txBody>
      </p:sp>
      <p:sp>
        <p:nvSpPr>
          <p:cNvPr id="3" name="Textfeld 13">
            <a:extLst>
              <a:ext uri="{FF2B5EF4-FFF2-40B4-BE49-F238E27FC236}">
                <a16:creationId xmlns:a16="http://schemas.microsoft.com/office/drawing/2014/main" id="{43CD9DE6-AD70-2342-0A34-22997BE92F78}"/>
              </a:ext>
            </a:extLst>
          </p:cNvPr>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(2014), </a:t>
            </a:r>
            <a:r>
              <a:rPr lang="da-DK" sz="1500" i="1" dirty="0" err="1">
                <a:solidFill>
                  <a:srgbClr val="595959"/>
                </a:solidFill>
              </a:rPr>
              <a:t>Tisdall</a:t>
            </a:r>
            <a:r>
              <a:rPr lang="da-DK" sz="1500" i="1" dirty="0">
                <a:solidFill>
                  <a:srgbClr val="595959"/>
                </a:solidFill>
              </a:rPr>
              <a:t> et al. (2016)</a:t>
            </a:r>
            <a:endParaRPr lang="de-DE" sz="1500" i="1" dirty="0">
              <a:solidFill>
                <a:srgbClr val="595959"/>
              </a:solidFill>
            </a:endParaRPr>
          </a:p>
        </p:txBody>
      </p:sp>
      <p:sp>
        <p:nvSpPr>
          <p:cNvPr id="4" name="TextBox 3">
            <a:extLst>
              <a:ext uri="{FF2B5EF4-FFF2-40B4-BE49-F238E27FC236}">
                <a16:creationId xmlns:a16="http://schemas.microsoft.com/office/drawing/2014/main" id="{2CF9B31D-A54C-0E14-9459-84E1CC0E4095}"/>
              </a:ext>
            </a:extLst>
          </p:cNvPr>
          <p:cNvSpPr txBox="1"/>
          <p:nvPr/>
        </p:nvSpPr>
        <p:spPr>
          <a:xfrm>
            <a:off x="5170516" y="4922841"/>
            <a:ext cx="1605696" cy="276999"/>
          </a:xfrm>
          <a:prstGeom prst="rect">
            <a:avLst/>
          </a:prstGeom>
          <a:noFill/>
        </p:spPr>
        <p:txBody>
          <a:bodyPr wrap="none" rtlCol="0">
            <a:spAutoFit/>
          </a:bodyPr>
          <a:lstStyle/>
          <a:p>
            <a:r>
              <a:rPr lang="en-GB" sz="1200" dirty="0">
                <a:solidFill>
                  <a:srgbClr val="595959"/>
                </a:solidFill>
              </a:rPr>
              <a:t>e</a:t>
            </a:r>
            <a:r>
              <a:rPr lang="en-DE" sz="1200" dirty="0">
                <a:solidFill>
                  <a:srgbClr val="595959"/>
                </a:solidFill>
              </a:rPr>
              <a:t>stimated with vNavs</a:t>
            </a:r>
          </a:p>
        </p:txBody>
      </p:sp>
    </p:spTree>
    <p:extLst>
      <p:ext uri="{BB962C8B-B14F-4D97-AF65-F5344CB8AC3E}">
        <p14:creationId xmlns:p14="http://schemas.microsoft.com/office/powerpoint/2010/main" val="1787871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D74A2-64BE-70AB-A0D9-808E7BEA7312}"/>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2FA602B8-CB92-28F1-E699-6CB5F8074293}"/>
              </a:ext>
            </a:extLst>
          </p:cNvPr>
          <p:cNvSpPr txBox="1"/>
          <p:nvPr/>
        </p:nvSpPr>
        <p:spPr bwMode="auto">
          <a:xfrm>
            <a:off x="755316" y="1566890"/>
            <a:ext cx="2418438" cy="3159440"/>
          </a:xfrm>
          <a:prstGeom prst="rect">
            <a:avLst/>
          </a:prstGeom>
          <a:noFill/>
          <a:ln w="9525">
            <a:noFill/>
            <a:round/>
            <a:headEnd/>
            <a:tailEnd/>
          </a:ln>
        </p:spPr>
        <p:txBody>
          <a:bodyPr lIns="0" tIns="26655"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5440"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12 volunteers</a:t>
            </a:r>
          </a:p>
          <a:p>
            <a:pPr marL="345440"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5 motion types:</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2 Still</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Nod</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Shake</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Free</a:t>
            </a:r>
          </a:p>
          <a:p>
            <a:pPr marL="345440"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Duration:</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5-15 s/min</a:t>
            </a:r>
          </a:p>
          <a:p>
            <a:pPr marL="904240" lvl="1" indent="-345440" eaLnBrk="1">
              <a:lnSpc>
                <a:spcPct val="87000"/>
              </a:lnSpc>
              <a:buClr>
                <a:srgbClr val="000000"/>
              </a:buClr>
              <a:buSzPct val="100000"/>
              <a:buFont typeface="Arial"/>
              <a:buChar char="•"/>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endParaRPr lang="en-US" dirty="0">
              <a:solidFill>
                <a:srgbClr val="595959"/>
              </a:solidFill>
              <a:ea typeface="ＭＳ Ｐゴシック" charset="0"/>
              <a:cs typeface="ＭＳ Ｐゴシック" charset="0"/>
            </a:endParaRPr>
          </a:p>
          <a:p>
            <a:pPr eaLnBrk="1">
              <a:lnSpc>
                <a:spcPct val="87000"/>
              </a:lnSpc>
              <a:buClr>
                <a:srgbClr val="000000"/>
              </a:buClr>
              <a:buSzPct val="100000"/>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i="1" dirty="0">
                <a:solidFill>
                  <a:srgbClr val="595959"/>
                </a:solidFill>
                <a:ea typeface="ＭＳ Ｐゴシック"/>
                <a:cs typeface="ＭＳ Ｐゴシック" charset="0"/>
              </a:rPr>
              <a:t>Effect: </a:t>
            </a:r>
          </a:p>
          <a:p>
            <a:pPr eaLnBrk="1">
              <a:lnSpc>
                <a:spcPct val="87000"/>
              </a:lnSpc>
              <a:buClr>
                <a:srgbClr val="000000"/>
              </a:buClr>
              <a:buSzPct val="100000"/>
              <a:tabLst>
                <a:tab pos="0" algn="l"/>
                <a:tab pos="345448" algn="l"/>
                <a:tab pos="690896" algn="l"/>
                <a:tab pos="1036344" algn="l"/>
                <a:tab pos="1381791" algn="l"/>
                <a:tab pos="1727239" algn="l"/>
                <a:tab pos="2072687" algn="l"/>
                <a:tab pos="2418136" algn="l"/>
                <a:tab pos="2763583" algn="l"/>
                <a:tab pos="3109031" algn="l"/>
                <a:tab pos="3454479" algn="l"/>
                <a:tab pos="3799926" algn="l"/>
                <a:tab pos="4145374" algn="l"/>
                <a:tab pos="4490822" algn="l"/>
                <a:tab pos="4836271" algn="l"/>
                <a:tab pos="5181719" algn="l"/>
                <a:tab pos="5527166" algn="l"/>
                <a:tab pos="5872614" algn="l"/>
                <a:tab pos="6218061" algn="l"/>
                <a:tab pos="6563510" algn="l"/>
                <a:tab pos="6908958" algn="l"/>
              </a:tabLst>
              <a:defRPr/>
            </a:pPr>
            <a:r>
              <a:rPr lang="en-US" dirty="0">
                <a:solidFill>
                  <a:srgbClr val="595959"/>
                </a:solidFill>
                <a:ea typeface="ＭＳ Ｐゴシック"/>
                <a:cs typeface="ＭＳ Ｐゴシック" charset="0"/>
              </a:rPr>
              <a:t>roughly 0.7-1% volume loss per 1mm/min increase in motion</a:t>
            </a:r>
          </a:p>
        </p:txBody>
      </p:sp>
      <p:grpSp>
        <p:nvGrpSpPr>
          <p:cNvPr id="7" name="Group 6">
            <a:extLst>
              <a:ext uri="{FF2B5EF4-FFF2-40B4-BE49-F238E27FC236}">
                <a16:creationId xmlns:a16="http://schemas.microsoft.com/office/drawing/2014/main" id="{6B827FED-D030-942A-A450-92CC7ED813A3}"/>
              </a:ext>
            </a:extLst>
          </p:cNvPr>
          <p:cNvGrpSpPr>
            <a:grpSpLocks/>
          </p:cNvGrpSpPr>
          <p:nvPr/>
        </p:nvGrpSpPr>
        <p:grpSpPr bwMode="auto">
          <a:xfrm>
            <a:off x="3716295" y="1315994"/>
            <a:ext cx="4376222" cy="3651649"/>
            <a:chOff x="3894437" y="1278797"/>
            <a:chExt cx="5791200" cy="4831649"/>
          </a:xfrm>
        </p:grpSpPr>
        <p:pic>
          <p:nvPicPr>
            <p:cNvPr id="10" name="Picture 9">
              <a:extLst>
                <a:ext uri="{FF2B5EF4-FFF2-40B4-BE49-F238E27FC236}">
                  <a16:creationId xmlns:a16="http://schemas.microsoft.com/office/drawing/2014/main" id="{F33B51EC-DBE5-C9EA-F7C7-2FAFA29442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4437" y="1278797"/>
              <a:ext cx="5789471" cy="482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1FC1EC0-1707-260C-9617-9F341B4AA9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4437" y="1278797"/>
              <a:ext cx="5791200" cy="482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880C692-AA62-89FB-B4A4-C318F42688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4437" y="1278797"/>
              <a:ext cx="5791200" cy="483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a:ln>
                  <a:noFill/>
                </a:ln>
                <a:solidFill>
                  <a:srgbClr val="00324D"/>
                </a:solidFill>
                <a:effectLst/>
                <a:uLnTx/>
                <a:uFillTx/>
                <a:latin typeface="+mj-lt"/>
                <a:ea typeface="+mj-ea"/>
                <a:cs typeface="+mj-cs"/>
              </a:rPr>
              <a:t>Motion Biases Gray</a:t>
            </a:r>
            <a:r>
              <a:rPr kumimoji="0" lang="en-US" sz="2800" b="1" i="0" u="none" strike="noStrike" kern="1200" cap="none" spc="-1" normalizeH="0" noProof="0">
                <a:ln>
                  <a:noFill/>
                </a:ln>
                <a:solidFill>
                  <a:srgbClr val="00324D"/>
                </a:solidFill>
                <a:effectLst/>
                <a:uLnTx/>
                <a:uFillTx/>
                <a:latin typeface="+mj-lt"/>
                <a:ea typeface="+mj-ea"/>
                <a:cs typeface="+mj-cs"/>
              </a:rPr>
              <a:t> Matter Estimates</a:t>
            </a:r>
            <a:endParaRPr kumimoji="0" lang="en-US" sz="2800" b="1" i="0" u="none" strike="noStrike" kern="1200" cap="none" spc="-1" normalizeH="0" baseline="0" noProof="0">
              <a:ln>
                <a:noFill/>
              </a:ln>
              <a:solidFill>
                <a:srgbClr val="00324D"/>
              </a:solidFill>
              <a:effectLst/>
              <a:uLnTx/>
              <a:uFillTx/>
              <a:latin typeface="+mj-lt"/>
              <a:ea typeface="+mj-ea"/>
              <a:cs typeface="+mj-cs"/>
            </a:endParaRPr>
          </a:p>
        </p:txBody>
      </p:sp>
      <p:sp>
        <p:nvSpPr>
          <p:cNvPr id="14" name="Textfeld 13"/>
          <p:cNvSpPr txBox="1"/>
          <p:nvPr/>
        </p:nvSpPr>
        <p:spPr>
          <a:xfrm>
            <a:off x="485099" y="5313909"/>
            <a:ext cx="6986239" cy="323165"/>
          </a:xfrm>
          <a:prstGeom prst="rect">
            <a:avLst/>
          </a:prstGeom>
          <a:noFill/>
        </p:spPr>
        <p:txBody>
          <a:bodyPr wrap="square" rtlCol="0">
            <a:spAutoFit/>
          </a:bodyPr>
          <a:lstStyle/>
          <a:p>
            <a:r>
              <a:rPr lang="da-DK" sz="1500" i="1" dirty="0">
                <a:solidFill>
                  <a:srgbClr val="595959"/>
                </a:solidFill>
              </a:rPr>
              <a:t>Reuter et al. (2014), </a:t>
            </a:r>
            <a:r>
              <a:rPr lang="da-DK" sz="1500" i="1" dirty="0" err="1">
                <a:solidFill>
                  <a:srgbClr val="595959"/>
                </a:solidFill>
              </a:rPr>
              <a:t>Tisdall</a:t>
            </a:r>
            <a:r>
              <a:rPr lang="da-DK" sz="1500" i="1" dirty="0">
                <a:solidFill>
                  <a:srgbClr val="595959"/>
                </a:solidFill>
              </a:rPr>
              <a:t> et al. (2016)</a:t>
            </a:r>
            <a:endParaRPr lang="de-DE" sz="1500" i="1" dirty="0">
              <a:solidFill>
                <a:srgbClr val="595959"/>
              </a:solidFill>
            </a:endParaRPr>
          </a:p>
        </p:txBody>
      </p:sp>
      <p:sp>
        <p:nvSpPr>
          <p:cNvPr id="3" name="PlaceHolder 2">
            <a:extLst>
              <a:ext uri="{FF2B5EF4-FFF2-40B4-BE49-F238E27FC236}">
                <a16:creationId xmlns:a16="http://schemas.microsoft.com/office/drawing/2014/main" id="{CC3FE8C0-7368-AE70-455B-84F4469F87D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67</a:t>
            </a:fld>
            <a:endParaRPr lang="en-DE" dirty="0">
              <a:latin typeface="Times New Roman"/>
            </a:endParaRPr>
          </a:p>
        </p:txBody>
      </p:sp>
      <p:sp>
        <p:nvSpPr>
          <p:cNvPr id="4" name="TextBox 3">
            <a:extLst>
              <a:ext uri="{FF2B5EF4-FFF2-40B4-BE49-F238E27FC236}">
                <a16:creationId xmlns:a16="http://schemas.microsoft.com/office/drawing/2014/main" id="{DAD2A366-A831-E466-F890-76823826A929}"/>
              </a:ext>
            </a:extLst>
          </p:cNvPr>
          <p:cNvSpPr txBox="1"/>
          <p:nvPr/>
        </p:nvSpPr>
        <p:spPr>
          <a:xfrm>
            <a:off x="5170516" y="4922841"/>
            <a:ext cx="1605696" cy="276999"/>
          </a:xfrm>
          <a:prstGeom prst="rect">
            <a:avLst/>
          </a:prstGeom>
          <a:noFill/>
        </p:spPr>
        <p:txBody>
          <a:bodyPr wrap="none" rtlCol="0">
            <a:spAutoFit/>
          </a:bodyPr>
          <a:lstStyle/>
          <a:p>
            <a:r>
              <a:rPr lang="en-GB" sz="1200" dirty="0">
                <a:solidFill>
                  <a:srgbClr val="595959"/>
                </a:solidFill>
              </a:rPr>
              <a:t>e</a:t>
            </a:r>
            <a:r>
              <a:rPr lang="en-DE" sz="1200" dirty="0">
                <a:solidFill>
                  <a:srgbClr val="595959"/>
                </a:solidFill>
              </a:rPr>
              <a:t>stimated with vNavs</a:t>
            </a:r>
          </a:p>
        </p:txBody>
      </p:sp>
    </p:spTree>
    <p:extLst>
      <p:ext uri="{BB962C8B-B14F-4D97-AF65-F5344CB8AC3E}">
        <p14:creationId xmlns:p14="http://schemas.microsoft.com/office/powerpoint/2010/main" val="1771769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D74A2-64BE-70AB-A0D9-808E7BEA7312}"/>
            </a:ext>
          </a:extLst>
        </p:cNvPr>
        <p:cNvGrpSpPr/>
        <p:nvPr/>
      </p:nvGrpSpPr>
      <p:grpSpPr>
        <a:xfrm>
          <a:off x="0" y="0"/>
          <a:ext cx="0" cy="0"/>
          <a:chOff x="0" y="0"/>
          <a:chExt cx="0" cy="0"/>
        </a:xfrm>
      </p:grpSpPr>
      <p:sp>
        <p:nvSpPr>
          <p:cNvPr id="13"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mj-lt"/>
                <a:ea typeface="+mj-ea"/>
                <a:cs typeface="+mj-cs"/>
              </a:rPr>
              <a:t>Motion in Statistical Analyses</a:t>
            </a:r>
          </a:p>
        </p:txBody>
      </p:sp>
      <p:sp>
        <p:nvSpPr>
          <p:cNvPr id="3" name="PlaceHolder 2">
            <a:extLst>
              <a:ext uri="{FF2B5EF4-FFF2-40B4-BE49-F238E27FC236}">
                <a16:creationId xmlns:a16="http://schemas.microsoft.com/office/drawing/2014/main" id="{CC3FE8C0-7368-AE70-455B-84F4469F87D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68</a:t>
            </a:fld>
            <a:endParaRPr lang="en-DE" dirty="0">
              <a:latin typeface="Times New Roman"/>
            </a:endParaRPr>
          </a:p>
        </p:txBody>
      </p:sp>
      <p:sp>
        <p:nvSpPr>
          <p:cNvPr id="4" name="PlaceHolder 2">
            <a:extLst>
              <a:ext uri="{FF2B5EF4-FFF2-40B4-BE49-F238E27FC236}">
                <a16:creationId xmlns:a16="http://schemas.microsoft.com/office/drawing/2014/main" id="{F9CE4B1C-EFAD-3F6D-E83C-7FA9A14EB5EF}"/>
              </a:ext>
            </a:extLst>
          </p:cNvPr>
          <p:cNvSpPr txBox="1">
            <a:spLocks/>
          </p:cNvSpPr>
          <p:nvPr/>
        </p:nvSpPr>
        <p:spPr>
          <a:xfrm>
            <a:off x="512400" y="1352280"/>
            <a:ext cx="8639640" cy="3847560"/>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3000"/>
              </a:lnSpc>
              <a:spcBef>
                <a:spcPts val="907"/>
              </a:spcBef>
              <a:spcAft>
                <a:spcPts val="548"/>
              </a:spcAft>
              <a:buNone/>
            </a:pPr>
            <a:r>
              <a:rPr lang="da-DK" sz="1800" dirty="0" err="1">
                <a:solidFill>
                  <a:srgbClr val="595959"/>
                </a:solidFill>
              </a:rPr>
              <a:t>Pollak</a:t>
            </a:r>
            <a:r>
              <a:rPr lang="da-DK" sz="1800" dirty="0">
                <a:solidFill>
                  <a:srgbClr val="595959"/>
                </a:solidFill>
              </a:rPr>
              <a:t> et al. (2023)</a:t>
            </a:r>
            <a:r>
              <a:rPr lang="de-DE" sz="1800" dirty="0">
                <a:solidFill>
                  <a:srgbClr val="595959"/>
                </a:solidFill>
              </a:rPr>
              <a:t> </a:t>
            </a:r>
            <a:r>
              <a:rPr lang="de-DE" sz="1800" dirty="0" err="1">
                <a:solidFill>
                  <a:srgbClr val="595959"/>
                </a:solidFill>
              </a:rPr>
              <a:t>analyzed</a:t>
            </a:r>
            <a:r>
              <a:rPr lang="de-DE" sz="1800" dirty="0">
                <a:solidFill>
                  <a:srgbClr val="595959"/>
                </a:solidFill>
              </a:rPr>
              <a:t> </a:t>
            </a:r>
            <a:r>
              <a:rPr lang="de-DE" sz="1800" dirty="0" err="1">
                <a:solidFill>
                  <a:srgbClr val="595959"/>
                </a:solidFill>
              </a:rPr>
              <a:t>head</a:t>
            </a:r>
            <a:r>
              <a:rPr lang="de-DE" sz="1800" dirty="0">
                <a:solidFill>
                  <a:srgbClr val="595959"/>
                </a:solidFill>
              </a:rPr>
              <a:t> </a:t>
            </a:r>
            <a:r>
              <a:rPr lang="de-DE" sz="1800" dirty="0" err="1">
                <a:solidFill>
                  <a:srgbClr val="595959"/>
                </a:solidFill>
              </a:rPr>
              <a:t>motion</a:t>
            </a:r>
            <a:r>
              <a:rPr lang="de-DE" sz="1800" dirty="0">
                <a:solidFill>
                  <a:srgbClr val="595959"/>
                </a:solidFill>
              </a:rPr>
              <a:t> </a:t>
            </a:r>
            <a:br>
              <a:rPr lang="de-DE" sz="1800" dirty="0">
                <a:solidFill>
                  <a:srgbClr val="595959"/>
                </a:solidFill>
              </a:rPr>
            </a:br>
            <a:r>
              <a:rPr lang="de-DE" sz="1800" dirty="0">
                <a:solidFill>
                  <a:srgbClr val="595959"/>
                </a:solidFill>
              </a:rPr>
              <a:t>in </a:t>
            </a:r>
            <a:r>
              <a:rPr lang="de-DE" sz="1800" dirty="0" err="1">
                <a:solidFill>
                  <a:srgbClr val="595959"/>
                </a:solidFill>
              </a:rPr>
              <a:t>the</a:t>
            </a:r>
            <a:r>
              <a:rPr lang="de-DE" sz="1800" dirty="0">
                <a:solidFill>
                  <a:srgbClr val="595959"/>
                </a:solidFill>
              </a:rPr>
              <a:t> </a:t>
            </a:r>
            <a:r>
              <a:rPr lang="de-DE" sz="1800" dirty="0" err="1">
                <a:solidFill>
                  <a:srgbClr val="595959"/>
                </a:solidFill>
              </a:rPr>
              <a:t>Rhineland</a:t>
            </a:r>
            <a:r>
              <a:rPr lang="de-DE" sz="1800" dirty="0">
                <a:solidFill>
                  <a:srgbClr val="595959"/>
                </a:solidFill>
              </a:rPr>
              <a:t> Study </a:t>
            </a:r>
            <a:r>
              <a:rPr lang="de-DE" sz="1800" dirty="0" err="1">
                <a:solidFill>
                  <a:srgbClr val="595959"/>
                </a:solidFill>
              </a:rPr>
              <a:t>with</a:t>
            </a:r>
            <a:r>
              <a:rPr lang="de-DE" sz="1800" dirty="0">
                <a:solidFill>
                  <a:srgbClr val="595959"/>
                </a:solidFill>
              </a:rPr>
              <a:t> a </a:t>
            </a:r>
            <a:r>
              <a:rPr lang="de-DE" sz="1800" dirty="0" err="1">
                <a:solidFill>
                  <a:srgbClr val="595959"/>
                </a:solidFill>
              </a:rPr>
              <a:t>camera</a:t>
            </a:r>
            <a:r>
              <a:rPr lang="de-DE" sz="1800" dirty="0">
                <a:solidFill>
                  <a:srgbClr val="595959"/>
                </a:solidFill>
              </a:rPr>
              <a:t> </a:t>
            </a:r>
            <a:r>
              <a:rPr lang="de-DE" sz="1800" dirty="0" err="1">
                <a:solidFill>
                  <a:srgbClr val="595959"/>
                </a:solidFill>
              </a:rPr>
              <a:t>system</a:t>
            </a:r>
            <a:endParaRPr lang="de-DE" sz="1800" dirty="0">
              <a:solidFill>
                <a:srgbClr val="595959"/>
              </a:solidFill>
            </a:endParaRPr>
          </a:p>
          <a:p>
            <a:pPr marL="0" indent="0">
              <a:lnSpc>
                <a:spcPct val="93000"/>
              </a:lnSpc>
              <a:spcBef>
                <a:spcPts val="907"/>
              </a:spcBef>
              <a:spcAft>
                <a:spcPts val="548"/>
              </a:spcAft>
              <a:buNone/>
            </a:pPr>
            <a:endParaRPr lang="de-DE" sz="1800" dirty="0">
              <a:solidFill>
                <a:srgbClr val="595959"/>
              </a:solidFill>
            </a:endParaRPr>
          </a:p>
          <a:p>
            <a:pPr marL="0" indent="0">
              <a:lnSpc>
                <a:spcPct val="93000"/>
              </a:lnSpc>
              <a:spcBef>
                <a:spcPts val="907"/>
              </a:spcBef>
              <a:spcAft>
                <a:spcPts val="548"/>
              </a:spcAft>
              <a:buNone/>
            </a:pPr>
            <a:r>
              <a:rPr lang="de-DE" sz="1800" dirty="0" err="1">
                <a:solidFill>
                  <a:srgbClr val="595959"/>
                </a:solidFill>
              </a:rPr>
              <a:t>Without</a:t>
            </a:r>
            <a:r>
              <a:rPr lang="de-DE" sz="1800" dirty="0">
                <a:solidFill>
                  <a:srgbClr val="595959"/>
                </a:solidFill>
              </a:rPr>
              <a:t> a </a:t>
            </a:r>
            <a:r>
              <a:rPr lang="de-DE" sz="1800" dirty="0" err="1">
                <a:solidFill>
                  <a:srgbClr val="595959"/>
                </a:solidFill>
              </a:rPr>
              <a:t>camera</a:t>
            </a:r>
            <a:r>
              <a:rPr lang="de-DE" sz="1800" dirty="0">
                <a:solidFill>
                  <a:srgbClr val="595959"/>
                </a:solidFill>
              </a:rPr>
              <a:t> </a:t>
            </a:r>
            <a:r>
              <a:rPr lang="de-DE" sz="1800" dirty="0" err="1">
                <a:solidFill>
                  <a:srgbClr val="595959"/>
                </a:solidFill>
              </a:rPr>
              <a:t>system</a:t>
            </a:r>
            <a:r>
              <a:rPr lang="de-DE" sz="1800" dirty="0">
                <a:solidFill>
                  <a:srgbClr val="595959"/>
                </a:solidFill>
              </a:rPr>
              <a:t>: </a:t>
            </a:r>
          </a:p>
          <a:p>
            <a:pPr lvl="1">
              <a:lnSpc>
                <a:spcPct val="100000"/>
              </a:lnSpc>
              <a:spcBef>
                <a:spcPts val="600"/>
              </a:spcBef>
            </a:pPr>
            <a:r>
              <a:rPr lang="de-DE" sz="1600" dirty="0">
                <a:solidFill>
                  <a:srgbClr val="595959"/>
                </a:solidFill>
              </a:rPr>
              <a:t>Use fMRI </a:t>
            </a:r>
            <a:r>
              <a:rPr lang="de-DE" sz="1600" dirty="0" err="1">
                <a:solidFill>
                  <a:srgbClr val="595959"/>
                </a:solidFill>
              </a:rPr>
              <a:t>motion</a:t>
            </a:r>
            <a:r>
              <a:rPr lang="de-DE" sz="1600" dirty="0">
                <a:solidFill>
                  <a:srgbClr val="595959"/>
                </a:solidFill>
              </a:rPr>
              <a:t> </a:t>
            </a:r>
            <a:r>
              <a:rPr lang="de-DE" sz="1600" dirty="0" err="1">
                <a:solidFill>
                  <a:srgbClr val="595959"/>
                </a:solidFill>
              </a:rPr>
              <a:t>as</a:t>
            </a:r>
            <a:r>
              <a:rPr lang="de-DE" sz="1600" dirty="0">
                <a:solidFill>
                  <a:srgbClr val="595959"/>
                </a:solidFill>
              </a:rPr>
              <a:t> </a:t>
            </a:r>
            <a:r>
              <a:rPr lang="de-DE" sz="1600" dirty="0" err="1">
                <a:solidFill>
                  <a:srgbClr val="595959"/>
                </a:solidFill>
              </a:rPr>
              <a:t>proxy</a:t>
            </a:r>
            <a:r>
              <a:rPr lang="de-DE" sz="1600" dirty="0">
                <a:solidFill>
                  <a:srgbClr val="595959"/>
                </a:solidFill>
              </a:rPr>
              <a:t> </a:t>
            </a:r>
            <a:r>
              <a:rPr lang="de-DE" sz="1600" dirty="0" err="1">
                <a:solidFill>
                  <a:srgbClr val="595959"/>
                </a:solidFill>
              </a:rPr>
              <a:t>for</a:t>
            </a:r>
            <a:r>
              <a:rPr lang="de-DE" sz="1600" dirty="0">
                <a:solidFill>
                  <a:srgbClr val="595959"/>
                </a:solidFill>
              </a:rPr>
              <a:t> T1w </a:t>
            </a:r>
            <a:r>
              <a:rPr lang="de-DE" sz="1600" dirty="0" err="1">
                <a:solidFill>
                  <a:srgbClr val="595959"/>
                </a:solidFill>
              </a:rPr>
              <a:t>motion</a:t>
            </a:r>
            <a:r>
              <a:rPr lang="de-DE" sz="1600" dirty="0">
                <a:solidFill>
                  <a:srgbClr val="595959"/>
                </a:solidFill>
              </a:rPr>
              <a:t> (</a:t>
            </a:r>
            <a:r>
              <a:rPr lang="de-DE" sz="1600" dirty="0" err="1">
                <a:solidFill>
                  <a:srgbClr val="595959"/>
                </a:solidFill>
              </a:rPr>
              <a:t>highly</a:t>
            </a:r>
            <a:r>
              <a:rPr lang="de-DE" sz="1600" dirty="0">
                <a:solidFill>
                  <a:srgbClr val="595959"/>
                </a:solidFill>
              </a:rPr>
              <a:t> </a:t>
            </a:r>
            <a:r>
              <a:rPr lang="de-DE" sz="1600" dirty="0" err="1">
                <a:solidFill>
                  <a:srgbClr val="595959"/>
                </a:solidFill>
              </a:rPr>
              <a:t>correlated</a:t>
            </a:r>
            <a:r>
              <a:rPr lang="de-DE" sz="1600" dirty="0">
                <a:solidFill>
                  <a:srgbClr val="595959"/>
                </a:solidFill>
              </a:rPr>
              <a:t>)</a:t>
            </a:r>
          </a:p>
          <a:p>
            <a:pPr lvl="1">
              <a:lnSpc>
                <a:spcPct val="100000"/>
              </a:lnSpc>
              <a:spcBef>
                <a:spcPts val="600"/>
              </a:spcBef>
            </a:pPr>
            <a:r>
              <a:rPr lang="de-DE" sz="1600" dirty="0">
                <a:solidFill>
                  <a:srgbClr val="595959"/>
                </a:solidFill>
              </a:rPr>
              <a:t>Motion </a:t>
            </a:r>
            <a:r>
              <a:rPr lang="de-DE" sz="1600" dirty="0" err="1">
                <a:solidFill>
                  <a:srgbClr val="595959"/>
                </a:solidFill>
              </a:rPr>
              <a:t>tool</a:t>
            </a:r>
            <a:r>
              <a:rPr lang="de-DE" sz="1600" dirty="0">
                <a:solidFill>
                  <a:srgbClr val="595959"/>
                </a:solidFill>
              </a:rPr>
              <a:t>: fMRI </a:t>
            </a:r>
            <a:r>
              <a:rPr lang="de-DE" sz="1600" dirty="0" err="1">
                <a:solidFill>
                  <a:srgbClr val="595959"/>
                </a:solidFill>
              </a:rPr>
              <a:t>motion</a:t>
            </a:r>
            <a:r>
              <a:rPr lang="de-DE" sz="1600" dirty="0">
                <a:solidFill>
                  <a:srgbClr val="595959"/>
                </a:solidFill>
              </a:rPr>
              <a:t> </a:t>
            </a:r>
            <a:r>
              <a:rPr lang="en-DE" sz="1600" b="0" i="0" dirty="0">
                <a:solidFill>
                  <a:srgbClr val="001D35"/>
                </a:solidFill>
                <a:effectLst/>
                <a:latin typeface="Google Sans"/>
              </a:rPr>
              <a:t>→</a:t>
            </a:r>
            <a:r>
              <a:rPr lang="de-DE" sz="1600" dirty="0">
                <a:solidFill>
                  <a:srgbClr val="595959"/>
                </a:solidFill>
              </a:rPr>
              <a:t> </a:t>
            </a:r>
            <a:r>
              <a:rPr lang="de-DE" sz="1600" dirty="0" err="1">
                <a:solidFill>
                  <a:srgbClr val="595959"/>
                </a:solidFill>
              </a:rPr>
              <a:t>motion</a:t>
            </a:r>
            <a:r>
              <a:rPr lang="de-DE" sz="1600" dirty="0">
                <a:solidFill>
                  <a:srgbClr val="595959"/>
                </a:solidFill>
              </a:rPr>
              <a:t> score</a:t>
            </a:r>
          </a:p>
          <a:p>
            <a:pPr lvl="1">
              <a:lnSpc>
                <a:spcPct val="100000"/>
              </a:lnSpc>
              <a:spcBef>
                <a:spcPts val="600"/>
              </a:spcBef>
            </a:pPr>
            <a:r>
              <a:rPr lang="de-DE" sz="1600" dirty="0">
                <a:solidFill>
                  <a:srgbClr val="595959"/>
                </a:solidFill>
              </a:rPr>
              <a:t>Use </a:t>
            </a:r>
            <a:r>
              <a:rPr lang="de-DE" sz="1600" dirty="0" err="1">
                <a:solidFill>
                  <a:srgbClr val="595959"/>
                </a:solidFill>
              </a:rPr>
              <a:t>motion</a:t>
            </a:r>
            <a:r>
              <a:rPr lang="de-DE" sz="1600" dirty="0">
                <a:solidFill>
                  <a:srgbClr val="595959"/>
                </a:solidFill>
              </a:rPr>
              <a:t> score in </a:t>
            </a:r>
            <a:r>
              <a:rPr lang="de-DE" sz="1600" dirty="0" err="1">
                <a:solidFill>
                  <a:srgbClr val="595959"/>
                </a:solidFill>
              </a:rPr>
              <a:t>your</a:t>
            </a:r>
            <a:r>
              <a:rPr lang="de-DE" sz="1600" dirty="0">
                <a:solidFill>
                  <a:srgbClr val="595959"/>
                </a:solidFill>
              </a:rPr>
              <a:t> </a:t>
            </a:r>
            <a:r>
              <a:rPr lang="de-DE" sz="1600" dirty="0" err="1">
                <a:solidFill>
                  <a:srgbClr val="595959"/>
                </a:solidFill>
              </a:rPr>
              <a:t>analysis</a:t>
            </a:r>
            <a:endParaRPr lang="de-DE" sz="1600" dirty="0">
              <a:solidFill>
                <a:srgbClr val="595959"/>
              </a:solidFill>
            </a:endParaRPr>
          </a:p>
          <a:p>
            <a:pPr marL="0" indent="0">
              <a:lnSpc>
                <a:spcPct val="93000"/>
              </a:lnSpc>
              <a:spcBef>
                <a:spcPts val="907"/>
              </a:spcBef>
              <a:spcAft>
                <a:spcPts val="548"/>
              </a:spcAft>
              <a:buNone/>
            </a:pPr>
            <a:r>
              <a:rPr lang="en-GB" sz="1000" b="0" i="0" dirty="0">
                <a:solidFill>
                  <a:srgbClr val="1F1F1F"/>
                </a:solidFill>
                <a:effectLst/>
                <a:latin typeface="ElsevierGulliver"/>
              </a:rPr>
              <a:t> </a:t>
            </a:r>
            <a:endParaRPr lang="en-GB" sz="1200" b="0" i="0" dirty="0">
              <a:solidFill>
                <a:srgbClr val="3F4350"/>
              </a:solidFill>
              <a:effectLst/>
              <a:latin typeface="Open Sans" panose="020B0606030504020204" pitchFamily="34" charset="0"/>
            </a:endParaRPr>
          </a:p>
        </p:txBody>
      </p:sp>
      <p:sp>
        <p:nvSpPr>
          <p:cNvPr id="5" name="Textfeld 13">
            <a:extLst>
              <a:ext uri="{FF2B5EF4-FFF2-40B4-BE49-F238E27FC236}">
                <a16:creationId xmlns:a16="http://schemas.microsoft.com/office/drawing/2014/main" id="{C8F94A26-B485-82BA-CA4F-DF0D2E20A9F7}"/>
              </a:ext>
            </a:extLst>
          </p:cNvPr>
          <p:cNvSpPr txBox="1"/>
          <p:nvPr/>
        </p:nvSpPr>
        <p:spPr>
          <a:xfrm>
            <a:off x="553965" y="5088423"/>
            <a:ext cx="6986239" cy="321306"/>
          </a:xfrm>
          <a:prstGeom prst="rect">
            <a:avLst/>
          </a:prstGeom>
          <a:noFill/>
        </p:spPr>
        <p:txBody>
          <a:bodyPr wrap="square" rtlCol="0">
            <a:spAutoFit/>
          </a:bodyPr>
          <a:lstStyle/>
          <a:p>
            <a:pPr>
              <a:lnSpc>
                <a:spcPct val="93000"/>
              </a:lnSpc>
              <a:spcBef>
                <a:spcPts val="907"/>
              </a:spcBef>
              <a:spcAft>
                <a:spcPts val="548"/>
              </a:spcAft>
            </a:pPr>
            <a:r>
              <a:rPr lang="de-DE" sz="1600" i="1" dirty="0">
                <a:solidFill>
                  <a:srgbClr val="595959"/>
                </a:solidFill>
              </a:rPr>
              <a:t>https://</a:t>
            </a:r>
            <a:r>
              <a:rPr lang="de-DE" sz="1600" i="1" dirty="0" err="1">
                <a:solidFill>
                  <a:srgbClr val="595959"/>
                </a:solidFill>
              </a:rPr>
              <a:t>github.com</a:t>
            </a:r>
            <a:r>
              <a:rPr lang="de-DE" sz="1600" i="1" dirty="0">
                <a:solidFill>
                  <a:srgbClr val="595959"/>
                </a:solidFill>
              </a:rPr>
              <a:t>/Deep-MI/</a:t>
            </a:r>
            <a:r>
              <a:rPr lang="de-DE" sz="1600" i="1" dirty="0" err="1">
                <a:solidFill>
                  <a:srgbClr val="595959"/>
                </a:solidFill>
              </a:rPr>
              <a:t>head</a:t>
            </a:r>
            <a:r>
              <a:rPr lang="de-DE" sz="1600" i="1" dirty="0">
                <a:solidFill>
                  <a:srgbClr val="595959"/>
                </a:solidFill>
              </a:rPr>
              <a:t>-motion-tools</a:t>
            </a:r>
          </a:p>
        </p:txBody>
      </p:sp>
      <p:pic>
        <p:nvPicPr>
          <p:cNvPr id="1026" name="Picture 2" descr="Fig. 1">
            <a:extLst>
              <a:ext uri="{FF2B5EF4-FFF2-40B4-BE49-F238E27FC236}">
                <a16:creationId xmlns:a16="http://schemas.microsoft.com/office/drawing/2014/main" id="{6875C48F-DDF5-7448-1BC8-FA95D314A1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42"/>
          <a:stretch/>
        </p:blipFill>
        <p:spPr bwMode="auto">
          <a:xfrm>
            <a:off x="6321803" y="1183346"/>
            <a:ext cx="1910925" cy="137393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6E4785F-D65B-28D8-33F4-A01854D8BB56}"/>
              </a:ext>
            </a:extLst>
          </p:cNvPr>
          <p:cNvGrpSpPr/>
          <p:nvPr/>
        </p:nvGrpSpPr>
        <p:grpSpPr>
          <a:xfrm>
            <a:off x="4572000" y="3739077"/>
            <a:ext cx="4427640" cy="1284868"/>
            <a:chOff x="874612" y="3732477"/>
            <a:chExt cx="8950836" cy="2327917"/>
          </a:xfrm>
        </p:grpSpPr>
        <p:pic>
          <p:nvPicPr>
            <p:cNvPr id="6" name="Picture 10">
              <a:extLst>
                <a:ext uri="{FF2B5EF4-FFF2-40B4-BE49-F238E27FC236}">
                  <a16:creationId xmlns:a16="http://schemas.microsoft.com/office/drawing/2014/main" id="{9B159182-04E1-98FA-0C0D-E49F04EB2E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8" r="6687"/>
            <a:stretch/>
          </p:blipFill>
          <p:spPr bwMode="auto">
            <a:xfrm>
              <a:off x="874612" y="3830129"/>
              <a:ext cx="4652150" cy="2230265"/>
            </a:xfrm>
            <a:prstGeom prst="rect">
              <a:avLst/>
            </a:prstGeom>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E719F03B-32EE-8CE3-A729-16D525C952CA}"/>
                </a:ext>
              </a:extLst>
            </p:cNvPr>
            <p:cNvSpPr/>
            <p:nvPr/>
          </p:nvSpPr>
          <p:spPr>
            <a:xfrm>
              <a:off x="2579813" y="4370591"/>
              <a:ext cx="3970555" cy="926862"/>
            </a:xfrm>
            <a:prstGeom prst="rightArrow">
              <a:avLst/>
            </a:prstGeom>
            <a:solidFill>
              <a:srgbClr val="76C0BE"/>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905" dirty="0"/>
            </a:p>
          </p:txBody>
        </p:sp>
        <p:sp>
          <p:nvSpPr>
            <p:cNvPr id="8" name="Rectangle 7">
              <a:extLst>
                <a:ext uri="{FF2B5EF4-FFF2-40B4-BE49-F238E27FC236}">
                  <a16:creationId xmlns:a16="http://schemas.microsoft.com/office/drawing/2014/main" id="{392C78A8-768B-65D6-E206-111B910FAC33}"/>
                </a:ext>
              </a:extLst>
            </p:cNvPr>
            <p:cNvSpPr/>
            <p:nvPr/>
          </p:nvSpPr>
          <p:spPr>
            <a:xfrm>
              <a:off x="2124633" y="3830129"/>
              <a:ext cx="497673" cy="2028192"/>
            </a:xfrm>
            <a:prstGeom prst="rect">
              <a:avLst/>
            </a:prstGeom>
            <a:noFill/>
            <a:ln w="38100">
              <a:solidFill>
                <a:srgbClr val="76C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pic>
          <p:nvPicPr>
            <p:cNvPr id="9" name="Picture 8">
              <a:extLst>
                <a:ext uri="{FF2B5EF4-FFF2-40B4-BE49-F238E27FC236}">
                  <a16:creationId xmlns:a16="http://schemas.microsoft.com/office/drawing/2014/main" id="{68487E55-4A22-CE36-1B3C-E214AAD82D02}"/>
                </a:ext>
              </a:extLst>
            </p:cNvPr>
            <p:cNvPicPr>
              <a:picLocks noChangeAspect="1"/>
            </p:cNvPicPr>
            <p:nvPr/>
          </p:nvPicPr>
          <p:blipFill rotWithShape="1">
            <a:blip r:embed="rId5">
              <a:clrChange>
                <a:clrFrom>
                  <a:srgbClr val="EDF6FB"/>
                </a:clrFrom>
                <a:clrTo>
                  <a:srgbClr val="EDF6FB">
                    <a:alpha val="0"/>
                  </a:srgbClr>
                </a:clrTo>
              </a:clrChange>
              <a:extLst>
                <a:ext uri="{28A0092B-C50C-407E-A947-70E740481C1C}">
                  <a14:useLocalDpi xmlns:a14="http://schemas.microsoft.com/office/drawing/2010/main" val="0"/>
                </a:ext>
              </a:extLst>
            </a:blip>
            <a:srcRect l="9840" t="3981" r="9250" b="23598"/>
            <a:stretch/>
          </p:blipFill>
          <p:spPr>
            <a:xfrm>
              <a:off x="6550368" y="3732477"/>
              <a:ext cx="3275080" cy="1954266"/>
            </a:xfrm>
            <a:prstGeom prst="rect">
              <a:avLst/>
            </a:prstGeom>
          </p:spPr>
        </p:pic>
      </p:grpSp>
    </p:spTree>
    <p:extLst>
      <p:ext uri="{BB962C8B-B14F-4D97-AF65-F5344CB8AC3E}">
        <p14:creationId xmlns:p14="http://schemas.microsoft.com/office/powerpoint/2010/main" val="1198317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7F338-8F6F-3449-EBB7-2B397AAD6C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25077A-4F8C-B7B3-CA7E-CE359961911B}"/>
              </a:ext>
            </a:extLst>
          </p:cNvPr>
          <p:cNvSpPr txBox="1"/>
          <p:nvPr/>
        </p:nvSpPr>
        <p:spPr>
          <a:xfrm>
            <a:off x="679863" y="1331384"/>
            <a:ext cx="6421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latin typeface="Consolas"/>
              </a:rPr>
            </a:br>
            <a:endParaRPr lang="en-US">
              <a:latin typeface="Consolas"/>
            </a:endParaRPr>
          </a:p>
          <a:p>
            <a:endParaRPr lang="en-US">
              <a:latin typeface="Consolas"/>
            </a:endParaRPr>
          </a:p>
        </p:txBody>
      </p:sp>
      <p:sp>
        <p:nvSpPr>
          <p:cNvPr id="3" name="PlaceHolder 2">
            <a:extLst>
              <a:ext uri="{FF2B5EF4-FFF2-40B4-BE49-F238E27FC236}">
                <a16:creationId xmlns:a16="http://schemas.microsoft.com/office/drawing/2014/main" id="{8D8317F2-E44F-E65B-BEDE-F4C42BE3DED2}"/>
              </a:ext>
            </a:extLst>
          </p:cNvPr>
          <p:cNvSpPr txBox="1">
            <a:spLocks/>
          </p:cNvSpPr>
          <p:nvPr/>
        </p:nvSpPr>
        <p:spPr>
          <a:xfrm>
            <a:off x="361848" y="1012144"/>
            <a:ext cx="8639640" cy="3999600"/>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None/>
            </a:pPr>
            <a:r>
              <a:rPr lang="en-US" sz="1400" dirty="0">
                <a:solidFill>
                  <a:srgbClr val="595959"/>
                </a:solidFill>
                <a:latin typeface="+mj-lt"/>
              </a:rPr>
              <a:t>Bernal-</a:t>
            </a:r>
            <a:r>
              <a:rPr lang="en-US" sz="1400" dirty="0" err="1">
                <a:solidFill>
                  <a:srgbClr val="595959"/>
                </a:solidFill>
                <a:latin typeface="+mj-lt"/>
              </a:rPr>
              <a:t>Rusiel</a:t>
            </a:r>
            <a:r>
              <a:rPr lang="en-US" sz="1400" dirty="0">
                <a:solidFill>
                  <a:srgbClr val="595959"/>
                </a:solidFill>
                <a:latin typeface="+mj-lt"/>
              </a:rPr>
              <a:t>, Greve, Reuter, Fischl, </a:t>
            </a:r>
            <a:r>
              <a:rPr lang="en-US" sz="1400" dirty="0" err="1">
                <a:solidFill>
                  <a:srgbClr val="595959"/>
                </a:solidFill>
                <a:latin typeface="+mj-lt"/>
              </a:rPr>
              <a:t>Sabuncu</a:t>
            </a:r>
            <a:r>
              <a:rPr lang="en-US" sz="1400" dirty="0">
                <a:solidFill>
                  <a:srgbClr val="595959"/>
                </a:solidFill>
                <a:latin typeface="+mj-lt"/>
              </a:rPr>
              <a:t> (2013): “Statistical Analysis of longitudinal neuroimaging data with linear mixed effects models”, </a:t>
            </a:r>
            <a:r>
              <a:rPr lang="en-US" sz="1400" dirty="0" err="1">
                <a:solidFill>
                  <a:srgbClr val="595959"/>
                </a:solidFill>
                <a:latin typeface="+mj-lt"/>
              </a:rPr>
              <a:t>NeuroImage</a:t>
            </a:r>
            <a:endParaRPr lang="en-US" sz="1400" dirty="0">
              <a:solidFill>
                <a:srgbClr val="595959"/>
              </a:solidFill>
              <a:latin typeface="+mj-lt"/>
            </a:endParaRPr>
          </a:p>
          <a:p>
            <a:pPr fontAlgn="base">
              <a:buNone/>
            </a:pPr>
            <a:r>
              <a:rPr lang="en-US" sz="1400" dirty="0">
                <a:solidFill>
                  <a:srgbClr val="595959"/>
                </a:solidFill>
                <a:latin typeface="+mj-lt"/>
              </a:rPr>
              <a:t>Biller, </a:t>
            </a:r>
            <a:r>
              <a:rPr lang="en-US" sz="1400" b="1" dirty="0">
                <a:solidFill>
                  <a:srgbClr val="595959"/>
                </a:solidFill>
                <a:latin typeface="+mj-lt"/>
              </a:rPr>
              <a:t>Reuter</a:t>
            </a:r>
            <a:r>
              <a:rPr lang="en-US" sz="1400" dirty="0">
                <a:solidFill>
                  <a:srgbClr val="595959"/>
                </a:solidFill>
                <a:latin typeface="+mj-lt"/>
              </a:rPr>
              <a:t>, Patenaude, Homola, Breuer, </a:t>
            </a:r>
            <a:r>
              <a:rPr lang="en-US" sz="1400" dirty="0" err="1">
                <a:solidFill>
                  <a:srgbClr val="595959"/>
                </a:solidFill>
                <a:latin typeface="+mj-lt"/>
              </a:rPr>
              <a:t>Bendszus</a:t>
            </a:r>
            <a:r>
              <a:rPr lang="en-US" sz="1400" dirty="0">
                <a:solidFill>
                  <a:srgbClr val="595959"/>
                </a:solidFill>
                <a:latin typeface="+mj-lt"/>
              </a:rPr>
              <a:t>, and Bartsch (2015): "Responses of the Human Brain to Mild Dehydration and Rehydration Explored In Vivo by 1H-MR Imaging and Spectroscopy",  Amer J of Neuroradiology</a:t>
            </a:r>
            <a:r>
              <a:rPr lang="en-GB" sz="1400" dirty="0">
                <a:solidFill>
                  <a:srgbClr val="595959"/>
                </a:solidFill>
                <a:latin typeface="+mj-lt"/>
              </a:rPr>
              <a:t>​</a:t>
            </a:r>
          </a:p>
          <a:p>
            <a:pPr fontAlgn="base">
              <a:buNone/>
            </a:pPr>
            <a:r>
              <a:rPr lang="en-GB" sz="1400" dirty="0" err="1">
                <a:solidFill>
                  <a:srgbClr val="595959"/>
                </a:solidFill>
                <a:latin typeface="+mj-lt"/>
              </a:rPr>
              <a:t>Nestares</a:t>
            </a:r>
            <a:r>
              <a:rPr lang="en-GB" sz="1400" dirty="0">
                <a:solidFill>
                  <a:srgbClr val="595959"/>
                </a:solidFill>
                <a:latin typeface="+mj-lt"/>
              </a:rPr>
              <a:t> and Heeger (2000): "Robust multiresolution alignment of MRI brain volumes",  MRM</a:t>
            </a:r>
            <a:endParaRPr lang="en-US" sz="1400" dirty="0">
              <a:solidFill>
                <a:srgbClr val="595959"/>
              </a:solidFill>
              <a:latin typeface="+mj-lt"/>
            </a:endParaRPr>
          </a:p>
          <a:p>
            <a:pPr fontAlgn="base">
              <a:buNone/>
            </a:pPr>
            <a:r>
              <a:rPr lang="en-US" sz="1400" dirty="0">
                <a:solidFill>
                  <a:srgbClr val="595959"/>
                </a:solidFill>
                <a:latin typeface="+mj-lt"/>
              </a:rPr>
              <a:t>Pollak, </a:t>
            </a:r>
            <a:r>
              <a:rPr lang="en-US" sz="1400" dirty="0" err="1">
                <a:solidFill>
                  <a:srgbClr val="595959"/>
                </a:solidFill>
                <a:latin typeface="+mj-lt"/>
              </a:rPr>
              <a:t>Kügler</a:t>
            </a:r>
            <a:r>
              <a:rPr lang="en-US" sz="1400" dirty="0">
                <a:solidFill>
                  <a:srgbClr val="595959"/>
                </a:solidFill>
                <a:latin typeface="+mj-lt"/>
              </a:rPr>
              <a:t>, </a:t>
            </a:r>
            <a:r>
              <a:rPr lang="en-US" sz="1400" dirty="0" err="1">
                <a:solidFill>
                  <a:srgbClr val="595959"/>
                </a:solidFill>
                <a:latin typeface="+mj-lt"/>
              </a:rPr>
              <a:t>Breteler</a:t>
            </a:r>
            <a:r>
              <a:rPr lang="en-US" sz="1400" dirty="0">
                <a:solidFill>
                  <a:srgbClr val="595959"/>
                </a:solidFill>
                <a:latin typeface="+mj-lt"/>
              </a:rPr>
              <a:t>, and </a:t>
            </a:r>
            <a:r>
              <a:rPr lang="en-US" sz="1400" b="1" dirty="0">
                <a:solidFill>
                  <a:srgbClr val="595959"/>
                </a:solidFill>
                <a:latin typeface="+mj-lt"/>
              </a:rPr>
              <a:t>Reuter </a:t>
            </a:r>
            <a:r>
              <a:rPr lang="en-US" sz="1400" dirty="0">
                <a:solidFill>
                  <a:srgbClr val="595959"/>
                </a:solidFill>
                <a:latin typeface="+mj-lt"/>
              </a:rPr>
              <a:t>(2023): "Quantifying MR head motion in the Rhineland Study </a:t>
            </a:r>
            <a:r>
              <a:rPr lang="en-GB" sz="1400" dirty="0">
                <a:solidFill>
                  <a:srgbClr val="595959"/>
                </a:solidFill>
                <a:latin typeface="+mj-lt"/>
              </a:rPr>
              <a:t>​</a:t>
            </a:r>
            <a:br>
              <a:rPr lang="en-GB" sz="1400" dirty="0">
                <a:solidFill>
                  <a:srgbClr val="595959"/>
                </a:solidFill>
                <a:latin typeface="+mj-lt"/>
              </a:rPr>
            </a:br>
            <a:r>
              <a:rPr lang="en-US" sz="1400" dirty="0">
                <a:solidFill>
                  <a:srgbClr val="595959"/>
                </a:solidFill>
                <a:latin typeface="+mj-lt"/>
              </a:rPr>
              <a:t>– A robust method for population cohorts", </a:t>
            </a:r>
            <a:r>
              <a:rPr lang="en-US" sz="1400" dirty="0" err="1">
                <a:solidFill>
                  <a:srgbClr val="595959"/>
                </a:solidFill>
                <a:latin typeface="+mj-lt"/>
              </a:rPr>
              <a:t>NeuroImage</a:t>
            </a:r>
            <a:r>
              <a:rPr lang="en-GB" sz="1400" dirty="0">
                <a:solidFill>
                  <a:srgbClr val="595959"/>
                </a:solidFill>
                <a:latin typeface="+mj-lt"/>
              </a:rPr>
              <a:t>​</a:t>
            </a:r>
          </a:p>
          <a:p>
            <a:pPr fontAlgn="base">
              <a:buNone/>
            </a:pPr>
            <a:r>
              <a:rPr lang="en-US" sz="1400" b="1" dirty="0">
                <a:solidFill>
                  <a:srgbClr val="595959"/>
                </a:solidFill>
                <a:latin typeface="+mj-lt"/>
              </a:rPr>
              <a:t>Reuter</a:t>
            </a:r>
            <a:r>
              <a:rPr lang="en-US" sz="1400" dirty="0">
                <a:solidFill>
                  <a:srgbClr val="595959"/>
                </a:solidFill>
                <a:latin typeface="+mj-lt"/>
              </a:rPr>
              <a:t>, Rosas, and </a:t>
            </a:r>
            <a:r>
              <a:rPr lang="en-US" sz="1400" dirty="0" err="1">
                <a:solidFill>
                  <a:srgbClr val="595959"/>
                </a:solidFill>
                <a:latin typeface="+mj-lt"/>
              </a:rPr>
              <a:t>Fischl</a:t>
            </a:r>
            <a:r>
              <a:rPr lang="en-US" sz="1400" dirty="0">
                <a:solidFill>
                  <a:srgbClr val="595959"/>
                </a:solidFill>
                <a:latin typeface="+mj-lt"/>
              </a:rPr>
              <a:t> (2010a): "Highly accurate inverse consistent registration: a robust approach", </a:t>
            </a:r>
            <a:r>
              <a:rPr lang="en-US" sz="1400" dirty="0" err="1">
                <a:solidFill>
                  <a:srgbClr val="595959"/>
                </a:solidFill>
                <a:latin typeface="+mj-lt"/>
              </a:rPr>
              <a:t>NeuroImage</a:t>
            </a:r>
            <a:r>
              <a:rPr lang="en-US" sz="1400" dirty="0">
                <a:solidFill>
                  <a:srgbClr val="595959"/>
                </a:solidFill>
                <a:latin typeface="+mj-lt"/>
              </a:rPr>
              <a:t>​</a:t>
            </a:r>
          </a:p>
          <a:p>
            <a:pPr fontAlgn="base">
              <a:buNone/>
            </a:pPr>
            <a:r>
              <a:rPr lang="en-US" sz="1400" b="1" dirty="0">
                <a:solidFill>
                  <a:srgbClr val="595959"/>
                </a:solidFill>
                <a:latin typeface="+mj-lt"/>
              </a:rPr>
              <a:t>Reuter</a:t>
            </a:r>
            <a:r>
              <a:rPr lang="en-US" sz="1400" dirty="0">
                <a:solidFill>
                  <a:srgbClr val="595959"/>
                </a:solidFill>
                <a:latin typeface="+mj-lt"/>
              </a:rPr>
              <a:t>, Rosas, and </a:t>
            </a:r>
            <a:r>
              <a:rPr lang="en-US" sz="1400" dirty="0" err="1">
                <a:solidFill>
                  <a:srgbClr val="595959"/>
                </a:solidFill>
                <a:latin typeface="+mj-lt"/>
              </a:rPr>
              <a:t>Fischl</a:t>
            </a:r>
            <a:r>
              <a:rPr lang="en-US" sz="1400" dirty="0">
                <a:solidFill>
                  <a:srgbClr val="595959"/>
                </a:solidFill>
                <a:latin typeface="+mj-lt"/>
              </a:rPr>
              <a:t> (2010b) "Unbiased robust template estimation for longitudinal analysis in FreeSurfer", Proceedings of the 16th Annual Meeting of the Organization for Human Brain Mapping​</a:t>
            </a:r>
          </a:p>
          <a:p>
            <a:pPr fontAlgn="base">
              <a:buNone/>
            </a:pPr>
            <a:r>
              <a:rPr lang="en-US" sz="1400" b="1" dirty="0">
                <a:solidFill>
                  <a:srgbClr val="595959"/>
                </a:solidFill>
                <a:latin typeface="+mj-lt"/>
              </a:rPr>
              <a:t>Reuter </a:t>
            </a:r>
            <a:r>
              <a:rPr lang="en-US" sz="1400" dirty="0">
                <a:solidFill>
                  <a:srgbClr val="595959"/>
                </a:solidFill>
                <a:latin typeface="+mj-lt"/>
              </a:rPr>
              <a:t>and </a:t>
            </a:r>
            <a:r>
              <a:rPr lang="en-US" sz="1400" dirty="0" err="1">
                <a:solidFill>
                  <a:srgbClr val="595959"/>
                </a:solidFill>
                <a:latin typeface="+mj-lt"/>
              </a:rPr>
              <a:t>Fischl</a:t>
            </a:r>
            <a:r>
              <a:rPr lang="en-US" sz="1400" dirty="0">
                <a:solidFill>
                  <a:srgbClr val="595959"/>
                </a:solidFill>
                <a:latin typeface="+mj-lt"/>
              </a:rPr>
              <a:t> (2011): "Avoiding asymmetry-induced bias in longitudinal image processing", </a:t>
            </a:r>
            <a:r>
              <a:rPr lang="en-US" sz="1400" dirty="0" err="1">
                <a:solidFill>
                  <a:srgbClr val="595959"/>
                </a:solidFill>
                <a:latin typeface="+mj-lt"/>
              </a:rPr>
              <a:t>NeuroImage</a:t>
            </a:r>
            <a:r>
              <a:rPr lang="en-GB" sz="1400" dirty="0">
                <a:solidFill>
                  <a:srgbClr val="595959"/>
                </a:solidFill>
                <a:latin typeface="+mj-lt"/>
              </a:rPr>
              <a:t>​</a:t>
            </a:r>
          </a:p>
          <a:p>
            <a:pPr fontAlgn="base">
              <a:buNone/>
            </a:pPr>
            <a:r>
              <a:rPr lang="en-GB" sz="1400" b="1" dirty="0">
                <a:solidFill>
                  <a:srgbClr val="595959"/>
                </a:solidFill>
                <a:latin typeface="+mj-lt"/>
              </a:rPr>
              <a:t>Reuter</a:t>
            </a:r>
            <a:r>
              <a:rPr lang="en-GB" sz="1400" dirty="0">
                <a:solidFill>
                  <a:srgbClr val="595959"/>
                </a:solidFill>
                <a:latin typeface="+mj-lt"/>
              </a:rPr>
              <a:t>, </a:t>
            </a:r>
            <a:r>
              <a:rPr lang="en-GB" sz="1400" dirty="0" err="1">
                <a:solidFill>
                  <a:srgbClr val="595959"/>
                </a:solidFill>
                <a:latin typeface="+mj-lt"/>
              </a:rPr>
              <a:t>Schmansky</a:t>
            </a:r>
            <a:r>
              <a:rPr lang="en-GB" sz="1400" dirty="0">
                <a:solidFill>
                  <a:srgbClr val="595959"/>
                </a:solidFill>
                <a:latin typeface="+mj-lt"/>
              </a:rPr>
              <a:t>, Rosas, and </a:t>
            </a:r>
            <a:r>
              <a:rPr lang="en-GB" sz="1400" dirty="0" err="1">
                <a:solidFill>
                  <a:srgbClr val="595959"/>
                </a:solidFill>
                <a:latin typeface="+mj-lt"/>
              </a:rPr>
              <a:t>Fischl</a:t>
            </a:r>
            <a:r>
              <a:rPr lang="en-GB" sz="1400" dirty="0">
                <a:solidFill>
                  <a:srgbClr val="595959"/>
                </a:solidFill>
                <a:latin typeface="+mj-lt"/>
              </a:rPr>
              <a:t> (2012): "Within-subject template estimation for unbiased longitudinal image analysis", </a:t>
            </a:r>
            <a:r>
              <a:rPr lang="en-GB" sz="1400" dirty="0" err="1">
                <a:solidFill>
                  <a:srgbClr val="595959"/>
                </a:solidFill>
                <a:latin typeface="+mj-lt"/>
              </a:rPr>
              <a:t>NeuroImage</a:t>
            </a:r>
            <a:r>
              <a:rPr lang="en-GB" sz="1400" dirty="0">
                <a:solidFill>
                  <a:srgbClr val="595959"/>
                </a:solidFill>
                <a:latin typeface="+mj-lt"/>
              </a:rPr>
              <a:t>​</a:t>
            </a:r>
          </a:p>
          <a:p>
            <a:pPr fontAlgn="base">
              <a:buNone/>
            </a:pPr>
            <a:r>
              <a:rPr lang="en-US" sz="1400" b="1" dirty="0">
                <a:solidFill>
                  <a:srgbClr val="595959"/>
                </a:solidFill>
                <a:latin typeface="+mj-lt"/>
              </a:rPr>
              <a:t>Reuter</a:t>
            </a:r>
            <a:r>
              <a:rPr lang="en-US" sz="1400" dirty="0">
                <a:solidFill>
                  <a:srgbClr val="595959"/>
                </a:solidFill>
                <a:latin typeface="+mj-lt"/>
              </a:rPr>
              <a:t>, Tisdall, Qureshi, Buckner, van der Kouwe, and Fischl (2014): "Head Motion during MRI Acquisition Reduces Gray Matter Volume and Thickness Estimates", </a:t>
            </a:r>
            <a:r>
              <a:rPr lang="en-US" sz="1400" dirty="0" err="1">
                <a:solidFill>
                  <a:srgbClr val="595959"/>
                </a:solidFill>
                <a:latin typeface="+mj-lt"/>
              </a:rPr>
              <a:t>NeuroImage</a:t>
            </a:r>
            <a:r>
              <a:rPr lang="en-US" sz="1400" dirty="0">
                <a:solidFill>
                  <a:srgbClr val="595959"/>
                </a:solidFill>
                <a:latin typeface="+mj-lt"/>
              </a:rPr>
              <a:t> </a:t>
            </a:r>
            <a:r>
              <a:rPr lang="en-GB" sz="1400" dirty="0">
                <a:solidFill>
                  <a:srgbClr val="595959"/>
                </a:solidFill>
                <a:latin typeface="+mj-lt"/>
              </a:rPr>
              <a:t>​</a:t>
            </a:r>
          </a:p>
          <a:p>
            <a:pPr fontAlgn="base">
              <a:buNone/>
            </a:pPr>
            <a:r>
              <a:rPr lang="en-GB" sz="1400" spc="-1" dirty="0">
                <a:solidFill>
                  <a:srgbClr val="595959"/>
                </a:solidFill>
                <a:latin typeface="+mj-lt"/>
                <a:cs typeface="Arial"/>
              </a:rPr>
              <a:t>Tisdall, </a:t>
            </a:r>
            <a:r>
              <a:rPr lang="en-GB" sz="1400" b="1" spc="-1" dirty="0">
                <a:solidFill>
                  <a:srgbClr val="595959"/>
                </a:solidFill>
                <a:latin typeface="+mj-lt"/>
                <a:cs typeface="Arial"/>
              </a:rPr>
              <a:t>Reuter</a:t>
            </a:r>
            <a:r>
              <a:rPr lang="en-GB" sz="1400" spc="-1" dirty="0">
                <a:solidFill>
                  <a:srgbClr val="595959"/>
                </a:solidFill>
                <a:latin typeface="+mj-lt"/>
                <a:cs typeface="Arial"/>
              </a:rPr>
              <a:t>, Qureshi, Buckner, Fischl, van der Kouwe (2016): “</a:t>
            </a:r>
            <a:r>
              <a:rPr lang="en-GB" sz="1400" spc="-1" dirty="0" err="1">
                <a:solidFill>
                  <a:srgbClr val="595959"/>
                </a:solidFill>
                <a:latin typeface="+mj-lt"/>
                <a:cs typeface="Arial"/>
              </a:rPr>
              <a:t>Prospecitve</a:t>
            </a:r>
            <a:r>
              <a:rPr lang="en-GB" sz="1400" spc="-1" dirty="0">
                <a:solidFill>
                  <a:srgbClr val="595959"/>
                </a:solidFill>
                <a:latin typeface="+mj-lt"/>
                <a:cs typeface="Arial"/>
              </a:rPr>
              <a:t> Motion Correction with volumetric Navigators (</a:t>
            </a:r>
            <a:r>
              <a:rPr lang="en-GB" sz="1400" spc="-1" dirty="0" err="1">
                <a:solidFill>
                  <a:srgbClr val="595959"/>
                </a:solidFill>
                <a:latin typeface="+mj-lt"/>
                <a:cs typeface="Arial"/>
              </a:rPr>
              <a:t>vNavs</a:t>
            </a:r>
            <a:r>
              <a:rPr lang="en-GB" sz="1400" spc="-1" dirty="0">
                <a:solidFill>
                  <a:srgbClr val="595959"/>
                </a:solidFill>
                <a:latin typeface="+mj-lt"/>
                <a:cs typeface="Arial"/>
              </a:rPr>
              <a:t>) reduces the bias and variance in brain morphometry induced by subject motion”. </a:t>
            </a:r>
            <a:r>
              <a:rPr lang="en-GB" sz="1400" spc="-1" dirty="0" err="1">
                <a:solidFill>
                  <a:srgbClr val="595959"/>
                </a:solidFill>
                <a:latin typeface="+mj-lt"/>
                <a:cs typeface="Arial"/>
              </a:rPr>
              <a:t>NeuroImage</a:t>
            </a:r>
            <a:endParaRPr lang="en-GB" sz="1400" spc="-1" dirty="0">
              <a:solidFill>
                <a:srgbClr val="595959"/>
              </a:solidFill>
              <a:latin typeface="+mj-lt"/>
              <a:cs typeface="Arial"/>
            </a:endParaRPr>
          </a:p>
          <a:p>
            <a:pPr marL="742950" lvl="1">
              <a:buFont typeface="Courier New" panose="020B0604020202020204" pitchFamily="34" charset="0"/>
              <a:buChar char="o"/>
            </a:pPr>
            <a:endParaRPr lang="en-GB" sz="1800" spc="-1" dirty="0">
              <a:solidFill>
                <a:srgbClr val="095E30"/>
              </a:solidFill>
              <a:latin typeface="Arial"/>
              <a:cs typeface="Arial"/>
            </a:endParaRPr>
          </a:p>
          <a:p>
            <a:pPr>
              <a:lnSpc>
                <a:spcPct val="115000"/>
              </a:lnSpc>
              <a:buNone/>
            </a:pPr>
            <a:endParaRPr lang="de-DE" sz="1800" spc="-1" dirty="0">
              <a:solidFill>
                <a:srgbClr val="000000"/>
              </a:solidFill>
              <a:latin typeface="Arial"/>
              <a:cs typeface="Arial"/>
            </a:endParaRPr>
          </a:p>
          <a:p>
            <a:pPr>
              <a:lnSpc>
                <a:spcPct val="115000"/>
              </a:lnSpc>
              <a:buNone/>
            </a:pPr>
            <a:endParaRPr lang="de-DE" sz="1800" spc="-1" dirty="0">
              <a:solidFill>
                <a:srgbClr val="000000"/>
              </a:solidFill>
              <a:latin typeface="Arial"/>
              <a:cs typeface="Arial"/>
            </a:endParaRPr>
          </a:p>
          <a:p>
            <a:pPr>
              <a:lnSpc>
                <a:spcPct val="115000"/>
              </a:lnSpc>
              <a:buNone/>
            </a:pPr>
            <a:endParaRPr lang="de-DE" sz="1800" spc="-1" dirty="0">
              <a:solidFill>
                <a:srgbClr val="000000"/>
              </a:solidFill>
              <a:latin typeface="Arial"/>
            </a:endParaRPr>
          </a:p>
        </p:txBody>
      </p:sp>
      <p:sp>
        <p:nvSpPr>
          <p:cNvPr id="6" name="PlaceHolder 1">
            <a:extLst>
              <a:ext uri="{FF2B5EF4-FFF2-40B4-BE49-F238E27FC236}">
                <a16:creationId xmlns:a16="http://schemas.microsoft.com/office/drawing/2014/main" id="{17A9CE50-5205-2F03-F1E9-4F0A0188F767}"/>
              </a:ext>
            </a:extLst>
          </p:cNvPr>
          <p:cNvSpPr txBox="1">
            <a:spLocks/>
          </p:cNvSpPr>
          <p:nvPr/>
        </p:nvSpPr>
        <p:spPr>
          <a:xfrm>
            <a:off x="360000" y="180000"/>
            <a:ext cx="8639640" cy="799560"/>
          </a:xfrm>
          <a:prstGeom prst="rect">
            <a:avLst/>
          </a:prstGeom>
          <a:noFill/>
          <a:ln w="0">
            <a:noFill/>
          </a:ln>
        </p:spPr>
        <p:txBody>
          <a:bodyPr lIns="90000" tIns="91440" r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a:ln>
                  <a:noFill/>
                </a:ln>
                <a:solidFill>
                  <a:srgbClr val="00324D"/>
                </a:solidFill>
                <a:effectLst/>
                <a:uLnTx/>
                <a:uFillTx/>
                <a:latin typeface="+mj-lt"/>
                <a:ea typeface="+mj-ea"/>
                <a:cs typeface="+mj-cs"/>
              </a:rPr>
              <a:t>References</a:t>
            </a:r>
          </a:p>
        </p:txBody>
      </p:sp>
      <p:sp>
        <p:nvSpPr>
          <p:cNvPr id="2" name="PlaceHolder 2">
            <a:extLst>
              <a:ext uri="{FF2B5EF4-FFF2-40B4-BE49-F238E27FC236}">
                <a16:creationId xmlns:a16="http://schemas.microsoft.com/office/drawing/2014/main" id="{3631125E-5B15-C101-9C19-5C2C5F3A24C6}"/>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69</a:t>
            </a:fld>
            <a:endParaRPr lang="en-DE" dirty="0">
              <a:latin typeface="Times New Roman"/>
            </a:endParaRPr>
          </a:p>
        </p:txBody>
      </p:sp>
    </p:spTree>
    <p:extLst>
      <p:ext uri="{BB962C8B-B14F-4D97-AF65-F5344CB8AC3E}">
        <p14:creationId xmlns:p14="http://schemas.microsoft.com/office/powerpoint/2010/main" val="19580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type="title" idx="4294967295"/>
          </p:nvPr>
        </p:nvSpPr>
        <p:spPr>
          <a:xfrm>
            <a:off x="504825" y="179388"/>
            <a:ext cx="8639175" cy="800100"/>
          </a:xfrm>
          <a:prstGeom prst="rect">
            <a:avLst/>
          </a:prstGeom>
          <a:noFill/>
          <a:ln w="0">
            <a:noFill/>
          </a:ln>
        </p:spPr>
        <p:txBody>
          <a:bodyPr lIns="91440" tIns="91440" rIns="91440" bIns="91440" anchor="ctr">
            <a:noAutofit/>
          </a:bodyPr>
          <a:lstStyle/>
          <a:p>
            <a:pPr>
              <a:lnSpc>
                <a:spcPct val="100000"/>
              </a:lnSpc>
            </a:pPr>
            <a:r>
              <a:rPr lang="en-US" sz="2800" b="1" spc="-1" dirty="0">
                <a:solidFill>
                  <a:srgbClr val="00324D"/>
                </a:solidFill>
                <a:latin typeface="Arial"/>
              </a:rPr>
              <a:t>Longitudinal Data</a:t>
            </a:r>
            <a:endParaRPr lang="de-DE" sz="2800" b="0" strike="noStrike" spc="-1" dirty="0">
              <a:solidFill>
                <a:srgbClr val="000000"/>
              </a:solidFill>
              <a:latin typeface="Arial"/>
            </a:endParaRPr>
          </a:p>
        </p:txBody>
      </p:sp>
      <p:pic>
        <p:nvPicPr>
          <p:cNvPr id="148" name="Picture 6" descr="movie.gif"/>
          <p:cNvPicPr/>
          <p:nvPr/>
        </p:nvPicPr>
        <p:blipFill>
          <a:blip r:embed="rId3"/>
          <a:stretch/>
        </p:blipFill>
        <p:spPr>
          <a:xfrm>
            <a:off x="97182" y="1861072"/>
            <a:ext cx="8934732" cy="3286414"/>
          </a:xfrm>
          <a:prstGeom prst="rect">
            <a:avLst/>
          </a:prstGeom>
          <a:ln w="0">
            <a:noFill/>
          </a:ln>
        </p:spPr>
      </p:pic>
      <p:sp>
        <p:nvSpPr>
          <p:cNvPr id="6" name="PlaceHolder 2"/>
          <p:cNvSpPr txBox="1">
            <a:spLocks/>
          </p:cNvSpPr>
          <p:nvPr/>
        </p:nvSpPr>
        <p:spPr>
          <a:xfrm>
            <a:off x="512400" y="1094096"/>
            <a:ext cx="7170935" cy="3999600"/>
          </a:xfrm>
          <a:prstGeom prst="rect">
            <a:avLst/>
          </a:prstGeom>
          <a:noFill/>
          <a:ln w="0">
            <a:noFill/>
          </a:ln>
        </p:spPr>
        <p:txBody>
          <a:bodyPr lIns="91440" tIns="91440" rIns="91440" bIns="91440" anchor="t">
            <a:noAutofit/>
          </a:bodyPr>
          <a:lstStyle/>
          <a:p>
            <a:pPr>
              <a:lnSpc>
                <a:spcPct val="115000"/>
              </a:lnSpc>
              <a:buNone/>
            </a:pPr>
            <a:r>
              <a:rPr lang="en-GB" spc="-1" dirty="0">
                <a:solidFill>
                  <a:srgbClr val="595959"/>
                </a:solidFill>
                <a:ea typeface="Arial"/>
              </a:rPr>
              <a:t>Progression of Huntington’s Disease: </a:t>
            </a:r>
            <a:r>
              <a:rPr lang="en-GB" spc="-1" dirty="0">
                <a:solidFill>
                  <a:srgbClr val="595959"/>
                </a:solidFill>
                <a:ea typeface="Arial"/>
                <a:cs typeface="Arial"/>
              </a:rPr>
              <a:t>14 scans over 6 years</a:t>
            </a:r>
            <a:endParaRPr lang="de-DE" spc="-1" dirty="0">
              <a:solidFill>
                <a:srgbClr val="595959"/>
              </a:solidFill>
            </a:endParaRPr>
          </a:p>
          <a:p>
            <a:pPr>
              <a:lnSpc>
                <a:spcPct val="115000"/>
              </a:lnSpc>
              <a:buNone/>
            </a:pPr>
            <a:endParaRPr lang="de-DE" spc="-1" dirty="0">
              <a:solidFill>
                <a:srgbClr val="000000"/>
              </a:solidFill>
            </a:endParaRPr>
          </a:p>
        </p:txBody>
      </p:sp>
      <p:sp>
        <p:nvSpPr>
          <p:cNvPr id="2" name="PlaceHolder 2">
            <a:extLst>
              <a:ext uri="{FF2B5EF4-FFF2-40B4-BE49-F238E27FC236}">
                <a16:creationId xmlns:a16="http://schemas.microsoft.com/office/drawing/2014/main" id="{B8675F3E-DEF8-A0F8-3C97-6DE0B625102C}"/>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7</a:t>
            </a:fld>
            <a:endParaRPr lang="en-DE" dirty="0">
              <a:latin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DB3E9D-1434-4D66-E2D6-214D88498012}"/>
              </a:ext>
            </a:extLst>
          </p:cNvPr>
          <p:cNvGrpSpPr/>
          <p:nvPr/>
        </p:nvGrpSpPr>
        <p:grpSpPr>
          <a:xfrm>
            <a:off x="2071938" y="2438274"/>
            <a:ext cx="5000124" cy="838451"/>
            <a:chOff x="0" y="954310"/>
            <a:chExt cx="5000124" cy="838451"/>
          </a:xfrm>
        </p:grpSpPr>
        <p:sp>
          <p:nvSpPr>
            <p:cNvPr id="3" name="Rounded Rectangle 2">
              <a:extLst>
                <a:ext uri="{FF2B5EF4-FFF2-40B4-BE49-F238E27FC236}">
                  <a16:creationId xmlns:a16="http://schemas.microsoft.com/office/drawing/2014/main" id="{D55B8784-FD99-69B4-3C65-9B80935635C9}"/>
                </a:ext>
              </a:extLst>
            </p:cNvPr>
            <p:cNvSpPr/>
            <p:nvPr/>
          </p:nvSpPr>
          <p:spPr>
            <a:xfrm>
              <a:off x="0" y="954310"/>
              <a:ext cx="5000124" cy="838451"/>
            </a:xfrm>
            <a:prstGeom prst="roundRect">
              <a:avLst/>
            </a:prstGeom>
          </p:spPr>
          <p:style>
            <a:lnRef idx="0">
              <a:schemeClr val="lt1">
                <a:hueOff val="0"/>
                <a:satOff val="0"/>
                <a:lumOff val="0"/>
                <a:alphaOff val="0"/>
              </a:schemeClr>
            </a:lnRef>
            <a:fillRef idx="3">
              <a:schemeClr val="accent5">
                <a:hueOff val="-3038037"/>
                <a:satOff val="-207"/>
                <a:lumOff val="490"/>
                <a:alphaOff val="0"/>
              </a:schemeClr>
            </a:fillRef>
            <a:effectRef idx="2">
              <a:schemeClr val="accent5">
                <a:hueOff val="-3038037"/>
                <a:satOff val="-207"/>
                <a:lumOff val="490"/>
                <a:alphaOff val="0"/>
              </a:schemeClr>
            </a:effectRef>
            <a:fontRef idx="minor">
              <a:schemeClr val="lt1"/>
            </a:fontRef>
          </p:style>
          <p:txBody>
            <a:bodyPr/>
            <a:lstStyle/>
            <a:p>
              <a:endParaRPr lang="en-DE"/>
            </a:p>
          </p:txBody>
        </p:sp>
        <p:sp>
          <p:nvSpPr>
            <p:cNvPr id="4" name="Rounded Rectangle 4">
              <a:extLst>
                <a:ext uri="{FF2B5EF4-FFF2-40B4-BE49-F238E27FC236}">
                  <a16:creationId xmlns:a16="http://schemas.microsoft.com/office/drawing/2014/main" id="{079B4F4E-762A-E311-81A7-218319358A46}"/>
                </a:ext>
              </a:extLst>
            </p:cNvPr>
            <p:cNvSpPr txBox="1"/>
            <p:nvPr/>
          </p:nvSpPr>
          <p:spPr>
            <a:xfrm>
              <a:off x="40930" y="995240"/>
              <a:ext cx="4918264" cy="7565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800" kern="1200" dirty="0"/>
                <a:t>2. Limitations and Biases </a:t>
              </a:r>
              <a:endParaRPr lang="en-US" sz="2800" kern="1200" dirty="0"/>
            </a:p>
          </p:txBody>
        </p:sp>
      </p:grpSp>
    </p:spTree>
    <p:extLst>
      <p:ext uri="{BB962C8B-B14F-4D97-AF65-F5344CB8AC3E}">
        <p14:creationId xmlns:p14="http://schemas.microsoft.com/office/powerpoint/2010/main" val="234046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2"/>
          <p:cNvSpPr>
            <a:spLocks noGrp="1"/>
          </p:cNvSpPr>
          <p:nvPr>
            <p:ph idx="4294967295"/>
          </p:nvPr>
        </p:nvSpPr>
        <p:spPr>
          <a:xfrm>
            <a:off x="504825" y="1200150"/>
            <a:ext cx="8639175" cy="3998913"/>
          </a:xfrm>
          <a:prstGeom prst="rect">
            <a:avLst/>
          </a:prstGeom>
          <a:noFill/>
          <a:ln w="0">
            <a:noFill/>
          </a:ln>
        </p:spPr>
        <p:txBody>
          <a:bodyPr lIns="91440" tIns="91440" rIns="91440" bIns="91440" anchor="t">
            <a:noAutofit/>
          </a:bodyPr>
          <a:lstStyle/>
          <a:p>
            <a:pPr marL="457200" indent="-342900">
              <a:lnSpc>
                <a:spcPct val="114999"/>
              </a:lnSpc>
              <a:buNone/>
              <a:tabLst>
                <a:tab pos="0" algn="l"/>
              </a:tabLst>
            </a:pPr>
            <a:r>
              <a:rPr lang="en-GB" sz="1800" spc="-1" dirty="0">
                <a:solidFill>
                  <a:srgbClr val="595959"/>
                </a:solidFill>
                <a:latin typeface="Arial"/>
                <a:cs typeface="Arial"/>
              </a:rPr>
              <a:t>Method design limitations</a:t>
            </a:r>
            <a:endParaRPr lang="de-DE" sz="1800" spc="-1" dirty="0">
              <a:solidFill>
                <a:srgbClr val="595959"/>
              </a:solidFill>
              <a:latin typeface="Arial"/>
              <a:cs typeface="Arial"/>
            </a:endParaRPr>
          </a:p>
          <a:p>
            <a:pPr marL="914400" lvl="1" indent="-342900">
              <a:lnSpc>
                <a:spcPct val="114999"/>
              </a:lnSpc>
              <a:buFont typeface="Arial,Sans-Serif"/>
              <a:buChar char="○"/>
              <a:tabLst>
                <a:tab pos="0" algn="l"/>
              </a:tabLst>
            </a:pPr>
            <a:r>
              <a:rPr lang="en-GB" sz="1800" spc="-1" dirty="0">
                <a:solidFill>
                  <a:schemeClr val="accent1">
                    <a:lumMod val="75000"/>
                  </a:schemeClr>
                </a:solidFill>
                <a:latin typeface="Arial"/>
                <a:cs typeface="Arial"/>
              </a:rPr>
              <a:t>Only two time points</a:t>
            </a:r>
            <a:endParaRPr lang="de-DE" sz="1800" spc="-1" dirty="0">
              <a:solidFill>
                <a:schemeClr val="accent1">
                  <a:lumMod val="75000"/>
                </a:schemeClr>
              </a:solidFill>
              <a:latin typeface="Arial"/>
              <a:cs typeface="Arial"/>
            </a:endParaRPr>
          </a:p>
          <a:p>
            <a:pPr marL="914400" lvl="1" indent="-342900">
              <a:lnSpc>
                <a:spcPct val="114999"/>
              </a:lnSpc>
              <a:buFont typeface="Arial,Sans-Serif"/>
              <a:buChar char="○"/>
              <a:tabLst>
                <a:tab pos="0" algn="l"/>
              </a:tabLst>
            </a:pPr>
            <a:r>
              <a:rPr lang="en-GB" sz="1800" spc="-1" dirty="0">
                <a:solidFill>
                  <a:schemeClr val="accent1">
                    <a:lumMod val="75000"/>
                  </a:schemeClr>
                </a:solidFill>
                <a:latin typeface="Arial"/>
                <a:cs typeface="Arial"/>
              </a:rPr>
              <a:t>Only same number of time points per participant</a:t>
            </a:r>
          </a:p>
          <a:p>
            <a:pPr marL="914400" lvl="1" indent="-342900">
              <a:lnSpc>
                <a:spcPct val="114999"/>
              </a:lnSpc>
              <a:buFont typeface="Arial,Sans-Serif"/>
              <a:buChar char="○"/>
              <a:tabLst>
                <a:tab pos="0" algn="l"/>
              </a:tabLst>
            </a:pPr>
            <a:r>
              <a:rPr lang="en-GB" sz="1800" spc="-1" dirty="0">
                <a:solidFill>
                  <a:schemeClr val="accent1">
                    <a:lumMod val="75000"/>
                  </a:schemeClr>
                </a:solidFill>
                <a:latin typeface="Arial"/>
                <a:cs typeface="Arial"/>
              </a:rPr>
              <a:t>Only subset of measures (WM/GM, only surfaces)</a:t>
            </a:r>
            <a:endParaRPr lang="en-GB" dirty="0">
              <a:solidFill>
                <a:schemeClr val="accent1">
                  <a:lumMod val="75000"/>
                </a:schemeClr>
              </a:solidFill>
            </a:endParaRPr>
          </a:p>
          <a:p>
            <a:pPr marL="457200" indent="-342900">
              <a:lnSpc>
                <a:spcPct val="114999"/>
              </a:lnSpc>
              <a:buNone/>
              <a:tabLst>
                <a:tab pos="0" algn="l"/>
              </a:tabLst>
            </a:pPr>
            <a:r>
              <a:rPr lang="en-GB" sz="1800" spc="-1" dirty="0">
                <a:solidFill>
                  <a:srgbClr val="595959"/>
                </a:solidFill>
                <a:latin typeface="Arial"/>
                <a:ea typeface="Arial"/>
              </a:rPr>
              <a:t>Over-Regularization</a:t>
            </a:r>
            <a:endParaRPr lang="de-DE" sz="1800" spc="-1" dirty="0">
              <a:solidFill>
                <a:srgbClr val="595959"/>
              </a:solidFill>
              <a:latin typeface="DejaVu Sans"/>
              <a:ea typeface="Arial"/>
            </a:endParaRPr>
          </a:p>
          <a:p>
            <a:pPr marL="914400" lvl="1" indent="-342900">
              <a:lnSpc>
                <a:spcPct val="114999"/>
              </a:lnSpc>
              <a:buClr>
                <a:srgbClr val="595959"/>
              </a:buClr>
              <a:buFont typeface="Arial"/>
              <a:buChar char="○"/>
              <a:tabLst>
                <a:tab pos="0" algn="l"/>
              </a:tabLst>
            </a:pPr>
            <a:r>
              <a:rPr lang="en-GB" sz="1800" spc="-1" dirty="0">
                <a:solidFill>
                  <a:srgbClr val="595959"/>
                </a:solidFill>
                <a:latin typeface="Arial"/>
                <a:ea typeface="Arial"/>
              </a:rPr>
              <a:t>Temporal</a:t>
            </a:r>
            <a:r>
              <a:rPr lang="en-GB" sz="1800" b="0" strike="noStrike" spc="-1" dirty="0">
                <a:solidFill>
                  <a:srgbClr val="595959"/>
                </a:solidFill>
                <a:latin typeface="Arial"/>
                <a:ea typeface="Arial"/>
              </a:rPr>
              <a:t> smoothing</a:t>
            </a:r>
            <a:endParaRPr lang="en-GB" sz="1800" b="0" strike="noStrike" spc="-1" dirty="0">
              <a:solidFill>
                <a:srgbClr val="595959"/>
              </a:solidFill>
              <a:highlight>
                <a:srgbClr val="FFFF00"/>
              </a:highlight>
              <a:latin typeface="Arial"/>
            </a:endParaRPr>
          </a:p>
          <a:p>
            <a:pPr marL="914400" lvl="1" indent="-342900">
              <a:lnSpc>
                <a:spcPct val="115000"/>
              </a:lnSpc>
              <a:buClr>
                <a:srgbClr val="595959"/>
              </a:buClr>
              <a:buFont typeface="Arial"/>
              <a:buChar char="○"/>
              <a:tabLst>
                <a:tab pos="0" algn="l"/>
              </a:tabLst>
            </a:pPr>
            <a:r>
              <a:rPr lang="en-GB" sz="1800" spc="-1" dirty="0">
                <a:solidFill>
                  <a:srgbClr val="595959"/>
                </a:solidFill>
                <a:latin typeface="Arial"/>
                <a:ea typeface="Arial"/>
              </a:rPr>
              <a:t>Monotonicity assumptions</a:t>
            </a:r>
            <a:endParaRPr lang="de-DE" sz="1800" spc="-1" dirty="0">
              <a:solidFill>
                <a:srgbClr val="595959"/>
              </a:solidFill>
              <a:highlight>
                <a:srgbClr val="FFFF00"/>
              </a:highlight>
              <a:latin typeface="DejaVu Sans"/>
              <a:ea typeface="Arial"/>
            </a:endParaRPr>
          </a:p>
          <a:p>
            <a:pPr marL="457200" indent="-342900">
              <a:lnSpc>
                <a:spcPct val="115000"/>
              </a:lnSpc>
              <a:buNone/>
              <a:tabLst>
                <a:tab pos="0" algn="l"/>
              </a:tabLst>
            </a:pPr>
            <a:r>
              <a:rPr lang="en-GB" sz="1800" spc="-1" dirty="0">
                <a:solidFill>
                  <a:srgbClr val="595959"/>
                </a:solidFill>
                <a:latin typeface="Arial"/>
              </a:rPr>
              <a:t>Processing Biases</a:t>
            </a:r>
            <a:endParaRPr lang="de-DE" sz="1800" b="0" strike="noStrike" spc="-1" dirty="0">
              <a:solidFill>
                <a:srgbClr val="595959"/>
              </a:solidFill>
              <a:latin typeface="Arial"/>
            </a:endParaRPr>
          </a:p>
          <a:p>
            <a:pPr marL="914400" lvl="1" indent="-342900">
              <a:lnSpc>
                <a:spcPct val="115000"/>
              </a:lnSpc>
              <a:buClr>
                <a:srgbClr val="595959"/>
              </a:buClr>
              <a:buFont typeface="Arial"/>
              <a:buChar char="○"/>
              <a:tabLst>
                <a:tab pos="0" algn="l"/>
              </a:tabLst>
            </a:pPr>
            <a:r>
              <a:rPr lang="en-GB" sz="1800" spc="-1" dirty="0">
                <a:solidFill>
                  <a:srgbClr val="595959"/>
                </a:solidFill>
                <a:latin typeface="Arial"/>
              </a:rPr>
              <a:t>Interpolation asymmetry bias</a:t>
            </a:r>
          </a:p>
          <a:p>
            <a:pPr marL="914400" lvl="1" indent="-342900">
              <a:lnSpc>
                <a:spcPct val="115000"/>
              </a:lnSpc>
              <a:buClr>
                <a:srgbClr val="595959"/>
              </a:buClr>
              <a:buFont typeface="Arial"/>
              <a:buChar char="○"/>
              <a:tabLst>
                <a:tab pos="0" algn="l"/>
              </a:tabLst>
            </a:pPr>
            <a:r>
              <a:rPr lang="en-GB" sz="1800" strike="noStrike" spc="-1" dirty="0">
                <a:solidFill>
                  <a:srgbClr val="595959"/>
                </a:solidFill>
                <a:latin typeface="Arial"/>
              </a:rPr>
              <a:t>Asymmetric information transfer bias</a:t>
            </a:r>
            <a:endParaRPr lang="de-DE" sz="1800" strike="noStrike" spc="-1" dirty="0">
              <a:solidFill>
                <a:srgbClr val="595959"/>
              </a:solidFill>
              <a:latin typeface="Arial"/>
            </a:endParaRPr>
          </a:p>
          <a:p>
            <a:pPr marL="571500" lvl="1" indent="0">
              <a:lnSpc>
                <a:spcPct val="114999"/>
              </a:lnSpc>
              <a:buClr>
                <a:srgbClr val="595959"/>
              </a:buClr>
              <a:buNone/>
              <a:tabLst>
                <a:tab pos="0" algn="l"/>
              </a:tabLst>
            </a:pPr>
            <a:endParaRPr lang="en-GB" sz="1800" b="0" strike="noStrike" spc="-1" dirty="0">
              <a:solidFill>
                <a:srgbClr val="595959"/>
              </a:solidFill>
              <a:latin typeface="Arial"/>
            </a:endParaRPr>
          </a:p>
          <a:p>
            <a:pPr marL="457200" indent="-342900">
              <a:lnSpc>
                <a:spcPct val="115000"/>
              </a:lnSpc>
              <a:buNone/>
              <a:tabLst>
                <a:tab pos="0" algn="l"/>
              </a:tabLst>
            </a:pPr>
            <a:endParaRPr lang="en-GB" sz="1800" b="0" strike="noStrike" spc="-1" dirty="0">
              <a:solidFill>
                <a:srgbClr val="595959"/>
              </a:solidFill>
              <a:latin typeface="Arial"/>
            </a:endParaRPr>
          </a:p>
          <a:p>
            <a:pPr>
              <a:lnSpc>
                <a:spcPct val="115000"/>
              </a:lnSpc>
              <a:buNone/>
              <a:tabLst>
                <a:tab pos="0" algn="l"/>
              </a:tabLst>
            </a:pPr>
            <a:endParaRPr lang="de-DE" sz="1800" spc="-1" dirty="0">
              <a:solidFill>
                <a:srgbClr val="000000"/>
              </a:solidFill>
              <a:latin typeface="Arial"/>
            </a:endParaRPr>
          </a:p>
        </p:txBody>
      </p:sp>
      <p:sp>
        <p:nvSpPr>
          <p:cNvPr id="5" name="PlaceHolder 1"/>
          <p:cNvSpPr txBox="1">
            <a:spLocks/>
          </p:cNvSpPr>
          <p:nvPr/>
        </p:nvSpPr>
        <p:spPr>
          <a:xfrm>
            <a:off x="360000" y="180000"/>
            <a:ext cx="8639640" cy="799560"/>
          </a:xfrm>
          <a:prstGeom prst="rect">
            <a:avLst/>
          </a:prstGeom>
          <a:noFill/>
          <a:ln w="0">
            <a:noFill/>
          </a:ln>
        </p:spPr>
        <p:txBody>
          <a:bodyPr tIns="91440" bIns="9144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 normalizeH="0" baseline="0" noProof="0" dirty="0">
                <a:ln>
                  <a:noFill/>
                </a:ln>
                <a:solidFill>
                  <a:srgbClr val="00324D"/>
                </a:solidFill>
                <a:effectLst/>
                <a:uLnTx/>
                <a:uFillTx/>
                <a:latin typeface="Arial"/>
                <a:ea typeface="Arial"/>
                <a:cs typeface="+mj-cs"/>
              </a:rPr>
              <a:t>Limitations and Biases of Methods</a:t>
            </a:r>
            <a:endParaRPr kumimoji="0" lang="de-DE" sz="2800" b="0" i="0" u="none" strike="noStrike" kern="1200" cap="none" spc="-1" normalizeH="0" baseline="0" noProof="0" dirty="0">
              <a:ln>
                <a:noFill/>
              </a:ln>
              <a:solidFill>
                <a:srgbClr val="000000"/>
              </a:solidFill>
              <a:effectLst/>
              <a:uLnTx/>
              <a:uFillTx/>
              <a:latin typeface="Arial"/>
              <a:ea typeface="+mj-ea"/>
              <a:cs typeface="+mj-cs"/>
            </a:endParaRPr>
          </a:p>
        </p:txBody>
      </p:sp>
      <p:sp>
        <p:nvSpPr>
          <p:cNvPr id="2" name="PlaceHolder 2">
            <a:extLst>
              <a:ext uri="{FF2B5EF4-FFF2-40B4-BE49-F238E27FC236}">
                <a16:creationId xmlns:a16="http://schemas.microsoft.com/office/drawing/2014/main" id="{21986A91-F8D9-A79A-9DD5-3D34434DEB2F}"/>
              </a:ext>
            </a:extLst>
          </p:cNvPr>
          <p:cNvSpPr txBox="1">
            <a:spLocks/>
          </p:cNvSpPr>
          <p:nvPr/>
        </p:nvSpPr>
        <p:spPr>
          <a:xfrm>
            <a:off x="8640000" y="5199840"/>
            <a:ext cx="359640" cy="399600"/>
          </a:xfrm>
          <a:prstGeom prst="rect">
            <a:avLst/>
          </a:prstGeom>
          <a:noFill/>
          <a:ln w="0">
            <a:noFill/>
          </a:ln>
        </p:spPr>
        <p:txBody>
          <a:bodyPr tIns="91440" bIns="91440" anchor="ctr">
            <a:noAutofit/>
          </a:bodyPr>
          <a:lstStyle>
            <a:defPPr>
              <a:defRPr lang="en-US"/>
            </a:defPPr>
            <a:lvl1pPr marL="0" algn="ctr" defTabSz="914400" rtl="0" eaLnBrk="1" latinLnBrk="0" hangingPunct="1">
              <a:lnSpc>
                <a:spcPct val="100000"/>
              </a:lnSpc>
              <a:buNone/>
              <a:tabLst>
                <a:tab pos="0" algn="l"/>
              </a:tabLst>
              <a:defRPr lang="de-DE" sz="8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4FC9E0-011F-43E9-9EF8-FC182D4B95F7}" type="slidenum">
              <a:rPr lang="en-DE" smtClean="0"/>
              <a:pPr/>
              <a:t>9</a:t>
            </a:fld>
            <a:endParaRPr lang="en-DE" dirty="0">
              <a:latin typeface="Times New Roman"/>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5322</TotalTime>
  <Words>6197</Words>
  <Application>Microsoft Macintosh PowerPoint</Application>
  <PresentationFormat>On-screen Show (16:10)</PresentationFormat>
  <Paragraphs>811</Paragraphs>
  <Slides>69</Slides>
  <Notes>61</Notes>
  <HiddenSlides>2</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69</vt:i4>
      </vt:variant>
    </vt:vector>
  </HeadingPairs>
  <TitlesOfParts>
    <vt:vector size="83" baseType="lpstr">
      <vt:lpstr>ＭＳ Ｐゴシック</vt:lpstr>
      <vt:lpstr>Aptos</vt:lpstr>
      <vt:lpstr>Aptos Display</vt:lpstr>
      <vt:lpstr>Arial</vt:lpstr>
      <vt:lpstr>Arial,Sans-Serif</vt:lpstr>
      <vt:lpstr>Consolas</vt:lpstr>
      <vt:lpstr>Courier New</vt:lpstr>
      <vt:lpstr>DejaVu Sans</vt:lpstr>
      <vt:lpstr>ElsevierGulliver</vt:lpstr>
      <vt:lpstr>Google Sans</vt:lpstr>
      <vt:lpstr>Open Sans</vt:lpstr>
      <vt:lpstr>Times New Roman</vt:lpstr>
      <vt:lpstr>Wingdings</vt:lpstr>
      <vt:lpstr>1_Office Theme</vt:lpstr>
      <vt:lpstr>PowerPoint Presentation</vt:lpstr>
      <vt:lpstr>PowerPoint Presentation</vt:lpstr>
      <vt:lpstr>PowerPoint Presentation</vt:lpstr>
      <vt:lpstr>Example: Muscle Mass</vt:lpstr>
      <vt:lpstr>Longitudinal Analysis</vt:lpstr>
      <vt:lpstr>What can we do with FreeSurfer?</vt:lpstr>
      <vt:lpstr>Longitudinal Data</vt:lpstr>
      <vt:lpstr>PowerPoint Presentation</vt:lpstr>
      <vt:lpstr>PowerPoint Presentation</vt:lpstr>
      <vt:lpstr>PowerPoint Presentation</vt:lpstr>
      <vt:lpstr>PowerPoint Presentation</vt:lpstr>
      <vt:lpstr>Interpolation Asymmetry Bias</vt:lpstr>
      <vt:lpstr>PowerPoint Presentation</vt:lpstr>
      <vt:lpstr>PowerPoint Presentation</vt:lpstr>
      <vt:lpstr>PowerPoint Presentation</vt:lpstr>
      <vt:lpstr>PowerPoint Presentation</vt:lpstr>
      <vt:lpstr>PowerPoint Presentation</vt:lpstr>
      <vt:lpstr>PowerPoint Presentation</vt:lpstr>
      <vt:lpstr>Asymmetric Information Transfer Bias</vt:lpstr>
      <vt:lpstr>Asymmetric Information Transfer Bias</vt:lpstr>
      <vt:lpstr>Asymmetric Information Transfer Bias</vt:lpstr>
      <vt:lpstr>PowerPoint Presentation</vt:lpstr>
      <vt:lpstr>PowerPoint Presentation</vt:lpstr>
      <vt:lpstr>PowerPoint Presentation</vt:lpstr>
      <vt:lpstr>PowerPoint Presentation</vt:lpstr>
      <vt:lpstr>a) Unbiased and Symmetric Registration</vt:lpstr>
      <vt:lpstr>a) Unbiased and Symmetric Registration</vt:lpstr>
      <vt:lpstr>a) Unbiased and Symmetric Registration</vt:lpstr>
      <vt:lpstr>a) Unbiased and Symmetric Registration</vt:lpstr>
      <vt:lpstr>Robust Registration</vt:lpstr>
      <vt:lpstr>b) Reducing the influence of outliers</vt:lpstr>
      <vt:lpstr>b) Reducing the influence of outliers</vt:lpstr>
      <vt:lpstr>b) Reducing the influence of outliers</vt:lpstr>
      <vt:lpstr>b) Reducing the influence of outliers</vt:lpstr>
      <vt:lpstr>PowerPoint Presentation</vt:lpstr>
      <vt:lpstr>Robust Registration</vt:lpstr>
      <vt:lpstr>Robust Within-Person Template</vt:lpstr>
      <vt:lpstr>Robust Registration and Template</vt:lpstr>
      <vt:lpstr>Longitudinal FastSurfer / FreeSurfer</vt:lpstr>
      <vt:lpstr>Longitudinal FastSurfer / FreeSurfer</vt:lpstr>
      <vt:lpstr>Longitudinal FastSurfer / FreeSurfer</vt:lpstr>
      <vt:lpstr>Longitudinal FastSurfer / FreeSurfer</vt:lpstr>
      <vt:lpstr>Asymmetric Information Transfer Bias</vt:lpstr>
      <vt:lpstr>PowerPoint Presentation</vt:lpstr>
      <vt:lpstr>PowerPoint Presentation</vt:lpstr>
      <vt:lpstr>1) Region Volume Reliability</vt:lpstr>
      <vt:lpstr>2) Sample Sizes</vt:lpstr>
      <vt:lpstr>3) Cortical Thickness Reliability</vt:lpstr>
      <vt:lpstr>3) Cortical Thickness Reliability</vt:lpstr>
      <vt:lpstr>PowerPoint Presentation</vt:lpstr>
      <vt:lpstr>PowerPoint Presentation</vt:lpstr>
      <vt:lpstr>PowerPoint Presentation</vt:lpstr>
      <vt:lpstr>PowerPoint Presentation</vt:lpstr>
      <vt:lpstr>PowerPoint Presentation</vt:lpstr>
      <vt:lpstr>PowerPoint Presentation</vt:lpstr>
      <vt:lpstr>FreeSurfer Commands: recon-all</vt:lpstr>
      <vt:lpstr>FreeSurfer Commands: recon-all</vt:lpstr>
      <vt:lpstr>FreeSurfer Commands: recon-all</vt:lpstr>
      <vt:lpstr>FreeSurfer Commands: recon-all</vt:lpstr>
      <vt:lpstr>Output in $subjects_dir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FreeSurfer  Regions-of-Interest (ROIs)</dc:title>
  <dc:subject/>
  <dc:creator>Martin Reuter</dc:creator>
  <dc:description/>
  <cp:lastModifiedBy>Reuter, Martin,Ph.D.</cp:lastModifiedBy>
  <cp:revision>124</cp:revision>
  <cp:lastPrinted>2025-08-11T16:36:35Z</cp:lastPrinted>
  <dcterms:created xsi:type="dcterms:W3CDTF">2014-04-25T13:33:48Z</dcterms:created>
  <dcterms:modified xsi:type="dcterms:W3CDTF">2026-06-05T09:39:22Z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5</vt:i4>
  </property>
  <property fmtid="{D5CDD505-2E9C-101B-9397-08002B2CF9AE}" pid="3" name="Notes">
    <vt:i4>42</vt:i4>
  </property>
  <property fmtid="{D5CDD505-2E9C-101B-9397-08002B2CF9AE}" pid="4" name="PresentationFormat">
    <vt:lpwstr>Bildschirmpräsentation (16:10)</vt:lpwstr>
  </property>
  <property fmtid="{D5CDD505-2E9C-101B-9397-08002B2CF9AE}" pid="5" name="Slides">
    <vt:i4>46</vt:i4>
  </property>
</Properties>
</file>