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88" r:id="rId1"/>
  </p:sldMasterIdLst>
  <p:notesMasterIdLst>
    <p:notesMasterId r:id="rId64"/>
  </p:notesMasterIdLst>
  <p:handoutMasterIdLst>
    <p:handoutMasterId r:id="rId65"/>
  </p:handoutMasterIdLst>
  <p:sldIdLst>
    <p:sldId id="425" r:id="rId2"/>
    <p:sldId id="362" r:id="rId3"/>
    <p:sldId id="442" r:id="rId4"/>
    <p:sldId id="443" r:id="rId5"/>
    <p:sldId id="359" r:id="rId6"/>
    <p:sldId id="433" r:id="rId7"/>
    <p:sldId id="332" r:id="rId8"/>
    <p:sldId id="465" r:id="rId9"/>
    <p:sldId id="390" r:id="rId10"/>
    <p:sldId id="444" r:id="rId11"/>
    <p:sldId id="445" r:id="rId12"/>
    <p:sldId id="480" r:id="rId13"/>
    <p:sldId id="447" r:id="rId14"/>
    <p:sldId id="466" r:id="rId15"/>
    <p:sldId id="449" r:id="rId16"/>
    <p:sldId id="393" r:id="rId17"/>
    <p:sldId id="450" r:id="rId18"/>
    <p:sldId id="479" r:id="rId19"/>
    <p:sldId id="375" r:id="rId20"/>
    <p:sldId id="460" r:id="rId21"/>
    <p:sldId id="376" r:id="rId22"/>
    <p:sldId id="475" r:id="rId23"/>
    <p:sldId id="476" r:id="rId24"/>
    <p:sldId id="467" r:id="rId25"/>
    <p:sldId id="426" r:id="rId26"/>
    <p:sldId id="350" r:id="rId27"/>
    <p:sldId id="349" r:id="rId28"/>
    <p:sldId id="431" r:id="rId29"/>
    <p:sldId id="428" r:id="rId30"/>
    <p:sldId id="430" r:id="rId31"/>
    <p:sldId id="334" r:id="rId32"/>
    <p:sldId id="335" r:id="rId33"/>
    <p:sldId id="452" r:id="rId34"/>
    <p:sldId id="477" r:id="rId35"/>
    <p:sldId id="478" r:id="rId36"/>
    <p:sldId id="432" r:id="rId37"/>
    <p:sldId id="434" r:id="rId38"/>
    <p:sldId id="474" r:id="rId39"/>
    <p:sldId id="435" r:id="rId40"/>
    <p:sldId id="377" r:id="rId41"/>
    <p:sldId id="468" r:id="rId42"/>
    <p:sldId id="469" r:id="rId43"/>
    <p:sldId id="342" r:id="rId44"/>
    <p:sldId id="338" r:id="rId45"/>
    <p:sldId id="470" r:id="rId46"/>
    <p:sldId id="356" r:id="rId47"/>
    <p:sldId id="408" r:id="rId48"/>
    <p:sldId id="409" r:id="rId49"/>
    <p:sldId id="410" r:id="rId50"/>
    <p:sldId id="411" r:id="rId51"/>
    <p:sldId id="413" r:id="rId52"/>
    <p:sldId id="473" r:id="rId53"/>
    <p:sldId id="471" r:id="rId54"/>
    <p:sldId id="472" r:id="rId55"/>
    <p:sldId id="314" r:id="rId56"/>
    <p:sldId id="440" r:id="rId57"/>
    <p:sldId id="481" r:id="rId58"/>
    <p:sldId id="446" r:id="rId59"/>
    <p:sldId id="374" r:id="rId60"/>
    <p:sldId id="427" r:id="rId61"/>
    <p:sldId id="448" r:id="rId62"/>
    <p:sldId id="461" r:id="rId63"/>
  </p:sldIdLst>
  <p:sldSz cx="10287000" cy="6858000" type="35mm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FEF9"/>
    <a:srgbClr val="FFF75E"/>
    <a:srgbClr val="DC0081"/>
    <a:srgbClr val="FFFFFF"/>
    <a:srgbClr val="00FF00"/>
    <a:srgbClr val="FD1414"/>
    <a:srgbClr val="1004FA"/>
    <a:srgbClr val="04E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39533-AD64-4745-A706-228E2A8FA208}" v="54" dt="2023-06-27T20:22:26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108" y="26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814" y="96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9.xml"/><Relationship Id="rId3" Type="http://schemas.openxmlformats.org/officeDocument/2006/relationships/slide" Target="slides/slide35.xml"/><Relationship Id="rId7" Type="http://schemas.openxmlformats.org/officeDocument/2006/relationships/slide" Target="slides/slide48.xml"/><Relationship Id="rId2" Type="http://schemas.openxmlformats.org/officeDocument/2006/relationships/slide" Target="slides/slide34.xml"/><Relationship Id="rId1" Type="http://schemas.openxmlformats.org/officeDocument/2006/relationships/slide" Target="slides/slide31.xml"/><Relationship Id="rId6" Type="http://schemas.openxmlformats.org/officeDocument/2006/relationships/slide" Target="slides/slide47.xml"/><Relationship Id="rId5" Type="http://schemas.openxmlformats.org/officeDocument/2006/relationships/slide" Target="slides/slide46.xml"/><Relationship Id="rId10" Type="http://schemas.openxmlformats.org/officeDocument/2006/relationships/slide" Target="slides/slide51.xml"/><Relationship Id="rId4" Type="http://schemas.openxmlformats.org/officeDocument/2006/relationships/slide" Target="slides/slide44.xml"/><Relationship Id="rId9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G" userId="09f2be278dfc7d93" providerId="LiveId" clId="{B8539533-AD64-4745-A706-228E2A8FA208}"/>
    <pc:docChg chg="undo custSel modSld modShowInfo">
      <pc:chgData name="Doug G" userId="09f2be278dfc7d93" providerId="LiveId" clId="{B8539533-AD64-4745-A706-228E2A8FA208}" dt="2023-06-27T20:22:26.504" v="65"/>
      <pc:docMkLst>
        <pc:docMk/>
      </pc:docMkLst>
      <pc:sldChg chg="modSp modAnim">
        <pc:chgData name="Doug G" userId="09f2be278dfc7d93" providerId="LiveId" clId="{B8539533-AD64-4745-A706-228E2A8FA208}" dt="2023-06-27T02:28:29.885" v="42" actId="20577"/>
        <pc:sldMkLst>
          <pc:docMk/>
          <pc:sldMk cId="0" sldId="338"/>
        </pc:sldMkLst>
        <pc:spChg chg="mod">
          <ac:chgData name="Doug G" userId="09f2be278dfc7d93" providerId="LiveId" clId="{B8539533-AD64-4745-A706-228E2A8FA208}" dt="2023-06-27T02:28:28.273" v="41" actId="20577"/>
          <ac:spMkLst>
            <pc:docMk/>
            <pc:sldMk cId="0" sldId="338"/>
            <ac:spMk id="4" creationId="{00000000-0000-0000-0000-000000000000}"/>
          </ac:spMkLst>
        </pc:spChg>
      </pc:sldChg>
      <pc:sldChg chg="modSp modAnim">
        <pc:chgData name="Doug G" userId="09f2be278dfc7d93" providerId="LiveId" clId="{B8539533-AD64-4745-A706-228E2A8FA208}" dt="2023-06-27T02:27:01.523" v="37" actId="313"/>
        <pc:sldMkLst>
          <pc:docMk/>
          <pc:sldMk cId="0" sldId="342"/>
        </pc:sldMkLst>
        <pc:spChg chg="mod">
          <ac:chgData name="Doug G" userId="09f2be278dfc7d93" providerId="LiveId" clId="{B8539533-AD64-4745-A706-228E2A8FA208}" dt="2023-06-27T02:27:01.523" v="37" actId="313"/>
          <ac:spMkLst>
            <pc:docMk/>
            <pc:sldMk cId="0" sldId="342"/>
            <ac:spMk id="48134" creationId="{00000000-0000-0000-0000-000000000000}"/>
          </ac:spMkLst>
        </pc:spChg>
      </pc:sldChg>
      <pc:sldChg chg="modSp mod modAnim">
        <pc:chgData name="Doug G" userId="09f2be278dfc7d93" providerId="LiveId" clId="{B8539533-AD64-4745-A706-228E2A8FA208}" dt="2023-06-27T02:29:04.476" v="49"/>
        <pc:sldMkLst>
          <pc:docMk/>
          <pc:sldMk cId="0" sldId="356"/>
        </pc:sldMkLst>
        <pc:spChg chg="mod">
          <ac:chgData name="Doug G" userId="09f2be278dfc7d93" providerId="LiveId" clId="{B8539533-AD64-4745-A706-228E2A8FA208}" dt="2023-06-27T02:28:51.761" v="46" actId="20577"/>
          <ac:spMkLst>
            <pc:docMk/>
            <pc:sldMk cId="0" sldId="356"/>
            <ac:spMk id="4" creationId="{00000000-0000-0000-0000-000000000000}"/>
          </ac:spMkLst>
        </pc:spChg>
        <pc:spChg chg="mod">
          <ac:chgData name="Doug G" userId="09f2be278dfc7d93" providerId="LiveId" clId="{B8539533-AD64-4745-A706-228E2A8FA208}" dt="2023-06-27T02:29:00.321" v="47" actId="1076"/>
          <ac:spMkLst>
            <pc:docMk/>
            <pc:sldMk cId="0" sldId="356"/>
            <ac:spMk id="52227" creationId="{00000000-0000-0000-0000-000000000000}"/>
          </ac:spMkLst>
        </pc:spChg>
      </pc:sldChg>
      <pc:sldChg chg="modAnim">
        <pc:chgData name="Doug G" userId="09f2be278dfc7d93" providerId="LiveId" clId="{B8539533-AD64-4745-A706-228E2A8FA208}" dt="2023-06-27T02:09:09.542" v="1"/>
        <pc:sldMkLst>
          <pc:docMk/>
          <pc:sldMk cId="0" sldId="393"/>
        </pc:sldMkLst>
      </pc:sldChg>
      <pc:sldChg chg="modAnim">
        <pc:chgData name="Doug G" userId="09f2be278dfc7d93" providerId="LiveId" clId="{B8539533-AD64-4745-A706-228E2A8FA208}" dt="2023-06-27T02:30:43.927" v="60"/>
        <pc:sldMkLst>
          <pc:docMk/>
          <pc:sldMk cId="0" sldId="413"/>
        </pc:sldMkLst>
      </pc:sldChg>
      <pc:sldChg chg="modSp mod">
        <pc:chgData name="Doug G" userId="09f2be278dfc7d93" providerId="LiveId" clId="{B8539533-AD64-4745-A706-228E2A8FA208}" dt="2023-06-27T02:20:50.029" v="8" actId="27636"/>
        <pc:sldMkLst>
          <pc:docMk/>
          <pc:sldMk cId="0" sldId="426"/>
        </pc:sldMkLst>
        <pc:spChg chg="mod">
          <ac:chgData name="Doug G" userId="09f2be278dfc7d93" providerId="LiveId" clId="{B8539533-AD64-4745-A706-228E2A8FA208}" dt="2023-06-27T02:20:50.029" v="8" actId="27636"/>
          <ac:spMkLst>
            <pc:docMk/>
            <pc:sldMk cId="0" sldId="426"/>
            <ac:spMk id="3" creationId="{00000000-0000-0000-0000-000000000000}"/>
          </ac:spMkLst>
        </pc:spChg>
      </pc:sldChg>
      <pc:sldChg chg="modAnim">
        <pc:chgData name="Doug G" userId="09f2be278dfc7d93" providerId="LiveId" clId="{B8539533-AD64-4745-A706-228E2A8FA208}" dt="2023-06-27T02:18:33.812" v="3"/>
        <pc:sldMkLst>
          <pc:docMk/>
          <pc:sldMk cId="0" sldId="432"/>
        </pc:sldMkLst>
      </pc:sldChg>
      <pc:sldChg chg="delSp modSp mod modAnim">
        <pc:chgData name="Doug G" userId="09f2be278dfc7d93" providerId="LiveId" clId="{B8539533-AD64-4745-A706-228E2A8FA208}" dt="2023-06-27T02:23:20.539" v="23"/>
        <pc:sldMkLst>
          <pc:docMk/>
          <pc:sldMk cId="0" sldId="434"/>
        </pc:sldMkLst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15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16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10.227" v="14" actId="1076"/>
          <ac:spMkLst>
            <pc:docMk/>
            <pc:sldMk cId="0" sldId="434"/>
            <ac:spMk id="17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14.311" v="15" actId="1076"/>
          <ac:spMkLst>
            <pc:docMk/>
            <pc:sldMk cId="0" sldId="434"/>
            <ac:spMk id="18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19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20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21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22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25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26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1:03.015" v="10" actId="20577"/>
          <ac:spMkLst>
            <pc:docMk/>
            <pc:sldMk cId="0" sldId="434"/>
            <ac:spMk id="30" creationId="{00000000-0000-0000-0000-000000000000}"/>
          </ac:spMkLst>
        </pc:spChg>
        <pc:spChg chg="del mod topLvl">
          <ac:chgData name="Doug G" userId="09f2be278dfc7d93" providerId="LiveId" clId="{B8539533-AD64-4745-A706-228E2A8FA208}" dt="2023-06-27T02:20:59.868" v="9" actId="478"/>
          <ac:spMkLst>
            <pc:docMk/>
            <pc:sldMk cId="0" sldId="434"/>
            <ac:spMk id="31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44041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44043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44044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44045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44046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44047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44056" creationId="{00000000-0000-0000-0000-000000000000}"/>
          </ac:spMkLst>
        </pc:spChg>
        <pc:spChg chg="mod topLvl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44057" creationId="{00000000-0000-0000-0000-000000000000}"/>
          </ac:spMkLst>
        </pc:spChg>
        <pc:spChg chg="mod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44060" creationId="{00000000-0000-0000-0000-000000000000}"/>
          </ac:spMkLst>
        </pc:spChg>
        <pc:spChg chg="mod">
          <ac:chgData name="Doug G" userId="09f2be278dfc7d93" providerId="LiveId" clId="{B8539533-AD64-4745-A706-228E2A8FA208}" dt="2023-06-27T02:22:01.784" v="13" actId="165"/>
          <ac:spMkLst>
            <pc:docMk/>
            <pc:sldMk cId="0" sldId="434"/>
            <ac:spMk id="44061" creationId="{00000000-0000-0000-0000-000000000000}"/>
          </ac:spMkLst>
        </pc:spChg>
        <pc:grpChg chg="del">
          <ac:chgData name="Doug G" userId="09f2be278dfc7d93" providerId="LiveId" clId="{B8539533-AD64-4745-A706-228E2A8FA208}" dt="2023-06-27T02:22:01.784" v="13" actId="165"/>
          <ac:grpSpMkLst>
            <pc:docMk/>
            <pc:sldMk cId="0" sldId="434"/>
            <ac:grpSpMk id="44037" creationId="{00000000-0000-0000-0000-000000000000}"/>
          </ac:grpSpMkLst>
        </pc:grpChg>
        <pc:grpChg chg="del mod">
          <ac:chgData name="Doug G" userId="09f2be278dfc7d93" providerId="LiveId" clId="{B8539533-AD64-4745-A706-228E2A8FA208}" dt="2023-06-27T02:20:49.965" v="7" actId="165"/>
          <ac:grpSpMkLst>
            <pc:docMk/>
            <pc:sldMk cId="0" sldId="434"/>
            <ac:grpSpMk id="44038" creationId="{00000000-0000-0000-0000-000000000000}"/>
          </ac:grpSpMkLst>
        </pc:grpChg>
        <pc:grpChg chg="mod topLvl">
          <ac:chgData name="Doug G" userId="09f2be278dfc7d93" providerId="LiveId" clId="{B8539533-AD64-4745-A706-228E2A8FA208}" dt="2023-06-27T02:22:01.784" v="13" actId="165"/>
          <ac:grpSpMkLst>
            <pc:docMk/>
            <pc:sldMk cId="0" sldId="434"/>
            <ac:grpSpMk id="44042" creationId="{00000000-0000-0000-0000-000000000000}"/>
          </ac:grpSpMkLst>
        </pc:grpChg>
      </pc:sldChg>
      <pc:sldChg chg="modSp">
        <pc:chgData name="Doug G" userId="09f2be278dfc7d93" providerId="LiveId" clId="{B8539533-AD64-4745-A706-228E2A8FA208}" dt="2023-06-27T20:22:14.942" v="64"/>
        <pc:sldMkLst>
          <pc:docMk/>
          <pc:sldMk cId="2223549856" sldId="447"/>
        </pc:sldMkLst>
        <pc:spChg chg="mod">
          <ac:chgData name="Doug G" userId="09f2be278dfc7d93" providerId="LiveId" clId="{B8539533-AD64-4745-A706-228E2A8FA208}" dt="2023-06-27T20:22:14.942" v="64"/>
          <ac:spMkLst>
            <pc:docMk/>
            <pc:sldMk cId="2223549856" sldId="447"/>
            <ac:spMk id="2" creationId="{616123ED-3481-ACD8-8207-4CBAFBD3C94D}"/>
          </ac:spMkLst>
        </pc:spChg>
      </pc:sldChg>
      <pc:sldChg chg="modSp">
        <pc:chgData name="Doug G" userId="09f2be278dfc7d93" providerId="LiveId" clId="{B8539533-AD64-4745-A706-228E2A8FA208}" dt="2023-06-27T20:22:26.504" v="65"/>
        <pc:sldMkLst>
          <pc:docMk/>
          <pc:sldMk cId="700879962" sldId="479"/>
        </pc:sldMkLst>
        <pc:spChg chg="mod">
          <ac:chgData name="Doug G" userId="09f2be278dfc7d93" providerId="LiveId" clId="{B8539533-AD64-4745-A706-228E2A8FA208}" dt="2023-06-27T20:22:26.504" v="65"/>
          <ac:spMkLst>
            <pc:docMk/>
            <pc:sldMk cId="700879962" sldId="479"/>
            <ac:spMk id="25" creationId="{B28B82DC-47C8-0DB4-B51A-56EB6828EDD3}"/>
          </ac:spMkLst>
        </pc:spChg>
      </pc:sldChg>
      <pc:sldChg chg="modSp">
        <pc:chgData name="Doug G" userId="09f2be278dfc7d93" providerId="LiveId" clId="{B8539533-AD64-4745-A706-228E2A8FA208}" dt="2023-06-27T20:22:03.923" v="63" actId="313"/>
        <pc:sldMkLst>
          <pc:docMk/>
          <pc:sldMk cId="2851452945" sldId="480"/>
        </pc:sldMkLst>
        <pc:spChg chg="mod">
          <ac:chgData name="Doug G" userId="09f2be278dfc7d93" providerId="LiveId" clId="{B8539533-AD64-4745-A706-228E2A8FA208}" dt="2023-06-27T20:22:03.923" v="63" actId="313"/>
          <ac:spMkLst>
            <pc:docMk/>
            <pc:sldMk cId="2851452945" sldId="480"/>
            <ac:spMk id="13" creationId="{2A72616D-094C-311E-5B9B-6A195F1ED33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167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2" tIns="46937" rIns="95552" bIns="46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23900"/>
            <a:ext cx="5383212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33269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565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0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19138"/>
            <a:ext cx="5402263" cy="3600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Set SUBJECTS_DIR, issue a command (mksubjdirs) to create directory structure. Convert (using mri_convert) data to COR format and store in mri/RRR, run recon-all. Typically, we acquire 3 high-quality T1 volumes to use as input to reconstruction (128-slice sagital, 1 mm in-plane resolution).</a:t>
            </a:r>
          </a:p>
        </p:txBody>
      </p:sp>
    </p:spTree>
    <p:extLst>
      <p:ext uri="{BB962C8B-B14F-4D97-AF65-F5344CB8AC3E}">
        <p14:creationId xmlns:p14="http://schemas.microsoft.com/office/powerpoint/2010/main" val="3832985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19138"/>
            <a:ext cx="5402263" cy="3600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Set SUBJECTS_DIR, issue a command (mksubjdirs) to create directory structure. Convert (using mri_convert) data to COR format and store in mri/RRR, run recon-all. Typically, we acquire 3 high-quality T1 volumes to use as input to reconstruction (128-slice sagital, 1 mm in-plane resolution).</a:t>
            </a:r>
          </a:p>
        </p:txBody>
      </p:sp>
    </p:spTree>
    <p:extLst>
      <p:ext uri="{BB962C8B-B14F-4D97-AF65-F5344CB8AC3E}">
        <p14:creationId xmlns:p14="http://schemas.microsoft.com/office/powerpoint/2010/main" val="1232855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18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913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918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76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7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10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48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92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52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23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679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50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33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899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A23F752-5EC5-4780-9D4C-E847A7E0719A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8806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57263" y="720725"/>
            <a:ext cx="5400675" cy="36004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806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095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n-cs"/>
              </a:rPr>
              <a:t>No matter how many data points you have, there is still only one slope and one intercept.</a:t>
            </a:r>
          </a:p>
        </p:txBody>
      </p:sp>
    </p:spTree>
    <p:extLst>
      <p:ext uri="{BB962C8B-B14F-4D97-AF65-F5344CB8AC3E}">
        <p14:creationId xmlns:p14="http://schemas.microsoft.com/office/powerpoint/2010/main" val="3901581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00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8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42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5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2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3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94187" y="1295401"/>
            <a:ext cx="7298627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286" y="1524000"/>
            <a:ext cx="731042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287" y="3299013"/>
            <a:ext cx="731042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4431D-2CA2-42DE-86D9-2A0BC6173CAC}" type="datetimeFigureOut">
              <a:rPr lang="en-US" altLang="en-US" smtClean="0"/>
              <a:pPr>
                <a:defRPr/>
              </a:pPr>
              <a:t>6/27/2023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10001250" y="6583363"/>
            <a:ext cx="5715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D5A2DF27-2A2A-454F-A621-9C0AA73B433B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3" y="611872"/>
            <a:ext cx="4589488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3" y="1787856"/>
            <a:ext cx="4589488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BF9EA-AB5E-4665-AFA0-A9D72438A2A7}" type="datetimeFigureOut">
              <a:rPr lang="en-US" altLang="en-US" smtClean="0"/>
              <a:pPr>
                <a:defRPr/>
              </a:pPr>
              <a:t>6/27/2023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F7DA2-2EE3-4AC8-BB83-BA35C71B0E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726944" y="359393"/>
            <a:ext cx="4114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788EA-872C-4194-BD46-4A0A0900401E}" type="datetimeFigureOut">
              <a:rPr lang="en-US" altLang="en-US" smtClean="0"/>
              <a:pPr>
                <a:defRPr/>
              </a:pPr>
              <a:t>6/27/2023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EAF35-04B5-4C37-9B1C-BA3457FEAA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91016" y="368301"/>
            <a:ext cx="17145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933" y="368301"/>
            <a:ext cx="7525942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3A0F3-A53F-4A0A-829B-25DB0660FDD3}" type="datetimeFigureOut">
              <a:rPr lang="en-US" altLang="en-US" smtClean="0"/>
              <a:pPr>
                <a:defRPr/>
              </a:pPr>
              <a:t>6/27/2023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DC9EA-09B9-4173-B31D-988DF5C4EC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0001250" y="6583363"/>
            <a:ext cx="5715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18BECB3C-F669-4CE2-94E2-ED6A60EA9F62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9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FFD8B-DD2E-4A72-9EFF-E4FCD43AF703}" type="datetimeFigureOut">
              <a:rPr lang="en-US" altLang="en-US" smtClean="0"/>
              <a:pPr>
                <a:defRPr/>
              </a:pPr>
              <a:t>6/27/2023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E4F18-100F-4314-B813-FC267BA11E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981" y="3352802"/>
            <a:ext cx="946904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981" y="4771030"/>
            <a:ext cx="9469041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00636-C81E-4624-9CA5-F9CE13139103}" type="datetimeFigureOut">
              <a:rPr lang="en-US" altLang="en-US" smtClean="0"/>
              <a:pPr>
                <a:defRPr/>
              </a:pPr>
              <a:t>6/27/2023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C24F8-3146-48D3-8F76-E8F71E570D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17353" y="363538"/>
            <a:ext cx="9452295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5" y="2403145"/>
            <a:ext cx="906363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935" y="3736006"/>
            <a:ext cx="906363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4EACD-B2CD-4D1E-B5CA-E76B6700D695}" type="datetimeFigureOut">
              <a:rPr lang="en-US" altLang="en-US" smtClean="0"/>
              <a:pPr>
                <a:defRPr/>
              </a:pPr>
              <a:t>6/27/2023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42FB0-CA09-449D-BD51-4788519A97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4" y="107576"/>
            <a:ext cx="9047561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934" y="1600201"/>
            <a:ext cx="43205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955" y="1600201"/>
            <a:ext cx="43205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83871-C385-4FB5-A343-BD8063F71907}" type="datetimeFigureOut">
              <a:rPr lang="en-US" altLang="en-US" smtClean="0"/>
              <a:pPr>
                <a:defRPr/>
              </a:pPr>
              <a:t>6/27/2023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37070-68B1-443C-8978-813195E542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3" y="107576"/>
            <a:ext cx="9047561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933" y="1453225"/>
            <a:ext cx="43205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33" y="2347416"/>
            <a:ext cx="43205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4954" y="1453225"/>
            <a:ext cx="43205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4954" y="2347416"/>
            <a:ext cx="43205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319D4-7EAC-43EA-9662-DFBD38B5A363}" type="datetimeFigureOut">
              <a:rPr lang="en-US" altLang="en-US" smtClean="0"/>
              <a:pPr>
                <a:defRPr/>
              </a:pPr>
              <a:t>6/27/2023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D949B-A585-489B-9E15-76F8F790BD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C77A4-5122-4E5B-A48B-380CECC4C91F}" type="datetimeFigureOut">
              <a:rPr lang="en-US" altLang="en-US" smtClean="0"/>
              <a:pPr>
                <a:defRPr/>
              </a:pPr>
              <a:t>6/27/2023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250CD-7450-4617-9B47-228B54300A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B9881-BA7A-4728-AA3B-6A75CDA6076D}" type="datetimeFigureOut">
              <a:rPr lang="en-US" altLang="en-US" smtClean="0"/>
              <a:pPr>
                <a:defRPr/>
              </a:pPr>
              <a:t>6/27/2023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62533-85ED-4832-8749-26837C000E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611872"/>
            <a:ext cx="43205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677" y="368300"/>
            <a:ext cx="43205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4" y="1787856"/>
            <a:ext cx="43205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EE83E-42E9-46F6-9370-90CC7BBFCC34}" type="datetimeFigureOut">
              <a:rPr lang="en-US" altLang="en-US" smtClean="0"/>
              <a:pPr>
                <a:defRPr/>
              </a:pPr>
              <a:t>6/27/2023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AB2DF-37B0-4156-B454-4AA13FAE81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934" y="107576"/>
            <a:ext cx="904756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934" y="1600201"/>
            <a:ext cx="904756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3564" y="6275669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400636-C81E-4624-9CA5-F9CE13139103}" type="datetimeFigureOut">
              <a:rPr lang="en-US" altLang="en-US" smtClean="0"/>
              <a:pPr>
                <a:defRPr/>
              </a:pPr>
              <a:t>6/27/2023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516" y="6275669"/>
            <a:ext cx="5446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5144" y="6275669"/>
            <a:ext cx="1114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FC24F8-3146-48D3-8F76-E8F71E570D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0001250" y="6583363"/>
            <a:ext cx="5715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ABE49522-C2F2-4E8A-B94B-8396E3E9EF84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62200"/>
            <a:ext cx="9296400" cy="2133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Surface-based Group Analysis in FreeSurfer 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1640"/>
          <a:stretch>
            <a:fillRect/>
          </a:stretch>
        </p:blipFill>
        <p:spPr>
          <a:xfrm>
            <a:off x="2476500" y="12700"/>
            <a:ext cx="5334000" cy="256063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21802" y="76200"/>
            <a:ext cx="3276789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GLM: Theory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70187"/>
              </p:ext>
            </p:extLst>
          </p:nvPr>
        </p:nvGraphicFramePr>
        <p:xfrm>
          <a:off x="3390900" y="1451908"/>
          <a:ext cx="23876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400" imgH="203200" progId="Equation.3">
                  <p:embed/>
                </p:oleObj>
              </mc:Choice>
              <mc:Fallback>
                <p:oleObj name="Equation" r:id="rId2" imgW="660400" imgH="203200" progId="Equation.3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90900" y="1451908"/>
                        <a:ext cx="2387600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6700" y="1600200"/>
            <a:ext cx="2566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Line equation: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700" y="2971800"/>
            <a:ext cx="2986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Dependent variable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05100" y="3657600"/>
            <a:ext cx="94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slope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62300" y="4495800"/>
            <a:ext cx="320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Independent variable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9700" y="381000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intercept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57500" y="2209800"/>
            <a:ext cx="685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67100" y="2057400"/>
            <a:ext cx="838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62500" y="2057400"/>
            <a:ext cx="76200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524500" y="2057400"/>
            <a:ext cx="3048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3"/>
          <p:cNvGrpSpPr>
            <a:grpSpLocks/>
          </p:cNvGrpSpPr>
          <p:nvPr/>
        </p:nvGrpSpPr>
        <p:grpSpPr bwMode="auto">
          <a:xfrm>
            <a:off x="6438900" y="1132820"/>
            <a:ext cx="3617913" cy="2533650"/>
            <a:chOff x="408" y="1488"/>
            <a:chExt cx="2687" cy="1980"/>
          </a:xfrm>
        </p:grpSpPr>
        <p:sp>
          <p:nvSpPr>
            <p:cNvPr id="67" name="Line 4"/>
            <p:cNvSpPr>
              <a:spLocks noChangeShapeType="1"/>
            </p:cNvSpPr>
            <p:nvPr/>
          </p:nvSpPr>
          <p:spPr bwMode="auto">
            <a:xfrm>
              <a:off x="552" y="1872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"/>
            <p:cNvSpPr>
              <a:spLocks noChangeShapeType="1"/>
            </p:cNvSpPr>
            <p:nvPr/>
          </p:nvSpPr>
          <p:spPr bwMode="auto">
            <a:xfrm flipV="1">
              <a:off x="888" y="1824"/>
              <a:ext cx="1056" cy="288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auto">
            <a:xfrm rot="-134468" flipH="1" flipV="1">
              <a:off x="1368" y="2448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1704" y="1536"/>
              <a:ext cx="1208" cy="4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b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    (=Offset)</a:t>
              </a:r>
            </a:p>
          </p:txBody>
        </p:sp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2136" y="2064"/>
              <a:ext cx="959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408" y="1488"/>
              <a:ext cx="1023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73" name="Text Box 10"/>
            <p:cNvSpPr txBox="1">
              <a:spLocks noChangeArrowheads="1"/>
            </p:cNvSpPr>
            <p:nvPr/>
          </p:nvSpPr>
          <p:spPr bwMode="auto">
            <a:xfrm>
              <a:off x="2616" y="2928"/>
              <a:ext cx="460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>
              <a:off x="408" y="1872"/>
              <a:ext cx="2160" cy="1596"/>
              <a:chOff x="1560" y="1536"/>
              <a:chExt cx="2160" cy="1596"/>
            </a:xfrm>
          </p:grpSpPr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1800" y="2736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1992" y="1536"/>
                <a:ext cx="0" cy="1344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>
                <a:off x="2280" y="1824"/>
                <a:ext cx="0" cy="103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1896" y="2469"/>
                <a:ext cx="1344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6"/>
              <p:cNvSpPr>
                <a:spLocks noChangeShapeType="1"/>
              </p:cNvSpPr>
              <p:nvPr/>
            </p:nvSpPr>
            <p:spPr bwMode="auto">
              <a:xfrm>
                <a:off x="1896" y="1968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"/>
              <p:cNvSpPr>
                <a:spLocks noChangeShapeType="1"/>
              </p:cNvSpPr>
              <p:nvPr/>
            </p:nvSpPr>
            <p:spPr bwMode="auto">
              <a:xfrm>
                <a:off x="2952" y="2304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Text Box 18"/>
              <p:cNvSpPr txBox="1">
                <a:spLocks noChangeArrowheads="1"/>
              </p:cNvSpPr>
              <p:nvPr/>
            </p:nvSpPr>
            <p:spPr bwMode="auto">
              <a:xfrm>
                <a:off x="2136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x1</a:t>
                </a:r>
              </a:p>
            </p:txBody>
          </p:sp>
          <p:sp>
            <p:nvSpPr>
              <p:cNvPr id="83" name="Text Box 19"/>
              <p:cNvSpPr txBox="1">
                <a:spLocks noChangeArrowheads="1"/>
              </p:cNvSpPr>
              <p:nvPr/>
            </p:nvSpPr>
            <p:spPr bwMode="auto">
              <a:xfrm>
                <a:off x="2808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x2</a:t>
                </a:r>
              </a:p>
            </p:txBody>
          </p:sp>
          <p:sp>
            <p:nvSpPr>
              <p:cNvPr id="84" name="Text Box 20"/>
              <p:cNvSpPr txBox="1">
                <a:spLocks noChangeArrowheads="1"/>
              </p:cNvSpPr>
              <p:nvPr/>
            </p:nvSpPr>
            <p:spPr bwMode="auto">
              <a:xfrm>
                <a:off x="1560" y="2352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y2</a:t>
                </a:r>
              </a:p>
            </p:txBody>
          </p:sp>
          <p:sp>
            <p:nvSpPr>
              <p:cNvPr id="85" name="Text Box 21"/>
              <p:cNvSpPr txBox="1">
                <a:spLocks noChangeArrowheads="1"/>
              </p:cNvSpPr>
              <p:nvPr/>
            </p:nvSpPr>
            <p:spPr bwMode="auto">
              <a:xfrm>
                <a:off x="1560" y="1824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y1</a:t>
                </a:r>
              </a:p>
            </p:txBody>
          </p:sp>
          <p:sp>
            <p:nvSpPr>
              <p:cNvPr id="86" name="Oval 22"/>
              <p:cNvSpPr>
                <a:spLocks noChangeArrowheads="1"/>
              </p:cNvSpPr>
              <p:nvPr/>
            </p:nvSpPr>
            <p:spPr bwMode="auto">
              <a:xfrm>
                <a:off x="2232" y="1920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2904" y="2421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 flipV="1">
              <a:off x="1704" y="2352"/>
              <a:ext cx="576" cy="192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E4C2BC4-5D11-7E60-B024-BC89B5320469}"/>
              </a:ext>
            </a:extLst>
          </p:cNvPr>
          <p:cNvSpPr txBox="1"/>
          <p:nvPr/>
        </p:nvSpPr>
        <p:spPr>
          <a:xfrm>
            <a:off x="674366" y="5058381"/>
            <a:ext cx="8877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x and y are KNOWN, m and b are UNKNOWN</a:t>
            </a:r>
          </a:p>
          <a:p>
            <a:r>
              <a:rPr lang="en-US" sz="2800" dirty="0">
                <a:solidFill>
                  <a:schemeClr val="tx1"/>
                </a:solidFill>
              </a:rPr>
              <a:t>y1 = m*x1 + b 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Two Equations, Two Unknowns  Solve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y2 = m*x2 + b</a:t>
            </a:r>
          </a:p>
        </p:txBody>
      </p:sp>
    </p:spTree>
    <p:extLst>
      <p:ext uri="{BB962C8B-B14F-4D97-AF65-F5344CB8AC3E}">
        <p14:creationId xmlns:p14="http://schemas.microsoft.com/office/powerpoint/2010/main" val="242137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98002" y="76200"/>
            <a:ext cx="3276789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GLM: Theory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7345" y="1143001"/>
            <a:ext cx="5486340" cy="609600"/>
          </a:xfrm>
          <a:prstGeom prst="rect">
            <a:avLst/>
          </a:prstGeom>
        </p:spPr>
        <p:txBody>
          <a:bodyPr/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We can put this in matrix format: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						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</p:txBody>
      </p:sp>
      <p:sp>
        <p:nvSpPr>
          <p:cNvPr id="27" name="Right Brace 26"/>
          <p:cNvSpPr/>
          <p:nvPr/>
        </p:nvSpPr>
        <p:spPr>
          <a:xfrm rot="5400000">
            <a:off x="2132806" y="4763294"/>
            <a:ext cx="207963" cy="10445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3259931" y="4704557"/>
            <a:ext cx="219075" cy="5635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90700" y="5257800"/>
            <a:ext cx="1330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Design Matrix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38500" y="5099050"/>
            <a:ext cx="175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Regression Coefficients</a:t>
            </a:r>
            <a:br>
              <a:rPr lang="en-US" altLang="en-US" b="1" dirty="0"/>
            </a:br>
            <a:r>
              <a:rPr lang="en-US" altLang="en-US" b="1" dirty="0"/>
              <a:t>(parameters)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100" y="5843602"/>
            <a:ext cx="472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row per data point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-Add column of 1’s for the offset term (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set of parameters</a:t>
            </a:r>
          </a:p>
        </p:txBody>
      </p: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5448300" y="2047875"/>
            <a:ext cx="3617913" cy="2533650"/>
            <a:chOff x="408" y="1488"/>
            <a:chExt cx="2687" cy="1980"/>
          </a:xfrm>
        </p:grpSpPr>
        <p:sp>
          <p:nvSpPr>
            <p:cNvPr id="54" name="Line 4"/>
            <p:cNvSpPr>
              <a:spLocks noChangeShapeType="1"/>
            </p:cNvSpPr>
            <p:nvPr/>
          </p:nvSpPr>
          <p:spPr bwMode="auto">
            <a:xfrm>
              <a:off x="552" y="1872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 flipV="1">
              <a:off x="888" y="1824"/>
              <a:ext cx="1056" cy="288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6"/>
            <p:cNvSpPr>
              <a:spLocks noChangeArrowheads="1"/>
            </p:cNvSpPr>
            <p:nvPr/>
          </p:nvSpPr>
          <p:spPr bwMode="auto">
            <a:xfrm rot="-134468" flipH="1" flipV="1">
              <a:off x="1368" y="2448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704" y="1536"/>
              <a:ext cx="1208" cy="4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b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    (=Offset)</a:t>
              </a:r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2136" y="2064"/>
              <a:ext cx="959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408" y="1488"/>
              <a:ext cx="1023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2616" y="2928"/>
              <a:ext cx="460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grpSp>
          <p:nvGrpSpPr>
            <p:cNvPr id="61" name="Group 11"/>
            <p:cNvGrpSpPr>
              <a:grpSpLocks/>
            </p:cNvGrpSpPr>
            <p:nvPr/>
          </p:nvGrpSpPr>
          <p:grpSpPr bwMode="auto">
            <a:xfrm>
              <a:off x="408" y="1872"/>
              <a:ext cx="2160" cy="1596"/>
              <a:chOff x="1560" y="1536"/>
              <a:chExt cx="2160" cy="1596"/>
            </a:xfrm>
          </p:grpSpPr>
          <p:sp>
            <p:nvSpPr>
              <p:cNvPr id="63" name="Line 13"/>
              <p:cNvSpPr>
                <a:spLocks noChangeShapeType="1"/>
              </p:cNvSpPr>
              <p:nvPr/>
            </p:nvSpPr>
            <p:spPr bwMode="auto">
              <a:xfrm>
                <a:off x="1800" y="2736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2"/>
              <p:cNvSpPr>
                <a:spLocks noChangeShapeType="1"/>
              </p:cNvSpPr>
              <p:nvPr/>
            </p:nvSpPr>
            <p:spPr bwMode="auto">
              <a:xfrm>
                <a:off x="1992" y="1536"/>
                <a:ext cx="0" cy="1344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>
                <a:off x="2280" y="1824"/>
                <a:ext cx="0" cy="103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>
                <a:off x="1896" y="2469"/>
                <a:ext cx="1344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6"/>
              <p:cNvSpPr>
                <a:spLocks noChangeShapeType="1"/>
              </p:cNvSpPr>
              <p:nvPr/>
            </p:nvSpPr>
            <p:spPr bwMode="auto">
              <a:xfrm>
                <a:off x="1896" y="1968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7"/>
              <p:cNvSpPr>
                <a:spLocks noChangeShapeType="1"/>
              </p:cNvSpPr>
              <p:nvPr/>
            </p:nvSpPr>
            <p:spPr bwMode="auto">
              <a:xfrm>
                <a:off x="2952" y="2304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 Box 18"/>
              <p:cNvSpPr txBox="1">
                <a:spLocks noChangeArrowheads="1"/>
              </p:cNvSpPr>
              <p:nvPr/>
            </p:nvSpPr>
            <p:spPr bwMode="auto">
              <a:xfrm>
                <a:off x="2136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x1</a:t>
                </a:r>
              </a:p>
            </p:txBody>
          </p:sp>
          <p:sp>
            <p:nvSpPr>
              <p:cNvPr id="70" name="Text Box 19"/>
              <p:cNvSpPr txBox="1">
                <a:spLocks noChangeArrowheads="1"/>
              </p:cNvSpPr>
              <p:nvPr/>
            </p:nvSpPr>
            <p:spPr bwMode="auto">
              <a:xfrm>
                <a:off x="2808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x2</a:t>
                </a:r>
              </a:p>
            </p:txBody>
          </p:sp>
          <p:sp>
            <p:nvSpPr>
              <p:cNvPr id="71" name="Text Box 20"/>
              <p:cNvSpPr txBox="1">
                <a:spLocks noChangeArrowheads="1"/>
              </p:cNvSpPr>
              <p:nvPr/>
            </p:nvSpPr>
            <p:spPr bwMode="auto">
              <a:xfrm>
                <a:off x="1560" y="2352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y2</a:t>
                </a:r>
              </a:p>
            </p:txBody>
          </p:sp>
          <p:sp>
            <p:nvSpPr>
              <p:cNvPr id="72" name="Text Box 21"/>
              <p:cNvSpPr txBox="1">
                <a:spLocks noChangeArrowheads="1"/>
              </p:cNvSpPr>
              <p:nvPr/>
            </p:nvSpPr>
            <p:spPr bwMode="auto">
              <a:xfrm>
                <a:off x="1560" y="1824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y1</a:t>
                </a:r>
              </a:p>
            </p:txBody>
          </p:sp>
          <p:sp>
            <p:nvSpPr>
              <p:cNvPr id="73" name="Oval 22"/>
              <p:cNvSpPr>
                <a:spLocks noChangeArrowheads="1"/>
              </p:cNvSpPr>
              <p:nvPr/>
            </p:nvSpPr>
            <p:spPr bwMode="auto">
              <a:xfrm>
                <a:off x="2232" y="1920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4" name="Oval 23"/>
              <p:cNvSpPr>
                <a:spLocks noChangeArrowheads="1"/>
              </p:cNvSpPr>
              <p:nvPr/>
            </p:nvSpPr>
            <p:spPr bwMode="auto">
              <a:xfrm>
                <a:off x="2904" y="2421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V="1">
              <a:off x="1704" y="2352"/>
              <a:ext cx="576" cy="192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26400"/>
              </p:ext>
            </p:extLst>
          </p:nvPr>
        </p:nvGraphicFramePr>
        <p:xfrm>
          <a:off x="571500" y="2133600"/>
          <a:ext cx="30480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500" imgH="1143000" progId="Equation.3">
                  <p:embed/>
                </p:oleObj>
              </mc:Choice>
              <mc:Fallback>
                <p:oleObj name="Equation" r:id="rId2" imgW="1079500" imgH="11430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" y="2133600"/>
                        <a:ext cx="3048000" cy="305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21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98002" y="76200"/>
            <a:ext cx="3276789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GLM: Theory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7345" y="1143001"/>
            <a:ext cx="5486340" cy="609600"/>
          </a:xfrm>
          <a:prstGeom prst="rect">
            <a:avLst/>
          </a:prstGeom>
        </p:spPr>
        <p:txBody>
          <a:bodyPr/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We can put this in matrix format: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						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</p:txBody>
      </p:sp>
      <p:sp>
        <p:nvSpPr>
          <p:cNvPr id="27" name="Right Brace 26"/>
          <p:cNvSpPr/>
          <p:nvPr/>
        </p:nvSpPr>
        <p:spPr>
          <a:xfrm rot="5400000">
            <a:off x="2132806" y="4763294"/>
            <a:ext cx="207963" cy="10445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3259931" y="4704557"/>
            <a:ext cx="219075" cy="5635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90700" y="5257800"/>
            <a:ext cx="1330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Design Matrix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38500" y="5099050"/>
            <a:ext cx="175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Regression Coefficients</a:t>
            </a:r>
            <a:br>
              <a:rPr lang="en-US" altLang="en-US" b="1" dirty="0"/>
            </a:br>
            <a:r>
              <a:rPr lang="en-US" altLang="en-US" b="1" dirty="0"/>
              <a:t>(parameters)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100" y="5843602"/>
            <a:ext cx="472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row per data point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-Add column of 1’s for the offset term (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set of parameters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71500" y="2133600"/>
          <a:ext cx="30480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500" imgH="1143000" progId="Equation.3">
                  <p:embed/>
                </p:oleObj>
              </mc:Choice>
              <mc:Fallback>
                <p:oleObj name="Equation" r:id="rId2" imgW="1079500" imgH="11430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" y="2133600"/>
                        <a:ext cx="3048000" cy="305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9">
            <a:extLst>
              <a:ext uri="{FF2B5EF4-FFF2-40B4-BE49-F238E27FC236}">
                <a16:creationId xmlns:a16="http://schemas.microsoft.com/office/drawing/2014/main" id="{E4E50912-F289-6A23-6A45-AE0010D0D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18872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Regression coefficients/parameter estimates 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“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</a:rPr>
              <a:t>betas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”</a:t>
            </a:r>
            <a:endParaRPr lang="en-US" altLang="en-US" dirty="0">
              <a:solidFill>
                <a:srgbClr val="262626"/>
              </a:solidFill>
              <a:latin typeface="News Gothic MT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0D2D32C-1E87-E2B6-28BE-413CD353DB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906587"/>
              </p:ext>
            </p:extLst>
          </p:nvPr>
        </p:nvGraphicFramePr>
        <p:xfrm>
          <a:off x="6591300" y="1984390"/>
          <a:ext cx="15843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3100" imgH="203200" progId="Equation.3">
                  <p:embed/>
                </p:oleObj>
              </mc:Choice>
              <mc:Fallback>
                <p:oleObj name="Equation" r:id="rId4" imgW="673100" imgH="2032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0D2D32C-1E87-E2B6-28BE-413CD353DB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1300" y="1984390"/>
                        <a:ext cx="15843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111CD8-856B-3400-8DCD-E6AD53DC2A63}"/>
              </a:ext>
            </a:extLst>
          </p:cNvPr>
          <p:cNvSpPr/>
          <p:nvPr/>
        </p:nvSpPr>
        <p:spPr>
          <a:xfrm>
            <a:off x="4457700" y="2517790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Design matrix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30CF2F-B7EC-D129-2589-F68DEF3C21BB}"/>
              </a:ext>
            </a:extLst>
          </p:cNvPr>
          <p:cNvSpPr/>
          <p:nvPr/>
        </p:nvSpPr>
        <p:spPr>
          <a:xfrm>
            <a:off x="8572500" y="2517790"/>
            <a:ext cx="153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Noise term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EF122E-1414-ECC6-19E1-E17B8283A838}"/>
              </a:ext>
            </a:extLst>
          </p:cNvPr>
          <p:cNvSpPr/>
          <p:nvPr/>
        </p:nvSpPr>
        <p:spPr>
          <a:xfrm>
            <a:off x="4533900" y="190819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Outcome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D308C9-551D-6161-991A-E3DA63AC7870}"/>
              </a:ext>
            </a:extLst>
          </p:cNvPr>
          <p:cNvCxnSpPr/>
          <p:nvPr/>
        </p:nvCxnSpPr>
        <p:spPr>
          <a:xfrm>
            <a:off x="5600700" y="213679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8B2821-485E-1464-AE1C-DA071FBDDB18}"/>
              </a:ext>
            </a:extLst>
          </p:cNvPr>
          <p:cNvCxnSpPr>
            <a:stCxn id="6" idx="3"/>
          </p:cNvCxnSpPr>
          <p:nvPr/>
        </p:nvCxnSpPr>
        <p:spPr>
          <a:xfrm flipV="1">
            <a:off x="6335137" y="2289190"/>
            <a:ext cx="941963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071F2B-5921-1CD6-F7FF-E65F4624DC3E}"/>
              </a:ext>
            </a:extLst>
          </p:cNvPr>
          <p:cNvCxnSpPr/>
          <p:nvPr/>
        </p:nvCxnSpPr>
        <p:spPr>
          <a:xfrm flipV="1">
            <a:off x="7581900" y="236539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061E6A-EEB9-EF08-B204-CF8DB3BAEBAD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8039100" y="2289190"/>
            <a:ext cx="533400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59">
            <a:extLst>
              <a:ext uri="{FF2B5EF4-FFF2-40B4-BE49-F238E27FC236}">
                <a16:creationId xmlns:a16="http://schemas.microsoft.com/office/drawing/2014/main" id="{2A72616D-094C-311E-5B9B-6A195F1ED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280" y="4478506"/>
            <a:ext cx="4343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Easy to solve:</a:t>
            </a:r>
          </a:p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=inv(X’*X)*</a:t>
            </a:r>
            <a:r>
              <a:rPr lang="en-US" altLang="en-US" sz="3000" dirty="0" err="1">
                <a:solidFill>
                  <a:srgbClr val="262626"/>
                </a:solidFill>
                <a:latin typeface="News Gothic MT" charset="0"/>
              </a:rPr>
              <a:t>X’y</a:t>
            </a:r>
            <a:endParaRPr lang="en-US" altLang="en-US" sz="3000" dirty="0">
              <a:solidFill>
                <a:srgbClr val="262626"/>
              </a:solidFill>
              <a:latin typeface="News Gothic MT" charset="0"/>
            </a:endParaRPr>
          </a:p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+mj-lt"/>
              </a:rPr>
              <a:t>=[b m]</a:t>
            </a:r>
          </a:p>
        </p:txBody>
      </p:sp>
    </p:spTree>
    <p:extLst>
      <p:ext uri="{BB962C8B-B14F-4D97-AF65-F5344CB8AC3E}">
        <p14:creationId xmlns:p14="http://schemas.microsoft.com/office/powerpoint/2010/main" val="28514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8716"/>
            <a:ext cx="9829800" cy="74328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More than two data points: Errors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90537" y="1363580"/>
            <a:ext cx="93059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GOAL: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minimize the sum of the square of error terms when estimating our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b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54687" y="3200400"/>
            <a:ext cx="4265613" cy="2971800"/>
            <a:chOff x="495300" y="1143000"/>
            <a:chExt cx="4265613" cy="2971800"/>
          </a:xfrm>
        </p:grpSpPr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30" name="Text Box 42"/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45"/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46"/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Line 47"/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48"/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49"/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50"/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51"/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4"/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5"/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6"/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7"/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 Box 59">
            <a:extLst>
              <a:ext uri="{FF2B5EF4-FFF2-40B4-BE49-F238E27FC236}">
                <a16:creationId xmlns:a16="http://schemas.microsoft.com/office/drawing/2014/main" id="{616123ED-3481-ACD8-8207-4CBAFBD3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33" y="4160947"/>
            <a:ext cx="434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Easy to solve:</a:t>
            </a:r>
          </a:p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=inv(X’*X)*</a:t>
            </a:r>
            <a:r>
              <a:rPr lang="en-US" altLang="en-US" sz="3000" dirty="0" err="1">
                <a:solidFill>
                  <a:srgbClr val="262626"/>
                </a:solidFill>
                <a:latin typeface="News Gothic MT" charset="0"/>
              </a:rPr>
              <a:t>X’y</a:t>
            </a:r>
            <a:endParaRPr lang="en-US" altLang="en-US" sz="3000" dirty="0">
              <a:solidFill>
                <a:srgbClr val="262626"/>
              </a:solidFill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128064" y="76200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Motivation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Modeling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911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76200"/>
            <a:ext cx="9048750" cy="730250"/>
          </a:xfrm>
        </p:spPr>
        <p:txBody>
          <a:bodyPr/>
          <a:lstStyle/>
          <a:p>
            <a:r>
              <a:rPr lang="en-US" sz="4000" dirty="0"/>
              <a:t>Forming a Hypothesis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8723" y="986794"/>
            <a:ext cx="9783763" cy="2028370"/>
          </a:xfrm>
        </p:spPr>
        <p:txBody>
          <a:bodyPr rtlCol="0">
            <a:normAutofit/>
          </a:bodyPr>
          <a:lstStyle/>
          <a:p>
            <a:pPr marL="182880" indent="-182880" fontAlgn="auto">
              <a:defRPr/>
            </a:pPr>
            <a:r>
              <a:rPr lang="en-US" dirty="0"/>
              <a:t> Once we fit our parameters we can test our hypothesis</a:t>
            </a:r>
          </a:p>
          <a:p>
            <a:pPr marL="519430" lvl="1" indent="-182880" fontAlgn="auto">
              <a:defRPr/>
            </a:pPr>
            <a:r>
              <a:rPr lang="en-US" dirty="0"/>
              <a:t>Is there a significant association between age and thickness?</a:t>
            </a:r>
          </a:p>
          <a:p>
            <a:pPr marL="519430" lvl="1" indent="-182880" fontAlgn="auto">
              <a:defRPr/>
            </a:pPr>
            <a:r>
              <a:rPr lang="en-US" b="1" dirty="0"/>
              <a:t>Formal Hypothesis:  </a:t>
            </a:r>
          </a:p>
          <a:p>
            <a:pPr marL="619125" lvl="2" indent="0" fontAlgn="auto">
              <a:buNone/>
              <a:defRPr/>
            </a:pPr>
            <a:r>
              <a:rPr lang="en-US" b="1" i="1" dirty="0"/>
              <a:t>“The slope of age vs. thickness (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i="1" dirty="0"/>
              <a:t>) is significantly different from zero”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76700" y="3075848"/>
            <a:ext cx="5192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 hypothesis:     m = 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120907-633D-58F6-495C-AD397B6B09FC}"/>
              </a:ext>
            </a:extLst>
          </p:cNvPr>
          <p:cNvGrpSpPr/>
          <p:nvPr/>
        </p:nvGrpSpPr>
        <p:grpSpPr>
          <a:xfrm>
            <a:off x="190501" y="3657600"/>
            <a:ext cx="3276600" cy="2438400"/>
            <a:chOff x="495300" y="1143000"/>
            <a:chExt cx="4265613" cy="2971800"/>
          </a:xfrm>
        </p:grpSpPr>
        <p:sp>
          <p:nvSpPr>
            <p:cNvPr id="19" name="Line 36">
              <a:extLst>
                <a:ext uri="{FF2B5EF4-FFF2-40B4-BE49-F238E27FC236}">
                  <a16:creationId xmlns:a16="http://schemas.microsoft.com/office/drawing/2014/main" id="{3B3FC919-2FC6-0032-6E74-4A7A276F6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7">
              <a:extLst>
                <a:ext uri="{FF2B5EF4-FFF2-40B4-BE49-F238E27FC236}">
                  <a16:creationId xmlns:a16="http://schemas.microsoft.com/office/drawing/2014/main" id="{08920BAA-6B2B-27A6-E9E1-04776C54A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38">
              <a:extLst>
                <a:ext uri="{FF2B5EF4-FFF2-40B4-BE49-F238E27FC236}">
                  <a16:creationId xmlns:a16="http://schemas.microsoft.com/office/drawing/2014/main" id="{FE5434E2-ECD0-314F-AA76-1DF221A43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Text Box 39">
              <a:extLst>
                <a:ext uri="{FF2B5EF4-FFF2-40B4-BE49-F238E27FC236}">
                  <a16:creationId xmlns:a16="http://schemas.microsoft.com/office/drawing/2014/main" id="{5AD30223-BAB4-7824-DDD2-C7577931C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23" name="Text Box 40">
              <a:extLst>
                <a:ext uri="{FF2B5EF4-FFF2-40B4-BE49-F238E27FC236}">
                  <a16:creationId xmlns:a16="http://schemas.microsoft.com/office/drawing/2014/main" id="{F2F3B9A6-3DDD-20AE-AEE5-DDF14E7CA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24" name="Text Box 41">
              <a:extLst>
                <a:ext uri="{FF2B5EF4-FFF2-40B4-BE49-F238E27FC236}">
                  <a16:creationId xmlns:a16="http://schemas.microsoft.com/office/drawing/2014/main" id="{6CE69D78-4711-98B2-1A4E-FF6A0BD3C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5" name="Text Box 42">
              <a:extLst>
                <a:ext uri="{FF2B5EF4-FFF2-40B4-BE49-F238E27FC236}">
                  <a16:creationId xmlns:a16="http://schemas.microsoft.com/office/drawing/2014/main" id="{525B5BA2-C401-1176-2DC9-EF2DE4C13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6" name="Line 43">
              <a:extLst>
                <a:ext uri="{FF2B5EF4-FFF2-40B4-BE49-F238E27FC236}">
                  <a16:creationId xmlns:a16="http://schemas.microsoft.com/office/drawing/2014/main" id="{9A1EBDA9-74A0-F98C-29AD-9F9F39787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4">
              <a:extLst>
                <a:ext uri="{FF2B5EF4-FFF2-40B4-BE49-F238E27FC236}">
                  <a16:creationId xmlns:a16="http://schemas.microsoft.com/office/drawing/2014/main" id="{2063994E-3B34-0020-C115-AD33306B5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45">
              <a:extLst>
                <a:ext uri="{FF2B5EF4-FFF2-40B4-BE49-F238E27FC236}">
                  <a16:creationId xmlns:a16="http://schemas.microsoft.com/office/drawing/2014/main" id="{87AAA8F1-8486-B94B-66EF-5652A45AF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46">
              <a:extLst>
                <a:ext uri="{FF2B5EF4-FFF2-40B4-BE49-F238E27FC236}">
                  <a16:creationId xmlns:a16="http://schemas.microsoft.com/office/drawing/2014/main" id="{81E84017-7E97-732E-7BAE-00438F433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Line 47">
              <a:extLst>
                <a:ext uri="{FF2B5EF4-FFF2-40B4-BE49-F238E27FC236}">
                  <a16:creationId xmlns:a16="http://schemas.microsoft.com/office/drawing/2014/main" id="{20A8FA1F-CF55-CDB9-5FC9-B0B90D6B3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48">
              <a:extLst>
                <a:ext uri="{FF2B5EF4-FFF2-40B4-BE49-F238E27FC236}">
                  <a16:creationId xmlns:a16="http://schemas.microsoft.com/office/drawing/2014/main" id="{54D4A87F-DB87-7A0C-A9FA-B065F94A2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49">
              <a:extLst>
                <a:ext uri="{FF2B5EF4-FFF2-40B4-BE49-F238E27FC236}">
                  <a16:creationId xmlns:a16="http://schemas.microsoft.com/office/drawing/2014/main" id="{63442039-5AAD-C99B-E97E-C6C8802C6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50">
              <a:extLst>
                <a:ext uri="{FF2B5EF4-FFF2-40B4-BE49-F238E27FC236}">
                  <a16:creationId xmlns:a16="http://schemas.microsoft.com/office/drawing/2014/main" id="{FA6FE6F8-0921-CDA5-972E-E3248F3A3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51">
              <a:extLst>
                <a:ext uri="{FF2B5EF4-FFF2-40B4-BE49-F238E27FC236}">
                  <a16:creationId xmlns:a16="http://schemas.microsoft.com/office/drawing/2014/main" id="{9D774871-B0C0-17C3-28F5-A0236144D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Line 53">
              <a:extLst>
                <a:ext uri="{FF2B5EF4-FFF2-40B4-BE49-F238E27FC236}">
                  <a16:creationId xmlns:a16="http://schemas.microsoft.com/office/drawing/2014/main" id="{1ABF56EB-44DD-82F8-5F0B-D51477CA6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4">
              <a:extLst>
                <a:ext uri="{FF2B5EF4-FFF2-40B4-BE49-F238E27FC236}">
                  <a16:creationId xmlns:a16="http://schemas.microsoft.com/office/drawing/2014/main" id="{E62250FB-BABD-E395-5C19-72F2C7C4C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5">
              <a:extLst>
                <a:ext uri="{FF2B5EF4-FFF2-40B4-BE49-F238E27FC236}">
                  <a16:creationId xmlns:a16="http://schemas.microsoft.com/office/drawing/2014/main" id="{F8F9D0BD-406D-E1B2-2400-A412BD580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6">
              <a:extLst>
                <a:ext uri="{FF2B5EF4-FFF2-40B4-BE49-F238E27FC236}">
                  <a16:creationId xmlns:a16="http://schemas.microsoft.com/office/drawing/2014/main" id="{25B90FF4-94B3-6543-F710-2993C9EF9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7">
              <a:extLst>
                <a:ext uri="{FF2B5EF4-FFF2-40B4-BE49-F238E27FC236}">
                  <a16:creationId xmlns:a16="http://schemas.microsoft.com/office/drawing/2014/main" id="{019AFBF8-6A09-E869-6594-0B450E5943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8">
              <a:extLst>
                <a:ext uri="{FF2B5EF4-FFF2-40B4-BE49-F238E27FC236}">
                  <a16:creationId xmlns:a16="http://schemas.microsoft.com/office/drawing/2014/main" id="{7C0B7F11-5109-DE64-7337-2B3843B26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DE07DA6-0529-1C78-0D89-F33C17DC0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124" y="3861342"/>
            <a:ext cx="609973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a p-value: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0-1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0=Null hypothesis unlikely (good!)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1=Null hypothesis likely (bad!), or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= Too noisy to tell (also bad)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p-values</a:t>
            </a:r>
          </a:p>
        </p:txBody>
      </p:sp>
      <p:sp>
        <p:nvSpPr>
          <p:cNvPr id="22533" name="Rectangle 60"/>
          <p:cNvSpPr>
            <a:spLocks noChangeArrowheads="1"/>
          </p:cNvSpPr>
          <p:nvPr/>
        </p:nvSpPr>
        <p:spPr bwMode="auto">
          <a:xfrm>
            <a:off x="800100" y="1295400"/>
            <a:ext cx="812062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altLang="en-US" sz="3000" b="1" dirty="0">
                <a:solidFill>
                  <a:schemeClr val="tx1"/>
                </a:solidFill>
                <a:latin typeface="News Gothic MT" charset="0"/>
              </a:rPr>
              <a:t>p-value/significance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value between 0 and 1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depends on your sample size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closer to 0 means more significant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Smaller is better</a:t>
            </a:r>
          </a:p>
          <a:p>
            <a:pPr lvl="1" indent="0"/>
            <a:endParaRPr lang="en-US" altLang="en-US" sz="3000" dirty="0">
              <a:solidFill>
                <a:schemeClr val="tx1"/>
              </a:solidFill>
              <a:latin typeface="News Gothic MT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altLang="en-US" sz="3000" b="1" dirty="0" err="1">
                <a:solidFill>
                  <a:schemeClr val="tx1"/>
                </a:solidFill>
                <a:latin typeface="News Gothic MT" charset="0"/>
              </a:rPr>
              <a:t>FreeSurfer</a:t>
            </a:r>
            <a:r>
              <a:rPr lang="en-US" altLang="en-US" sz="3000" b="1" dirty="0">
                <a:solidFill>
                  <a:schemeClr val="tx1"/>
                </a:solidFill>
                <a:latin typeface="News Gothic MT" charset="0"/>
              </a:rPr>
              <a:t> stores p-values as –log10(p):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0.1=10</a:t>
            </a:r>
            <a:r>
              <a:rPr lang="en-US" altLang="en-US" sz="3000" baseline="30000" dirty="0">
                <a:solidFill>
                  <a:schemeClr val="tx1"/>
                </a:solidFill>
                <a:latin typeface="News Gothic MT" charset="0"/>
              </a:rPr>
              <a:t>-1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sig=1, 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 0.01=10</a:t>
            </a:r>
            <a:r>
              <a:rPr lang="en-US" altLang="en-US" sz="3000" baseline="30000" dirty="0">
                <a:solidFill>
                  <a:schemeClr val="tx1"/>
                </a:solidFill>
                <a:latin typeface="News Gothic MT" charset="0"/>
              </a:rPr>
              <a:t>-2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sig=2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Bigger is now better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 err="1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sig.mgh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 files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730250"/>
          </a:xfrm>
        </p:spPr>
        <p:txBody>
          <a:bodyPr/>
          <a:lstStyle/>
          <a:p>
            <a:r>
              <a:rPr lang="en-US" sz="4000" dirty="0"/>
              <a:t>Testing our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1600200"/>
            <a:ext cx="9048750" cy="1295400"/>
          </a:xfrm>
        </p:spPr>
        <p:txBody>
          <a:bodyPr/>
          <a:lstStyle/>
          <a:p>
            <a:r>
              <a:rPr lang="en-US" dirty="0"/>
              <a:t>We still need to test for </a:t>
            </a:r>
            <a:r>
              <a:rPr lang="en-US" b="1" i="1" dirty="0"/>
              <a:t>significance</a:t>
            </a:r>
          </a:p>
          <a:p>
            <a:r>
              <a:rPr lang="en-US" dirty="0"/>
              <a:t>We’ll use our </a:t>
            </a:r>
            <a:r>
              <a:rPr lang="en-US" b="1" u="sng" dirty="0"/>
              <a:t>contrast matrix C</a:t>
            </a:r>
            <a:r>
              <a:rPr lang="en-US" b="1" dirty="0"/>
              <a:t> [0 1]</a:t>
            </a:r>
            <a:r>
              <a:rPr lang="en-US" dirty="0"/>
              <a:t> again here in a </a:t>
            </a:r>
            <a:r>
              <a:rPr lang="en-US" i="1" dirty="0"/>
              <a:t>t-test: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871680"/>
              </p:ext>
            </p:extLst>
          </p:nvPr>
        </p:nvGraphicFramePr>
        <p:xfrm>
          <a:off x="3543300" y="3276600"/>
          <a:ext cx="3810000" cy="117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457200" progId="Equation.3">
                  <p:embed/>
                </p:oleObj>
              </mc:Choice>
              <mc:Fallback>
                <p:oleObj name="Equation" r:id="rId2" imgW="13208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43300" y="3276600"/>
                        <a:ext cx="3810000" cy="1173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2700" y="3124200"/>
            <a:ext cx="178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Contrast matrix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8100" y="3276600"/>
            <a:ext cx="258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Regression coefficients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4495800"/>
            <a:ext cx="164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Design matrix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8500" y="4648200"/>
            <a:ext cx="283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Variance of noise (</a:t>
            </a:r>
            <a:r>
              <a:rPr lang="en-US" dirty="0" err="1">
                <a:solidFill>
                  <a:srgbClr val="800000"/>
                </a:solidFill>
              </a:rPr>
              <a:t>var</a:t>
            </a:r>
            <a:r>
              <a:rPr lang="en-US" dirty="0">
                <a:solidFill>
                  <a:srgbClr val="800000"/>
                </a:solidFill>
              </a:rPr>
              <a:t>(n))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29100" y="33528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2" idx="1"/>
          </p:cNvCxnSpPr>
          <p:nvPr/>
        </p:nvCxnSpPr>
        <p:spPr>
          <a:xfrm flipH="1">
            <a:off x="6057900" y="3476655"/>
            <a:ext cx="1600200" cy="2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33900" y="42672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134100" y="42672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47700" y="5105400"/>
            <a:ext cx="922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t-value corresponds to a 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p-value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depends on your sample size.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p-value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between 0 and 1, values closer to 0 indicate a more significant result.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04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730250"/>
          </a:xfrm>
        </p:spPr>
        <p:txBody>
          <a:bodyPr/>
          <a:lstStyle/>
          <a:p>
            <a:r>
              <a:rPr lang="en-US" sz="4000" dirty="0"/>
              <a:t>Summarizing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226170"/>
              </p:ext>
            </p:extLst>
          </p:nvPr>
        </p:nvGraphicFramePr>
        <p:xfrm>
          <a:off x="1485900" y="3276600"/>
          <a:ext cx="3810000" cy="117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457200" progId="Equation.3">
                  <p:embed/>
                </p:oleObj>
              </mc:Choice>
              <mc:Fallback>
                <p:oleObj name="Equation" r:id="rId2" imgW="13208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5900" y="3276600"/>
                        <a:ext cx="3810000" cy="1173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" y="3124200"/>
            <a:ext cx="178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Contrast matrix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0700" y="3276600"/>
            <a:ext cx="258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Regression coefficients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1100" y="4495800"/>
            <a:ext cx="164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Design matrix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71700" y="33528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2" idx="1"/>
          </p:cNvCxnSpPr>
          <p:nvPr/>
        </p:nvCxnSpPr>
        <p:spPr>
          <a:xfrm flipH="1">
            <a:off x="4000500" y="3476655"/>
            <a:ext cx="1600200" cy="2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076700" y="42672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C37350-2009-FC01-6E2C-30BC108EB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8544"/>
              </p:ext>
            </p:extLst>
          </p:nvPr>
        </p:nvGraphicFramePr>
        <p:xfrm>
          <a:off x="2769817" y="1600201"/>
          <a:ext cx="2461366" cy="66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3100" imgH="203200" progId="Equation.3">
                  <p:embed/>
                </p:oleObj>
              </mc:Choice>
              <mc:Fallback>
                <p:oleObj name="Equation" r:id="rId4" imgW="673100" imgH="2032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EC37350-2009-FC01-6E2C-30BC108EB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9817" y="1600201"/>
                        <a:ext cx="2461366" cy="663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5A1AA8-DEAD-C6C4-1CC0-739F7E4FBA54}"/>
              </a:ext>
            </a:extLst>
          </p:cNvPr>
          <p:cNvCxnSpPr>
            <a:cxnSpLocks/>
          </p:cNvCxnSpPr>
          <p:nvPr/>
        </p:nvCxnSpPr>
        <p:spPr>
          <a:xfrm flipH="1" flipV="1">
            <a:off x="3924300" y="2133600"/>
            <a:ext cx="1981200" cy="2460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514030-5D03-9496-E8B8-A29A6175EF7F}"/>
              </a:ext>
            </a:extLst>
          </p:cNvPr>
          <p:cNvSpPr txBox="1"/>
          <p:nvPr/>
        </p:nvSpPr>
        <p:spPr>
          <a:xfrm>
            <a:off x="214032" y="1561981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Measurement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AAD684-0375-7C11-5EC5-0E9B2E7E91D3}"/>
              </a:ext>
            </a:extLst>
          </p:cNvPr>
          <p:cNvCxnSpPr/>
          <p:nvPr/>
        </p:nvCxnSpPr>
        <p:spPr>
          <a:xfrm>
            <a:off x="1704041" y="1733491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480117-FC53-BCD9-72E0-DB6DC3AE333B}"/>
              </a:ext>
            </a:extLst>
          </p:cNvPr>
          <p:cNvCxnSpPr>
            <a:cxnSpLocks/>
          </p:cNvCxnSpPr>
          <p:nvPr/>
        </p:nvCxnSpPr>
        <p:spPr>
          <a:xfrm flipH="1" flipV="1">
            <a:off x="4305300" y="2133600"/>
            <a:ext cx="1404376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59">
            <a:extLst>
              <a:ext uri="{FF2B5EF4-FFF2-40B4-BE49-F238E27FC236}">
                <a16:creationId xmlns:a16="http://schemas.microsoft.com/office/drawing/2014/main" id="{B28B82DC-47C8-0DB4-B51A-56EB6828E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494" y="1573781"/>
            <a:ext cx="4343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=inv(X’*X)*</a:t>
            </a:r>
            <a:r>
              <a:rPr lang="en-US" altLang="en-US" sz="3000" dirty="0" err="1">
                <a:solidFill>
                  <a:srgbClr val="262626"/>
                </a:solidFill>
                <a:latin typeface="News Gothic MT" charset="0"/>
              </a:rPr>
              <a:t>X’y</a:t>
            </a:r>
            <a:endParaRPr lang="en-US" altLang="en-US" sz="3000" dirty="0">
              <a:solidFill>
                <a:srgbClr val="262626"/>
              </a:solidFill>
              <a:latin typeface="News Gothic MT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E328DE-7457-FD39-4418-3B508F7FA893}"/>
              </a:ext>
            </a:extLst>
          </p:cNvPr>
          <p:cNvCxnSpPr>
            <a:cxnSpLocks/>
          </p:cNvCxnSpPr>
          <p:nvPr/>
        </p:nvCxnSpPr>
        <p:spPr>
          <a:xfrm flipV="1">
            <a:off x="5862076" y="2127779"/>
            <a:ext cx="0" cy="1148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C7814C9-1D4D-934E-5AA4-796D29D385DA}"/>
              </a:ext>
            </a:extLst>
          </p:cNvPr>
          <p:cNvSpPr txBox="1"/>
          <p:nvPr/>
        </p:nvSpPr>
        <p:spPr>
          <a:xfrm>
            <a:off x="744266" y="5269112"/>
            <a:ext cx="8795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You must specify the design matrix X and contrast matrix 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4049C7-3CD6-CBAD-1F23-E7EAA8067274}"/>
              </a:ext>
            </a:extLst>
          </p:cNvPr>
          <p:cNvSpPr txBox="1"/>
          <p:nvPr/>
        </p:nvSpPr>
        <p:spPr>
          <a:xfrm>
            <a:off x="723900" y="5886510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FreeSurfer</a:t>
            </a:r>
            <a:r>
              <a:rPr lang="en-US" sz="2800" dirty="0">
                <a:solidFill>
                  <a:schemeClr val="tx1"/>
                </a:solidFill>
              </a:rPr>
              <a:t> can help …</a:t>
            </a:r>
          </a:p>
        </p:txBody>
      </p:sp>
    </p:spTree>
    <p:extLst>
      <p:ext uri="{BB962C8B-B14F-4D97-AF65-F5344CB8AC3E}">
        <p14:creationId xmlns:p14="http://schemas.microsoft.com/office/powerpoint/2010/main" val="7008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4" grpId="0"/>
      <p:bldP spid="25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552" y="127308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Aging Study with Two Groups</a:t>
            </a:r>
          </a:p>
        </p:txBody>
      </p:sp>
      <p:sp>
        <p:nvSpPr>
          <p:cNvPr id="24579" name="Text Box 20"/>
          <p:cNvSpPr txBox="1">
            <a:spLocks noChangeArrowheads="1"/>
          </p:cNvSpPr>
          <p:nvPr/>
        </p:nvSpPr>
        <p:spPr bwMode="auto">
          <a:xfrm>
            <a:off x="6210300" y="1676400"/>
            <a:ext cx="3810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Do groups differ in Intercept?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Do groups differ in Slope?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Is average slope different from 0?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…</a:t>
            </a:r>
          </a:p>
          <a:p>
            <a:endParaRPr lang="en-US" altLang="en-US" sz="3000">
              <a:solidFill>
                <a:srgbClr val="262626"/>
              </a:solidFill>
              <a:latin typeface="News Gothic MT" charset="0"/>
            </a:endParaRPr>
          </a:p>
        </p:txBody>
      </p:sp>
      <p:grpSp>
        <p:nvGrpSpPr>
          <p:cNvPr id="24580" name="Group 73"/>
          <p:cNvGrpSpPr>
            <a:grpSpLocks/>
          </p:cNvGrpSpPr>
          <p:nvPr/>
        </p:nvGrpSpPr>
        <p:grpSpPr bwMode="auto">
          <a:xfrm>
            <a:off x="495300" y="1752600"/>
            <a:ext cx="5668963" cy="4367213"/>
            <a:chOff x="120" y="1008"/>
            <a:chExt cx="3218" cy="2414"/>
          </a:xfrm>
        </p:grpSpPr>
        <p:grpSp>
          <p:nvGrpSpPr>
            <p:cNvPr id="24581" name="Group 3"/>
            <p:cNvGrpSpPr>
              <a:grpSpLocks/>
            </p:cNvGrpSpPr>
            <p:nvPr/>
          </p:nvGrpSpPr>
          <p:grpSpPr bwMode="auto">
            <a:xfrm>
              <a:off x="120" y="1008"/>
              <a:ext cx="3218" cy="2414"/>
              <a:chOff x="408" y="1407"/>
              <a:chExt cx="2637" cy="1991"/>
            </a:xfrm>
          </p:grpSpPr>
          <p:sp>
            <p:nvSpPr>
              <p:cNvPr id="24596" name="Line 4"/>
              <p:cNvSpPr>
                <a:spLocks noChangeShapeType="1"/>
              </p:cNvSpPr>
              <p:nvPr/>
            </p:nvSpPr>
            <p:spPr bwMode="auto">
              <a:xfrm>
                <a:off x="552" y="1872"/>
                <a:ext cx="1872" cy="1440"/>
              </a:xfrm>
              <a:prstGeom prst="line">
                <a:avLst/>
              </a:prstGeom>
              <a:noFill/>
              <a:ln w="57150">
                <a:solidFill>
                  <a:srgbClr val="5F880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5"/>
              <p:cNvSpPr>
                <a:spLocks noChangeShapeType="1"/>
              </p:cNvSpPr>
              <p:nvPr/>
            </p:nvSpPr>
            <p:spPr bwMode="auto">
              <a:xfrm flipV="1">
                <a:off x="888" y="1632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5F880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AutoShape 6"/>
              <p:cNvSpPr>
                <a:spLocks noChangeArrowheads="1"/>
              </p:cNvSpPr>
              <p:nvPr/>
            </p:nvSpPr>
            <p:spPr bwMode="auto">
              <a:xfrm rot="-134468" flipH="1" flipV="1">
                <a:off x="1224" y="2304"/>
                <a:ext cx="288" cy="240"/>
              </a:xfrm>
              <a:prstGeom prst="rtTriangl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99" name="Text Box 7"/>
              <p:cNvSpPr txBox="1">
                <a:spLocks noChangeArrowheads="1"/>
              </p:cNvSpPr>
              <p:nvPr/>
            </p:nvSpPr>
            <p:spPr bwMode="auto">
              <a:xfrm>
                <a:off x="1416" y="1407"/>
                <a:ext cx="692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5F8804"/>
                    </a:solidFill>
                  </a:rPr>
                  <a:t>Intercept: b1</a:t>
                </a:r>
              </a:p>
            </p:txBody>
          </p:sp>
          <p:sp>
            <p:nvSpPr>
              <p:cNvPr id="24600" name="Text Box 8"/>
              <p:cNvSpPr txBox="1">
                <a:spLocks noChangeArrowheads="1"/>
              </p:cNvSpPr>
              <p:nvPr/>
            </p:nvSpPr>
            <p:spPr bwMode="auto">
              <a:xfrm>
                <a:off x="1896" y="1791"/>
                <a:ext cx="57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5F8804"/>
                    </a:solidFill>
                  </a:rPr>
                  <a:t>Slope: m1</a:t>
                </a:r>
              </a:p>
            </p:txBody>
          </p:sp>
          <p:sp>
            <p:nvSpPr>
              <p:cNvPr id="231433" name="Text Box 9"/>
              <p:cNvSpPr txBox="1">
                <a:spLocks noChangeArrowheads="1"/>
              </p:cNvSpPr>
              <p:nvPr/>
            </p:nvSpPr>
            <p:spPr bwMode="auto">
              <a:xfrm>
                <a:off x="408" y="1440"/>
                <a:ext cx="756" cy="2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Thickness</a:t>
                </a:r>
              </a:p>
            </p:txBody>
          </p:sp>
          <p:sp>
            <p:nvSpPr>
              <p:cNvPr id="231434" name="Text Box 10"/>
              <p:cNvSpPr txBox="1">
                <a:spLocks noChangeArrowheads="1"/>
              </p:cNvSpPr>
              <p:nvPr/>
            </p:nvSpPr>
            <p:spPr bwMode="auto">
              <a:xfrm>
                <a:off x="2606" y="3005"/>
                <a:ext cx="340" cy="2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Age</a:t>
                </a:r>
              </a:p>
            </p:txBody>
          </p:sp>
          <p:sp>
            <p:nvSpPr>
              <p:cNvPr id="24603" name="Line 11"/>
              <p:cNvSpPr>
                <a:spLocks noChangeShapeType="1"/>
              </p:cNvSpPr>
              <p:nvPr/>
            </p:nvSpPr>
            <p:spPr bwMode="auto">
              <a:xfrm>
                <a:off x="840" y="1872"/>
                <a:ext cx="0" cy="1345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Line 12"/>
              <p:cNvSpPr>
                <a:spLocks noChangeShapeType="1"/>
              </p:cNvSpPr>
              <p:nvPr/>
            </p:nvSpPr>
            <p:spPr bwMode="auto">
              <a:xfrm>
                <a:off x="648" y="3072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Line 13"/>
              <p:cNvSpPr>
                <a:spLocks noChangeShapeType="1"/>
              </p:cNvSpPr>
              <p:nvPr/>
            </p:nvSpPr>
            <p:spPr bwMode="auto">
              <a:xfrm flipV="1">
                <a:off x="1512" y="2016"/>
                <a:ext cx="624" cy="337"/>
              </a:xfrm>
              <a:prstGeom prst="line">
                <a:avLst/>
              </a:prstGeom>
              <a:noFill/>
              <a:ln w="19050">
                <a:solidFill>
                  <a:srgbClr val="5F880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Line 14"/>
              <p:cNvSpPr>
                <a:spLocks noChangeShapeType="1"/>
              </p:cNvSpPr>
              <p:nvPr/>
            </p:nvSpPr>
            <p:spPr bwMode="auto">
              <a:xfrm>
                <a:off x="456" y="2352"/>
                <a:ext cx="2352" cy="624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39" name="Text Box 15"/>
              <p:cNvSpPr txBox="1">
                <a:spLocks noChangeArrowheads="1"/>
              </p:cNvSpPr>
              <p:nvPr/>
            </p:nvSpPr>
            <p:spPr bwMode="auto">
              <a:xfrm>
                <a:off x="1032" y="3216"/>
                <a:ext cx="692" cy="1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6"/>
                    </a:solidFill>
                    <a:latin typeface="Times New Roman" charset="0"/>
                    <a:ea typeface="ＭＳ Ｐゴシック" charset="0"/>
                  </a:rPr>
                  <a:t>Intercept: b2</a:t>
                </a:r>
              </a:p>
            </p:txBody>
          </p:sp>
          <p:sp>
            <p:nvSpPr>
              <p:cNvPr id="24608" name="Text Box 16"/>
              <p:cNvSpPr txBox="1">
                <a:spLocks noChangeArrowheads="1"/>
              </p:cNvSpPr>
              <p:nvPr/>
            </p:nvSpPr>
            <p:spPr bwMode="auto">
              <a:xfrm>
                <a:off x="2472" y="2352"/>
                <a:ext cx="57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C00000"/>
                    </a:solidFill>
                  </a:rPr>
                  <a:t>Slope: m2</a:t>
                </a:r>
              </a:p>
            </p:txBody>
          </p:sp>
          <p:sp>
            <p:nvSpPr>
              <p:cNvPr id="24609" name="AutoShape 17"/>
              <p:cNvSpPr>
                <a:spLocks noChangeArrowheads="1"/>
              </p:cNvSpPr>
              <p:nvPr/>
            </p:nvSpPr>
            <p:spPr bwMode="auto">
              <a:xfrm rot="-1437108" flipH="1" flipV="1">
                <a:off x="2136" y="2676"/>
                <a:ext cx="288" cy="240"/>
              </a:xfrm>
              <a:prstGeom prst="rtTriangl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10" name="Line 18"/>
              <p:cNvSpPr>
                <a:spLocks noChangeShapeType="1"/>
              </p:cNvSpPr>
              <p:nvPr/>
            </p:nvSpPr>
            <p:spPr bwMode="auto">
              <a:xfrm flipV="1">
                <a:off x="2424" y="2592"/>
                <a:ext cx="384" cy="144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Line 19"/>
              <p:cNvSpPr>
                <a:spLocks noChangeShapeType="1"/>
              </p:cNvSpPr>
              <p:nvPr/>
            </p:nvSpPr>
            <p:spPr bwMode="auto">
              <a:xfrm>
                <a:off x="888" y="2544"/>
                <a:ext cx="528" cy="67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2" name="Oval 59"/>
            <p:cNvSpPr>
              <a:spLocks noChangeArrowheads="1"/>
            </p:cNvSpPr>
            <p:nvPr/>
          </p:nvSpPr>
          <p:spPr bwMode="auto">
            <a:xfrm>
              <a:off x="744" y="2208"/>
              <a:ext cx="50" cy="47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3" name="Oval 60"/>
            <p:cNvSpPr>
              <a:spLocks noChangeArrowheads="1"/>
            </p:cNvSpPr>
            <p:nvPr/>
          </p:nvSpPr>
          <p:spPr bwMode="auto">
            <a:xfrm>
              <a:off x="1224" y="2496"/>
              <a:ext cx="48" cy="47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4" name="Oval 61"/>
            <p:cNvSpPr>
              <a:spLocks noChangeArrowheads="1"/>
            </p:cNvSpPr>
            <p:nvPr/>
          </p:nvSpPr>
          <p:spPr bwMode="auto">
            <a:xfrm>
              <a:off x="1176" y="2304"/>
              <a:ext cx="48" cy="48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5" name="Oval 62"/>
            <p:cNvSpPr>
              <a:spLocks noChangeArrowheads="1"/>
            </p:cNvSpPr>
            <p:nvPr/>
          </p:nvSpPr>
          <p:spPr bwMode="auto">
            <a:xfrm>
              <a:off x="1752" y="2496"/>
              <a:ext cx="48" cy="47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6" name="Oval 63"/>
            <p:cNvSpPr>
              <a:spLocks noChangeArrowheads="1"/>
            </p:cNvSpPr>
            <p:nvPr/>
          </p:nvSpPr>
          <p:spPr bwMode="auto">
            <a:xfrm>
              <a:off x="1608" y="2688"/>
              <a:ext cx="48" cy="47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7" name="Oval 64"/>
            <p:cNvSpPr>
              <a:spLocks noChangeArrowheads="1"/>
            </p:cNvSpPr>
            <p:nvPr/>
          </p:nvSpPr>
          <p:spPr bwMode="auto">
            <a:xfrm>
              <a:off x="2040" y="2304"/>
              <a:ext cx="48" cy="48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8" name="Oval 65"/>
            <p:cNvSpPr>
              <a:spLocks noChangeArrowheads="1"/>
            </p:cNvSpPr>
            <p:nvPr/>
          </p:nvSpPr>
          <p:spPr bwMode="auto">
            <a:xfrm>
              <a:off x="2136" y="2784"/>
              <a:ext cx="48" cy="48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9" name="Oval 66"/>
            <p:cNvSpPr>
              <a:spLocks noChangeArrowheads="1"/>
            </p:cNvSpPr>
            <p:nvPr/>
          </p:nvSpPr>
          <p:spPr bwMode="auto">
            <a:xfrm>
              <a:off x="504" y="1584"/>
              <a:ext cx="48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0" name="Oval 67"/>
            <p:cNvSpPr>
              <a:spLocks noChangeArrowheads="1"/>
            </p:cNvSpPr>
            <p:nvPr/>
          </p:nvSpPr>
          <p:spPr bwMode="auto">
            <a:xfrm>
              <a:off x="744" y="2016"/>
              <a:ext cx="50" cy="47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1" name="Oval 68"/>
            <p:cNvSpPr>
              <a:spLocks noChangeArrowheads="1"/>
            </p:cNvSpPr>
            <p:nvPr/>
          </p:nvSpPr>
          <p:spPr bwMode="auto">
            <a:xfrm>
              <a:off x="1080" y="1920"/>
              <a:ext cx="50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2" name="Oval 69"/>
            <p:cNvSpPr>
              <a:spLocks noChangeArrowheads="1"/>
            </p:cNvSpPr>
            <p:nvPr/>
          </p:nvSpPr>
          <p:spPr bwMode="auto">
            <a:xfrm>
              <a:off x="984" y="2256"/>
              <a:ext cx="48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3" name="Oval 70"/>
            <p:cNvSpPr>
              <a:spLocks noChangeArrowheads="1"/>
            </p:cNvSpPr>
            <p:nvPr/>
          </p:nvSpPr>
          <p:spPr bwMode="auto">
            <a:xfrm>
              <a:off x="1656" y="2400"/>
              <a:ext cx="50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4" name="Oval 71"/>
            <p:cNvSpPr>
              <a:spLocks noChangeArrowheads="1"/>
            </p:cNvSpPr>
            <p:nvPr/>
          </p:nvSpPr>
          <p:spPr bwMode="auto">
            <a:xfrm>
              <a:off x="1752" y="2880"/>
              <a:ext cx="48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5" name="Oval 72"/>
            <p:cNvSpPr>
              <a:spLocks noChangeArrowheads="1"/>
            </p:cNvSpPr>
            <p:nvPr/>
          </p:nvSpPr>
          <p:spPr bwMode="auto">
            <a:xfrm>
              <a:off x="2088" y="3168"/>
              <a:ext cx="48" cy="47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239189" y="152400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Motivation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Modeling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Groups: Design Matrix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66700" y="1066800"/>
            <a:ext cx="4508500" cy="3271838"/>
            <a:chOff x="408" y="1407"/>
            <a:chExt cx="2840" cy="2061"/>
          </a:xfrm>
        </p:grpSpPr>
        <p:sp>
          <p:nvSpPr>
            <p:cNvPr id="26662" name="Line 4"/>
            <p:cNvSpPr>
              <a:spLocks noChangeShapeType="1"/>
            </p:cNvSpPr>
            <p:nvPr/>
          </p:nvSpPr>
          <p:spPr bwMode="auto">
            <a:xfrm>
              <a:off x="552" y="1872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5"/>
            <p:cNvSpPr>
              <a:spLocks noChangeShapeType="1"/>
            </p:cNvSpPr>
            <p:nvPr/>
          </p:nvSpPr>
          <p:spPr bwMode="auto">
            <a:xfrm flipV="1">
              <a:off x="888" y="1632"/>
              <a:ext cx="960" cy="480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4" y="2304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65" name="Text Box 7"/>
            <p:cNvSpPr txBox="1">
              <a:spLocks noChangeArrowheads="1"/>
            </p:cNvSpPr>
            <p:nvPr/>
          </p:nvSpPr>
          <p:spPr bwMode="auto">
            <a:xfrm>
              <a:off x="1416" y="1407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6666" name="Text Box 8"/>
            <p:cNvSpPr txBox="1">
              <a:spLocks noChangeArrowheads="1"/>
            </p:cNvSpPr>
            <p:nvPr/>
          </p:nvSpPr>
          <p:spPr bwMode="auto">
            <a:xfrm>
              <a:off x="1896" y="1791"/>
              <a:ext cx="7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61129" name="Text Box 9"/>
            <p:cNvSpPr txBox="1">
              <a:spLocks noChangeArrowheads="1"/>
            </p:cNvSpPr>
            <p:nvPr/>
          </p:nvSpPr>
          <p:spPr bwMode="auto">
            <a:xfrm>
              <a:off x="408" y="1440"/>
              <a:ext cx="1023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61130" name="Text Box 10"/>
            <p:cNvSpPr txBox="1">
              <a:spLocks noChangeArrowheads="1"/>
            </p:cNvSpPr>
            <p:nvPr/>
          </p:nvSpPr>
          <p:spPr bwMode="auto">
            <a:xfrm>
              <a:off x="2616" y="2928"/>
              <a:ext cx="460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6669" name="Line 11"/>
            <p:cNvSpPr>
              <a:spLocks noChangeShapeType="1"/>
            </p:cNvSpPr>
            <p:nvPr/>
          </p:nvSpPr>
          <p:spPr bwMode="auto">
            <a:xfrm>
              <a:off x="840" y="1872"/>
              <a:ext cx="0" cy="1344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Line 12"/>
            <p:cNvSpPr>
              <a:spLocks noChangeShapeType="1"/>
            </p:cNvSpPr>
            <p:nvPr/>
          </p:nvSpPr>
          <p:spPr bwMode="auto">
            <a:xfrm>
              <a:off x="648" y="3072"/>
              <a:ext cx="192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4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4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5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937" cy="2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/>
                  </a:solidFill>
                  <a:latin typeface="Times New Roman" charset="0"/>
                  <a:ea typeface="ＭＳ Ｐゴシック" charset="0"/>
                </a:rPr>
                <a:t>Intercept: b2</a:t>
              </a:r>
            </a:p>
          </p:txBody>
        </p:sp>
        <p:sp>
          <p:nvSpPr>
            <p:cNvPr id="26674" name="Text Box 16"/>
            <p:cNvSpPr txBox="1">
              <a:spLocks noChangeArrowheads="1"/>
            </p:cNvSpPr>
            <p:nvPr/>
          </p:nvSpPr>
          <p:spPr bwMode="auto">
            <a:xfrm>
              <a:off x="2472" y="2352"/>
              <a:ext cx="7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6675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6" y="2676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6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4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38700" y="3124200"/>
            <a:ext cx="4724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400" dirty="0">
              <a:solidFill>
                <a:schemeClr val="tx1"/>
              </a:solidFill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+mn-lt"/>
                <a:ea typeface="ＭＳ Ｐゴシック" charset="-128"/>
              </a:rPr>
              <a:t>number of columns = (number of groups)*(number of parameters)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804397"/>
              </p:ext>
            </p:extLst>
          </p:nvPr>
        </p:nvGraphicFramePr>
        <p:xfrm>
          <a:off x="4914900" y="1143000"/>
          <a:ext cx="3382963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600" imgH="1155700" progId="Equation.3">
                  <p:embed/>
                </p:oleObj>
              </mc:Choice>
              <mc:Fallback>
                <p:oleObj name="Equation" r:id="rId3" imgW="1752600" imgH="1155700" progId="Equation.3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4900" y="1143000"/>
                        <a:ext cx="3382963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45221"/>
              </p:ext>
            </p:extLst>
          </p:nvPr>
        </p:nvGraphicFramePr>
        <p:xfrm>
          <a:off x="1028700" y="4724400"/>
          <a:ext cx="72088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60700" imgH="901700" progId="Equation.3">
                  <p:embed/>
                </p:oleObj>
              </mc:Choice>
              <mc:Fallback>
                <p:oleObj name="Equation" r:id="rId5" imgW="3060700" imgH="9017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8700" y="4724400"/>
                        <a:ext cx="7208838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71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Groups: Contrasts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753100" y="3962400"/>
            <a:ext cx="3897313" cy="2484438"/>
            <a:chOff x="215" y="1338"/>
            <a:chExt cx="3292" cy="2238"/>
          </a:xfrm>
        </p:grpSpPr>
        <p:sp>
          <p:nvSpPr>
            <p:cNvPr id="28696" name="Line 4"/>
            <p:cNvSpPr>
              <a:spLocks noChangeShapeType="1"/>
            </p:cNvSpPr>
            <p:nvPr/>
          </p:nvSpPr>
          <p:spPr bwMode="auto">
            <a:xfrm>
              <a:off x="552" y="1871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5"/>
            <p:cNvSpPr>
              <a:spLocks noChangeShapeType="1"/>
            </p:cNvSpPr>
            <p:nvPr/>
          </p:nvSpPr>
          <p:spPr bwMode="auto">
            <a:xfrm flipV="1">
              <a:off x="888" y="1633"/>
              <a:ext cx="960" cy="479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3" y="2305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Text Box 7"/>
            <p:cNvSpPr txBox="1">
              <a:spLocks noChangeArrowheads="1"/>
            </p:cNvSpPr>
            <p:nvPr/>
          </p:nvSpPr>
          <p:spPr bwMode="auto">
            <a:xfrm>
              <a:off x="1695" y="1338"/>
              <a:ext cx="125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8700" name="Text Box 8"/>
            <p:cNvSpPr txBox="1">
              <a:spLocks noChangeArrowheads="1"/>
            </p:cNvSpPr>
            <p:nvPr/>
          </p:nvSpPr>
          <p:spPr bwMode="auto">
            <a:xfrm>
              <a:off x="2082" y="1750"/>
              <a:ext cx="103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215" y="1477"/>
              <a:ext cx="1169" cy="3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33482" name="Text Box 10"/>
            <p:cNvSpPr txBox="1">
              <a:spLocks noChangeArrowheads="1"/>
            </p:cNvSpPr>
            <p:nvPr/>
          </p:nvSpPr>
          <p:spPr bwMode="auto">
            <a:xfrm>
              <a:off x="2617" y="2928"/>
              <a:ext cx="531" cy="3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8703" name="Line 11"/>
            <p:cNvSpPr>
              <a:spLocks noChangeShapeType="1"/>
            </p:cNvSpPr>
            <p:nvPr/>
          </p:nvSpPr>
          <p:spPr bwMode="auto">
            <a:xfrm>
              <a:off x="840" y="1871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648" y="3073"/>
              <a:ext cx="19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5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12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Intercept: b2</a:t>
              </a:r>
            </a:p>
          </p:txBody>
        </p:sp>
        <p:sp>
          <p:nvSpPr>
            <p:cNvPr id="28708" name="Text Box 16"/>
            <p:cNvSpPr txBox="1">
              <a:spLocks noChangeArrowheads="1"/>
            </p:cNvSpPr>
            <p:nvPr/>
          </p:nvSpPr>
          <p:spPr bwMode="auto">
            <a:xfrm>
              <a:off x="2466" y="2230"/>
              <a:ext cx="1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8709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7" y="2677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5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1081975" y="4801775"/>
            <a:ext cx="3198957" cy="12618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 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</a:t>
            </a:r>
          </a:p>
          <a:p>
            <a:pPr>
              <a:defRPr/>
            </a:pPr>
            <a:endParaRPr lang="en-US" sz="2400" b="1" dirty="0">
              <a:solidFill>
                <a:srgbClr val="262626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262626"/>
                </a:solidFill>
                <a:latin typeface="Symbol" panose="05050102010706020507" pitchFamily="18" charset="2"/>
                <a:ea typeface="ＭＳ Ｐゴシック" charset="0"/>
              </a:rPr>
              <a:t>b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= [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ＭＳ Ｐゴシック" charset="0"/>
              </a:rPr>
              <a:t>b1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b2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ＭＳ Ｐゴシック" charset="0"/>
              </a:rPr>
              <a:t>m1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m2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</a:t>
            </a:r>
          </a:p>
        </p:txBody>
      </p: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5524500" y="1143000"/>
            <a:ext cx="74613" cy="1752600"/>
            <a:chOff x="1165" y="3312"/>
            <a:chExt cx="48" cy="672"/>
          </a:xfrm>
        </p:grpSpPr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>
              <a:off x="1176" y="3312"/>
              <a:ext cx="0" cy="67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>
              <a:off x="1165" y="3984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9"/>
            <p:cNvSpPr>
              <a:spLocks noChangeShapeType="1"/>
            </p:cNvSpPr>
            <p:nvPr/>
          </p:nvSpPr>
          <p:spPr bwMode="auto">
            <a:xfrm>
              <a:off x="1165" y="3312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0" name="Group 2"/>
          <p:cNvGrpSpPr>
            <a:grpSpLocks/>
          </p:cNvGrpSpPr>
          <p:nvPr/>
        </p:nvGrpSpPr>
        <p:grpSpPr bwMode="auto">
          <a:xfrm>
            <a:off x="6972301" y="2133600"/>
            <a:ext cx="1293813" cy="1620838"/>
            <a:chOff x="8648700" y="3124200"/>
            <a:chExt cx="1293812" cy="1620838"/>
          </a:xfrm>
        </p:grpSpPr>
        <p:grpSp>
          <p:nvGrpSpPr>
            <p:cNvPr id="28682" name="Group 55"/>
            <p:cNvGrpSpPr>
              <a:grpSpLocks/>
            </p:cNvGrpSpPr>
            <p:nvPr/>
          </p:nvGrpSpPr>
          <p:grpSpPr bwMode="auto">
            <a:xfrm>
              <a:off x="9258299" y="3124200"/>
              <a:ext cx="684213" cy="1620838"/>
              <a:chOff x="5880" y="624"/>
              <a:chExt cx="431" cy="1021"/>
            </a:xfrm>
          </p:grpSpPr>
          <p:sp>
            <p:nvSpPr>
              <p:cNvPr id="233528" name="Text Box 56"/>
              <p:cNvSpPr txBox="1">
                <a:spLocks noChangeArrowheads="1"/>
              </p:cNvSpPr>
              <p:nvPr/>
            </p:nvSpPr>
            <p:spPr bwMode="auto">
              <a:xfrm>
                <a:off x="5892" y="656"/>
                <a:ext cx="419" cy="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b1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b2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m1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m2</a:t>
                </a:r>
              </a:p>
            </p:txBody>
          </p:sp>
          <p:grpSp>
            <p:nvGrpSpPr>
              <p:cNvPr id="28685" name="Group 57"/>
              <p:cNvGrpSpPr>
                <a:grpSpLocks/>
              </p:cNvGrpSpPr>
              <p:nvPr/>
            </p:nvGrpSpPr>
            <p:grpSpPr bwMode="auto">
              <a:xfrm>
                <a:off x="5880" y="624"/>
                <a:ext cx="65" cy="1008"/>
                <a:chOff x="1165" y="3312"/>
                <a:chExt cx="48" cy="672"/>
              </a:xfrm>
            </p:grpSpPr>
            <p:sp>
              <p:nvSpPr>
                <p:cNvPr id="28690" name="Line 58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1" name="Line 59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2" name="Line 60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6" name="Group 61"/>
              <p:cNvGrpSpPr>
                <a:grpSpLocks/>
              </p:cNvGrpSpPr>
              <p:nvPr/>
            </p:nvGrpSpPr>
            <p:grpSpPr bwMode="auto">
              <a:xfrm rot="10800000">
                <a:off x="6227" y="624"/>
                <a:ext cx="48" cy="1008"/>
                <a:chOff x="1106" y="3312"/>
                <a:chExt cx="48" cy="672"/>
              </a:xfrm>
            </p:grpSpPr>
            <p:sp>
              <p:nvSpPr>
                <p:cNvPr id="2868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19" y="3317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63"/>
                <p:cNvSpPr>
                  <a:spLocks noChangeShapeType="1"/>
                </p:cNvSpPr>
                <p:nvPr/>
              </p:nvSpPr>
              <p:spPr bwMode="auto">
                <a:xfrm>
                  <a:off x="1108" y="3989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64"/>
                <p:cNvSpPr>
                  <a:spLocks noChangeShapeType="1"/>
                </p:cNvSpPr>
                <p:nvPr/>
              </p:nvSpPr>
              <p:spPr bwMode="auto">
                <a:xfrm>
                  <a:off x="1108" y="331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3538" name="Rectangle 66"/>
            <p:cNvSpPr>
              <a:spLocks noChangeArrowheads="1"/>
            </p:cNvSpPr>
            <p:nvPr/>
          </p:nvSpPr>
          <p:spPr bwMode="auto">
            <a:xfrm>
              <a:off x="8648700" y="3505200"/>
              <a:ext cx="492593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=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802419"/>
              </p:ext>
            </p:extLst>
          </p:nvPr>
        </p:nvGraphicFramePr>
        <p:xfrm>
          <a:off x="6667500" y="1066800"/>
          <a:ext cx="2432439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066800"/>
                        <a:ext cx="2432439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667500" y="2438400"/>
            <a:ext cx="53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19481-A7C3-E73F-3F4F-8544BACBD73F}"/>
              </a:ext>
            </a:extLst>
          </p:cNvPr>
          <p:cNvSpPr txBox="1"/>
          <p:nvPr/>
        </p:nvSpPr>
        <p:spPr>
          <a:xfrm>
            <a:off x="3915045" y="3429000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Four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265DB-76D9-C5F2-7C26-3A3BB6E4AD0F}"/>
              </a:ext>
            </a:extLst>
          </p:cNvPr>
          <p:cNvSpPr txBox="1"/>
          <p:nvPr/>
        </p:nvSpPr>
        <p:spPr>
          <a:xfrm>
            <a:off x="1269640" y="3429000"/>
            <a:ext cx="2302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Four Elements in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Contrast Matrix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D2ED99-B9EF-F80C-B298-C9B65FC667AB}"/>
              </a:ext>
            </a:extLst>
          </p:cNvPr>
          <p:cNvCxnSpPr>
            <a:stCxn id="3" idx="3"/>
          </p:cNvCxnSpPr>
          <p:nvPr/>
        </p:nvCxnSpPr>
        <p:spPr>
          <a:xfrm flipV="1">
            <a:off x="6124304" y="2969419"/>
            <a:ext cx="1339494" cy="690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3B20F1-23D4-5664-60FF-EA322B820458}"/>
              </a:ext>
            </a:extLst>
          </p:cNvPr>
          <p:cNvCxnSpPr>
            <a:cxnSpLocks/>
          </p:cNvCxnSpPr>
          <p:nvPr/>
        </p:nvCxnSpPr>
        <p:spPr>
          <a:xfrm flipV="1">
            <a:off x="2098672" y="3023124"/>
            <a:ext cx="149228" cy="483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20">
            <a:extLst>
              <a:ext uri="{FF2B5EF4-FFF2-40B4-BE49-F238E27FC236}">
                <a16:creationId xmlns:a16="http://schemas.microsoft.com/office/drawing/2014/main" id="{88B9B3C2-26EE-A41A-09C7-7A0BA2EE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371600"/>
            <a:ext cx="4495800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Intercept?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b1=b2?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b1-b2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B5420A-4F0B-FF48-94DB-FFE7CEEA1BB4}"/>
              </a:ext>
            </a:extLst>
          </p:cNvPr>
          <p:cNvCxnSpPr>
            <a:cxnSpLocks/>
          </p:cNvCxnSpPr>
          <p:nvPr/>
        </p:nvCxnSpPr>
        <p:spPr>
          <a:xfrm>
            <a:off x="2042794" y="513549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276E83-BF91-16B1-DC5B-9A15AFFDB0C5}"/>
              </a:ext>
            </a:extLst>
          </p:cNvPr>
          <p:cNvCxnSpPr>
            <a:cxnSpLocks/>
          </p:cNvCxnSpPr>
          <p:nvPr/>
        </p:nvCxnSpPr>
        <p:spPr>
          <a:xfrm>
            <a:off x="2563340" y="513549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1D475C-203C-263B-4D3D-613B776BA608}"/>
              </a:ext>
            </a:extLst>
          </p:cNvPr>
          <p:cNvCxnSpPr>
            <a:cxnSpLocks/>
          </p:cNvCxnSpPr>
          <p:nvPr/>
        </p:nvCxnSpPr>
        <p:spPr>
          <a:xfrm>
            <a:off x="3023649" y="513549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5BE0F1-6201-75D8-7F49-6A0630AF4871}"/>
              </a:ext>
            </a:extLst>
          </p:cNvPr>
          <p:cNvCxnSpPr>
            <a:cxnSpLocks/>
          </p:cNvCxnSpPr>
          <p:nvPr/>
        </p:nvCxnSpPr>
        <p:spPr>
          <a:xfrm>
            <a:off x="3568110" y="513549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2" grpId="0" animBg="1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 : Contrasts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753100" y="3962400"/>
            <a:ext cx="3897313" cy="2484438"/>
            <a:chOff x="215" y="1338"/>
            <a:chExt cx="3292" cy="2238"/>
          </a:xfrm>
        </p:grpSpPr>
        <p:sp>
          <p:nvSpPr>
            <p:cNvPr id="28696" name="Line 4"/>
            <p:cNvSpPr>
              <a:spLocks noChangeShapeType="1"/>
            </p:cNvSpPr>
            <p:nvPr/>
          </p:nvSpPr>
          <p:spPr bwMode="auto">
            <a:xfrm>
              <a:off x="552" y="1871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5"/>
            <p:cNvSpPr>
              <a:spLocks noChangeShapeType="1"/>
            </p:cNvSpPr>
            <p:nvPr/>
          </p:nvSpPr>
          <p:spPr bwMode="auto">
            <a:xfrm flipV="1">
              <a:off x="888" y="1633"/>
              <a:ext cx="960" cy="479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3" y="2305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Text Box 7"/>
            <p:cNvSpPr txBox="1">
              <a:spLocks noChangeArrowheads="1"/>
            </p:cNvSpPr>
            <p:nvPr/>
          </p:nvSpPr>
          <p:spPr bwMode="auto">
            <a:xfrm>
              <a:off x="1695" y="1338"/>
              <a:ext cx="125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8700" name="Text Box 8"/>
            <p:cNvSpPr txBox="1">
              <a:spLocks noChangeArrowheads="1"/>
            </p:cNvSpPr>
            <p:nvPr/>
          </p:nvSpPr>
          <p:spPr bwMode="auto">
            <a:xfrm>
              <a:off x="2082" y="1750"/>
              <a:ext cx="103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215" y="1477"/>
              <a:ext cx="1169" cy="3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33482" name="Text Box 10"/>
            <p:cNvSpPr txBox="1">
              <a:spLocks noChangeArrowheads="1"/>
            </p:cNvSpPr>
            <p:nvPr/>
          </p:nvSpPr>
          <p:spPr bwMode="auto">
            <a:xfrm>
              <a:off x="2617" y="2928"/>
              <a:ext cx="531" cy="3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8703" name="Line 11"/>
            <p:cNvSpPr>
              <a:spLocks noChangeShapeType="1"/>
            </p:cNvSpPr>
            <p:nvPr/>
          </p:nvSpPr>
          <p:spPr bwMode="auto">
            <a:xfrm>
              <a:off x="840" y="1871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648" y="3073"/>
              <a:ext cx="19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5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12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Intercept: b2</a:t>
              </a:r>
            </a:p>
          </p:txBody>
        </p:sp>
        <p:sp>
          <p:nvSpPr>
            <p:cNvPr id="28708" name="Text Box 16"/>
            <p:cNvSpPr txBox="1">
              <a:spLocks noChangeArrowheads="1"/>
            </p:cNvSpPr>
            <p:nvPr/>
          </p:nvSpPr>
          <p:spPr bwMode="auto">
            <a:xfrm>
              <a:off x="2466" y="2230"/>
              <a:ext cx="1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8709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7" y="2677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5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952500" y="1219200"/>
            <a:ext cx="4495800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Intercept?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b1=b2?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b1-b2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5524500" y="1143000"/>
            <a:ext cx="74613" cy="1752600"/>
            <a:chOff x="1165" y="3312"/>
            <a:chExt cx="48" cy="672"/>
          </a:xfrm>
        </p:grpSpPr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>
              <a:off x="1176" y="3312"/>
              <a:ext cx="0" cy="67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>
              <a:off x="1165" y="3984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9"/>
            <p:cNvSpPr>
              <a:spLocks noChangeShapeType="1"/>
            </p:cNvSpPr>
            <p:nvPr/>
          </p:nvSpPr>
          <p:spPr bwMode="auto">
            <a:xfrm>
              <a:off x="1165" y="3312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525" name="Rectangle 53"/>
          <p:cNvSpPr>
            <a:spLocks noChangeArrowheads="1"/>
          </p:cNvSpPr>
          <p:nvPr/>
        </p:nvSpPr>
        <p:spPr bwMode="auto">
          <a:xfrm>
            <a:off x="952500" y="2895600"/>
            <a:ext cx="44958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Slope?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m1=m2?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m1-m2=0?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80" name="Group 2"/>
          <p:cNvGrpSpPr>
            <a:grpSpLocks/>
          </p:cNvGrpSpPr>
          <p:nvPr/>
        </p:nvGrpSpPr>
        <p:grpSpPr bwMode="auto">
          <a:xfrm>
            <a:off x="6972301" y="2133600"/>
            <a:ext cx="1293813" cy="1620838"/>
            <a:chOff x="8648700" y="3124200"/>
            <a:chExt cx="1293812" cy="1620838"/>
          </a:xfrm>
        </p:grpSpPr>
        <p:grpSp>
          <p:nvGrpSpPr>
            <p:cNvPr id="28682" name="Group 55"/>
            <p:cNvGrpSpPr>
              <a:grpSpLocks/>
            </p:cNvGrpSpPr>
            <p:nvPr/>
          </p:nvGrpSpPr>
          <p:grpSpPr bwMode="auto">
            <a:xfrm>
              <a:off x="9258299" y="3124200"/>
              <a:ext cx="684213" cy="1620838"/>
              <a:chOff x="5880" y="624"/>
              <a:chExt cx="431" cy="1021"/>
            </a:xfrm>
          </p:grpSpPr>
          <p:sp>
            <p:nvSpPr>
              <p:cNvPr id="233528" name="Text Box 56"/>
              <p:cNvSpPr txBox="1">
                <a:spLocks noChangeArrowheads="1"/>
              </p:cNvSpPr>
              <p:nvPr/>
            </p:nvSpPr>
            <p:spPr bwMode="auto">
              <a:xfrm>
                <a:off x="5892" y="656"/>
                <a:ext cx="419" cy="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b1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b2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m1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m2</a:t>
                </a:r>
              </a:p>
            </p:txBody>
          </p:sp>
          <p:grpSp>
            <p:nvGrpSpPr>
              <p:cNvPr id="28685" name="Group 57"/>
              <p:cNvGrpSpPr>
                <a:grpSpLocks/>
              </p:cNvGrpSpPr>
              <p:nvPr/>
            </p:nvGrpSpPr>
            <p:grpSpPr bwMode="auto">
              <a:xfrm>
                <a:off x="5880" y="624"/>
                <a:ext cx="65" cy="1008"/>
                <a:chOff x="1165" y="3312"/>
                <a:chExt cx="48" cy="672"/>
              </a:xfrm>
            </p:grpSpPr>
            <p:sp>
              <p:nvSpPr>
                <p:cNvPr id="28690" name="Line 58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1" name="Line 59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2" name="Line 60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6" name="Group 61"/>
              <p:cNvGrpSpPr>
                <a:grpSpLocks/>
              </p:cNvGrpSpPr>
              <p:nvPr/>
            </p:nvGrpSpPr>
            <p:grpSpPr bwMode="auto">
              <a:xfrm rot="10800000">
                <a:off x="6227" y="624"/>
                <a:ext cx="48" cy="1008"/>
                <a:chOff x="1106" y="3312"/>
                <a:chExt cx="48" cy="672"/>
              </a:xfrm>
            </p:grpSpPr>
            <p:sp>
              <p:nvSpPr>
                <p:cNvPr id="2868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19" y="3317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63"/>
                <p:cNvSpPr>
                  <a:spLocks noChangeShapeType="1"/>
                </p:cNvSpPr>
                <p:nvPr/>
              </p:nvSpPr>
              <p:spPr bwMode="auto">
                <a:xfrm>
                  <a:off x="1108" y="3989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64"/>
                <p:cNvSpPr>
                  <a:spLocks noChangeShapeType="1"/>
                </p:cNvSpPr>
                <p:nvPr/>
              </p:nvSpPr>
              <p:spPr bwMode="auto">
                <a:xfrm>
                  <a:off x="1108" y="331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3538" name="Rectangle 66"/>
            <p:cNvSpPr>
              <a:spLocks noChangeArrowheads="1"/>
            </p:cNvSpPr>
            <p:nvPr/>
          </p:nvSpPr>
          <p:spPr bwMode="auto">
            <a:xfrm>
              <a:off x="8648700" y="3505200"/>
              <a:ext cx="492593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=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667500" y="1066800"/>
          <a:ext cx="2432439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066800"/>
                        <a:ext cx="2432439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667500" y="2438400"/>
            <a:ext cx="53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2666835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 : Contrasts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753100" y="3962400"/>
            <a:ext cx="3897313" cy="2484438"/>
            <a:chOff x="215" y="1338"/>
            <a:chExt cx="3292" cy="2238"/>
          </a:xfrm>
        </p:grpSpPr>
        <p:sp>
          <p:nvSpPr>
            <p:cNvPr id="28696" name="Line 4"/>
            <p:cNvSpPr>
              <a:spLocks noChangeShapeType="1"/>
            </p:cNvSpPr>
            <p:nvPr/>
          </p:nvSpPr>
          <p:spPr bwMode="auto">
            <a:xfrm>
              <a:off x="552" y="1871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5"/>
            <p:cNvSpPr>
              <a:spLocks noChangeShapeType="1"/>
            </p:cNvSpPr>
            <p:nvPr/>
          </p:nvSpPr>
          <p:spPr bwMode="auto">
            <a:xfrm flipV="1">
              <a:off x="888" y="1633"/>
              <a:ext cx="960" cy="479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3" y="2305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Text Box 7"/>
            <p:cNvSpPr txBox="1">
              <a:spLocks noChangeArrowheads="1"/>
            </p:cNvSpPr>
            <p:nvPr/>
          </p:nvSpPr>
          <p:spPr bwMode="auto">
            <a:xfrm>
              <a:off x="1695" y="1338"/>
              <a:ext cx="125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8700" name="Text Box 8"/>
            <p:cNvSpPr txBox="1">
              <a:spLocks noChangeArrowheads="1"/>
            </p:cNvSpPr>
            <p:nvPr/>
          </p:nvSpPr>
          <p:spPr bwMode="auto">
            <a:xfrm>
              <a:off x="2082" y="1750"/>
              <a:ext cx="103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215" y="1477"/>
              <a:ext cx="1169" cy="3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33482" name="Text Box 10"/>
            <p:cNvSpPr txBox="1">
              <a:spLocks noChangeArrowheads="1"/>
            </p:cNvSpPr>
            <p:nvPr/>
          </p:nvSpPr>
          <p:spPr bwMode="auto">
            <a:xfrm>
              <a:off x="2617" y="2928"/>
              <a:ext cx="531" cy="3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8703" name="Line 11"/>
            <p:cNvSpPr>
              <a:spLocks noChangeShapeType="1"/>
            </p:cNvSpPr>
            <p:nvPr/>
          </p:nvSpPr>
          <p:spPr bwMode="auto">
            <a:xfrm>
              <a:off x="840" y="1871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648" y="3073"/>
              <a:ext cx="19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5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12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Intercept: b2</a:t>
              </a:r>
            </a:p>
          </p:txBody>
        </p:sp>
        <p:sp>
          <p:nvSpPr>
            <p:cNvPr id="28708" name="Text Box 16"/>
            <p:cNvSpPr txBox="1">
              <a:spLocks noChangeArrowheads="1"/>
            </p:cNvSpPr>
            <p:nvPr/>
          </p:nvSpPr>
          <p:spPr bwMode="auto">
            <a:xfrm>
              <a:off x="2466" y="2230"/>
              <a:ext cx="1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8709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7" y="2677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5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952500" y="1219200"/>
            <a:ext cx="4495800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Intercept?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b1=b2?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b1-b2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sp>
        <p:nvSpPr>
          <p:cNvPr id="233493" name="Rectangle 21"/>
          <p:cNvSpPr>
            <a:spLocks noChangeArrowheads="1"/>
          </p:cNvSpPr>
          <p:nvPr/>
        </p:nvSpPr>
        <p:spPr bwMode="auto">
          <a:xfrm>
            <a:off x="952500" y="4648200"/>
            <a:ext cx="5002213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Is average slope different than 0?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(m1+m2)/2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0.5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0.5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5524500" y="1143000"/>
            <a:ext cx="74613" cy="1752600"/>
            <a:chOff x="1165" y="3312"/>
            <a:chExt cx="48" cy="672"/>
          </a:xfrm>
        </p:grpSpPr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>
              <a:off x="1176" y="3312"/>
              <a:ext cx="0" cy="67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>
              <a:off x="1165" y="3984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9"/>
            <p:cNvSpPr>
              <a:spLocks noChangeShapeType="1"/>
            </p:cNvSpPr>
            <p:nvPr/>
          </p:nvSpPr>
          <p:spPr bwMode="auto">
            <a:xfrm>
              <a:off x="1165" y="3312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525" name="Rectangle 53"/>
          <p:cNvSpPr>
            <a:spLocks noChangeArrowheads="1"/>
          </p:cNvSpPr>
          <p:nvPr/>
        </p:nvSpPr>
        <p:spPr bwMode="auto">
          <a:xfrm>
            <a:off x="952500" y="2895600"/>
            <a:ext cx="44958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Slope?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m1=m2?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m1-m2=0?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80" name="Group 2"/>
          <p:cNvGrpSpPr>
            <a:grpSpLocks/>
          </p:cNvGrpSpPr>
          <p:nvPr/>
        </p:nvGrpSpPr>
        <p:grpSpPr bwMode="auto">
          <a:xfrm>
            <a:off x="6972301" y="2133600"/>
            <a:ext cx="1293813" cy="1620838"/>
            <a:chOff x="8648700" y="3124200"/>
            <a:chExt cx="1293812" cy="1620838"/>
          </a:xfrm>
        </p:grpSpPr>
        <p:grpSp>
          <p:nvGrpSpPr>
            <p:cNvPr id="28682" name="Group 55"/>
            <p:cNvGrpSpPr>
              <a:grpSpLocks/>
            </p:cNvGrpSpPr>
            <p:nvPr/>
          </p:nvGrpSpPr>
          <p:grpSpPr bwMode="auto">
            <a:xfrm>
              <a:off x="9258299" y="3124200"/>
              <a:ext cx="684213" cy="1620838"/>
              <a:chOff x="5880" y="624"/>
              <a:chExt cx="431" cy="1021"/>
            </a:xfrm>
          </p:grpSpPr>
          <p:sp>
            <p:nvSpPr>
              <p:cNvPr id="233528" name="Text Box 56"/>
              <p:cNvSpPr txBox="1">
                <a:spLocks noChangeArrowheads="1"/>
              </p:cNvSpPr>
              <p:nvPr/>
            </p:nvSpPr>
            <p:spPr bwMode="auto">
              <a:xfrm>
                <a:off x="5892" y="656"/>
                <a:ext cx="419" cy="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b1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b2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m1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m2</a:t>
                </a:r>
              </a:p>
            </p:txBody>
          </p:sp>
          <p:grpSp>
            <p:nvGrpSpPr>
              <p:cNvPr id="28685" name="Group 57"/>
              <p:cNvGrpSpPr>
                <a:grpSpLocks/>
              </p:cNvGrpSpPr>
              <p:nvPr/>
            </p:nvGrpSpPr>
            <p:grpSpPr bwMode="auto">
              <a:xfrm>
                <a:off x="5880" y="624"/>
                <a:ext cx="65" cy="1008"/>
                <a:chOff x="1165" y="3312"/>
                <a:chExt cx="48" cy="672"/>
              </a:xfrm>
            </p:grpSpPr>
            <p:sp>
              <p:nvSpPr>
                <p:cNvPr id="28690" name="Line 58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1" name="Line 59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2" name="Line 60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6" name="Group 61"/>
              <p:cNvGrpSpPr>
                <a:grpSpLocks/>
              </p:cNvGrpSpPr>
              <p:nvPr/>
            </p:nvGrpSpPr>
            <p:grpSpPr bwMode="auto">
              <a:xfrm rot="10800000">
                <a:off x="6227" y="624"/>
                <a:ext cx="48" cy="1008"/>
                <a:chOff x="1106" y="3312"/>
                <a:chExt cx="48" cy="672"/>
              </a:xfrm>
            </p:grpSpPr>
            <p:sp>
              <p:nvSpPr>
                <p:cNvPr id="2868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19" y="3317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63"/>
                <p:cNvSpPr>
                  <a:spLocks noChangeShapeType="1"/>
                </p:cNvSpPr>
                <p:nvPr/>
              </p:nvSpPr>
              <p:spPr bwMode="auto">
                <a:xfrm>
                  <a:off x="1108" y="3989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64"/>
                <p:cNvSpPr>
                  <a:spLocks noChangeShapeType="1"/>
                </p:cNvSpPr>
                <p:nvPr/>
              </p:nvSpPr>
              <p:spPr bwMode="auto">
                <a:xfrm>
                  <a:off x="1108" y="331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3538" name="Rectangle 66"/>
            <p:cNvSpPr>
              <a:spLocks noChangeArrowheads="1"/>
            </p:cNvSpPr>
            <p:nvPr/>
          </p:nvSpPr>
          <p:spPr bwMode="auto">
            <a:xfrm>
              <a:off x="8648700" y="3505200"/>
              <a:ext cx="492593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=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667500" y="1066800"/>
          <a:ext cx="2432439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066800"/>
                        <a:ext cx="2432439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667500" y="2438400"/>
            <a:ext cx="53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666696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239189" y="76200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Motivation</a:t>
            </a:r>
            <a:endParaRPr lang="en-US" sz="4000" dirty="0">
              <a:solidFill>
                <a:srgbClr val="BFBFBF"/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Defining your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911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7538" y="107950"/>
            <a:ext cx="9048750" cy="7302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19" y="990600"/>
            <a:ext cx="9018588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Specify subjects and surface measures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tx1"/>
                </a:solidFill>
              </a:rPr>
              <a:t>  (y)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Model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(X)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and Contrasts (C) (GLM)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Fit Model (Estimate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Hypotheses (p-values, sig)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dirty="0">
                <a:solidFill>
                  <a:srgbClr val="DC0081"/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Visualize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Publish!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152400"/>
            <a:ext cx="68580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Specifying Subjects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3581400"/>
            <a:ext cx="1447800" cy="4572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sz="3900" dirty="0" err="1">
                <a:solidFill>
                  <a:srgbClr val="262626"/>
                </a:solidFill>
                <a:ea typeface="+mn-ea"/>
                <a:cs typeface="+mn-cs"/>
              </a:rPr>
              <a:t>bert</a:t>
            </a:r>
            <a:endParaRPr lang="en-US" sz="3900" dirty="0">
              <a:solidFill>
                <a:srgbClr val="262626"/>
              </a:solidFill>
              <a:ea typeface="+mn-ea"/>
              <a:cs typeface="+mn-cs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US" sz="36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176160" name="Rectangle 32"/>
          <p:cNvSpPr>
            <a:spLocks noChangeArrowheads="1"/>
          </p:cNvSpPr>
          <p:nvPr/>
        </p:nvSpPr>
        <p:spPr bwMode="auto">
          <a:xfrm>
            <a:off x="3009900" y="1676400"/>
            <a:ext cx="4648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$SUBJECTS_DIR</a:t>
            </a:r>
          </a:p>
        </p:txBody>
      </p:sp>
      <p:sp>
        <p:nvSpPr>
          <p:cNvPr id="176161" name="Rectangle 33"/>
          <p:cNvSpPr>
            <a:spLocks noChangeArrowheads="1"/>
          </p:cNvSpPr>
          <p:nvPr/>
        </p:nvSpPr>
        <p:spPr bwMode="auto">
          <a:xfrm>
            <a:off x="1790700" y="35052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3600" dirty="0" err="1">
                <a:solidFill>
                  <a:srgbClr val="262626"/>
                </a:solidFill>
                <a:latin typeface="+mn-lt"/>
                <a:ea typeface="ＭＳ Ｐゴシック" charset="0"/>
              </a:rPr>
              <a:t>fred</a:t>
            </a:r>
            <a:endParaRPr lang="en-US" sz="3600" dirty="0">
              <a:solidFill>
                <a:srgbClr val="262626"/>
              </a:solidFill>
              <a:latin typeface="+mn-lt"/>
              <a:ea typeface="ＭＳ Ｐゴシック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en-US" sz="3600" dirty="0">
              <a:solidFill>
                <a:srgbClr val="FFFF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76162" name="Rectangle 34"/>
          <p:cNvSpPr>
            <a:spLocks noChangeArrowheads="1"/>
          </p:cNvSpPr>
          <p:nvPr/>
        </p:nvSpPr>
        <p:spPr bwMode="auto">
          <a:xfrm>
            <a:off x="3619500" y="35052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3600" dirty="0">
                <a:solidFill>
                  <a:srgbClr val="262626"/>
                </a:solidFill>
                <a:latin typeface="+mn-lt"/>
                <a:ea typeface="ＭＳ Ｐゴシック" charset="0"/>
              </a:rPr>
              <a:t>jenny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en-US" sz="3600" dirty="0">
              <a:solidFill>
                <a:srgbClr val="FFFF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2775" name="Rectangle 35"/>
          <p:cNvSpPr>
            <a:spLocks noChangeArrowheads="1"/>
          </p:cNvSpPr>
          <p:nvPr/>
        </p:nvSpPr>
        <p:spPr bwMode="auto">
          <a:xfrm>
            <a:off x="5524500" y="3505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en-US" sz="3600">
                <a:solidFill>
                  <a:srgbClr val="262626"/>
                </a:solidFill>
                <a:latin typeface="News Gothic MT" charset="0"/>
              </a:rPr>
              <a:t>margaret   …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32776" name="Line 36"/>
          <p:cNvSpPr>
            <a:spLocks noChangeShapeType="1"/>
          </p:cNvSpPr>
          <p:nvPr/>
        </p:nvSpPr>
        <p:spPr bwMode="auto">
          <a:xfrm flipH="1">
            <a:off x="1638300" y="2362200"/>
            <a:ext cx="3352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37"/>
          <p:cNvSpPr>
            <a:spLocks noChangeShapeType="1"/>
          </p:cNvSpPr>
          <p:nvPr/>
        </p:nvSpPr>
        <p:spPr bwMode="auto">
          <a:xfrm flipH="1">
            <a:off x="3162300" y="2362200"/>
            <a:ext cx="1828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38"/>
          <p:cNvSpPr>
            <a:spLocks noChangeShapeType="1"/>
          </p:cNvSpPr>
          <p:nvPr/>
        </p:nvSpPr>
        <p:spPr bwMode="auto">
          <a:xfrm flipH="1">
            <a:off x="4762500" y="2362200"/>
            <a:ext cx="228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39"/>
          <p:cNvSpPr>
            <a:spLocks noChangeShapeType="1"/>
          </p:cNvSpPr>
          <p:nvPr/>
        </p:nvSpPr>
        <p:spPr bwMode="auto">
          <a:xfrm>
            <a:off x="4991100" y="2362200"/>
            <a:ext cx="2133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80" name="Group 40"/>
          <p:cNvGrpSpPr>
            <a:grpSpLocks/>
          </p:cNvGrpSpPr>
          <p:nvPr/>
        </p:nvGrpSpPr>
        <p:grpSpPr bwMode="auto">
          <a:xfrm>
            <a:off x="419100" y="4114800"/>
            <a:ext cx="2219325" cy="990600"/>
            <a:chOff x="528" y="960"/>
            <a:chExt cx="4464" cy="576"/>
          </a:xfrm>
        </p:grpSpPr>
        <p:sp>
          <p:nvSpPr>
            <p:cNvPr id="32820" name="Line 41"/>
            <p:cNvSpPr>
              <a:spLocks noChangeShapeType="1"/>
            </p:cNvSpPr>
            <p:nvPr/>
          </p:nvSpPr>
          <p:spPr bwMode="auto">
            <a:xfrm>
              <a:off x="2786" y="960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Line 42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43"/>
            <p:cNvSpPr>
              <a:spLocks noChangeShapeType="1"/>
            </p:cNvSpPr>
            <p:nvPr/>
          </p:nvSpPr>
          <p:spPr bwMode="auto">
            <a:xfrm>
              <a:off x="456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44"/>
            <p:cNvSpPr>
              <a:spLocks noChangeShapeType="1"/>
            </p:cNvSpPr>
            <p:nvPr/>
          </p:nvSpPr>
          <p:spPr bwMode="auto">
            <a:xfrm>
              <a:off x="412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Line 45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46"/>
            <p:cNvSpPr>
              <a:spLocks noChangeShapeType="1"/>
            </p:cNvSpPr>
            <p:nvPr/>
          </p:nvSpPr>
          <p:spPr bwMode="auto">
            <a:xfrm>
              <a:off x="288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Line 47"/>
            <p:cNvSpPr>
              <a:spLocks noChangeShapeType="1"/>
            </p:cNvSpPr>
            <p:nvPr/>
          </p:nvSpPr>
          <p:spPr bwMode="auto">
            <a:xfrm>
              <a:off x="244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48"/>
            <p:cNvSpPr>
              <a:spLocks noChangeShapeType="1"/>
            </p:cNvSpPr>
            <p:nvPr/>
          </p:nvSpPr>
          <p:spPr bwMode="auto">
            <a:xfrm>
              <a:off x="177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49"/>
            <p:cNvSpPr>
              <a:spLocks noChangeShapeType="1"/>
            </p:cNvSpPr>
            <p:nvPr/>
          </p:nvSpPr>
          <p:spPr bwMode="auto">
            <a:xfrm>
              <a:off x="1103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Line 50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Line 51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1" name="Group 64"/>
          <p:cNvGrpSpPr>
            <a:grpSpLocks/>
          </p:cNvGrpSpPr>
          <p:nvPr/>
        </p:nvGrpSpPr>
        <p:grpSpPr bwMode="auto">
          <a:xfrm>
            <a:off x="3543300" y="4038600"/>
            <a:ext cx="2219325" cy="990600"/>
            <a:chOff x="528" y="960"/>
            <a:chExt cx="4464" cy="576"/>
          </a:xfrm>
        </p:grpSpPr>
        <p:sp>
          <p:nvSpPr>
            <p:cNvPr id="32809" name="Line 65"/>
            <p:cNvSpPr>
              <a:spLocks noChangeShapeType="1"/>
            </p:cNvSpPr>
            <p:nvPr/>
          </p:nvSpPr>
          <p:spPr bwMode="auto">
            <a:xfrm>
              <a:off x="2786" y="960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66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67"/>
            <p:cNvSpPr>
              <a:spLocks noChangeShapeType="1"/>
            </p:cNvSpPr>
            <p:nvPr/>
          </p:nvSpPr>
          <p:spPr bwMode="auto">
            <a:xfrm>
              <a:off x="456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68"/>
            <p:cNvSpPr>
              <a:spLocks noChangeShapeType="1"/>
            </p:cNvSpPr>
            <p:nvPr/>
          </p:nvSpPr>
          <p:spPr bwMode="auto">
            <a:xfrm>
              <a:off x="412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69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70"/>
            <p:cNvSpPr>
              <a:spLocks noChangeShapeType="1"/>
            </p:cNvSpPr>
            <p:nvPr/>
          </p:nvSpPr>
          <p:spPr bwMode="auto">
            <a:xfrm>
              <a:off x="288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71"/>
            <p:cNvSpPr>
              <a:spLocks noChangeShapeType="1"/>
            </p:cNvSpPr>
            <p:nvPr/>
          </p:nvSpPr>
          <p:spPr bwMode="auto">
            <a:xfrm>
              <a:off x="244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72"/>
            <p:cNvSpPr>
              <a:spLocks noChangeShapeType="1"/>
            </p:cNvSpPr>
            <p:nvPr/>
          </p:nvSpPr>
          <p:spPr bwMode="auto">
            <a:xfrm>
              <a:off x="177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73"/>
            <p:cNvSpPr>
              <a:spLocks noChangeShapeType="1"/>
            </p:cNvSpPr>
            <p:nvPr/>
          </p:nvSpPr>
          <p:spPr bwMode="auto">
            <a:xfrm>
              <a:off x="1103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Line 74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75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2" name="Group 76"/>
          <p:cNvGrpSpPr>
            <a:grpSpLocks/>
          </p:cNvGrpSpPr>
          <p:nvPr/>
        </p:nvGrpSpPr>
        <p:grpSpPr bwMode="auto">
          <a:xfrm>
            <a:off x="6286500" y="4038600"/>
            <a:ext cx="2219325" cy="990600"/>
            <a:chOff x="528" y="960"/>
            <a:chExt cx="4464" cy="576"/>
          </a:xfrm>
        </p:grpSpPr>
        <p:sp>
          <p:nvSpPr>
            <p:cNvPr id="32798" name="Line 77"/>
            <p:cNvSpPr>
              <a:spLocks noChangeShapeType="1"/>
            </p:cNvSpPr>
            <p:nvPr/>
          </p:nvSpPr>
          <p:spPr bwMode="auto">
            <a:xfrm>
              <a:off x="2786" y="960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78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79"/>
            <p:cNvSpPr>
              <a:spLocks noChangeShapeType="1"/>
            </p:cNvSpPr>
            <p:nvPr/>
          </p:nvSpPr>
          <p:spPr bwMode="auto">
            <a:xfrm>
              <a:off x="456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80"/>
            <p:cNvSpPr>
              <a:spLocks noChangeShapeType="1"/>
            </p:cNvSpPr>
            <p:nvPr/>
          </p:nvSpPr>
          <p:spPr bwMode="auto">
            <a:xfrm>
              <a:off x="412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81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82"/>
            <p:cNvSpPr>
              <a:spLocks noChangeShapeType="1"/>
            </p:cNvSpPr>
            <p:nvPr/>
          </p:nvSpPr>
          <p:spPr bwMode="auto">
            <a:xfrm>
              <a:off x="288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83"/>
            <p:cNvSpPr>
              <a:spLocks noChangeShapeType="1"/>
            </p:cNvSpPr>
            <p:nvPr/>
          </p:nvSpPr>
          <p:spPr bwMode="auto">
            <a:xfrm>
              <a:off x="244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84"/>
            <p:cNvSpPr>
              <a:spLocks noChangeShapeType="1"/>
            </p:cNvSpPr>
            <p:nvPr/>
          </p:nvSpPr>
          <p:spPr bwMode="auto">
            <a:xfrm>
              <a:off x="177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85"/>
            <p:cNvSpPr>
              <a:spLocks noChangeShapeType="1"/>
            </p:cNvSpPr>
            <p:nvPr/>
          </p:nvSpPr>
          <p:spPr bwMode="auto">
            <a:xfrm>
              <a:off x="1103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86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87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3" name="Line 89"/>
          <p:cNvSpPr>
            <a:spLocks noChangeShapeType="1"/>
          </p:cNvSpPr>
          <p:nvPr/>
        </p:nvSpPr>
        <p:spPr bwMode="auto">
          <a:xfrm flipH="1">
            <a:off x="2836863" y="4038600"/>
            <a:ext cx="20637" cy="13335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90"/>
          <p:cNvSpPr>
            <a:spLocks noChangeShapeType="1"/>
          </p:cNvSpPr>
          <p:nvPr/>
        </p:nvSpPr>
        <p:spPr bwMode="auto">
          <a:xfrm>
            <a:off x="1714500" y="5372100"/>
            <a:ext cx="2219325" cy="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91"/>
          <p:cNvSpPr>
            <a:spLocks noChangeShapeType="1"/>
          </p:cNvSpPr>
          <p:nvPr/>
        </p:nvSpPr>
        <p:spPr bwMode="auto">
          <a:xfrm>
            <a:off x="3719513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92"/>
          <p:cNvSpPr>
            <a:spLocks noChangeShapeType="1"/>
          </p:cNvSpPr>
          <p:nvPr/>
        </p:nvSpPr>
        <p:spPr bwMode="auto">
          <a:xfrm>
            <a:off x="3503613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93"/>
          <p:cNvSpPr>
            <a:spLocks noChangeShapeType="1"/>
          </p:cNvSpPr>
          <p:nvPr/>
        </p:nvSpPr>
        <p:spPr bwMode="auto">
          <a:xfrm>
            <a:off x="3194050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94"/>
          <p:cNvSpPr>
            <a:spLocks noChangeShapeType="1"/>
          </p:cNvSpPr>
          <p:nvPr/>
        </p:nvSpPr>
        <p:spPr bwMode="auto">
          <a:xfrm>
            <a:off x="2884488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95"/>
          <p:cNvSpPr>
            <a:spLocks noChangeShapeType="1"/>
          </p:cNvSpPr>
          <p:nvPr/>
        </p:nvSpPr>
        <p:spPr bwMode="auto">
          <a:xfrm>
            <a:off x="2668588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96"/>
          <p:cNvSpPr>
            <a:spLocks noChangeShapeType="1"/>
          </p:cNvSpPr>
          <p:nvPr/>
        </p:nvSpPr>
        <p:spPr bwMode="auto">
          <a:xfrm>
            <a:off x="2335213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97"/>
          <p:cNvSpPr>
            <a:spLocks noChangeShapeType="1"/>
          </p:cNvSpPr>
          <p:nvPr/>
        </p:nvSpPr>
        <p:spPr bwMode="auto">
          <a:xfrm>
            <a:off x="2000250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98"/>
          <p:cNvSpPr>
            <a:spLocks noChangeShapeType="1"/>
          </p:cNvSpPr>
          <p:nvPr/>
        </p:nvSpPr>
        <p:spPr bwMode="auto">
          <a:xfrm>
            <a:off x="1714500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99"/>
          <p:cNvSpPr>
            <a:spLocks noChangeShapeType="1"/>
          </p:cNvSpPr>
          <p:nvPr/>
        </p:nvSpPr>
        <p:spPr bwMode="auto">
          <a:xfrm>
            <a:off x="3933825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Oval 100"/>
          <p:cNvSpPr>
            <a:spLocks noChangeArrowheads="1"/>
          </p:cNvSpPr>
          <p:nvPr/>
        </p:nvSpPr>
        <p:spPr bwMode="auto">
          <a:xfrm>
            <a:off x="647700" y="3429000"/>
            <a:ext cx="1752600" cy="685800"/>
          </a:xfrm>
          <a:prstGeom prst="ellipse">
            <a:avLst/>
          </a:prstGeom>
          <a:noFill/>
          <a:ln w="57150">
            <a:solidFill>
              <a:srgbClr val="18579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95" name="Line 101"/>
          <p:cNvSpPr>
            <a:spLocks noChangeShapeType="1"/>
          </p:cNvSpPr>
          <p:nvPr/>
        </p:nvSpPr>
        <p:spPr bwMode="auto">
          <a:xfrm>
            <a:off x="800100" y="1752600"/>
            <a:ext cx="609600" cy="1676400"/>
          </a:xfrm>
          <a:prstGeom prst="line">
            <a:avLst/>
          </a:prstGeom>
          <a:noFill/>
          <a:ln w="38100">
            <a:solidFill>
              <a:srgbClr val="18579B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0" name="Text Box 102"/>
          <p:cNvSpPr txBox="1">
            <a:spLocks noChangeArrowheads="1"/>
          </p:cNvSpPr>
          <p:nvPr/>
        </p:nvSpPr>
        <p:spPr bwMode="auto">
          <a:xfrm>
            <a:off x="266700" y="1147763"/>
            <a:ext cx="22082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Subject ID</a:t>
            </a: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4381500" y="5562600"/>
            <a:ext cx="5597525" cy="4619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SUBJECTS_DIR environment variable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76200"/>
            <a:ext cx="685800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FreeSurfer</a:t>
            </a:r>
            <a:r>
              <a:rPr lang="en-US" altLang="en-US" sz="4000" dirty="0"/>
              <a:t> Directory Tree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990600"/>
            <a:ext cx="9210675" cy="4114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bert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US" dirty="0">
              <a:solidFill>
                <a:srgbClr val="FFFF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bem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stats   morph  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mri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rgb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scripts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</a:t>
            </a: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surf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  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tiff 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label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	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	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orig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T1    brain  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wm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aseg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   			     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942975" y="1371600"/>
            <a:ext cx="7972425" cy="914400"/>
            <a:chOff x="528" y="960"/>
            <a:chExt cx="4464" cy="576"/>
          </a:xfrm>
        </p:grpSpPr>
        <p:sp>
          <p:nvSpPr>
            <p:cNvPr id="34838" name="Line 5"/>
            <p:cNvSpPr>
              <a:spLocks noChangeShapeType="1"/>
            </p:cNvSpPr>
            <p:nvPr/>
          </p:nvSpPr>
          <p:spPr bwMode="auto">
            <a:xfrm>
              <a:off x="2784" y="960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6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7"/>
            <p:cNvSpPr>
              <a:spLocks noChangeShapeType="1"/>
            </p:cNvSpPr>
            <p:nvPr/>
          </p:nvSpPr>
          <p:spPr bwMode="auto">
            <a:xfrm>
              <a:off x="4560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8"/>
            <p:cNvSpPr>
              <a:spLocks noChangeShapeType="1"/>
            </p:cNvSpPr>
            <p:nvPr/>
          </p:nvSpPr>
          <p:spPr bwMode="auto">
            <a:xfrm>
              <a:off x="4128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9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10"/>
            <p:cNvSpPr>
              <a:spLocks noChangeShapeType="1"/>
            </p:cNvSpPr>
            <p:nvPr/>
          </p:nvSpPr>
          <p:spPr bwMode="auto">
            <a:xfrm>
              <a:off x="2880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11"/>
            <p:cNvSpPr>
              <a:spLocks noChangeShapeType="1"/>
            </p:cNvSpPr>
            <p:nvPr/>
          </p:nvSpPr>
          <p:spPr bwMode="auto">
            <a:xfrm>
              <a:off x="2448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12"/>
            <p:cNvSpPr>
              <a:spLocks noChangeShapeType="1"/>
            </p:cNvSpPr>
            <p:nvPr/>
          </p:nvSpPr>
          <p:spPr bwMode="auto">
            <a:xfrm>
              <a:off x="1776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13"/>
            <p:cNvSpPr>
              <a:spLocks noChangeShapeType="1"/>
            </p:cNvSpPr>
            <p:nvPr/>
          </p:nvSpPr>
          <p:spPr bwMode="auto">
            <a:xfrm>
              <a:off x="1104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14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15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1" name="Line 16"/>
          <p:cNvSpPr>
            <a:spLocks noChangeShapeType="1"/>
          </p:cNvSpPr>
          <p:nvPr/>
        </p:nvSpPr>
        <p:spPr bwMode="auto">
          <a:xfrm flipV="1">
            <a:off x="857250" y="2667000"/>
            <a:ext cx="342900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17"/>
          <p:cNvSpPr>
            <a:spLocks noChangeShapeType="1"/>
          </p:cNvSpPr>
          <p:nvPr/>
        </p:nvSpPr>
        <p:spPr bwMode="auto">
          <a:xfrm flipV="1">
            <a:off x="2400300" y="2667000"/>
            <a:ext cx="197167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18"/>
          <p:cNvSpPr>
            <a:spLocks noChangeShapeType="1"/>
          </p:cNvSpPr>
          <p:nvPr/>
        </p:nvSpPr>
        <p:spPr bwMode="auto">
          <a:xfrm flipV="1">
            <a:off x="3514725" y="2667000"/>
            <a:ext cx="85725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19"/>
          <p:cNvSpPr>
            <a:spLocks noChangeShapeType="1"/>
          </p:cNvSpPr>
          <p:nvPr/>
        </p:nvSpPr>
        <p:spPr bwMode="auto">
          <a:xfrm>
            <a:off x="4371975" y="2667000"/>
            <a:ext cx="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20"/>
          <p:cNvSpPr>
            <a:spLocks noChangeShapeType="1"/>
          </p:cNvSpPr>
          <p:nvPr/>
        </p:nvSpPr>
        <p:spPr bwMode="auto">
          <a:xfrm>
            <a:off x="4371975" y="2667000"/>
            <a:ext cx="111442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1" name="Text Box 21"/>
          <p:cNvSpPr txBox="1">
            <a:spLocks noChangeArrowheads="1"/>
          </p:cNvSpPr>
          <p:nvPr/>
        </p:nvSpPr>
        <p:spPr bwMode="auto">
          <a:xfrm>
            <a:off x="754063" y="5602288"/>
            <a:ext cx="5597525" cy="4619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262626"/>
                </a:solidFill>
                <a:latin typeface="+mn-lt"/>
                <a:ea typeface="ＭＳ Ｐゴシック" charset="0"/>
              </a:rPr>
              <a:t>SUBJECTS_DIR environment variable</a:t>
            </a:r>
          </a:p>
        </p:txBody>
      </p:sp>
      <p:sp>
        <p:nvSpPr>
          <p:cNvPr id="34827" name="Line 22"/>
          <p:cNvSpPr>
            <a:spLocks noChangeShapeType="1"/>
          </p:cNvSpPr>
          <p:nvPr/>
        </p:nvSpPr>
        <p:spPr bwMode="auto">
          <a:xfrm>
            <a:off x="7124700" y="2667000"/>
            <a:ext cx="0" cy="12192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3" name="Text Box 23"/>
          <p:cNvSpPr txBox="1">
            <a:spLocks noChangeArrowheads="1"/>
          </p:cNvSpPr>
          <p:nvPr/>
        </p:nvSpPr>
        <p:spPr bwMode="auto">
          <a:xfrm>
            <a:off x="3848100" y="4419600"/>
            <a:ext cx="13589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lh.white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rh.white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74104" name="Text Box 24"/>
          <p:cNvSpPr txBox="1">
            <a:spLocks noChangeArrowheads="1"/>
          </p:cNvSpPr>
          <p:nvPr/>
        </p:nvSpPr>
        <p:spPr bwMode="auto">
          <a:xfrm>
            <a:off x="5600700" y="4471988"/>
            <a:ext cx="1963738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lh.thickness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rh.thickness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74105" name="Text Box 25"/>
          <p:cNvSpPr txBox="1">
            <a:spLocks noChangeArrowheads="1"/>
          </p:cNvSpPr>
          <p:nvPr/>
        </p:nvSpPr>
        <p:spPr bwMode="auto">
          <a:xfrm>
            <a:off x="7810500" y="4495800"/>
            <a:ext cx="21209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18579B"/>
                </a:solidFill>
                <a:latin typeface="+mn-lt"/>
                <a:ea typeface="ＭＳ Ｐゴシック" charset="0"/>
              </a:rPr>
              <a:t>lh.sphere.reg</a:t>
            </a:r>
            <a:endParaRPr lang="en-US" sz="2400" dirty="0">
              <a:solidFill>
                <a:srgbClr val="18579B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rh.sphere.reg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4831" name="Line 26"/>
          <p:cNvSpPr>
            <a:spLocks noChangeShapeType="1"/>
          </p:cNvSpPr>
          <p:nvPr/>
        </p:nvSpPr>
        <p:spPr bwMode="auto">
          <a:xfrm flipV="1">
            <a:off x="6286500" y="3886200"/>
            <a:ext cx="85725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27"/>
          <p:cNvSpPr>
            <a:spLocks noChangeShapeType="1"/>
          </p:cNvSpPr>
          <p:nvPr/>
        </p:nvSpPr>
        <p:spPr bwMode="auto">
          <a:xfrm flipV="1">
            <a:off x="5143500" y="3886200"/>
            <a:ext cx="197167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28"/>
          <p:cNvSpPr>
            <a:spLocks noChangeShapeType="1"/>
          </p:cNvSpPr>
          <p:nvPr/>
        </p:nvSpPr>
        <p:spPr bwMode="auto">
          <a:xfrm>
            <a:off x="7124700" y="3886200"/>
            <a:ext cx="111442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29"/>
          <p:cNvSpPr>
            <a:spLocks noChangeShapeType="1"/>
          </p:cNvSpPr>
          <p:nvPr/>
        </p:nvSpPr>
        <p:spPr bwMode="auto">
          <a:xfrm>
            <a:off x="8801100" y="2667000"/>
            <a:ext cx="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0" name="Text Box 30"/>
          <p:cNvSpPr txBox="1">
            <a:spLocks noChangeArrowheads="1"/>
          </p:cNvSpPr>
          <p:nvPr/>
        </p:nvSpPr>
        <p:spPr bwMode="auto">
          <a:xfrm>
            <a:off x="7581900" y="3124200"/>
            <a:ext cx="2389188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lh.aparc_annot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rh.aparc_annot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74112" name="Text Box 32"/>
          <p:cNvSpPr txBox="1">
            <a:spLocks noChangeArrowheads="1"/>
          </p:cNvSpPr>
          <p:nvPr/>
        </p:nvSpPr>
        <p:spPr bwMode="auto">
          <a:xfrm>
            <a:off x="8115300" y="1096963"/>
            <a:ext cx="22082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Subject ID</a:t>
            </a:r>
          </a:p>
        </p:txBody>
      </p:sp>
      <p:sp>
        <p:nvSpPr>
          <p:cNvPr id="34837" name="Line 33"/>
          <p:cNvSpPr>
            <a:spLocks noChangeShapeType="1"/>
          </p:cNvSpPr>
          <p:nvPr/>
        </p:nvSpPr>
        <p:spPr bwMode="auto">
          <a:xfrm flipH="1">
            <a:off x="5295900" y="1295400"/>
            <a:ext cx="2895600" cy="0"/>
          </a:xfrm>
          <a:prstGeom prst="line">
            <a:avLst/>
          </a:prstGeom>
          <a:noFill/>
          <a:ln w="38100">
            <a:solidFill>
              <a:srgbClr val="18579B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Example: Thickness Study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8791575" cy="4114800"/>
          </a:xfrm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rgbClr val="FD1414"/>
                </a:solidFill>
              </a:rPr>
              <a:t>bert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chemeClr val="accent2"/>
                </a:solidFill>
              </a:rPr>
              <a:t>fred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rgbClr val="DC0081"/>
                </a:solidFill>
              </a:rPr>
              <a:t>jenny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rgbClr val="DA68FF"/>
                </a:solidFill>
              </a:rPr>
              <a:t>margaret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287000" cy="1066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Design and Contrast Matrices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6353175" cy="2971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262626"/>
                </a:solidFill>
              </a:rPr>
              <a:t>Create your own design (X) and contrast (C) matrices</a:t>
            </a:r>
          </a:p>
          <a:p>
            <a:pPr eaLnBrk="1" hangingPunct="1"/>
            <a:r>
              <a:rPr lang="en-US" altLang="en-US" sz="2800" dirty="0">
                <a:solidFill>
                  <a:srgbClr val="262626"/>
                </a:solidFill>
              </a:rPr>
              <a:t>Create an FSGD File</a:t>
            </a:r>
          </a:p>
          <a:p>
            <a:pPr lvl="1" eaLnBrk="1" hangingPunct="1"/>
            <a:r>
              <a:rPr lang="en-US" altLang="en-US" sz="2400" dirty="0" err="1">
                <a:solidFill>
                  <a:srgbClr val="262626"/>
                </a:solidFill>
              </a:rPr>
              <a:t>FreeSurfer</a:t>
            </a:r>
            <a:r>
              <a:rPr lang="en-US" altLang="en-US" sz="2400" dirty="0">
                <a:solidFill>
                  <a:srgbClr val="262626"/>
                </a:solidFill>
              </a:rPr>
              <a:t> creates design matrix</a:t>
            </a:r>
          </a:p>
          <a:p>
            <a:pPr lvl="1" eaLnBrk="1" hangingPunct="1"/>
            <a:r>
              <a:rPr lang="en-US" altLang="en-US" sz="2400" dirty="0">
                <a:solidFill>
                  <a:srgbClr val="262626"/>
                </a:solidFill>
              </a:rPr>
              <a:t>You still have to specify contrasts</a:t>
            </a:r>
          </a:p>
        </p:txBody>
      </p:sp>
      <p:sp>
        <p:nvSpPr>
          <p:cNvPr id="2" name="Right Bracket 1"/>
          <p:cNvSpPr/>
          <p:nvPr/>
        </p:nvSpPr>
        <p:spPr>
          <a:xfrm>
            <a:off x="7429500" y="2743200"/>
            <a:ext cx="304800" cy="1524000"/>
          </a:xfrm>
          <a:prstGeom prst="rightBracket">
            <a:avLst>
              <a:gd name="adj" fmla="val 2587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10500" y="3048000"/>
            <a:ext cx="2300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This talk is for</a:t>
            </a:r>
          </a:p>
          <a:p>
            <a:r>
              <a:rPr lang="en-US" dirty="0">
                <a:solidFill>
                  <a:srgbClr val="000000"/>
                </a:solidFill>
              </a:rPr>
              <a:t>using the FSFG files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74800" y="152400"/>
            <a:ext cx="2716740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Motivation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2900" y="1676400"/>
            <a:ext cx="9783763" cy="4206875"/>
          </a:xfrm>
          <a:prstGeom prst="rect">
            <a:avLst/>
          </a:prstGeom>
        </p:spPr>
        <p:txBody>
          <a:bodyPr/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dirty="0"/>
              <a:t>Model patterns of interactions and associations between groups</a:t>
            </a:r>
            <a:endParaRPr lang="en-US" altLang="en-US" sz="2800" dirty="0"/>
          </a:p>
          <a:p>
            <a:r>
              <a:rPr lang="en-US" altLang="en-US" sz="3000" dirty="0"/>
              <a:t>The </a:t>
            </a:r>
            <a:r>
              <a:rPr lang="en-US" altLang="en-US" sz="3000" b="1" dirty="0"/>
              <a:t>parameters</a:t>
            </a:r>
            <a:r>
              <a:rPr lang="en-US" altLang="en-US" sz="3000" dirty="0"/>
              <a:t> of the model provide measures of the strength of associations</a:t>
            </a:r>
          </a:p>
          <a:p>
            <a:r>
              <a:rPr lang="en-US" altLang="en-US" sz="3000" dirty="0"/>
              <a:t>A General Linear Model (GLM) focuses on </a:t>
            </a:r>
            <a:r>
              <a:rPr lang="en-US" altLang="en-US" sz="3000" i="1" dirty="0"/>
              <a:t>estimating the parameters of the model</a:t>
            </a:r>
            <a:r>
              <a:rPr lang="en-US" altLang="en-US" sz="3000" dirty="0"/>
              <a:t> </a:t>
            </a:r>
          </a:p>
          <a:p>
            <a:pPr lvl="1"/>
            <a:r>
              <a:rPr lang="en-US" altLang="en-US" sz="2800" dirty="0"/>
              <a:t>can be applied to new data sets to create reasonable inferences.</a:t>
            </a:r>
          </a:p>
        </p:txBody>
      </p:sp>
    </p:spTree>
    <p:extLst>
      <p:ext uri="{BB962C8B-B14F-4D97-AF65-F5344CB8AC3E}">
        <p14:creationId xmlns:p14="http://schemas.microsoft.com/office/powerpoint/2010/main" val="2423476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-31044" y="152400"/>
            <a:ext cx="10287000" cy="6096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FreeSurfer</a:t>
            </a:r>
            <a:r>
              <a:rPr lang="en-US" altLang="en-US" sz="4000" dirty="0"/>
              <a:t> Group Descriptor (FSGD) 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0968" y="1480344"/>
            <a:ext cx="8562975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Simple text file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List of all subjects in the study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Accompanying demographics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Automatic design matrix creation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You must still specify the contrast matrices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7300" y="5410200"/>
            <a:ext cx="6162675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</a:rPr>
              <a:t>Note: </a:t>
            </a:r>
            <a:r>
              <a:rPr lang="en-US" sz="1800" i="1" dirty="0">
                <a:solidFill>
                  <a:schemeClr val="tx1"/>
                </a:solidFill>
                <a:latin typeface="+mn-lt"/>
                <a:ea typeface="ＭＳ Ｐゴシック" charset="0"/>
              </a:rPr>
              <a:t>Can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</a:rPr>
              <a:t> specify design matrix </a:t>
            </a:r>
            <a:r>
              <a:rPr lang="en-US" sz="1800" dirty="0">
                <a:solidFill>
                  <a:srgbClr val="262626"/>
                </a:solidFill>
                <a:latin typeface="+mn-lt"/>
                <a:ea typeface="ＭＳ Ｐゴシック" charset="0"/>
              </a:rPr>
              <a:t>explicitly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</a:rPr>
              <a:t> with --design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98425"/>
            <a:ext cx="8743950" cy="6635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FSGD Format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723900" y="1143000"/>
            <a:ext cx="9220200" cy="2819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Female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Age	Weight	IQ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Male	10	100	1000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Male	15	150	1500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Female	20	200	2000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rgbClr val="DA68FF"/>
                </a:solidFill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Female	25	250	2500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800100" y="5715000"/>
            <a:ext cx="612775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262626"/>
                </a:solidFill>
                <a:latin typeface="+mn-lt"/>
                <a:ea typeface="ＭＳ Ｐゴシック" charset="0"/>
              </a:rPr>
              <a:t>Note: Can </a:t>
            </a:r>
            <a:r>
              <a:rPr lang="en-US" sz="1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specify</a:t>
            </a:r>
            <a:r>
              <a:rPr lang="en-US" sz="1800" dirty="0">
                <a:solidFill>
                  <a:srgbClr val="262626"/>
                </a:solidFill>
                <a:latin typeface="+mn-lt"/>
                <a:ea typeface="ＭＳ Ｐゴシック" charset="0"/>
              </a:rPr>
              <a:t> design matrix explicitly with --design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800100" y="5105400"/>
            <a:ext cx="2605088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Class = Group</a:t>
            </a: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1181100" y="4191000"/>
            <a:ext cx="80772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One Discrete Factor (Gender) with Two Levels (M&amp;F)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Three Continuous Variables: Age, Weight, IQ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76200"/>
            <a:ext cx="874395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FSGDF </a:t>
            </a:r>
            <a:r>
              <a:rPr lang="en-US" altLang="en-US" sz="4000" dirty="0">
                <a:sym typeface="Wingdings" panose="05000000000000000000" pitchFamily="2" charset="2"/>
              </a:rPr>
              <a:t> </a:t>
            </a:r>
            <a:r>
              <a:rPr lang="en-US" altLang="en-US" sz="4000" dirty="0"/>
              <a:t>X (Automatic)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6121754"/>
            <a:ext cx="9639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l-PL" altLang="en-US" sz="1600" dirty="0">
                <a:solidFill>
                  <a:schemeClr val="tx1"/>
                </a:solidFill>
                <a:latin typeface="News Gothic MT" charset="0"/>
              </a:rPr>
              <a:t>DO</a:t>
            </a:r>
            <a:r>
              <a:rPr lang="pl-PL" altLang="en-US" sz="1600" dirty="0">
                <a:solidFill>
                  <a:srgbClr val="C00000"/>
                </a:solidFill>
                <a:latin typeface="News Gothic MT" charset="0"/>
              </a:rPr>
              <a:t>D</a:t>
            </a:r>
            <a:r>
              <a:rPr lang="pl-PL" altLang="en-US" sz="1600" dirty="0">
                <a:solidFill>
                  <a:schemeClr val="tx1"/>
                </a:solidFill>
                <a:latin typeface="News Gothic MT" charset="0"/>
              </a:rPr>
              <a:t>S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 – Different Offset, </a:t>
            </a:r>
            <a:r>
              <a:rPr lang="en-US" altLang="en-US" sz="1600" dirty="0">
                <a:solidFill>
                  <a:srgbClr val="C00000"/>
                </a:solidFill>
                <a:latin typeface="News Gothic MT" charset="0"/>
              </a:rPr>
              <a:t>Different 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Slope. Different Offset </a:t>
            </a:r>
            <a:r>
              <a:rPr lang="en-US" altLang="en-US" sz="1600" dirty="0">
                <a:solidFill>
                  <a:srgbClr val="C00000"/>
                </a:solidFill>
                <a:latin typeface="News Gothic MT" charset="0"/>
              </a:rPr>
              <a:t>Same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 Slope DO</a:t>
            </a:r>
            <a:r>
              <a:rPr lang="en-US" altLang="en-US" sz="1600" dirty="0">
                <a:solidFill>
                  <a:srgbClr val="C00000"/>
                </a:solidFill>
                <a:latin typeface="News Gothic MT" charset="0"/>
              </a:rPr>
              <a:t>S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S also possible, see https://surfer.nmr.mgh.harvard.edu/fswiki/DodsDoss</a:t>
            </a:r>
            <a:endParaRPr lang="pl-PL" altLang="en-US" sz="1600" dirty="0">
              <a:solidFill>
                <a:schemeClr val="tx1"/>
              </a:solidFill>
              <a:latin typeface="News Gothic MT" charset="0"/>
            </a:endParaRPr>
          </a:p>
        </p:txBody>
      </p:sp>
      <p:grpSp>
        <p:nvGrpSpPr>
          <p:cNvPr id="40966" name="Group 51"/>
          <p:cNvGrpSpPr>
            <a:grpSpLocks/>
          </p:cNvGrpSpPr>
          <p:nvPr/>
        </p:nvGrpSpPr>
        <p:grpSpPr bwMode="auto">
          <a:xfrm>
            <a:off x="800100" y="914400"/>
            <a:ext cx="8534400" cy="3219450"/>
            <a:chOff x="552" y="1056"/>
            <a:chExt cx="5376" cy="2028"/>
          </a:xfrm>
        </p:grpSpPr>
        <p:sp>
          <p:nvSpPr>
            <p:cNvPr id="140292" name="Rectangle 4"/>
            <p:cNvSpPr>
              <a:spLocks noChangeArrowheads="1"/>
            </p:cNvSpPr>
            <p:nvPr/>
          </p:nvSpPr>
          <p:spPr bwMode="auto">
            <a:xfrm>
              <a:off x="1800" y="1584"/>
              <a:ext cx="4128" cy="1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10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15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20	0    200	0    2000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25	0    250	0    2500 </a:t>
              </a:r>
            </a:p>
            <a:p>
              <a:pPr marL="342900" indent="-342900">
                <a:lnSpc>
                  <a:spcPct val="50000"/>
                </a:lnSpc>
                <a:spcBef>
                  <a:spcPct val="20000"/>
                </a:spcBef>
                <a:buSzPct val="100000"/>
                <a:defRPr/>
              </a:pPr>
              <a:endPara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40972" name="Group 50"/>
            <p:cNvGrpSpPr>
              <a:grpSpLocks/>
            </p:cNvGrpSpPr>
            <p:nvPr/>
          </p:nvGrpSpPr>
          <p:grpSpPr bwMode="auto">
            <a:xfrm>
              <a:off x="552" y="1056"/>
              <a:ext cx="4991" cy="2028"/>
              <a:chOff x="552" y="1056"/>
              <a:chExt cx="4991" cy="2028"/>
            </a:xfrm>
          </p:grpSpPr>
          <p:sp>
            <p:nvSpPr>
              <p:cNvPr id="140295" name="Text Box 7"/>
              <p:cNvSpPr txBox="1">
                <a:spLocks noChangeArrowheads="1"/>
              </p:cNvSpPr>
              <p:nvPr/>
            </p:nvSpPr>
            <p:spPr bwMode="auto">
              <a:xfrm>
                <a:off x="936" y="2016"/>
                <a:ext cx="624" cy="4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rPr>
                  <a:t> </a:t>
                </a: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=</a:t>
                </a:r>
                <a:r>
                  <a:rPr lang="en-US" dirty="0">
                    <a:latin typeface="Times New Roman" charset="0"/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140297" name="Text Box 9"/>
              <p:cNvSpPr txBox="1">
                <a:spLocks noChangeArrowheads="1"/>
              </p:cNvSpPr>
              <p:nvPr/>
            </p:nvSpPr>
            <p:spPr bwMode="auto">
              <a:xfrm>
                <a:off x="552" y="1344"/>
                <a:ext cx="100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Male Group</a:t>
                </a:r>
              </a:p>
            </p:txBody>
          </p:sp>
          <p:sp>
            <p:nvSpPr>
              <p:cNvPr id="140298" name="Text Box 10"/>
              <p:cNvSpPr txBox="1">
                <a:spLocks noChangeArrowheads="1"/>
              </p:cNvSpPr>
              <p:nvPr/>
            </p:nvSpPr>
            <p:spPr bwMode="auto">
              <a:xfrm>
                <a:off x="552" y="1104"/>
                <a:ext cx="117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Group</a:t>
                </a:r>
              </a:p>
            </p:txBody>
          </p:sp>
          <p:grpSp>
            <p:nvGrpSpPr>
              <p:cNvPr id="40976" name="Group 17"/>
              <p:cNvGrpSpPr>
                <a:grpSpLocks/>
              </p:cNvGrpSpPr>
              <p:nvPr/>
            </p:nvGrpSpPr>
            <p:grpSpPr bwMode="auto">
              <a:xfrm>
                <a:off x="1512" y="1488"/>
                <a:ext cx="384" cy="96"/>
                <a:chOff x="1512" y="1488"/>
                <a:chExt cx="384" cy="96"/>
              </a:xfrm>
            </p:grpSpPr>
            <p:sp>
              <p:nvSpPr>
                <p:cNvPr id="41002" name="Line 12"/>
                <p:cNvSpPr>
                  <a:spLocks noChangeShapeType="1"/>
                </p:cNvSpPr>
                <p:nvPr/>
              </p:nvSpPr>
              <p:spPr bwMode="auto">
                <a:xfrm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3" name="Line 1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7" name="Group 18"/>
              <p:cNvGrpSpPr>
                <a:grpSpLocks/>
              </p:cNvGrpSpPr>
              <p:nvPr/>
            </p:nvGrpSpPr>
            <p:grpSpPr bwMode="auto">
              <a:xfrm>
                <a:off x="1752" y="1248"/>
                <a:ext cx="384" cy="336"/>
                <a:chOff x="1752" y="1248"/>
                <a:chExt cx="384" cy="336"/>
              </a:xfrm>
            </p:grpSpPr>
            <p:sp>
              <p:nvSpPr>
                <p:cNvPr id="41000" name="Line 13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1" name="Line 15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8" name="Group 22"/>
              <p:cNvGrpSpPr>
                <a:grpSpLocks/>
              </p:cNvGrpSpPr>
              <p:nvPr/>
            </p:nvGrpSpPr>
            <p:grpSpPr bwMode="auto">
              <a:xfrm flipH="1">
                <a:off x="2856" y="1488"/>
                <a:ext cx="384" cy="96"/>
                <a:chOff x="1512" y="1488"/>
                <a:chExt cx="384" cy="96"/>
              </a:xfrm>
            </p:grpSpPr>
            <p:sp>
              <p:nvSpPr>
                <p:cNvPr id="40998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9" name="Line 2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9" name="Group 25"/>
              <p:cNvGrpSpPr>
                <a:grpSpLocks/>
              </p:cNvGrpSpPr>
              <p:nvPr/>
            </p:nvGrpSpPr>
            <p:grpSpPr bwMode="auto">
              <a:xfrm flipH="1">
                <a:off x="2568" y="1206"/>
                <a:ext cx="384" cy="336"/>
                <a:chOff x="1752" y="1248"/>
                <a:chExt cx="384" cy="336"/>
              </a:xfrm>
            </p:grpSpPr>
            <p:sp>
              <p:nvSpPr>
                <p:cNvPr id="40996" name="Line 26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7" name="Line 27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316" name="Text Box 28"/>
              <p:cNvSpPr txBox="1">
                <a:spLocks noChangeArrowheads="1"/>
              </p:cNvSpPr>
              <p:nvPr/>
            </p:nvSpPr>
            <p:spPr bwMode="auto">
              <a:xfrm>
                <a:off x="3240" y="1344"/>
                <a:ext cx="987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Age</a:t>
                </a:r>
              </a:p>
            </p:txBody>
          </p:sp>
          <p:sp>
            <p:nvSpPr>
              <p:cNvPr id="140317" name="Text Box 29"/>
              <p:cNvSpPr txBox="1">
                <a:spLocks noChangeArrowheads="1"/>
              </p:cNvSpPr>
              <p:nvPr/>
            </p:nvSpPr>
            <p:spPr bwMode="auto">
              <a:xfrm>
                <a:off x="2952" y="1056"/>
                <a:ext cx="81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ＭＳ Ｐゴシック" charset="0"/>
                  </a:rPr>
                  <a:t>Male Age</a:t>
                </a:r>
              </a:p>
            </p:txBody>
          </p:sp>
          <p:grpSp>
            <p:nvGrpSpPr>
              <p:cNvPr id="40982" name="Group 34"/>
              <p:cNvGrpSpPr>
                <a:grpSpLocks/>
              </p:cNvGrpSpPr>
              <p:nvPr/>
            </p:nvGrpSpPr>
            <p:grpSpPr bwMode="auto">
              <a:xfrm>
                <a:off x="1704" y="1584"/>
                <a:ext cx="47" cy="1296"/>
                <a:chOff x="1165" y="3312"/>
                <a:chExt cx="48" cy="672"/>
              </a:xfrm>
            </p:grpSpPr>
            <p:sp>
              <p:nvSpPr>
                <p:cNvPr id="40993" name="Line 35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4" name="Line 36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5" name="Line 37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83" name="Group 38"/>
              <p:cNvGrpSpPr>
                <a:grpSpLocks/>
              </p:cNvGrpSpPr>
              <p:nvPr/>
            </p:nvGrpSpPr>
            <p:grpSpPr bwMode="auto">
              <a:xfrm flipH="1">
                <a:off x="5495" y="1584"/>
                <a:ext cx="48" cy="1296"/>
                <a:chOff x="1164" y="3312"/>
                <a:chExt cx="49" cy="672"/>
              </a:xfrm>
            </p:grpSpPr>
            <p:sp>
              <p:nvSpPr>
                <p:cNvPr id="40990" name="Line 39"/>
                <p:cNvSpPr>
                  <a:spLocks noChangeShapeType="1"/>
                </p:cNvSpPr>
                <p:nvPr/>
              </p:nvSpPr>
              <p:spPr bwMode="auto">
                <a:xfrm>
                  <a:off x="1164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1" name="Line 40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2" name="Line 41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84" name="Line 42"/>
              <p:cNvSpPr>
                <a:spLocks noChangeShapeType="1"/>
              </p:cNvSpPr>
              <p:nvPr/>
            </p:nvSpPr>
            <p:spPr bwMode="auto">
              <a:xfrm>
                <a:off x="2328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Line 43"/>
              <p:cNvSpPr>
                <a:spLocks noChangeShapeType="1"/>
              </p:cNvSpPr>
              <p:nvPr/>
            </p:nvSpPr>
            <p:spPr bwMode="auto">
              <a:xfrm>
                <a:off x="3096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Line 44"/>
              <p:cNvSpPr>
                <a:spLocks noChangeShapeType="1"/>
              </p:cNvSpPr>
              <p:nvPr/>
            </p:nvSpPr>
            <p:spPr bwMode="auto">
              <a:xfrm>
                <a:off x="4152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4" name="Rectangle 46"/>
              <p:cNvSpPr>
                <a:spLocks noChangeArrowheads="1"/>
              </p:cNvSpPr>
              <p:nvPr/>
            </p:nvSpPr>
            <p:spPr bwMode="auto">
              <a:xfrm>
                <a:off x="3336" y="2832"/>
                <a:ext cx="635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Weight</a:t>
                </a:r>
              </a:p>
            </p:txBody>
          </p:sp>
          <p:sp>
            <p:nvSpPr>
              <p:cNvPr id="140335" name="Rectangle 47"/>
              <p:cNvSpPr>
                <a:spLocks noChangeArrowheads="1"/>
              </p:cNvSpPr>
              <p:nvPr/>
            </p:nvSpPr>
            <p:spPr bwMode="auto">
              <a:xfrm>
                <a:off x="2568" y="2832"/>
                <a:ext cx="396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Age</a:t>
                </a:r>
              </a:p>
            </p:txBody>
          </p:sp>
          <p:sp>
            <p:nvSpPr>
              <p:cNvPr id="140336" name="Rectangle 48"/>
              <p:cNvSpPr>
                <a:spLocks noChangeArrowheads="1"/>
              </p:cNvSpPr>
              <p:nvPr/>
            </p:nvSpPr>
            <p:spPr bwMode="auto">
              <a:xfrm>
                <a:off x="4776" y="2832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IQ</a:t>
                </a: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874395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Contrasts</a:t>
            </a:r>
            <a:r>
              <a:rPr lang="en-US" altLang="en-US" sz="4400" dirty="0"/>
              <a:t> – You create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6489700"/>
            <a:ext cx="5219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Create contrast files with simple text editor</a:t>
            </a:r>
            <a:endParaRPr lang="pl-PL" altLang="en-US" sz="1600" dirty="0">
              <a:solidFill>
                <a:schemeClr val="tx1"/>
              </a:solidFill>
              <a:latin typeface="News Gothic MT" charset="0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485900" y="4114800"/>
            <a:ext cx="7507288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  <a:ea typeface="ＭＳ Ｐゴシック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=    [-1 1   0    0     0      0       0        0  ]</a:t>
            </a:r>
          </a:p>
        </p:txBody>
      </p:sp>
      <p:sp>
        <p:nvSpPr>
          <p:cNvPr id="140319" name="Text Box 31"/>
          <p:cNvSpPr txBox="1">
            <a:spLocks noChangeArrowheads="1"/>
          </p:cNvSpPr>
          <p:nvPr/>
        </p:nvSpPr>
        <p:spPr bwMode="auto">
          <a:xfrm>
            <a:off x="2308225" y="4891088"/>
            <a:ext cx="72517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ea typeface="ＭＳ Ｐゴシック" charset="0"/>
              </a:rPr>
              <a:t>Tests for the difference in </a:t>
            </a:r>
            <a:r>
              <a:rPr lang="en-US" u="sng" dirty="0">
                <a:solidFill>
                  <a:schemeClr val="accent6"/>
                </a:solidFill>
                <a:latin typeface="+mn-lt"/>
                <a:ea typeface="ＭＳ Ｐゴシック" charset="0"/>
              </a:rPr>
              <a:t>intercept/offset</a:t>
            </a:r>
            <a:r>
              <a:rPr lang="en-US" dirty="0">
                <a:solidFill>
                  <a:schemeClr val="accent6"/>
                </a:solidFill>
                <a:latin typeface="+mn-lt"/>
                <a:ea typeface="ＭＳ Ｐゴシック" charset="0"/>
              </a:rPr>
              <a:t> between groups</a:t>
            </a:r>
          </a:p>
        </p:txBody>
      </p:sp>
      <p:grpSp>
        <p:nvGrpSpPr>
          <p:cNvPr id="40966" name="Group 51"/>
          <p:cNvGrpSpPr>
            <a:grpSpLocks/>
          </p:cNvGrpSpPr>
          <p:nvPr/>
        </p:nvGrpSpPr>
        <p:grpSpPr bwMode="auto">
          <a:xfrm>
            <a:off x="800100" y="914400"/>
            <a:ext cx="8534400" cy="3219450"/>
            <a:chOff x="552" y="1056"/>
            <a:chExt cx="5376" cy="2028"/>
          </a:xfrm>
        </p:grpSpPr>
        <p:sp>
          <p:nvSpPr>
            <p:cNvPr id="140292" name="Rectangle 4"/>
            <p:cNvSpPr>
              <a:spLocks noChangeArrowheads="1"/>
            </p:cNvSpPr>
            <p:nvPr/>
          </p:nvSpPr>
          <p:spPr bwMode="auto">
            <a:xfrm>
              <a:off x="1800" y="1584"/>
              <a:ext cx="4128" cy="1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10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15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20	0    200	0    2000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25	0    250	0    2500 </a:t>
              </a:r>
            </a:p>
            <a:p>
              <a:pPr marL="342900" indent="-342900">
                <a:lnSpc>
                  <a:spcPct val="50000"/>
                </a:lnSpc>
                <a:spcBef>
                  <a:spcPct val="20000"/>
                </a:spcBef>
                <a:buSzPct val="100000"/>
                <a:defRPr/>
              </a:pPr>
              <a:endPara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40972" name="Group 50"/>
            <p:cNvGrpSpPr>
              <a:grpSpLocks/>
            </p:cNvGrpSpPr>
            <p:nvPr/>
          </p:nvGrpSpPr>
          <p:grpSpPr bwMode="auto">
            <a:xfrm>
              <a:off x="552" y="1056"/>
              <a:ext cx="4991" cy="2028"/>
              <a:chOff x="552" y="1056"/>
              <a:chExt cx="4991" cy="2028"/>
            </a:xfrm>
          </p:grpSpPr>
          <p:sp>
            <p:nvSpPr>
              <p:cNvPr id="140295" name="Text Box 7"/>
              <p:cNvSpPr txBox="1">
                <a:spLocks noChangeArrowheads="1"/>
              </p:cNvSpPr>
              <p:nvPr/>
            </p:nvSpPr>
            <p:spPr bwMode="auto">
              <a:xfrm>
                <a:off x="936" y="2016"/>
                <a:ext cx="624" cy="4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rPr>
                  <a:t> </a:t>
                </a: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=</a:t>
                </a:r>
                <a:r>
                  <a:rPr lang="en-US" dirty="0">
                    <a:latin typeface="Times New Roman" charset="0"/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140297" name="Text Box 9"/>
              <p:cNvSpPr txBox="1">
                <a:spLocks noChangeArrowheads="1"/>
              </p:cNvSpPr>
              <p:nvPr/>
            </p:nvSpPr>
            <p:spPr bwMode="auto">
              <a:xfrm>
                <a:off x="552" y="1344"/>
                <a:ext cx="100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Male Group</a:t>
                </a:r>
              </a:p>
            </p:txBody>
          </p:sp>
          <p:sp>
            <p:nvSpPr>
              <p:cNvPr id="140298" name="Text Box 10"/>
              <p:cNvSpPr txBox="1">
                <a:spLocks noChangeArrowheads="1"/>
              </p:cNvSpPr>
              <p:nvPr/>
            </p:nvSpPr>
            <p:spPr bwMode="auto">
              <a:xfrm>
                <a:off x="552" y="1104"/>
                <a:ext cx="117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Group</a:t>
                </a:r>
              </a:p>
            </p:txBody>
          </p:sp>
          <p:grpSp>
            <p:nvGrpSpPr>
              <p:cNvPr id="40976" name="Group 17"/>
              <p:cNvGrpSpPr>
                <a:grpSpLocks/>
              </p:cNvGrpSpPr>
              <p:nvPr/>
            </p:nvGrpSpPr>
            <p:grpSpPr bwMode="auto">
              <a:xfrm>
                <a:off x="1512" y="1488"/>
                <a:ext cx="384" cy="96"/>
                <a:chOff x="1512" y="1488"/>
                <a:chExt cx="384" cy="96"/>
              </a:xfrm>
            </p:grpSpPr>
            <p:sp>
              <p:nvSpPr>
                <p:cNvPr id="41002" name="Line 12"/>
                <p:cNvSpPr>
                  <a:spLocks noChangeShapeType="1"/>
                </p:cNvSpPr>
                <p:nvPr/>
              </p:nvSpPr>
              <p:spPr bwMode="auto">
                <a:xfrm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3" name="Line 1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7" name="Group 18"/>
              <p:cNvGrpSpPr>
                <a:grpSpLocks/>
              </p:cNvGrpSpPr>
              <p:nvPr/>
            </p:nvGrpSpPr>
            <p:grpSpPr bwMode="auto">
              <a:xfrm>
                <a:off x="1752" y="1248"/>
                <a:ext cx="384" cy="336"/>
                <a:chOff x="1752" y="1248"/>
                <a:chExt cx="384" cy="336"/>
              </a:xfrm>
            </p:grpSpPr>
            <p:sp>
              <p:nvSpPr>
                <p:cNvPr id="41000" name="Line 13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1" name="Line 15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8" name="Group 22"/>
              <p:cNvGrpSpPr>
                <a:grpSpLocks/>
              </p:cNvGrpSpPr>
              <p:nvPr/>
            </p:nvGrpSpPr>
            <p:grpSpPr bwMode="auto">
              <a:xfrm flipH="1">
                <a:off x="2856" y="1488"/>
                <a:ext cx="384" cy="96"/>
                <a:chOff x="1512" y="1488"/>
                <a:chExt cx="384" cy="96"/>
              </a:xfrm>
            </p:grpSpPr>
            <p:sp>
              <p:nvSpPr>
                <p:cNvPr id="40998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9" name="Line 2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9" name="Group 25"/>
              <p:cNvGrpSpPr>
                <a:grpSpLocks/>
              </p:cNvGrpSpPr>
              <p:nvPr/>
            </p:nvGrpSpPr>
            <p:grpSpPr bwMode="auto">
              <a:xfrm flipH="1">
                <a:off x="2568" y="1206"/>
                <a:ext cx="384" cy="336"/>
                <a:chOff x="1752" y="1248"/>
                <a:chExt cx="384" cy="336"/>
              </a:xfrm>
            </p:grpSpPr>
            <p:sp>
              <p:nvSpPr>
                <p:cNvPr id="40996" name="Line 26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7" name="Line 27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316" name="Text Box 28"/>
              <p:cNvSpPr txBox="1">
                <a:spLocks noChangeArrowheads="1"/>
              </p:cNvSpPr>
              <p:nvPr/>
            </p:nvSpPr>
            <p:spPr bwMode="auto">
              <a:xfrm>
                <a:off x="3240" y="1344"/>
                <a:ext cx="987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Age</a:t>
                </a:r>
              </a:p>
            </p:txBody>
          </p:sp>
          <p:sp>
            <p:nvSpPr>
              <p:cNvPr id="140317" name="Text Box 29"/>
              <p:cNvSpPr txBox="1">
                <a:spLocks noChangeArrowheads="1"/>
              </p:cNvSpPr>
              <p:nvPr/>
            </p:nvSpPr>
            <p:spPr bwMode="auto">
              <a:xfrm>
                <a:off x="2952" y="1056"/>
                <a:ext cx="81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ＭＳ Ｐゴシック" charset="0"/>
                  </a:rPr>
                  <a:t>Male Age</a:t>
                </a:r>
              </a:p>
            </p:txBody>
          </p:sp>
          <p:grpSp>
            <p:nvGrpSpPr>
              <p:cNvPr id="40982" name="Group 34"/>
              <p:cNvGrpSpPr>
                <a:grpSpLocks/>
              </p:cNvGrpSpPr>
              <p:nvPr/>
            </p:nvGrpSpPr>
            <p:grpSpPr bwMode="auto">
              <a:xfrm>
                <a:off x="1704" y="1584"/>
                <a:ext cx="47" cy="1296"/>
                <a:chOff x="1165" y="3312"/>
                <a:chExt cx="48" cy="672"/>
              </a:xfrm>
            </p:grpSpPr>
            <p:sp>
              <p:nvSpPr>
                <p:cNvPr id="40993" name="Line 35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4" name="Line 36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5" name="Line 37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83" name="Group 38"/>
              <p:cNvGrpSpPr>
                <a:grpSpLocks/>
              </p:cNvGrpSpPr>
              <p:nvPr/>
            </p:nvGrpSpPr>
            <p:grpSpPr bwMode="auto">
              <a:xfrm flipH="1">
                <a:off x="5495" y="1584"/>
                <a:ext cx="48" cy="1296"/>
                <a:chOff x="1164" y="3312"/>
                <a:chExt cx="49" cy="672"/>
              </a:xfrm>
            </p:grpSpPr>
            <p:sp>
              <p:nvSpPr>
                <p:cNvPr id="40990" name="Line 39"/>
                <p:cNvSpPr>
                  <a:spLocks noChangeShapeType="1"/>
                </p:cNvSpPr>
                <p:nvPr/>
              </p:nvSpPr>
              <p:spPr bwMode="auto">
                <a:xfrm>
                  <a:off x="1164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1" name="Line 40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2" name="Line 41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84" name="Line 42"/>
              <p:cNvSpPr>
                <a:spLocks noChangeShapeType="1"/>
              </p:cNvSpPr>
              <p:nvPr/>
            </p:nvSpPr>
            <p:spPr bwMode="auto">
              <a:xfrm>
                <a:off x="2328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Line 43"/>
              <p:cNvSpPr>
                <a:spLocks noChangeShapeType="1"/>
              </p:cNvSpPr>
              <p:nvPr/>
            </p:nvSpPr>
            <p:spPr bwMode="auto">
              <a:xfrm>
                <a:off x="3096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Line 44"/>
              <p:cNvSpPr>
                <a:spLocks noChangeShapeType="1"/>
              </p:cNvSpPr>
              <p:nvPr/>
            </p:nvSpPr>
            <p:spPr bwMode="auto">
              <a:xfrm>
                <a:off x="4152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4" name="Rectangle 46"/>
              <p:cNvSpPr>
                <a:spLocks noChangeArrowheads="1"/>
              </p:cNvSpPr>
              <p:nvPr/>
            </p:nvSpPr>
            <p:spPr bwMode="auto">
              <a:xfrm>
                <a:off x="3336" y="2832"/>
                <a:ext cx="635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Weight</a:t>
                </a:r>
              </a:p>
            </p:txBody>
          </p:sp>
          <p:sp>
            <p:nvSpPr>
              <p:cNvPr id="140335" name="Rectangle 47"/>
              <p:cNvSpPr>
                <a:spLocks noChangeArrowheads="1"/>
              </p:cNvSpPr>
              <p:nvPr/>
            </p:nvSpPr>
            <p:spPr bwMode="auto">
              <a:xfrm>
                <a:off x="2568" y="2832"/>
                <a:ext cx="396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Age</a:t>
                </a:r>
              </a:p>
            </p:txBody>
          </p:sp>
          <p:sp>
            <p:nvSpPr>
              <p:cNvPr id="140336" name="Rectangle 48"/>
              <p:cNvSpPr>
                <a:spLocks noChangeArrowheads="1"/>
              </p:cNvSpPr>
              <p:nvPr/>
            </p:nvSpPr>
            <p:spPr bwMode="auto">
              <a:xfrm>
                <a:off x="4776" y="2832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IQ</a:t>
                </a:r>
              </a:p>
            </p:txBody>
          </p:sp>
        </p:grpSp>
      </p:grpSp>
      <p:sp>
        <p:nvSpPr>
          <p:cNvPr id="140337" name="Text Box 49"/>
          <p:cNvSpPr txBox="1">
            <a:spLocks noChangeArrowheads="1"/>
          </p:cNvSpPr>
          <p:nvPr/>
        </p:nvSpPr>
        <p:spPr bwMode="auto">
          <a:xfrm>
            <a:off x="1485900" y="5334000"/>
            <a:ext cx="7507288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  <a:ea typeface="ＭＳ Ｐゴシック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=    [ 0 0   -1   1     0       0      0         0 ]</a:t>
            </a:r>
          </a:p>
        </p:txBody>
      </p:sp>
      <p:sp>
        <p:nvSpPr>
          <p:cNvPr id="40968" name="Text Box 53"/>
          <p:cNvSpPr txBox="1">
            <a:spLocks noChangeArrowheads="1"/>
          </p:cNvSpPr>
          <p:nvPr/>
        </p:nvSpPr>
        <p:spPr bwMode="auto">
          <a:xfrm rot="5400000" flipH="1">
            <a:off x="4176712" y="5253038"/>
            <a:ext cx="42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20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140342" name="Text Box 54"/>
          <p:cNvSpPr txBox="1">
            <a:spLocks noChangeArrowheads="1"/>
          </p:cNvSpPr>
          <p:nvPr/>
        </p:nvSpPr>
        <p:spPr bwMode="auto">
          <a:xfrm>
            <a:off x="2552700" y="6019800"/>
            <a:ext cx="651351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</a:rPr>
              <a:t>Tests for the difference in </a:t>
            </a:r>
            <a:r>
              <a:rPr lang="en-US" u="sng" dirty="0">
                <a:solidFill>
                  <a:srgbClr val="C00000"/>
                </a:solidFill>
                <a:latin typeface="+mn-lt"/>
                <a:ea typeface="ＭＳ Ｐゴシック" charset="0"/>
              </a:rPr>
              <a:t>age slope</a:t>
            </a: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</a:rPr>
              <a:t> between groups</a:t>
            </a:r>
          </a:p>
        </p:txBody>
      </p:sp>
      <p:sp>
        <p:nvSpPr>
          <p:cNvPr id="40970" name="Text Box 53"/>
          <p:cNvSpPr txBox="1">
            <a:spLocks noChangeArrowheads="1"/>
          </p:cNvSpPr>
          <p:nvPr/>
        </p:nvSpPr>
        <p:spPr bwMode="auto">
          <a:xfrm rot="5400000" flipH="1">
            <a:off x="3033712" y="4110038"/>
            <a:ext cx="42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200">
                <a:solidFill>
                  <a:srgbClr val="C0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48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/>
      <p:bldP spid="140319" grpId="0"/>
      <p:bldP spid="140337" grpId="0"/>
      <p:bldP spid="40968" grpId="0"/>
      <p:bldP spid="140342" grpId="0"/>
      <p:bldP spid="409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98425"/>
            <a:ext cx="8743950" cy="6635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Normalizing Covariates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66700" y="838200"/>
            <a:ext cx="9220200" cy="2819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Female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Age	Weight	IQ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Male	10	100	1000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Male	15	150	1500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Female	20	200	2000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rgbClr val="DA68FF"/>
                </a:solidFill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Female	25	250	2500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25819F-F684-4674-9F1D-6536C4487BB6}"/>
              </a:ext>
            </a:extLst>
          </p:cNvPr>
          <p:cNvCxnSpPr/>
          <p:nvPr/>
        </p:nvCxnSpPr>
        <p:spPr>
          <a:xfrm flipV="1">
            <a:off x="5067300" y="3276600"/>
            <a:ext cx="0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1C9739-97D4-4251-94FF-B0810EBF50C5}"/>
              </a:ext>
            </a:extLst>
          </p:cNvPr>
          <p:cNvCxnSpPr/>
          <p:nvPr/>
        </p:nvCxnSpPr>
        <p:spPr>
          <a:xfrm flipV="1">
            <a:off x="6134100" y="3276600"/>
            <a:ext cx="0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112981-D770-4548-82D5-42371271BAD1}"/>
              </a:ext>
            </a:extLst>
          </p:cNvPr>
          <p:cNvCxnSpPr/>
          <p:nvPr/>
        </p:nvCxnSpPr>
        <p:spPr>
          <a:xfrm flipV="1">
            <a:off x="8039100" y="3276600"/>
            <a:ext cx="0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FBC3F4-0FCE-4333-95C0-A36E8E2DD599}"/>
              </a:ext>
            </a:extLst>
          </p:cNvPr>
          <p:cNvSpPr txBox="1"/>
          <p:nvPr/>
        </p:nvSpPr>
        <p:spPr>
          <a:xfrm>
            <a:off x="2781300" y="3962400"/>
            <a:ext cx="647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Very Different Scales will create problems!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4582C-4BC0-44C5-97D9-AAB544243B7F}"/>
              </a:ext>
            </a:extLst>
          </p:cNvPr>
          <p:cNvSpPr txBox="1"/>
          <p:nvPr/>
        </p:nvSpPr>
        <p:spPr>
          <a:xfrm>
            <a:off x="647700" y="4599532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Normalize by subtracting mean and dividing by the standard deviation. </a:t>
            </a:r>
            <a:r>
              <a:rPr lang="en-US" sz="2800" dirty="0" err="1">
                <a:solidFill>
                  <a:schemeClr val="tx1"/>
                </a:solidFill>
              </a:rPr>
              <a:t>Eg</a:t>
            </a:r>
            <a:r>
              <a:rPr lang="en-US" sz="2800" dirty="0">
                <a:solidFill>
                  <a:schemeClr val="tx1"/>
                </a:solidFill>
              </a:rPr>
              <a:t>, Age mean = 17.5, </a:t>
            </a:r>
            <a:r>
              <a:rPr lang="en-US" sz="2800" dirty="0" err="1">
                <a:solidFill>
                  <a:schemeClr val="tx1"/>
                </a:solidFill>
              </a:rPr>
              <a:t>stddev</a:t>
            </a:r>
            <a:r>
              <a:rPr lang="en-US" sz="2800" dirty="0">
                <a:solidFill>
                  <a:schemeClr val="tx1"/>
                </a:solidFill>
              </a:rPr>
              <a:t>=6.455. So use  -1.1619,   -0.3873,    0.3873,    1.1619 in the FSGD file or …</a:t>
            </a:r>
          </a:p>
        </p:txBody>
      </p:sp>
    </p:spTree>
    <p:extLst>
      <p:ext uri="{BB962C8B-B14F-4D97-AF65-F5344CB8AC3E}">
        <p14:creationId xmlns:p14="http://schemas.microsoft.com/office/powerpoint/2010/main" val="818839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9639300" cy="6635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Automatic Normalization of Covariates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49477" y="990600"/>
            <a:ext cx="9220200" cy="3200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Female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+mn-lt"/>
                <a:ea typeface="ＭＳ Ｐゴシック" charset="0"/>
              </a:rPr>
              <a:t>DemeanFlag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+mn-lt"/>
                <a:ea typeface="ＭＳ Ｐゴシック" charset="0"/>
              </a:rPr>
              <a:t>RescaleFlag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Age	Weight	IQ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Male	10	100	1000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Male	15	150	1500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Female	20	200	2000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rgbClr val="DA68FF"/>
                </a:solidFill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Female	25	250	2500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74E6E-46C1-49F0-BE38-32961F9A0FE8}"/>
              </a:ext>
            </a:extLst>
          </p:cNvPr>
          <p:cNvSpPr txBox="1"/>
          <p:nvPr/>
        </p:nvSpPr>
        <p:spPr>
          <a:xfrm>
            <a:off x="876300" y="5029200"/>
            <a:ext cx="793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If you set Flag to 0 instead of 1, then it gets turned off</a:t>
            </a:r>
          </a:p>
        </p:txBody>
      </p:sp>
    </p:spTree>
    <p:extLst>
      <p:ext uri="{BB962C8B-B14F-4D97-AF65-F5344CB8AC3E}">
        <p14:creationId xmlns:p14="http://schemas.microsoft.com/office/powerpoint/2010/main" val="1980639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Another FSGD Example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00100" y="2971800"/>
            <a:ext cx="6858000" cy="3505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	Age 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10 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15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20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   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25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34300" y="3352800"/>
            <a:ext cx="22590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Class = Group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76300" y="990600"/>
            <a:ext cx="84582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Two Discrete Factors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Gender: Two Levels (M&amp;F)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Handedness: Two Levels (L&amp;R)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One Continuous 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Variable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: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960120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Another Example: Interaction Contrast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2900" y="3429000"/>
            <a:ext cx="4724400" cy="2819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" y="838200"/>
            <a:ext cx="84582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Two Discrete Factors (no continuous, for now)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Gender: Two Levels (M&amp;F)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Handedness: Two Levels (L&amp;R)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Four </a:t>
            </a:r>
            <a:r>
              <a:rPr lang="en-US" sz="2800" dirty="0" err="1">
                <a:solidFill>
                  <a:srgbClr val="262626"/>
                </a:solidFill>
                <a:latin typeface="+mn-lt"/>
                <a:ea typeface="ＭＳ Ｐゴシック" charset="0"/>
              </a:rPr>
              <a:t>Regressors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 (Offsets)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MR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), ML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), FR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3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), FL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4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</a:t>
            </a:r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 flipV="1">
            <a:off x="7581900" y="1665288"/>
            <a:ext cx="914400" cy="403225"/>
          </a:xfrm>
          <a:prstGeom prst="line">
            <a:avLst/>
          </a:prstGeom>
          <a:noFill/>
          <a:ln w="57150">
            <a:solidFill>
              <a:srgbClr val="7EB60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42" name="Group 38"/>
          <p:cNvGrpSpPr>
            <a:grpSpLocks/>
          </p:cNvGrpSpPr>
          <p:nvPr/>
        </p:nvGrpSpPr>
        <p:grpSpPr bwMode="auto">
          <a:xfrm>
            <a:off x="6667500" y="1524000"/>
            <a:ext cx="2057400" cy="2058988"/>
            <a:chOff x="1464" y="2688"/>
            <a:chExt cx="1296" cy="1297"/>
          </a:xfrm>
        </p:grpSpPr>
        <p:sp>
          <p:nvSpPr>
            <p:cNvPr id="44060" name="Line 15"/>
            <p:cNvSpPr>
              <a:spLocks noChangeShapeType="1"/>
            </p:cNvSpPr>
            <p:nvPr/>
          </p:nvSpPr>
          <p:spPr bwMode="auto">
            <a:xfrm>
              <a:off x="1608" y="2688"/>
              <a:ext cx="0" cy="1297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Line 16"/>
            <p:cNvSpPr>
              <a:spLocks noChangeShapeType="1"/>
            </p:cNvSpPr>
            <p:nvPr/>
          </p:nvSpPr>
          <p:spPr bwMode="auto">
            <a:xfrm>
              <a:off x="1464" y="3840"/>
              <a:ext cx="1296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3" name="Line 18"/>
          <p:cNvSpPr>
            <a:spLocks noChangeShapeType="1"/>
          </p:cNvSpPr>
          <p:nvPr/>
        </p:nvSpPr>
        <p:spPr bwMode="auto">
          <a:xfrm flipV="1">
            <a:off x="7581900" y="2700338"/>
            <a:ext cx="838200" cy="2286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Oval 39"/>
          <p:cNvSpPr>
            <a:spLocks noChangeArrowheads="1"/>
          </p:cNvSpPr>
          <p:nvPr/>
        </p:nvSpPr>
        <p:spPr bwMode="auto">
          <a:xfrm>
            <a:off x="7505700" y="2895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45" name="Oval 40"/>
          <p:cNvSpPr>
            <a:spLocks noChangeArrowheads="1"/>
          </p:cNvSpPr>
          <p:nvPr/>
        </p:nvSpPr>
        <p:spPr bwMode="auto">
          <a:xfrm>
            <a:off x="7505700" y="2057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46" name="Oval 41"/>
          <p:cNvSpPr>
            <a:spLocks noChangeArrowheads="1"/>
          </p:cNvSpPr>
          <p:nvPr/>
        </p:nvSpPr>
        <p:spPr bwMode="auto">
          <a:xfrm>
            <a:off x="8496300" y="1600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47" name="Oval 42"/>
          <p:cNvSpPr>
            <a:spLocks noChangeArrowheads="1"/>
          </p:cNvSpPr>
          <p:nvPr/>
        </p:nvSpPr>
        <p:spPr bwMode="auto">
          <a:xfrm>
            <a:off x="8420100" y="2667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7353300" y="3505200"/>
            <a:ext cx="4095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262626"/>
                </a:solidFill>
                <a:latin typeface="+mn-lt"/>
                <a:ea typeface="ＭＳ Ｐゴシック" charset="0"/>
              </a:rPr>
              <a:t>M</a:t>
            </a: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8343900" y="3505200"/>
            <a:ext cx="33813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262626"/>
                </a:solidFill>
                <a:latin typeface="+mn-lt"/>
                <a:ea typeface="ＭＳ Ｐゴシック" charset="0"/>
              </a:rPr>
              <a:t>F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801377" y="2435226"/>
            <a:ext cx="36353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R</a:t>
            </a: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7791944" y="1494632"/>
            <a:ext cx="339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L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7124700" y="2743200"/>
            <a:ext cx="39687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  <a:r>
              <a:rPr lang="en-US" sz="16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1</a:t>
            </a:r>
          </a:p>
        </p:txBody>
      </p:sp>
      <p:sp>
        <p:nvSpPr>
          <p:cNvPr id="20" name="Rectangle 49"/>
          <p:cNvSpPr>
            <a:spLocks noChangeArrowheads="1"/>
          </p:cNvSpPr>
          <p:nvPr/>
        </p:nvSpPr>
        <p:spPr bwMode="auto">
          <a:xfrm>
            <a:off x="8496300" y="1295400"/>
            <a:ext cx="39687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  <a:r>
              <a:rPr lang="en-US" sz="16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4</a:t>
            </a: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8420100" y="2362200"/>
            <a:ext cx="39687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  <a:r>
              <a:rPr lang="en-US" sz="16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3</a:t>
            </a:r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7200900" y="1752600"/>
            <a:ext cx="39687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  <a:r>
              <a:rPr lang="en-US" sz="16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44056" name="Line 52"/>
          <p:cNvSpPr>
            <a:spLocks noChangeShapeType="1"/>
          </p:cNvSpPr>
          <p:nvPr/>
        </p:nvSpPr>
        <p:spPr bwMode="auto">
          <a:xfrm>
            <a:off x="8529638" y="1676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53"/>
          <p:cNvSpPr>
            <a:spLocks noChangeShapeType="1"/>
          </p:cNvSpPr>
          <p:nvPr/>
        </p:nvSpPr>
        <p:spPr bwMode="auto">
          <a:xfrm>
            <a:off x="8462963" y="2743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8496300" y="2667000"/>
            <a:ext cx="419100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62626"/>
                </a:solidFill>
                <a:latin typeface="+mn-lt"/>
                <a:ea typeface="ＭＳ Ｐゴシック" charset="0"/>
              </a:rPr>
              <a:t>D</a:t>
            </a:r>
            <a:r>
              <a:rPr lang="en-US" sz="1600" baseline="-25000">
                <a:solidFill>
                  <a:srgbClr val="262626"/>
                </a:solidFill>
                <a:latin typeface="+mn-lt"/>
                <a:ea typeface="ＭＳ Ｐゴシック" charset="0"/>
              </a:rPr>
              <a:t>1</a:t>
            </a: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8496300" y="1676400"/>
            <a:ext cx="419100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62626"/>
                </a:solidFill>
                <a:latin typeface="+mn-lt"/>
                <a:ea typeface="ＭＳ Ｐゴシック" charset="0"/>
              </a:rPr>
              <a:t>D</a:t>
            </a:r>
            <a:r>
              <a:rPr lang="en-US" sz="1600" baseline="-25000">
                <a:solidFill>
                  <a:srgbClr val="262626"/>
                </a:solidFill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30" name="Rectangle 56"/>
          <p:cNvSpPr>
            <a:spLocks noChangeArrowheads="1"/>
          </p:cNvSpPr>
          <p:nvPr/>
        </p:nvSpPr>
        <p:spPr bwMode="auto">
          <a:xfrm>
            <a:off x="5844325" y="4192990"/>
            <a:ext cx="4419600" cy="2266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g = D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1 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-D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=?0</a:t>
            </a:r>
          </a:p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g = (b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3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-b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1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)- (b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4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-b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)</a:t>
            </a:r>
          </a:p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   = -b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1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+b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+ 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3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-b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4</a:t>
            </a:r>
            <a:endParaRPr lang="en-US" sz="30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C = [-1 +1 +1 -1]</a:t>
            </a:r>
          </a:p>
          <a:p>
            <a:pPr>
              <a:defRPr/>
            </a:pPr>
            <a:endParaRPr lang="en-US" sz="3200" baseline="-25000" dirty="0">
              <a:solidFill>
                <a:schemeClr val="tx1"/>
              </a:solidFill>
              <a:latin typeface="+mn-lt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44056" grpId="0" animBg="1"/>
      <p:bldP spid="44057" grpId="0" animBg="1"/>
      <p:bldP spid="25" grpId="0"/>
      <p:bldP spid="26" grpId="0"/>
      <p:bldP spid="3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FSGD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93D2E-81E9-49C0-B0E5-08EAC835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267563"/>
            <a:ext cx="6248400" cy="50965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06C681-2A04-4B4F-BC76-5EB6C99C6246}"/>
              </a:ext>
            </a:extLst>
          </p:cNvPr>
          <p:cNvSpPr/>
          <p:nvPr/>
        </p:nvSpPr>
        <p:spPr>
          <a:xfrm>
            <a:off x="1714500" y="682978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https://surfer.nmr.mgh.harvard.edu/fswiki/FsgdExamples</a:t>
            </a:r>
          </a:p>
        </p:txBody>
      </p:sp>
    </p:spTree>
    <p:extLst>
      <p:ext uri="{BB962C8B-B14F-4D97-AF65-F5344CB8AC3E}">
        <p14:creationId xmlns:p14="http://schemas.microsoft.com/office/powerpoint/2010/main" val="3373795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7538" y="107950"/>
            <a:ext cx="9048750" cy="5778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Factors, Levels, Groups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500" y="1295400"/>
            <a:ext cx="9048750" cy="4343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rgbClr val="262626"/>
                </a:solidFill>
                <a:ea typeface="+mn-ea"/>
                <a:cs typeface="+mn-cs"/>
              </a:rPr>
              <a:t>Usually each Group/Class: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rgbClr val="262626"/>
                </a:solidFill>
                <a:ea typeface="+mn-ea"/>
                <a:cs typeface="+mn-cs"/>
              </a:rPr>
              <a:t>Has its own Intercept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rgbClr val="262626"/>
                </a:solidFill>
                <a:ea typeface="+mn-ea"/>
                <a:cs typeface="+mn-cs"/>
              </a:rPr>
              <a:t>Has its own Slope (for each continuous variable)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i="1" dirty="0">
                <a:solidFill>
                  <a:srgbClr val="262626"/>
                </a:solidFill>
                <a:ea typeface="+mn-ea"/>
                <a:cs typeface="+mn-cs"/>
              </a:rPr>
              <a:t>Different Offsets Different slopes (DODS):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NRegressors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= </a:t>
            </a: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NClasses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* (NVariables+1)</a:t>
            </a:r>
            <a:endParaRPr lang="en-US" sz="2600" dirty="0">
              <a:solidFill>
                <a:srgbClr val="262626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i="1" dirty="0">
                <a:solidFill>
                  <a:srgbClr val="262626"/>
                </a:solidFill>
                <a:ea typeface="+mn-ea"/>
                <a:cs typeface="+mn-cs"/>
              </a:rPr>
              <a:t>Different Offsets Same slope (DOSS)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Nregressors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= </a:t>
            </a: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NClasses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+ </a:t>
            </a: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Nvariables</a:t>
            </a:r>
            <a:endParaRPr lang="en-US" sz="2600" dirty="0">
              <a:solidFill>
                <a:srgbClr val="262626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800" dirty="0">
              <a:solidFill>
                <a:srgbClr val="262626"/>
              </a:solidFill>
              <a:ea typeface="+mn-ea"/>
              <a:cs typeface="+mn-cs"/>
            </a:endParaRP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1028700" y="5791200"/>
            <a:ext cx="8139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Why is this important? Because you will need to create contrast matrices, and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the contrast matrix must have </a:t>
            </a:r>
            <a:r>
              <a:rPr lang="en-US" altLang="en-US" dirty="0" err="1">
                <a:solidFill>
                  <a:schemeClr val="tx1"/>
                </a:solidFill>
              </a:rPr>
              <a:t>Nregressor</a:t>
            </a:r>
            <a:r>
              <a:rPr lang="en-US" altLang="en-US" dirty="0">
                <a:solidFill>
                  <a:schemeClr val="tx1"/>
                </a:solidFill>
              </a:rPr>
              <a:t> elements.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42900" y="1524000"/>
            <a:ext cx="9783763" cy="4206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fontAlgn="auto">
              <a:defRPr/>
            </a:pPr>
            <a:r>
              <a:rPr lang="en-US" sz="3000" dirty="0"/>
              <a:t> Does a specific variable have a significant association with an outcome?</a:t>
            </a:r>
          </a:p>
          <a:p>
            <a:pPr marL="182880" indent="-182880" fontAlgn="auto">
              <a:defRPr/>
            </a:pPr>
            <a:r>
              <a:rPr lang="en-US" sz="3000" dirty="0"/>
              <a:t> If we control for  the effects of a second variable, is the association still significant? </a:t>
            </a:r>
          </a:p>
          <a:p>
            <a:pPr marL="182880" indent="-182880" fontAlgn="auto">
              <a:defRPr/>
            </a:pPr>
            <a:r>
              <a:rPr lang="en-US" sz="3000" dirty="0"/>
              <a:t> Is there a group difference? </a:t>
            </a:r>
          </a:p>
          <a:p>
            <a:pPr marL="182880" indent="-182880" fontAlgn="auto">
              <a:defRPr/>
            </a:pPr>
            <a:r>
              <a:rPr lang="en-US" sz="3000" dirty="0"/>
              <a:t> Is a specific variable related differently between groups of individuals? </a:t>
            </a:r>
          </a:p>
          <a:p>
            <a:pPr marL="0" indent="0" fontAlgn="auto">
              <a:buFont typeface="Wingdings" panose="05000000000000000000" pitchFamily="2" charset="2"/>
              <a:buNone/>
              <a:defRPr/>
            </a:pPr>
            <a:endParaRPr lang="en-US" sz="3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500" y="56679"/>
            <a:ext cx="4843474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Types of Questions</a:t>
            </a:r>
          </a:p>
        </p:txBody>
      </p:sp>
    </p:spTree>
    <p:extLst>
      <p:ext uri="{BB962C8B-B14F-4D97-AF65-F5344CB8AC3E}">
        <p14:creationId xmlns:p14="http://schemas.microsoft.com/office/powerpoint/2010/main" val="2910927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Factors, Levels, Groups, Classes</a:t>
            </a: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800100" y="1143000"/>
            <a:ext cx="8932863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Continuous Variables/Factors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 Age, IQ, Volume, etc.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800100" y="1752600"/>
            <a:ext cx="6491288" cy="27543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Discrete Variables/Factors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</a:t>
            </a:r>
            <a:b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</a:b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	Gender, Handedness, Diagnosis</a:t>
            </a:r>
          </a:p>
          <a:p>
            <a:pPr>
              <a:spcBef>
                <a:spcPts val="600"/>
              </a:spcBef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Levels of Discrete Variables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Handedness: </a:t>
            </a:r>
            <a:r>
              <a:rPr lang="en-US" sz="2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Left and Right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Gender: </a:t>
            </a:r>
            <a:r>
              <a:rPr lang="en-US" sz="2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Male and Female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Diagnosis: </a:t>
            </a:r>
            <a:r>
              <a:rPr lang="en-US" sz="2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Normal, MCI, AD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800100" y="4495800"/>
            <a:ext cx="9136063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Group or Class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 Specification of All Discrete Factors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Left-handed Male MCI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Right-handed Female Normal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457700" y="56679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Motivation</a:t>
            </a:r>
            <a:endParaRPr lang="en-US" sz="4000" dirty="0">
              <a:solidFill>
                <a:srgbClr val="BFBFBF"/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Defining your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0424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10287000" cy="5778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Correct for multiple comparisons 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3863777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562100" y="1143000"/>
            <a:ext cx="693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2900" y="1914525"/>
            <a:ext cx="9677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fsgd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  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FSGDFile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		: Specify subjects thru FSGD File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--hemi 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lh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			: Process left hemisphere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meas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 thickness		: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subjectid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/surf/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hemi.thickness</a:t>
            </a:r>
            <a:endParaRPr lang="en-US" altLang="en-US" sz="2400" dirty="0">
              <a:solidFill>
                <a:schemeClr val="tx1"/>
              </a:solidFill>
              <a:latin typeface="News Gothic MT" charset="0"/>
            </a:endParaRP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--target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fsaverage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		: common space is subject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fsaverage</a:t>
            </a:r>
            <a:endParaRPr lang="en-US" altLang="en-US" sz="2400" dirty="0">
              <a:solidFill>
                <a:schemeClr val="tx1"/>
              </a:solidFill>
              <a:latin typeface="News Gothic MT" charset="0"/>
            </a:endParaRP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--o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lh.thickness.mgh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  	: output </a:t>
            </a:r>
            <a:r>
              <a:rPr lang="ja-JP" altLang="en-US" sz="2400" dirty="0">
                <a:solidFill>
                  <a:schemeClr val="tx1"/>
                </a:solidFill>
                <a:latin typeface="News Gothic MT" charset="0"/>
              </a:rPr>
              <a:t>“</a:t>
            </a:r>
            <a:r>
              <a:rPr lang="en-US" altLang="ja-JP" sz="2400" dirty="0">
                <a:solidFill>
                  <a:schemeClr val="tx1"/>
                </a:solidFill>
                <a:latin typeface="News Gothic MT" charset="0"/>
              </a:rPr>
              <a:t>volume-encoded surface file</a:t>
            </a:r>
            <a:r>
              <a:rPr lang="ja-JP" altLang="en-US" sz="2400" dirty="0">
                <a:solidFill>
                  <a:schemeClr val="tx1"/>
                </a:solidFill>
                <a:latin typeface="News Gothic MT" charset="0"/>
              </a:rPr>
              <a:t>”</a:t>
            </a:r>
            <a:endParaRPr lang="en-US" altLang="ja-JP" sz="2400" dirty="0">
              <a:solidFill>
                <a:schemeClr val="tx1"/>
              </a:solidFill>
              <a:latin typeface="News Gothic MT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262626"/>
                </a:solidFill>
                <a:latin typeface="News Gothic MT" charset="0"/>
              </a:rPr>
              <a:t>Lots of other options!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0287000" cy="6858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/>
              <a:t>Command-line stream: Assemble Data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19100" y="1143000"/>
            <a:ext cx="49530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mris_preproc</a:t>
            </a:r>
            <a:r>
              <a:rPr lang="en-US" sz="36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48134" name="Rectangle 10"/>
          <p:cNvSpPr>
            <a:spLocks noChangeArrowheads="1"/>
          </p:cNvSpPr>
          <p:nvPr/>
        </p:nvSpPr>
        <p:spPr bwMode="auto">
          <a:xfrm>
            <a:off x="727868" y="4651484"/>
            <a:ext cx="8831263" cy="18158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Output: 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l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</a:rPr>
              <a:t>h.thickness.mgh</a:t>
            </a:r>
            <a:r>
              <a:rPr lang="en-US" altLang="en-US" sz="2800" dirty="0">
                <a:solidFill>
                  <a:srgbClr val="262626"/>
                </a:solidFill>
                <a:latin typeface="News Gothic MT" charset="0"/>
              </a:rPr>
              <a:t> – file with stacked thickness maps for all subjects, “stack”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Input to Smoother or GLM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Can use –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meas</a:t>
            </a: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 area and –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meas</a:t>
            </a: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 volume</a:t>
            </a:r>
            <a:endParaRPr lang="en-US" altLang="en-US" sz="2800" dirty="0">
              <a:solidFill>
                <a:srgbClr val="262626"/>
              </a:solidFill>
              <a:latin typeface="News Gothic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1100" y="1600200"/>
            <a:ext cx="8458200" cy="4495800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C00000"/>
                </a:solidFill>
              </a:rPr>
              <a:t>mri_surf2surf --help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Loads stacked </a:t>
            </a:r>
            <a:r>
              <a:rPr lang="en-US" altLang="en-US" sz="2800" dirty="0" err="1">
                <a:solidFill>
                  <a:srgbClr val="262626"/>
                </a:solidFill>
              </a:rPr>
              <a:t>lh.thickness.mgh</a:t>
            </a:r>
            <a:r>
              <a:rPr lang="en-US" altLang="en-US" sz="2800" dirty="0">
                <a:solidFill>
                  <a:srgbClr val="262626"/>
                </a:solidFill>
              </a:rPr>
              <a:t>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2D surface-based smoothing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Specify FWHM (</a:t>
            </a:r>
            <a:r>
              <a:rPr lang="en-US" altLang="en-US" sz="2800" dirty="0" err="1">
                <a:solidFill>
                  <a:srgbClr val="262626"/>
                </a:solidFill>
              </a:rPr>
              <a:t>eg</a:t>
            </a:r>
            <a:r>
              <a:rPr lang="en-US" altLang="en-US" sz="2800" dirty="0">
                <a:solidFill>
                  <a:srgbClr val="262626"/>
                </a:solidFill>
              </a:rPr>
              <a:t>, </a:t>
            </a:r>
            <a:r>
              <a:rPr lang="en-US" altLang="en-US" sz="2800" dirty="0" err="1">
                <a:solidFill>
                  <a:srgbClr val="262626"/>
                </a:solidFill>
              </a:rPr>
              <a:t>fwhm</a:t>
            </a:r>
            <a:r>
              <a:rPr lang="en-US" altLang="en-US" sz="2800" dirty="0">
                <a:solidFill>
                  <a:srgbClr val="262626"/>
                </a:solidFill>
              </a:rPr>
              <a:t> = 10 mm)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Saves “stack” lh.thickness.sm10.mgh</a:t>
            </a:r>
          </a:p>
          <a:p>
            <a:pPr lvl="1">
              <a:spcBef>
                <a:spcPts val="800"/>
              </a:spcBef>
            </a:pPr>
            <a:r>
              <a:rPr lang="en-US" altLang="en-US" sz="2600" dirty="0">
                <a:solidFill>
                  <a:srgbClr val="262626"/>
                </a:solidFill>
              </a:rPr>
              <a:t>One “frame” for each subject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09600"/>
            <a:ext cx="1028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 dirty="0"/>
              <a:t>Command-line stream: Assemble Data</a:t>
            </a:r>
          </a:p>
          <a:p>
            <a:pPr eaLnBrk="1" hangingPunct="1"/>
            <a:r>
              <a:rPr lang="en-US" altLang="en-US" sz="4000" dirty="0"/>
              <a:t>Surface smoothing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5778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Correct for multiple comparisons 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3850056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828800"/>
            <a:ext cx="9144000" cy="3962400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Reads in FSGD File and constructs </a:t>
            </a:r>
            <a:r>
              <a:rPr lang="en-US" altLang="en-US" sz="2800" b="1" dirty="0">
                <a:solidFill>
                  <a:srgbClr val="262626"/>
                </a:solidFill>
              </a:rPr>
              <a:t>X</a:t>
            </a:r>
            <a:r>
              <a:rPr lang="en-US" altLang="en-US" sz="2800" dirty="0">
                <a:solidFill>
                  <a:srgbClr val="262626"/>
                </a:solidFill>
              </a:rPr>
              <a:t>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Reads in your contrasts (</a:t>
            </a:r>
            <a:r>
              <a:rPr lang="en-US" altLang="en-US" sz="2800" b="1" dirty="0">
                <a:solidFill>
                  <a:srgbClr val="262626"/>
                </a:solidFill>
              </a:rPr>
              <a:t>C</a:t>
            </a:r>
            <a:r>
              <a:rPr lang="en-US" altLang="en-US" sz="2800" dirty="0">
                <a:solidFill>
                  <a:srgbClr val="262626"/>
                </a:solidFill>
              </a:rPr>
              <a:t>1, </a:t>
            </a:r>
            <a:r>
              <a:rPr lang="en-US" altLang="en-US" sz="2800" b="1" dirty="0">
                <a:solidFill>
                  <a:srgbClr val="262626"/>
                </a:solidFill>
              </a:rPr>
              <a:t>C</a:t>
            </a:r>
            <a:r>
              <a:rPr lang="en-US" altLang="en-US" sz="2800" dirty="0">
                <a:solidFill>
                  <a:srgbClr val="262626"/>
                </a:solidFill>
              </a:rPr>
              <a:t>2, etc.)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Loads data (lh.thickness.sm10.mgh)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Fits GLM (</a:t>
            </a:r>
            <a:r>
              <a:rPr lang="en-US" altLang="en-US" sz="2800" dirty="0" err="1">
                <a:solidFill>
                  <a:srgbClr val="262626"/>
                </a:solidFill>
              </a:rPr>
              <a:t>ie</a:t>
            </a:r>
            <a:r>
              <a:rPr lang="en-US" altLang="en-US" sz="2800" dirty="0">
                <a:solidFill>
                  <a:srgbClr val="262626"/>
                </a:solidFill>
              </a:rPr>
              <a:t>, computes </a:t>
            </a:r>
            <a:r>
              <a:rPr lang="en-US" altLang="en-US" sz="2800" b="1" dirty="0">
                <a:solidFill>
                  <a:srgbClr val="262626"/>
                </a:solidFill>
              </a:rPr>
              <a:t>b</a:t>
            </a:r>
            <a:r>
              <a:rPr lang="en-US" altLang="en-US" sz="2800" dirty="0">
                <a:solidFill>
                  <a:srgbClr val="262626"/>
                </a:solidFill>
              </a:rPr>
              <a:t>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Computes contrasts (g=</a:t>
            </a:r>
            <a:r>
              <a:rPr lang="en-US" altLang="en-US" sz="2800" b="1" dirty="0">
                <a:solidFill>
                  <a:srgbClr val="262626"/>
                </a:solidFill>
              </a:rPr>
              <a:t>C</a:t>
            </a:r>
            <a:r>
              <a:rPr lang="en-US" altLang="en-US" sz="2800" dirty="0">
                <a:solidFill>
                  <a:srgbClr val="262626"/>
                </a:solidFill>
              </a:rPr>
              <a:t>*</a:t>
            </a:r>
            <a:r>
              <a:rPr lang="en-US" altLang="en-US" sz="2800" b="1" dirty="0">
                <a:solidFill>
                  <a:srgbClr val="262626"/>
                </a:solidFill>
              </a:rPr>
              <a:t>b</a:t>
            </a:r>
            <a:r>
              <a:rPr lang="en-US" altLang="en-US" sz="2800" dirty="0">
                <a:solidFill>
                  <a:srgbClr val="262626"/>
                </a:solidFill>
              </a:rPr>
              <a:t>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t or F ratios, significances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Significance -log10(p)  (.01 </a:t>
            </a:r>
            <a:r>
              <a:rPr lang="en-US" altLang="en-US" sz="2800" dirty="0">
                <a:solidFill>
                  <a:srgbClr val="262626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262626"/>
                </a:solidFill>
              </a:rPr>
              <a:t> 2, .001 </a:t>
            </a:r>
            <a:r>
              <a:rPr lang="en-US" altLang="en-US" sz="2800" dirty="0">
                <a:solidFill>
                  <a:srgbClr val="262626"/>
                </a:solidFill>
                <a:sym typeface="Wingdings" panose="05000000000000000000" pitchFamily="2" charset="2"/>
              </a:rPr>
              <a:t> 3</a:t>
            </a:r>
            <a:r>
              <a:rPr lang="en-US" altLang="en-US" sz="2800" dirty="0">
                <a:solidFill>
                  <a:srgbClr val="262626"/>
                </a:solidFill>
              </a:rPr>
              <a:t>)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5800"/>
            <a:ext cx="1028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 dirty="0"/>
              <a:t>Command-line stream: Fit Model</a:t>
            </a:r>
          </a:p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--y lh.thickness.sm10.mgh</a:t>
            </a:r>
            <a:r>
              <a:rPr lang="en-US" altLang="en-US" sz="2400">
                <a:solidFill>
                  <a:schemeClr val="bg2"/>
                </a:solidFill>
              </a:rPr>
              <a:t>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647700" y="1905000"/>
            <a:ext cx="3505200" cy="381000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5946" name="Text Box 10"/>
          <p:cNvSpPr txBox="1">
            <a:spLocks noChangeArrowheads="1"/>
          </p:cNvSpPr>
          <p:nvPr/>
        </p:nvSpPr>
        <p:spPr bwMode="auto">
          <a:xfrm>
            <a:off x="5295900" y="1905000"/>
            <a:ext cx="4648200" cy="1570038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Input file (output from smoothing).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Stack of subjects, one frame per subject.</a:t>
            </a:r>
          </a:p>
        </p:txBody>
      </p:sp>
      <p:cxnSp>
        <p:nvCxnSpPr>
          <p:cNvPr id="56326" name="AutoShape 11"/>
          <p:cNvCxnSpPr>
            <a:cxnSpLocks noChangeShapeType="1"/>
            <a:stCxn id="56324" idx="3"/>
            <a:endCxn id="295946" idx="1"/>
          </p:cNvCxnSpPr>
          <p:nvPr/>
        </p:nvCxnSpPr>
        <p:spPr bwMode="auto">
          <a:xfrm>
            <a:off x="4152900" y="2095500"/>
            <a:ext cx="1143000" cy="593725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71500" y="2286000"/>
            <a:ext cx="3505200" cy="381000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5600700" y="2286000"/>
            <a:ext cx="4191000" cy="1570038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 err="1">
                <a:solidFill>
                  <a:srgbClr val="262626"/>
                </a:solidFill>
                <a:latin typeface="+mn-lt"/>
                <a:ea typeface="ＭＳ Ｐゴシック" charset="0"/>
              </a:rPr>
              <a:t>FreeSurfer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Group Descriptor File (FSGD)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Group membership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Covariates</a:t>
            </a:r>
          </a:p>
        </p:txBody>
      </p:sp>
      <p:cxnSp>
        <p:nvCxnSpPr>
          <p:cNvPr id="58374" name="AutoShape 6"/>
          <p:cNvCxnSpPr>
            <a:cxnSpLocks noChangeShapeType="1"/>
            <a:stCxn id="58372" idx="3"/>
            <a:endCxn id="297989" idx="1"/>
          </p:cNvCxnSpPr>
          <p:nvPr/>
        </p:nvCxnSpPr>
        <p:spPr bwMode="auto">
          <a:xfrm>
            <a:off x="4076700" y="2476500"/>
            <a:ext cx="1524000" cy="593725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00100" y="76200"/>
            <a:ext cx="8743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--C age.mtx –C gender.mtx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rgbClr val="7AC6DC"/>
                </a:solidFill>
              </a:rPr>
              <a:t>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47700" y="2667000"/>
            <a:ext cx="3505200" cy="381000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5753101" y="2667000"/>
            <a:ext cx="4114800" cy="1938992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Contrast Matrices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Simple text/ASCII files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Test hypotheses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You must create these by hand!</a:t>
            </a:r>
          </a:p>
        </p:txBody>
      </p:sp>
      <p:cxnSp>
        <p:nvCxnSpPr>
          <p:cNvPr id="60422" name="AutoShape 6"/>
          <p:cNvCxnSpPr>
            <a:cxnSpLocks noChangeShapeType="1"/>
            <a:stCxn id="60420" idx="3"/>
            <a:endCxn id="300037" idx="1"/>
          </p:cNvCxnSpPr>
          <p:nvPr/>
        </p:nvCxnSpPr>
        <p:spPr bwMode="auto">
          <a:xfrm>
            <a:off x="4152900" y="2857500"/>
            <a:ext cx="1600201" cy="778996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495300" y="76200"/>
            <a:ext cx="9296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Aging Exploratory Analysis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CFB"/>
              </a:clrFrom>
              <a:clrTo>
                <a:srgbClr val="FB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300163"/>
            <a:ext cx="624681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0300" y="4351338"/>
            <a:ext cx="442277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In which areas does thickness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Change with age?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725" y="5875338"/>
            <a:ext cx="4067175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Cortical Thickness </a:t>
            </a: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</a:rPr>
              <a:t>vs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Aging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</a:rPr>
              <a:t>Salat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et al, 2004, Cerebral Cortex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EB1B9-C93C-4995-801D-79E194D374A9}"/>
              </a:ext>
            </a:extLst>
          </p:cNvPr>
          <p:cNvSpPr txBox="1"/>
          <p:nvPr/>
        </p:nvSpPr>
        <p:spPr>
          <a:xfrm>
            <a:off x="114300" y="6457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--surf fsaverage lh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27050" y="3011488"/>
            <a:ext cx="3505200" cy="722312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5219700" y="2590800"/>
            <a:ext cx="4572000" cy="2308225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Perform analysis on left   hemisphere of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fsaverage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subject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Masks by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fsaverage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cortex.label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Computes FWHM in 2D</a:t>
            </a:r>
          </a:p>
        </p:txBody>
      </p:sp>
      <p:cxnSp>
        <p:nvCxnSpPr>
          <p:cNvPr id="62470" name="AutoShape 6"/>
          <p:cNvCxnSpPr>
            <a:cxnSpLocks noChangeShapeType="1"/>
            <a:stCxn id="62468" idx="3"/>
            <a:endCxn id="302085" idx="1"/>
          </p:cNvCxnSpPr>
          <p:nvPr/>
        </p:nvCxnSpPr>
        <p:spPr bwMode="auto">
          <a:xfrm>
            <a:off x="4032250" y="3373438"/>
            <a:ext cx="1187450" cy="371475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--glmdir lh.gender_age.glmdir</a:t>
            </a:r>
            <a:r>
              <a:rPr lang="en-US" altLang="en-US" sz="2400">
                <a:solidFill>
                  <a:schemeClr val="bg2"/>
                </a:solidFill>
              </a:rPr>
              <a:t> 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95300" y="3733800"/>
            <a:ext cx="4038600" cy="417513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64517" name="AutoShape 6"/>
          <p:cNvCxnSpPr>
            <a:cxnSpLocks noChangeShapeType="1"/>
            <a:stCxn id="64516" idx="3"/>
            <a:endCxn id="64518" idx="1"/>
          </p:cNvCxnSpPr>
          <p:nvPr/>
        </p:nvCxnSpPr>
        <p:spPr bwMode="auto">
          <a:xfrm flipV="1">
            <a:off x="4533900" y="3538538"/>
            <a:ext cx="685800" cy="404812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5219700" y="1295400"/>
            <a:ext cx="4652963" cy="4486275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262626"/>
                </a:solidFill>
                <a:latin typeface="News Gothic MT" charset="0"/>
              </a:rPr>
              <a:t>Output directory:</a:t>
            </a:r>
          </a:p>
          <a:p>
            <a:r>
              <a:rPr lang="en-US" altLang="en-US" sz="2400">
                <a:solidFill>
                  <a:srgbClr val="18579B"/>
                </a:solidFill>
              </a:rPr>
              <a:t>lh.gender_age.glmdir</a:t>
            </a:r>
            <a:r>
              <a:rPr lang="en-US" altLang="en-US" sz="2400">
                <a:solidFill>
                  <a:schemeClr val="tx2"/>
                </a:solidFill>
              </a:rPr>
              <a:t>/ 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beta.mgh – parameter estimates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rvar.mgh – residual error variance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etc …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</a:t>
            </a:r>
            <a:r>
              <a:rPr lang="en-US" altLang="en-US" sz="2400">
                <a:solidFill>
                  <a:srgbClr val="5F8804"/>
                </a:solidFill>
              </a:rPr>
              <a:t>age</a:t>
            </a:r>
            <a:r>
              <a:rPr lang="en-US" altLang="en-US" sz="2400">
                <a:solidFill>
                  <a:schemeClr val="tx2"/>
                </a:solidFill>
              </a:rPr>
              <a:t>/ 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sig.mgh </a:t>
            </a:r>
            <a:r>
              <a:rPr lang="en-US" altLang="en-US">
                <a:solidFill>
                  <a:schemeClr val="tx2"/>
                </a:solidFill>
              </a:rPr>
              <a:t>–</a:t>
            </a:r>
            <a:r>
              <a:rPr lang="en-US" altLang="en-US" sz="2400">
                <a:solidFill>
                  <a:schemeClr val="tx2"/>
                </a:solidFill>
              </a:rPr>
              <a:t> -log10(p), uncorrected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gamma.mgh, F.mgh</a:t>
            </a:r>
          </a:p>
          <a:p>
            <a:r>
              <a:rPr lang="en-US" altLang="en-US" sz="2400">
                <a:solidFill>
                  <a:srgbClr val="00FF00"/>
                </a:solidFill>
              </a:rPr>
              <a:t>    </a:t>
            </a:r>
            <a:r>
              <a:rPr lang="en-US" altLang="en-US" sz="2400">
                <a:solidFill>
                  <a:srgbClr val="AA5816"/>
                </a:solidFill>
              </a:rPr>
              <a:t>gender</a:t>
            </a:r>
            <a:r>
              <a:rPr lang="en-US" altLang="en-US" sz="2400">
                <a:solidFill>
                  <a:schemeClr val="tx2"/>
                </a:solidFill>
              </a:rPr>
              <a:t>/ 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sig.mgh </a:t>
            </a:r>
            <a:r>
              <a:rPr lang="en-US" altLang="en-US">
                <a:solidFill>
                  <a:schemeClr val="tx2"/>
                </a:solidFill>
              </a:rPr>
              <a:t>–</a:t>
            </a:r>
            <a:r>
              <a:rPr lang="en-US" altLang="en-US" sz="2400">
                <a:solidFill>
                  <a:schemeClr val="tx2"/>
                </a:solidFill>
              </a:rPr>
              <a:t> -log10(p), uncorrected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gamma.mgh, F.mgh</a:t>
            </a:r>
          </a:p>
          <a:p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4519" name="Oval 8"/>
          <p:cNvSpPr>
            <a:spLocks noChangeArrowheads="1"/>
          </p:cNvSpPr>
          <p:nvPr/>
        </p:nvSpPr>
        <p:spPr bwMode="auto">
          <a:xfrm>
            <a:off x="5448300" y="3352800"/>
            <a:ext cx="4648200" cy="762000"/>
          </a:xfrm>
          <a:prstGeom prst="ellipse">
            <a:avLst/>
          </a:prstGeom>
          <a:noFill/>
          <a:ln w="57150">
            <a:solidFill>
              <a:srgbClr val="3F8DE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095500" y="4733925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uiExpand="1" build="p" animBg="1"/>
      <p:bldP spid="645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0" y="457200"/>
            <a:ext cx="10201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dirty="0">
                <a:solidFill>
                  <a:srgbClr val="2C7C9F"/>
                </a:solidFill>
                <a:latin typeface="News Gothic MT" charset="0"/>
              </a:rPr>
              <a:t>GLM Analysis Using </a:t>
            </a:r>
            <a:r>
              <a:rPr lang="en-US" altLang="en-US" sz="4000" dirty="0" err="1">
                <a:solidFill>
                  <a:srgbClr val="2C7C9F"/>
                </a:solidFill>
                <a:latin typeface="News Gothic MT" charset="0"/>
              </a:rPr>
              <a:t>Aseg</a:t>
            </a:r>
            <a:r>
              <a:rPr lang="en-US" altLang="en-US" sz="4000" dirty="0">
                <a:solidFill>
                  <a:srgbClr val="2C7C9F"/>
                </a:solidFill>
                <a:latin typeface="News Gothic MT" charset="0"/>
              </a:rPr>
              <a:t>/</a:t>
            </a:r>
            <a:r>
              <a:rPr lang="en-US" altLang="en-US" sz="4000" dirty="0" err="1">
                <a:solidFill>
                  <a:srgbClr val="2C7C9F"/>
                </a:solidFill>
                <a:latin typeface="News Gothic MT" charset="0"/>
              </a:rPr>
              <a:t>Aparc</a:t>
            </a:r>
            <a:r>
              <a:rPr lang="en-US" altLang="en-US" sz="4000" dirty="0">
                <a:solidFill>
                  <a:srgbClr val="2C7C9F"/>
                </a:solidFill>
                <a:latin typeface="News Gothic MT" charset="0"/>
              </a:rPr>
              <a:t> Stats Files</a:t>
            </a: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5448300" y="1751013"/>
            <a:ext cx="4446588" cy="4116387"/>
          </a:xfrm>
          <a:prstGeom prst="rect">
            <a:avLst/>
          </a:prstGeom>
          <a:noFill/>
          <a:ln w="9525">
            <a:solidFill>
              <a:srgbClr val="3465A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7663" indent="-3476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200">
                <a:solidFill>
                  <a:srgbClr val="404040"/>
                </a:solidFill>
                <a:latin typeface="News Gothic MT" charset="0"/>
              </a:rPr>
              <a:t>Use “--table table.txt” instead of “--y” to specify input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200">
                <a:solidFill>
                  <a:srgbClr val="404040"/>
                </a:solidFill>
                <a:latin typeface="News Gothic MT" charset="0"/>
              </a:rPr>
              <a:t>The rest of the command-line is the same as you would use for a group study (eg, FSGD file and contrasts).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200">
                <a:solidFill>
                  <a:srgbClr val="404040"/>
                </a:solidFill>
                <a:latin typeface="News Gothic MT" charset="0"/>
              </a:rPr>
              <a:t>Output is text file sig.table.dat that lists the significances (-log10(p)) for each ROI and contrast.</a:t>
            </a: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298450" y="6275388"/>
            <a:ext cx="544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419100" y="2032000"/>
            <a:ext cx="5791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mri_glmfit 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--table  aparc_lh_vol_stats.txt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--fsgd gender_age.txt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--C </a:t>
            </a:r>
            <a:r>
              <a:rPr lang="en-US" altLang="en-US" sz="2800">
                <a:solidFill>
                  <a:srgbClr val="5F8804"/>
                </a:solidFill>
                <a:cs typeface="Times New Roman" panose="02020603050405020304" pitchFamily="18" charset="0"/>
              </a:rPr>
              <a:t>age</a:t>
            </a: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.mtx --C </a:t>
            </a:r>
            <a:r>
              <a:rPr lang="en-US" altLang="en-US" sz="2800">
                <a:solidFill>
                  <a:srgbClr val="AA5816"/>
                </a:solidFill>
                <a:cs typeface="Times New Roman" panose="02020603050405020304" pitchFamily="18" charset="0"/>
              </a:rPr>
              <a:t>gender</a:t>
            </a: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.mtx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--glmdir </a:t>
            </a:r>
            <a:r>
              <a:rPr lang="en-US" altLang="en-US" sz="2800">
                <a:solidFill>
                  <a:srgbClr val="18579B"/>
                </a:solidFill>
                <a:cs typeface="Times New Roman" panose="02020603050405020304" pitchFamily="18" charset="0"/>
              </a:rPr>
              <a:t>roi.gender_age.glmdir </a:t>
            </a:r>
          </a:p>
          <a:p>
            <a:r>
              <a:rPr lang="en-US" altLang="en-US" sz="2800">
                <a:solidFill>
                  <a:schemeClr val="tx2"/>
                </a:solidFill>
                <a:latin typeface="News Gothic M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549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dirty="0">
                <a:solidFill>
                  <a:srgbClr val="DC0081"/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14977248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Correct for multiple comparisons 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4068802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75782" name="Rectangle 1030"/>
          <p:cNvSpPr>
            <a:spLocks noChangeArrowheads="1"/>
          </p:cNvSpPr>
          <p:nvPr/>
        </p:nvSpPr>
        <p:spPr bwMode="auto">
          <a:xfrm>
            <a:off x="647700" y="-123825"/>
            <a:ext cx="87439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Visualization with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ea typeface="ＭＳ Ｐゴシック" charset="0"/>
              </a:rPr>
              <a:t>freeview</a:t>
            </a:r>
            <a:endParaRPr lang="en-US" sz="4000" dirty="0">
              <a:solidFill>
                <a:schemeClr val="accent1"/>
              </a:solidFill>
              <a:latin typeface="+mj-lt"/>
              <a:ea typeface="ＭＳ Ｐゴシック" charset="0"/>
            </a:endParaRPr>
          </a:p>
        </p:txBody>
      </p:sp>
      <p:pic>
        <p:nvPicPr>
          <p:cNvPr id="66564" name="Picture 17" descr="oas2s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843088"/>
            <a:ext cx="53689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1"/>
          <p:cNvSpPr txBox="1">
            <a:spLocks noChangeArrowheads="1"/>
          </p:cNvSpPr>
          <p:nvPr/>
        </p:nvSpPr>
        <p:spPr bwMode="auto">
          <a:xfrm>
            <a:off x="104775" y="1052513"/>
            <a:ext cx="982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News Gothic MT" charset="0"/>
              </a:rPr>
              <a:t>freeview –f $FREESURFER_HOME/subjects/fsaverage/surf/lh.pial:overlay=sig.mgh 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162300" y="4495800"/>
            <a:ext cx="9906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26940" dir="5400000" sx="100999" sy="100999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6900" y="4064000"/>
            <a:ext cx="1295400" cy="622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504825" y="3048000"/>
            <a:ext cx="1447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  <a:latin typeface="News Gothic MT" charset="0"/>
              </a:rPr>
              <a:t>Use </a:t>
            </a:r>
            <a:r>
              <a:rPr lang="ja-JP" altLang="en-US" sz="1400">
                <a:solidFill>
                  <a:schemeClr val="tx1"/>
                </a:solidFill>
                <a:latin typeface="News Gothic MT" charset="0"/>
              </a:rPr>
              <a:t>“</a:t>
            </a:r>
            <a:r>
              <a:rPr lang="en-US" altLang="ja-JP" sz="1400">
                <a:solidFill>
                  <a:schemeClr val="tx1"/>
                </a:solidFill>
                <a:latin typeface="News Gothic MT" charset="0"/>
              </a:rPr>
              <a:t>Configure Overlay</a:t>
            </a:r>
            <a:r>
              <a:rPr lang="ja-JP" altLang="en-US" sz="1400">
                <a:solidFill>
                  <a:schemeClr val="tx1"/>
                </a:solidFill>
                <a:latin typeface="News Gothic MT" charset="0"/>
              </a:rPr>
              <a:t>”</a:t>
            </a:r>
            <a:r>
              <a:rPr lang="en-US" altLang="ja-JP" sz="1400">
                <a:solidFill>
                  <a:schemeClr val="tx1"/>
                </a:solidFill>
                <a:latin typeface="News Gothic MT" charset="0"/>
              </a:rPr>
              <a:t> tool to change thresholds for visualization (recall: lower threshold of 1.3 will only display regions where p&lt;0.05) </a:t>
            </a:r>
            <a:endParaRPr lang="en-US" altLang="en-US" sz="1400">
              <a:solidFill>
                <a:schemeClr val="tx1"/>
              </a:solidFill>
              <a:latin typeface="News Gothic MT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 txBox="1">
            <a:spLocks noChangeArrowheads="1"/>
          </p:cNvSpPr>
          <p:nvPr/>
        </p:nvSpPr>
        <p:spPr bwMode="auto">
          <a:xfrm>
            <a:off x="723900" y="76200"/>
            <a:ext cx="8743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chemeClr val="accent1"/>
                </a:solidFill>
                <a:latin typeface="News Gothic MT" charset="0"/>
              </a:rPr>
              <a:t>Tutorial</a:t>
            </a:r>
          </a:p>
        </p:txBody>
      </p:sp>
      <p:sp>
        <p:nvSpPr>
          <p:cNvPr id="69635" name="Rectangle 3"/>
          <p:cNvSpPr txBox="1">
            <a:spLocks noChangeArrowheads="1"/>
          </p:cNvSpPr>
          <p:nvPr/>
        </p:nvSpPr>
        <p:spPr bwMode="auto">
          <a:xfrm>
            <a:off x="952500" y="1676400"/>
            <a:ext cx="876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95400" indent="-3810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r>
              <a:rPr lang="en-US" altLang="en-US" sz="3300" dirty="0">
                <a:solidFill>
                  <a:srgbClr val="262626"/>
                </a:solidFill>
                <a:latin typeface="News Gothic MT" charset="0"/>
              </a:rPr>
              <a:t> </a:t>
            </a:r>
          </a:p>
          <a:p>
            <a:pPr lvl="1" eaLnBrk="1" hangingPunct="1">
              <a:lnSpc>
                <a:spcPct val="70000"/>
              </a:lnSpc>
              <a:spcAft>
                <a:spcPts val="600"/>
              </a:spcAft>
              <a:buClr>
                <a:srgbClr val="215D77"/>
              </a:buClr>
              <a:buSzPct val="110000"/>
              <a:buFontTx/>
              <a:buChar char="•"/>
            </a:pP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Create an FSGD File and contrasts for a thickness study</a:t>
            </a:r>
          </a:p>
          <a:p>
            <a:pPr lvl="1" eaLnBrk="1" hangingPunct="1">
              <a:lnSpc>
                <a:spcPct val="70000"/>
              </a:lnSpc>
              <a:spcAft>
                <a:spcPts val="600"/>
              </a:spcAft>
              <a:buClr>
                <a:srgbClr val="215D77"/>
              </a:buClr>
              <a:buSzPct val="110000"/>
              <a:buFontTx/>
              <a:buChar char="•"/>
            </a:pP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Age and Gender</a:t>
            </a:r>
          </a:p>
          <a:p>
            <a:pPr lvl="1" eaLnBrk="1" hangingPunct="1">
              <a:lnSpc>
                <a:spcPct val="70000"/>
              </a:lnSpc>
              <a:spcAft>
                <a:spcPts val="600"/>
              </a:spcAft>
              <a:buClr>
                <a:srgbClr val="215D77"/>
              </a:buClr>
              <a:buSzPct val="110000"/>
              <a:buFontTx/>
              <a:buChar char="•"/>
            </a:pP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Run </a:t>
            </a:r>
          </a:p>
          <a:p>
            <a:pPr lvl="2"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</a:pPr>
            <a:r>
              <a:rPr lang="en-US" altLang="en-US" sz="2600" dirty="0" err="1">
                <a:solidFill>
                  <a:srgbClr val="262626"/>
                </a:solidFill>
                <a:latin typeface="News Gothic MT" charset="0"/>
              </a:rPr>
              <a:t>mris_preproc</a:t>
            </a:r>
            <a:endParaRPr lang="en-US" altLang="en-US" sz="2600" dirty="0">
              <a:solidFill>
                <a:srgbClr val="262626"/>
              </a:solidFill>
              <a:latin typeface="News Gothic MT" charset="0"/>
            </a:endParaRPr>
          </a:p>
          <a:p>
            <a:pPr lvl="2"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</a:pPr>
            <a:r>
              <a:rPr lang="en-US" altLang="en-US" sz="2600" dirty="0">
                <a:solidFill>
                  <a:srgbClr val="262626"/>
                </a:solidFill>
                <a:latin typeface="News Gothic MT" charset="0"/>
              </a:rPr>
              <a:t>mri_surf2surf </a:t>
            </a:r>
          </a:p>
          <a:p>
            <a:pPr lvl="2"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</a:pPr>
            <a:r>
              <a:rPr lang="en-US" altLang="en-US" sz="2600" dirty="0" err="1">
                <a:solidFill>
                  <a:srgbClr val="262626"/>
                </a:solidFill>
                <a:latin typeface="News Gothic MT" charset="0"/>
              </a:rPr>
              <a:t>mri_glmfit</a:t>
            </a:r>
            <a:endParaRPr lang="en-US" altLang="en-US" sz="3300" dirty="0">
              <a:solidFill>
                <a:srgbClr val="262626"/>
              </a:solidFill>
              <a:latin typeface="News Gothic MT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4950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44537" y="71323"/>
            <a:ext cx="5210662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Matrix Multiplication</a:t>
            </a:r>
            <a:endParaRPr lang="en-US" sz="4000" dirty="0">
              <a:solidFill>
                <a:schemeClr val="tx1"/>
              </a:solidFill>
              <a:latin typeface="+mj-lt"/>
              <a:ea typeface="ＭＳ Ｐゴシック" charset="0"/>
            </a:endParaRPr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3314700" y="1036638"/>
            <a:ext cx="1127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y4 </a:t>
            </a:r>
          </a:p>
        </p:txBody>
      </p:sp>
      <p:sp>
        <p:nvSpPr>
          <p:cNvPr id="41" name="Double Bracket 40"/>
          <p:cNvSpPr/>
          <p:nvPr/>
        </p:nvSpPr>
        <p:spPr>
          <a:xfrm>
            <a:off x="3200400" y="1036638"/>
            <a:ext cx="604838" cy="1230312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4033838" y="1477963"/>
            <a:ext cx="735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=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41825" y="1036638"/>
            <a:ext cx="1600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x1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1     x2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x3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1     x4</a:t>
            </a:r>
          </a:p>
        </p:txBody>
      </p:sp>
      <p:sp>
        <p:nvSpPr>
          <p:cNvPr id="44" name="Double Bracket 43"/>
          <p:cNvSpPr/>
          <p:nvPr/>
        </p:nvSpPr>
        <p:spPr>
          <a:xfrm>
            <a:off x="4392613" y="1022350"/>
            <a:ext cx="784225" cy="1230313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5372100" y="147796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45175" y="1298575"/>
            <a:ext cx="4905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m</a:t>
            </a:r>
          </a:p>
        </p:txBody>
      </p:sp>
      <p:sp>
        <p:nvSpPr>
          <p:cNvPr id="47" name="Double Bracket 46"/>
          <p:cNvSpPr/>
          <p:nvPr/>
        </p:nvSpPr>
        <p:spPr>
          <a:xfrm>
            <a:off x="5788025" y="1271588"/>
            <a:ext cx="481013" cy="831850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319463" y="1036638"/>
            <a:ext cx="350837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603625" y="3017838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y1 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06888" y="3017838"/>
            <a:ext cx="20923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592513" y="3495675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y2 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95775" y="3495675"/>
            <a:ext cx="20939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90925" y="4003675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y3 =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94188" y="4003675"/>
            <a:ext cx="2092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578225" y="4440238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y4 =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79900" y="4440238"/>
            <a:ext cx="20939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</a:t>
            </a:r>
          </a:p>
        </p:txBody>
      </p:sp>
      <p:sp>
        <p:nvSpPr>
          <p:cNvPr id="57" name="Right Brace 56"/>
          <p:cNvSpPr/>
          <p:nvPr/>
        </p:nvSpPr>
        <p:spPr>
          <a:xfrm>
            <a:off x="6442075" y="3228975"/>
            <a:ext cx="682625" cy="16129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032625" y="3574256"/>
            <a:ext cx="1330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System of Linear Equations</a:t>
            </a:r>
          </a:p>
        </p:txBody>
      </p:sp>
      <p:sp>
        <p:nvSpPr>
          <p:cNvPr id="59" name="Oval 58"/>
          <p:cNvSpPr/>
          <p:nvPr/>
        </p:nvSpPr>
        <p:spPr>
          <a:xfrm>
            <a:off x="4418013" y="1006475"/>
            <a:ext cx="350837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832475" y="1257300"/>
            <a:ext cx="352425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781550" y="990600"/>
            <a:ext cx="350838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826125" y="1600200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29175" y="3022600"/>
            <a:ext cx="20939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 + x1*m</a:t>
            </a:r>
          </a:p>
        </p:txBody>
      </p:sp>
      <p:sp>
        <p:nvSpPr>
          <p:cNvPr id="64" name="Oval 63"/>
          <p:cNvSpPr/>
          <p:nvPr/>
        </p:nvSpPr>
        <p:spPr>
          <a:xfrm>
            <a:off x="3324225" y="1287463"/>
            <a:ext cx="352425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06963" y="3475038"/>
            <a:ext cx="20939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+ x2*m</a:t>
            </a:r>
          </a:p>
        </p:txBody>
      </p:sp>
      <p:sp>
        <p:nvSpPr>
          <p:cNvPr id="66" name="Oval 65"/>
          <p:cNvSpPr/>
          <p:nvPr/>
        </p:nvSpPr>
        <p:spPr>
          <a:xfrm>
            <a:off x="4392613" y="1298575"/>
            <a:ext cx="352425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789488" y="1298575"/>
            <a:ext cx="352425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330575" y="1587500"/>
            <a:ext cx="350838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414838" y="1549400"/>
            <a:ext cx="350837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41888" y="3986213"/>
            <a:ext cx="20939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+ x3*m</a:t>
            </a:r>
          </a:p>
        </p:txBody>
      </p:sp>
      <p:sp>
        <p:nvSpPr>
          <p:cNvPr id="71" name="Oval 70"/>
          <p:cNvSpPr/>
          <p:nvPr/>
        </p:nvSpPr>
        <p:spPr>
          <a:xfrm>
            <a:off x="4781550" y="1571625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368675" y="1885950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03725" y="1847850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56175" y="4460875"/>
            <a:ext cx="20923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+ x4*m</a:t>
            </a:r>
          </a:p>
        </p:txBody>
      </p:sp>
      <p:sp>
        <p:nvSpPr>
          <p:cNvPr id="75" name="Oval 74"/>
          <p:cNvSpPr/>
          <p:nvPr/>
        </p:nvSpPr>
        <p:spPr>
          <a:xfrm>
            <a:off x="4784725" y="1870075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2F6AB-F17E-C9B9-D19D-E0A69A53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019" y="5408046"/>
            <a:ext cx="2308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Four equations</a:t>
            </a: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Two unknowns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35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59" grpId="1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1" grpId="0" animBg="1"/>
      <p:bldP spid="61" grpId="1" animBg="1"/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62" grpId="6" animBg="1"/>
      <p:bldP spid="62" grpId="7" animBg="1"/>
      <p:bldP spid="63" grpId="0"/>
      <p:bldP spid="64" grpId="0" animBg="1"/>
      <p:bldP spid="64" grpId="1" animBg="1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/>
      <p:bldP spid="75" grpId="0" animBg="1"/>
      <p:bldP spid="75" grpId="1" animBg="1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76200"/>
            <a:ext cx="939165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More than two data points: Errors</a:t>
            </a:r>
          </a:p>
        </p:txBody>
      </p:sp>
      <p:sp>
        <p:nvSpPr>
          <p:cNvPr id="229428" name="Rectangle 52"/>
          <p:cNvSpPr>
            <a:spLocks noChangeArrowheads="1"/>
          </p:cNvSpPr>
          <p:nvPr/>
        </p:nvSpPr>
        <p:spPr bwMode="auto">
          <a:xfrm>
            <a:off x="3619500" y="4876800"/>
            <a:ext cx="4647426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ea typeface="ＭＳ Ｐゴシック" charset="0"/>
              </a:rPr>
              <a:t>Model Error, noise</a:t>
            </a:r>
          </a:p>
          <a:p>
            <a:pPr>
              <a:defRPr/>
            </a:pPr>
            <a:endParaRPr lang="en-US" sz="3200" dirty="0">
              <a:solidFill>
                <a:schemeClr val="accent6"/>
              </a:solidFill>
              <a:latin typeface="+mn-lt"/>
              <a:ea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ea typeface="ＭＳ Ｐゴシック" charset="0"/>
              </a:rPr>
              <a:t>Residuals:  </a:t>
            </a:r>
            <a:r>
              <a:rPr lang="en-US" sz="3200" dirty="0" err="1">
                <a:solidFill>
                  <a:schemeClr val="accent6"/>
                </a:solidFill>
                <a:latin typeface="+mn-lt"/>
                <a:ea typeface="ＭＳ Ｐゴシック" charset="0"/>
              </a:rPr>
              <a:t>eres.mgh</a:t>
            </a:r>
            <a:endParaRPr lang="en-US" sz="3200" dirty="0">
              <a:solidFill>
                <a:schemeClr val="accent6"/>
              </a:solidFill>
              <a:latin typeface="+mn-lt"/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24500" y="1371600"/>
            <a:ext cx="4265613" cy="2971800"/>
            <a:chOff x="495300" y="1143000"/>
            <a:chExt cx="4265613" cy="2971800"/>
          </a:xfrm>
        </p:grpSpPr>
        <p:sp>
          <p:nvSpPr>
            <p:cNvPr id="18437" name="Line 36"/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Line 37"/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AutoShape 38"/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9415" name="Text Box 39"/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229416" name="Text Box 40"/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229417" name="Text Box 41"/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29418" name="Text Box 42"/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18444" name="Line 43"/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44"/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Oval 45"/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Oval 46"/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8" name="Line 47"/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Oval 48"/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0" name="Oval 49"/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1" name="Oval 50"/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2" name="Oval 51"/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4" name="Line 53"/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54"/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55"/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56"/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57"/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58"/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ame 2"/>
          <p:cNvSpPr/>
          <p:nvPr/>
        </p:nvSpPr>
        <p:spPr>
          <a:xfrm>
            <a:off x="3695700" y="1905000"/>
            <a:ext cx="990600" cy="22098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Frame 69"/>
          <p:cNvSpPr/>
          <p:nvPr/>
        </p:nvSpPr>
        <p:spPr>
          <a:xfrm>
            <a:off x="4152900" y="1143000"/>
            <a:ext cx="609600" cy="5334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Frame 70"/>
          <p:cNvSpPr/>
          <p:nvPr/>
        </p:nvSpPr>
        <p:spPr>
          <a:xfrm>
            <a:off x="2476500" y="4876800"/>
            <a:ext cx="838200" cy="19050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9" y="4343400"/>
            <a:ext cx="4183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System of Linear Equations</a:t>
            </a:r>
          </a:p>
        </p:txBody>
      </p:sp>
      <p:sp>
        <p:nvSpPr>
          <p:cNvPr id="73" name="Text Box 58"/>
          <p:cNvSpPr txBox="1">
            <a:spLocks noChangeArrowheads="1"/>
          </p:cNvSpPr>
          <p:nvPr/>
        </p:nvSpPr>
        <p:spPr bwMode="auto">
          <a:xfrm>
            <a:off x="22058" y="1066800"/>
            <a:ext cx="303212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262626"/>
                </a:solidFill>
                <a:latin typeface="Times New Roman"/>
                <a:ea typeface="ＭＳ Ｐゴシック" charset="0"/>
                <a:cs typeface="Times New Roman"/>
              </a:rPr>
              <a:t>Matrix Formulation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93198"/>
              </p:ext>
            </p:extLst>
          </p:nvPr>
        </p:nvGraphicFramePr>
        <p:xfrm>
          <a:off x="3041650" y="1219200"/>
          <a:ext cx="15843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1650" y="1219200"/>
                        <a:ext cx="15843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850006"/>
              </p:ext>
            </p:extLst>
          </p:nvPr>
        </p:nvGraphicFramePr>
        <p:xfrm>
          <a:off x="647700" y="4876800"/>
          <a:ext cx="25717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2200" imgH="901700" progId="Equation.3">
                  <p:embed/>
                </p:oleObj>
              </mc:Choice>
              <mc:Fallback>
                <p:oleObj name="Equation" r:id="rId5" imgW="1092200" imgH="901700" progId="Equation.3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" y="4876800"/>
                        <a:ext cx="257175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051396"/>
              </p:ext>
            </p:extLst>
          </p:nvPr>
        </p:nvGraphicFramePr>
        <p:xfrm>
          <a:off x="1104900" y="1510697"/>
          <a:ext cx="3581400" cy="252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500" imgH="1155700" progId="Equation.3">
                  <p:embed/>
                </p:oleObj>
              </mc:Choice>
              <mc:Fallback>
                <p:oleObj name="Equation" r:id="rId7" imgW="1460500" imgH="1155700" progId="Equation.3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4900" y="1510697"/>
                        <a:ext cx="3581400" cy="252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5300" y="76200"/>
            <a:ext cx="9296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Aging Thickness Study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" y="838200"/>
            <a:ext cx="36639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N=40 (all in </a:t>
            </a: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</a:rPr>
              <a:t>fsaverage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space)</a:t>
            </a:r>
          </a:p>
        </p:txBody>
      </p:sp>
      <p:pic>
        <p:nvPicPr>
          <p:cNvPr id="92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662363"/>
            <a:ext cx="385127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91741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4411663" y="6248400"/>
            <a:ext cx="66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0" tIns="51120" rIns="101880" bIns="511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p&lt;.01</a:t>
            </a:r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506788"/>
            <a:ext cx="28019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5170488"/>
            <a:ext cx="2792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505200"/>
            <a:ext cx="28289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9" t="713" r="1534" b="84271"/>
          <a:stretch>
            <a:fillRect/>
          </a:stretch>
        </p:blipFill>
        <p:spPr bwMode="auto">
          <a:xfrm>
            <a:off x="7456488" y="6084888"/>
            <a:ext cx="14446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7535863" y="6200775"/>
            <a:ext cx="11064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0" tIns="51120" rIns="101880" bIns="511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</a:rPr>
              <a:t>Positive Age Correlation</a:t>
            </a:r>
          </a:p>
        </p:txBody>
      </p:sp>
      <p:pic>
        <p:nvPicPr>
          <p:cNvPr id="922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7" t="5394" r="1534" b="79793"/>
          <a:stretch>
            <a:fillRect/>
          </a:stretch>
        </p:blipFill>
        <p:spPr bwMode="auto">
          <a:xfrm>
            <a:off x="7456488" y="5397500"/>
            <a:ext cx="1444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2"/>
          <p:cNvSpPr txBox="1">
            <a:spLocks noChangeArrowheads="1"/>
          </p:cNvSpPr>
          <p:nvPr/>
        </p:nvSpPr>
        <p:spPr bwMode="auto">
          <a:xfrm>
            <a:off x="7543800" y="5519738"/>
            <a:ext cx="11985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0" tIns="51120" rIns="101880" bIns="511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</a:rPr>
              <a:t>Negative Age Correlation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C4F382-C30B-4320-AEE0-BA2AE1AC6125}"/>
              </a:ext>
            </a:extLst>
          </p:cNvPr>
          <p:cNvSpPr txBox="1"/>
          <p:nvPr/>
        </p:nvSpPr>
        <p:spPr>
          <a:xfrm>
            <a:off x="114300" y="6457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GLM: summarizing</a:t>
            </a:r>
          </a:p>
        </p:txBody>
      </p:sp>
      <p:sp>
        <p:nvSpPr>
          <p:cNvPr id="225339" name="Text Box 59"/>
          <p:cNvSpPr txBox="1">
            <a:spLocks noChangeArrowheads="1"/>
          </p:cNvSpPr>
          <p:nvPr/>
        </p:nvSpPr>
        <p:spPr bwMode="auto">
          <a:xfrm>
            <a:off x="4305300" y="5867400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Regression coefficients/parameter estimates</a:t>
            </a:r>
          </a:p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   = 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“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</a:rPr>
              <a:t>betas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”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</a:rPr>
              <a:t> 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  <a:sym typeface="Wingdings"/>
              </a:rPr>
              <a:t> </a:t>
            </a:r>
            <a:r>
              <a:rPr lang="en-US" altLang="en-US" dirty="0" err="1">
                <a:solidFill>
                  <a:srgbClr val="262626"/>
                </a:solidFill>
                <a:latin typeface="News Gothic MT" charset="0"/>
              </a:rPr>
              <a:t>beta.mgh</a:t>
            </a:r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 (</a:t>
            </a:r>
            <a:r>
              <a:rPr lang="en-US" altLang="en-US" dirty="0" err="1">
                <a:solidFill>
                  <a:srgbClr val="262626"/>
                </a:solidFill>
                <a:latin typeface="News Gothic MT" charset="0"/>
              </a:rPr>
              <a:t>mri_glmfit</a:t>
            </a:r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 output)</a:t>
            </a:r>
          </a:p>
        </p:txBody>
      </p:sp>
      <p:sp>
        <p:nvSpPr>
          <p:cNvPr id="28681" name="TextBox 4"/>
          <p:cNvSpPr txBox="1">
            <a:spLocks noChangeArrowheads="1"/>
          </p:cNvSpPr>
          <p:nvPr/>
        </p:nvSpPr>
        <p:spPr bwMode="auto">
          <a:xfrm>
            <a:off x="3162300" y="1676400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DC0081"/>
                </a:solidFill>
                <a:ea typeface="ＭＳ Ｐゴシック" pitchFamily="34" charset="-128"/>
              </a:rPr>
              <a:t>Two parameters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One row per subject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X is an independent variable (age)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Column of 1’s is the ‘offset’ term 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(to multiply by </a:t>
            </a:r>
            <a:r>
              <a:rPr lang="en-US" altLang="en-US" i="1" dirty="0">
                <a:solidFill>
                  <a:srgbClr val="DC0081"/>
                </a:solidFill>
              </a:rPr>
              <a:t>b</a:t>
            </a:r>
            <a:r>
              <a:rPr lang="en-US" altLang="en-US" dirty="0">
                <a:solidFill>
                  <a:srgbClr val="DC0081"/>
                </a:solidFill>
              </a:rPr>
              <a:t>)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591300" y="1295400"/>
            <a:ext cx="3503613" cy="2438400"/>
            <a:chOff x="495300" y="1143000"/>
            <a:chExt cx="4265613" cy="2971800"/>
          </a:xfrm>
        </p:grpSpPr>
        <p:sp>
          <p:nvSpPr>
            <p:cNvPr id="82" name="Line 36"/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AutoShape 38"/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Text Box 39"/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86" name="Text Box 40"/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87" name="Text Box 41"/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93" name="Line 43"/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44"/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45"/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46"/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Line 47"/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48"/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Oval 49"/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Oval 50"/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" name="Oval 51"/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" name="Line 53"/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54"/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55"/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56"/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57"/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58"/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959933"/>
              </p:ext>
            </p:extLst>
          </p:nvPr>
        </p:nvGraphicFramePr>
        <p:xfrm>
          <a:off x="342900" y="1371600"/>
          <a:ext cx="2819400" cy="199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500" imgH="1155700" progId="Equation.3">
                  <p:embed/>
                </p:oleObj>
              </mc:Choice>
              <mc:Fallback>
                <p:oleObj name="Equation" r:id="rId3" imgW="1460500" imgH="1155700" progId="Equation.3">
                  <p:embed/>
                  <p:pic>
                    <p:nvPicPr>
                      <p:cNvPr id="108" name="Object 1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1371600"/>
                        <a:ext cx="2819400" cy="1990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11"/>
          <p:cNvSpPr/>
          <p:nvPr/>
        </p:nvSpPr>
        <p:spPr>
          <a:xfrm>
            <a:off x="266700" y="3657600"/>
            <a:ext cx="4183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System of Linear Equations</a:t>
            </a:r>
          </a:p>
        </p:txBody>
      </p:sp>
      <p:sp>
        <p:nvSpPr>
          <p:cNvPr id="113" name="Text Box 58"/>
          <p:cNvSpPr txBox="1">
            <a:spLocks noChangeArrowheads="1"/>
          </p:cNvSpPr>
          <p:nvPr/>
        </p:nvSpPr>
        <p:spPr bwMode="auto">
          <a:xfrm>
            <a:off x="266700" y="914400"/>
            <a:ext cx="303212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262626"/>
                </a:solidFill>
                <a:latin typeface="Times New Roman"/>
                <a:ea typeface="ＭＳ Ｐゴシック" charset="0"/>
                <a:cs typeface="Times New Roman"/>
              </a:rPr>
              <a:t>Matrix Formulation</a:t>
            </a:r>
          </a:p>
        </p:txBody>
      </p: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951629"/>
              </p:ext>
            </p:extLst>
          </p:nvPr>
        </p:nvGraphicFramePr>
        <p:xfrm>
          <a:off x="571500" y="4267200"/>
          <a:ext cx="25717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2200" imgH="901700" progId="Equation.3">
                  <p:embed/>
                </p:oleObj>
              </mc:Choice>
              <mc:Fallback>
                <p:oleObj name="Equation" r:id="rId5" imgW="1092200" imgH="901700" progId="Equation.3">
                  <p:embed/>
                  <p:pic>
                    <p:nvPicPr>
                      <p:cNvPr id="115" name="Object 1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0" y="4267200"/>
                        <a:ext cx="257175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609649"/>
              </p:ext>
            </p:extLst>
          </p:nvPr>
        </p:nvGraphicFramePr>
        <p:xfrm>
          <a:off x="6286500" y="4800600"/>
          <a:ext cx="15843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3100" imgH="203200" progId="Equation.3">
                  <p:embed/>
                </p:oleObj>
              </mc:Choice>
              <mc:Fallback>
                <p:oleObj name="Equation" r:id="rId7" imgW="673100" imgH="203200" progId="Equation.3">
                  <p:embed/>
                  <p:pic>
                    <p:nvPicPr>
                      <p:cNvPr id="116" name="Object 1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6500" y="4800600"/>
                        <a:ext cx="15843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52900" y="5334000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Design matrix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267700" y="5334000"/>
            <a:ext cx="153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Noise term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9100" y="472440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Outcome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95900" y="4953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6030337" y="5105400"/>
            <a:ext cx="941963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77100" y="5181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7" idx="1"/>
          </p:cNvCxnSpPr>
          <p:nvPr/>
        </p:nvCxnSpPr>
        <p:spPr>
          <a:xfrm flipH="1" flipV="1">
            <a:off x="7734300" y="5105400"/>
            <a:ext cx="533400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9" grpId="0"/>
      <p:bldP spid="2868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654050"/>
          </a:xfrm>
        </p:spPr>
        <p:txBody>
          <a:bodyPr/>
          <a:lstStyle/>
          <a:p>
            <a:r>
              <a:rPr lang="en-US" sz="4000" dirty="0"/>
              <a:t>Testing Our Hypothesis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66700" y="1444625"/>
            <a:ext cx="9783763" cy="4206875"/>
          </a:xfrm>
        </p:spPr>
        <p:txBody>
          <a:bodyPr rtlCol="0">
            <a:normAutofit/>
          </a:bodyPr>
          <a:lstStyle/>
          <a:p>
            <a:pPr marL="182880" indent="-182880" fontAlgn="auto">
              <a:defRPr/>
            </a:pPr>
            <a:r>
              <a:rPr lang="en-US" sz="2000" dirty="0"/>
              <a:t> We test for </a:t>
            </a:r>
            <a:r>
              <a:rPr lang="en-US" sz="2000" b="1" i="1" dirty="0"/>
              <a:t> </a:t>
            </a:r>
            <a:r>
              <a:rPr lang="en-US" sz="2000" b="1" dirty="0"/>
              <a:t>significance</a:t>
            </a:r>
            <a:r>
              <a:rPr lang="en-US" sz="2000" dirty="0"/>
              <a:t> and the </a:t>
            </a:r>
            <a:r>
              <a:rPr lang="en-US" sz="2000" b="1" dirty="0"/>
              <a:t>direction</a:t>
            </a:r>
            <a:r>
              <a:rPr lang="en-US" sz="2000" b="1" i="1" dirty="0"/>
              <a:t> </a:t>
            </a:r>
            <a:r>
              <a:rPr lang="en-US" sz="2000" dirty="0"/>
              <a:t>of the effect</a:t>
            </a:r>
          </a:p>
          <a:p>
            <a:pPr marL="519430" lvl="1" indent="-182880" fontAlgn="auto">
              <a:defRPr/>
            </a:pPr>
            <a:r>
              <a:rPr lang="en-US" sz="1800" dirty="0"/>
              <a:t>We do this with a </a:t>
            </a:r>
            <a:r>
              <a:rPr lang="en-US" sz="1800" b="1" u="sng" dirty="0"/>
              <a:t>contrast matrix C</a:t>
            </a:r>
            <a:r>
              <a:rPr lang="en-US" sz="1800" dirty="0"/>
              <a:t> that isolates our parameter of interest</a:t>
            </a:r>
          </a:p>
          <a:p>
            <a:pPr marL="519430" lvl="1" indent="-182880" fontAlgn="auto">
              <a:defRPr/>
            </a:pPr>
            <a:r>
              <a:rPr lang="en-US" sz="1800" dirty="0"/>
              <a:t>With C and β we compute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1800" b="1" dirty="0"/>
              <a:t>,</a:t>
            </a:r>
            <a:r>
              <a:rPr lang="en-US" sz="1800" dirty="0"/>
              <a:t> which tells us the </a:t>
            </a:r>
            <a:r>
              <a:rPr lang="en-US" sz="1800" i="1" dirty="0"/>
              <a:t>direction of our effect</a:t>
            </a:r>
          </a:p>
          <a:p>
            <a:pPr marL="802005" lvl="2" indent="-182880" fontAlgn="auto">
              <a:defRPr/>
            </a:pPr>
            <a:r>
              <a:rPr lang="en-US" sz="1600" dirty="0"/>
              <a:t>If g is negative, then the direction of our effect (slope) is also negative </a:t>
            </a:r>
          </a:p>
          <a:p>
            <a:pPr marL="182880" indent="-182880" fontAlgn="auto">
              <a:defRPr/>
            </a:pPr>
            <a:r>
              <a:rPr lang="en-US" sz="2000" dirty="0"/>
              <a:t>In our example, our hypothesis is about the slope </a:t>
            </a:r>
            <a:r>
              <a:rPr lang="en-US" sz="2000" i="1" dirty="0"/>
              <a:t>m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519430" lvl="1" indent="-182880" fontAlgn="auto">
              <a:defRPr/>
            </a:pPr>
            <a:r>
              <a:rPr lang="en-US" sz="1800" dirty="0"/>
              <a:t>Our contrast matrix will be  </a:t>
            </a:r>
            <a:r>
              <a:rPr lang="en-US" sz="1800" b="1" dirty="0"/>
              <a:t>[0   1]</a:t>
            </a:r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644138"/>
              </p:ext>
            </p:extLst>
          </p:nvPr>
        </p:nvGraphicFramePr>
        <p:xfrm>
          <a:off x="6057900" y="4267200"/>
          <a:ext cx="3903369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1155700" progId="Equation.3">
                  <p:embed/>
                </p:oleObj>
              </mc:Choice>
              <mc:Fallback>
                <p:oleObj name="Equation" r:id="rId3" imgW="2057400" imgH="1155700" progId="Equation.3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7900" y="4267200"/>
                        <a:ext cx="3903369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945494"/>
              </p:ext>
            </p:extLst>
          </p:nvPr>
        </p:nvGraphicFramePr>
        <p:xfrm>
          <a:off x="800100" y="4246563"/>
          <a:ext cx="44958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63700" imgH="685800" progId="Equation.3">
                  <p:embed/>
                </p:oleObj>
              </mc:Choice>
              <mc:Fallback>
                <p:oleObj name="Equation" r:id="rId5" imgW="1663700" imgH="6858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00" y="4246563"/>
                        <a:ext cx="44958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8700" y="5867400"/>
            <a:ext cx="178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Contrast matrix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1922409" y="5562600"/>
            <a:ext cx="20691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19500" y="5715000"/>
            <a:ext cx="315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β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933700" y="5562600"/>
            <a:ext cx="685800" cy="352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ame 35"/>
          <p:cNvSpPr/>
          <p:nvPr/>
        </p:nvSpPr>
        <p:spPr>
          <a:xfrm>
            <a:off x="800100" y="5105400"/>
            <a:ext cx="609600" cy="5334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ame 37"/>
          <p:cNvSpPr/>
          <p:nvPr/>
        </p:nvSpPr>
        <p:spPr>
          <a:xfrm>
            <a:off x="800100" y="4267200"/>
            <a:ext cx="1371600" cy="5334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198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730250"/>
          </a:xfrm>
        </p:spPr>
        <p:txBody>
          <a:bodyPr/>
          <a:lstStyle/>
          <a:p>
            <a:r>
              <a:rPr lang="en-US" sz="4000" dirty="0"/>
              <a:t>Putting it all together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7538" y="1454150"/>
            <a:ext cx="9296400" cy="3727450"/>
          </a:xfrm>
        </p:spPr>
        <p:txBody>
          <a:bodyPr rtlCol="0">
            <a:normAutofit fontScale="77500" lnSpcReduction="20000"/>
          </a:bodyPr>
          <a:lstStyle/>
          <a:p>
            <a:pPr marL="457200" indent="-457200" fontAlgn="auto">
              <a:buFont typeface="+mj-lt"/>
              <a:buAutoNum type="arabicPeriod"/>
              <a:defRPr/>
            </a:pPr>
            <a:endParaRPr lang="en-US" sz="3000" dirty="0"/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measure y (</a:t>
            </a:r>
            <a:r>
              <a:rPr lang="en-US" sz="3000" dirty="0" err="1"/>
              <a:t>eg</a:t>
            </a:r>
            <a:r>
              <a:rPr lang="en-US" sz="3000" dirty="0"/>
              <a:t>, thicknesses)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used our empirical data to form a </a:t>
            </a:r>
            <a:r>
              <a:rPr lang="en-US" sz="3000" b="1" dirty="0"/>
              <a:t>design matrix:  X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fit </a:t>
            </a:r>
            <a:r>
              <a:rPr lang="en-US" sz="3000" b="1" dirty="0"/>
              <a:t>regression coefficients (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3000" b="1" dirty="0"/>
              <a:t> and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3000" b="1" dirty="0"/>
              <a:t>) </a:t>
            </a:r>
            <a:r>
              <a:rPr lang="en-US" sz="3000" dirty="0"/>
              <a:t>to our </a:t>
            </a:r>
            <a:r>
              <a:rPr lang="en-US" sz="3000" dirty="0" err="1"/>
              <a:t>X,y</a:t>
            </a:r>
            <a:r>
              <a:rPr lang="en-US" sz="3000" dirty="0"/>
              <a:t> data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created a </a:t>
            </a:r>
            <a:r>
              <a:rPr lang="en-US" sz="3000" b="1" dirty="0"/>
              <a:t>contrast matrix: C</a:t>
            </a:r>
            <a:r>
              <a:rPr lang="en-US" sz="3000" dirty="0"/>
              <a:t> to test our hypothesis for: </a:t>
            </a:r>
          </a:p>
          <a:p>
            <a:pPr marL="685800" lvl="1" indent="-457200" fontAlgn="auto">
              <a:buFont typeface="+mj-lt"/>
              <a:buAutoNum type="arabicPeriod"/>
              <a:defRPr/>
            </a:pPr>
            <a:r>
              <a:rPr lang="en-US" sz="3000" dirty="0"/>
              <a:t>Direction of effect:    </a:t>
            </a:r>
            <a:r>
              <a:rPr lang="en-US" sz="3000" b="1" dirty="0"/>
              <a:t>g = C*</a:t>
            </a:r>
            <a:r>
              <a:rPr lang="el-GR" sz="3000" b="1" dirty="0"/>
              <a:t>β</a:t>
            </a:r>
            <a:endParaRPr lang="en-US" sz="3000" b="1" dirty="0"/>
          </a:p>
          <a:p>
            <a:pPr marL="685800" lvl="1" indent="-457200" fontAlgn="auto">
              <a:buFont typeface="+mj-lt"/>
              <a:buAutoNum type="arabicPeriod"/>
              <a:defRPr/>
            </a:pPr>
            <a:r>
              <a:rPr lang="en-US" sz="3000" dirty="0"/>
              <a:t>Significance of effect:   </a:t>
            </a:r>
            <a:r>
              <a:rPr lang="en-US" sz="3000" b="1" dirty="0"/>
              <a:t>t-test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9846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Surface-based Measures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828800"/>
            <a:ext cx="9067800" cy="3733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Morphometric (e.g., thickness, area, volume)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Functional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PET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MEG/EEG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Diffusion (?) sampled just under the surface</a:t>
            </a:r>
          </a:p>
        </p:txBody>
      </p:sp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4991100" y="2438400"/>
            <a:ext cx="4733925" cy="1843088"/>
            <a:chOff x="2760" y="2832"/>
            <a:chExt cx="2982" cy="1161"/>
          </a:xfrm>
        </p:grpSpPr>
        <p:grpSp>
          <p:nvGrpSpPr>
            <p:cNvPr id="10245" name="Group 4"/>
            <p:cNvGrpSpPr>
              <a:grpSpLocks/>
            </p:cNvGrpSpPr>
            <p:nvPr/>
          </p:nvGrpSpPr>
          <p:grpSpPr bwMode="auto">
            <a:xfrm>
              <a:off x="2760" y="2928"/>
              <a:ext cx="1422" cy="864"/>
              <a:chOff x="2304" y="576"/>
              <a:chExt cx="2016" cy="1247"/>
            </a:xfrm>
          </p:grpSpPr>
          <p:pic>
            <p:nvPicPr>
              <p:cNvPr id="10249" name="Picture 5" descr="pialsur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576"/>
                <a:ext cx="2016" cy="1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0" name="Rectangle 6"/>
              <p:cNvSpPr>
                <a:spLocks noChangeArrowheads="1"/>
              </p:cNvSpPr>
              <p:nvPr/>
            </p:nvSpPr>
            <p:spPr bwMode="auto">
              <a:xfrm>
                <a:off x="3984" y="1391"/>
                <a:ext cx="288" cy="289"/>
              </a:xfrm>
              <a:prstGeom prst="rect">
                <a:avLst/>
              </a:prstGeom>
              <a:noFill/>
              <a:ln w="3810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10246" name="Picture 7" descr="meshsur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2832"/>
              <a:ext cx="1302" cy="1161"/>
            </a:xfrm>
            <a:prstGeom prst="rect">
              <a:avLst/>
            </a:prstGeom>
            <a:noFill/>
            <a:ln w="28575">
              <a:solidFill>
                <a:srgbClr val="CBA03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Line 8"/>
            <p:cNvSpPr>
              <a:spLocks noChangeShapeType="1"/>
            </p:cNvSpPr>
            <p:nvPr/>
          </p:nvSpPr>
          <p:spPr bwMode="auto">
            <a:xfrm flipV="1">
              <a:off x="4152" y="2832"/>
              <a:ext cx="288" cy="672"/>
            </a:xfrm>
            <a:prstGeom prst="line">
              <a:avLst/>
            </a:prstGeom>
            <a:noFill/>
            <a:ln w="28575">
              <a:solidFill>
                <a:srgbClr val="CBA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9"/>
            <p:cNvSpPr>
              <a:spLocks noChangeShapeType="1"/>
            </p:cNvSpPr>
            <p:nvPr/>
          </p:nvSpPr>
          <p:spPr bwMode="auto">
            <a:xfrm>
              <a:off x="4152" y="3696"/>
              <a:ext cx="288" cy="288"/>
            </a:xfrm>
            <a:prstGeom prst="line">
              <a:avLst/>
            </a:prstGeom>
            <a:noFill/>
            <a:ln w="28575">
              <a:solidFill>
                <a:srgbClr val="CBA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086789" y="33909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Motivation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Modeling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468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GLM Theory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647700" y="3657600"/>
            <a:ext cx="212975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04040"/>
                </a:solidFill>
                <a:latin typeface="+mn-lt"/>
                <a:ea typeface="ＭＳ Ｐゴシック" charset="0"/>
              </a:rPr>
              <a:t>Thickness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IQ, Height, Weight,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etc.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4076700" y="5486400"/>
            <a:ext cx="309212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Independent Variable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638300" y="1143000"/>
            <a:ext cx="74295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Is Thickness correlated with Age?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647700" y="2286000"/>
            <a:ext cx="2185988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Dependent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Variable,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Measurement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3009900" y="2362200"/>
            <a:ext cx="4267200" cy="2968625"/>
            <a:chOff x="1560" y="1536"/>
            <a:chExt cx="2160" cy="1553"/>
          </a:xfrm>
        </p:grpSpPr>
        <p:sp>
          <p:nvSpPr>
            <p:cNvPr id="14351" name="Line 8"/>
            <p:cNvSpPr>
              <a:spLocks noChangeShapeType="1"/>
            </p:cNvSpPr>
            <p:nvPr/>
          </p:nvSpPr>
          <p:spPr bwMode="auto">
            <a:xfrm>
              <a:off x="1992" y="1536"/>
              <a:ext cx="0" cy="1344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9"/>
            <p:cNvSpPr>
              <a:spLocks noChangeShapeType="1"/>
            </p:cNvSpPr>
            <p:nvPr/>
          </p:nvSpPr>
          <p:spPr bwMode="auto">
            <a:xfrm>
              <a:off x="1800" y="2736"/>
              <a:ext cx="192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0"/>
            <p:cNvSpPr>
              <a:spLocks noChangeShapeType="1"/>
            </p:cNvSpPr>
            <p:nvPr/>
          </p:nvSpPr>
          <p:spPr bwMode="auto">
            <a:xfrm>
              <a:off x="2280" y="1824"/>
              <a:ext cx="0" cy="1036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1"/>
            <p:cNvSpPr>
              <a:spLocks noChangeShapeType="1"/>
            </p:cNvSpPr>
            <p:nvPr/>
          </p:nvSpPr>
          <p:spPr bwMode="auto">
            <a:xfrm>
              <a:off x="1896" y="2469"/>
              <a:ext cx="1344" cy="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2"/>
            <p:cNvSpPr>
              <a:spLocks noChangeShapeType="1"/>
            </p:cNvSpPr>
            <p:nvPr/>
          </p:nvSpPr>
          <p:spPr bwMode="auto">
            <a:xfrm>
              <a:off x="1896" y="1968"/>
              <a:ext cx="528" cy="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13"/>
            <p:cNvSpPr>
              <a:spLocks noChangeShapeType="1"/>
            </p:cNvSpPr>
            <p:nvPr/>
          </p:nvSpPr>
          <p:spPr bwMode="auto">
            <a:xfrm>
              <a:off x="2952" y="2304"/>
              <a:ext cx="0" cy="576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82" name="Text Box 14"/>
            <p:cNvSpPr txBox="1">
              <a:spLocks noChangeArrowheads="1"/>
            </p:cNvSpPr>
            <p:nvPr/>
          </p:nvSpPr>
          <p:spPr bwMode="auto">
            <a:xfrm>
              <a:off x="2136" y="2880"/>
              <a:ext cx="239" cy="2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x1</a:t>
              </a:r>
            </a:p>
          </p:txBody>
        </p:sp>
        <p:sp>
          <p:nvSpPr>
            <p:cNvPr id="263183" name="Text Box 15"/>
            <p:cNvSpPr txBox="1">
              <a:spLocks noChangeArrowheads="1"/>
            </p:cNvSpPr>
            <p:nvPr/>
          </p:nvSpPr>
          <p:spPr bwMode="auto">
            <a:xfrm>
              <a:off x="2808" y="2880"/>
              <a:ext cx="240" cy="2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x2</a:t>
              </a:r>
            </a:p>
          </p:txBody>
        </p:sp>
        <p:sp>
          <p:nvSpPr>
            <p:cNvPr id="263184" name="Text Box 16"/>
            <p:cNvSpPr txBox="1">
              <a:spLocks noChangeArrowheads="1"/>
            </p:cNvSpPr>
            <p:nvPr/>
          </p:nvSpPr>
          <p:spPr bwMode="auto">
            <a:xfrm>
              <a:off x="1560" y="2352"/>
              <a:ext cx="241" cy="2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y2</a:t>
              </a:r>
            </a:p>
          </p:txBody>
        </p:sp>
        <p:sp>
          <p:nvSpPr>
            <p:cNvPr id="263185" name="Text Box 17"/>
            <p:cNvSpPr txBox="1">
              <a:spLocks noChangeArrowheads="1"/>
            </p:cNvSpPr>
            <p:nvPr/>
          </p:nvSpPr>
          <p:spPr bwMode="auto">
            <a:xfrm>
              <a:off x="1560" y="1824"/>
              <a:ext cx="241" cy="2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y1</a:t>
              </a:r>
            </a:p>
          </p:txBody>
        </p:sp>
        <p:sp>
          <p:nvSpPr>
            <p:cNvPr id="14361" name="Oval 18"/>
            <p:cNvSpPr>
              <a:spLocks noChangeArrowheads="1"/>
            </p:cNvSpPr>
            <p:nvPr/>
          </p:nvSpPr>
          <p:spPr bwMode="auto">
            <a:xfrm>
              <a:off x="2232" y="1920"/>
              <a:ext cx="96" cy="96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2" name="Oval 19"/>
            <p:cNvSpPr>
              <a:spLocks noChangeArrowheads="1"/>
            </p:cNvSpPr>
            <p:nvPr/>
          </p:nvSpPr>
          <p:spPr bwMode="auto">
            <a:xfrm>
              <a:off x="2904" y="2421"/>
              <a:ext cx="96" cy="96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5280025" y="2452688"/>
            <a:ext cx="13398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Subject 1</a:t>
            </a:r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6210300" y="3124200"/>
            <a:ext cx="13398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Subject 2</a:t>
            </a:r>
          </a:p>
        </p:txBody>
      </p:sp>
      <p:sp>
        <p:nvSpPr>
          <p:cNvPr id="14346" name="Line 22"/>
          <p:cNvSpPr>
            <a:spLocks noChangeShapeType="1"/>
          </p:cNvSpPr>
          <p:nvPr/>
        </p:nvSpPr>
        <p:spPr bwMode="auto">
          <a:xfrm flipH="1">
            <a:off x="4686300" y="2743200"/>
            <a:ext cx="609600" cy="304800"/>
          </a:xfrm>
          <a:prstGeom prst="line">
            <a:avLst/>
          </a:prstGeom>
          <a:noFill/>
          <a:ln w="38100">
            <a:solidFill>
              <a:srgbClr val="59595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23"/>
          <p:cNvSpPr>
            <a:spLocks noChangeShapeType="1"/>
          </p:cNvSpPr>
          <p:nvPr/>
        </p:nvSpPr>
        <p:spPr bwMode="auto">
          <a:xfrm flipH="1">
            <a:off x="5905500" y="3505200"/>
            <a:ext cx="533400" cy="457200"/>
          </a:xfrm>
          <a:prstGeom prst="line">
            <a:avLst/>
          </a:prstGeom>
          <a:noFill/>
          <a:ln w="38100">
            <a:solidFill>
              <a:srgbClr val="59595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Rectangle 24"/>
          <p:cNvSpPr>
            <a:spLocks noChangeArrowheads="1"/>
          </p:cNvSpPr>
          <p:nvPr/>
        </p:nvSpPr>
        <p:spPr bwMode="auto">
          <a:xfrm>
            <a:off x="3314700" y="1905000"/>
            <a:ext cx="13843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Thickness</a:t>
            </a:r>
          </a:p>
        </p:txBody>
      </p:sp>
      <p:sp>
        <p:nvSpPr>
          <p:cNvPr id="263193" name="Rectangle 25"/>
          <p:cNvSpPr>
            <a:spLocks noChangeArrowheads="1"/>
          </p:cNvSpPr>
          <p:nvPr/>
        </p:nvSpPr>
        <p:spPr bwMode="auto">
          <a:xfrm>
            <a:off x="7353300" y="4419600"/>
            <a:ext cx="6286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Age</a:t>
            </a:r>
          </a:p>
        </p:txBody>
      </p:sp>
      <p:sp>
        <p:nvSpPr>
          <p:cNvPr id="14350" name="Text Box 26"/>
          <p:cNvSpPr txBox="1">
            <a:spLocks noChangeArrowheads="1"/>
          </p:cNvSpPr>
          <p:nvPr/>
        </p:nvSpPr>
        <p:spPr bwMode="auto">
          <a:xfrm>
            <a:off x="8267700" y="3276600"/>
            <a:ext cx="152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262626"/>
                </a:solidFill>
                <a:latin typeface="News Gothic MT" charset="0"/>
              </a:rPr>
              <a:t>Of course, you would</a:t>
            </a:r>
            <a:endParaRPr lang="en-US" altLang="ja-JP" sz="1800">
              <a:solidFill>
                <a:srgbClr val="262626"/>
              </a:solidFill>
              <a:latin typeface="News Gothic MT" charset="0"/>
            </a:endParaRPr>
          </a:p>
          <a:p>
            <a:r>
              <a:rPr lang="en-US" altLang="en-US" sz="1800">
                <a:solidFill>
                  <a:srgbClr val="262626"/>
                </a:solidFill>
                <a:latin typeface="News Gothic MT" charset="0"/>
              </a:rPr>
              <a:t>need more then two</a:t>
            </a:r>
          </a:p>
          <a:p>
            <a:r>
              <a:rPr lang="en-US" altLang="en-US" sz="1800">
                <a:solidFill>
                  <a:srgbClr val="262626"/>
                </a:solidFill>
                <a:latin typeface="News Gothic MT" charset="0"/>
              </a:rPr>
              <a:t>subjects …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41171</TotalTime>
  <Pages>21</Pages>
  <Words>3750</Words>
  <Application>Microsoft Office PowerPoint</Application>
  <PresentationFormat>35mm Slides</PresentationFormat>
  <Paragraphs>705</Paragraphs>
  <Slides>62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Corbel</vt:lpstr>
      <vt:lpstr>News Gothic MT</vt:lpstr>
      <vt:lpstr>Symbol</vt:lpstr>
      <vt:lpstr>Times New Roman</vt:lpstr>
      <vt:lpstr>Wingdings</vt:lpstr>
      <vt:lpstr>Wingdings 2</vt:lpstr>
      <vt:lpstr>Breeze</vt:lpstr>
      <vt:lpstr>Equation</vt:lpstr>
      <vt:lpstr>Surface-based Group Analysis in FreeSurfer </vt:lpstr>
      <vt:lpstr>PowerPoint Presentation</vt:lpstr>
      <vt:lpstr>PowerPoint Presentation</vt:lpstr>
      <vt:lpstr>PowerPoint Presentation</vt:lpstr>
      <vt:lpstr> </vt:lpstr>
      <vt:lpstr> </vt:lpstr>
      <vt:lpstr>Surface-based Measures</vt:lpstr>
      <vt:lpstr>PowerPoint Presentation</vt:lpstr>
      <vt:lpstr>GLM Theory</vt:lpstr>
      <vt:lpstr>PowerPoint Presentation</vt:lpstr>
      <vt:lpstr>PowerPoint Presentation</vt:lpstr>
      <vt:lpstr>PowerPoint Presentation</vt:lpstr>
      <vt:lpstr>More than two data points: Errors</vt:lpstr>
      <vt:lpstr>PowerPoint Presentation</vt:lpstr>
      <vt:lpstr>Forming a Hypothesis</vt:lpstr>
      <vt:lpstr>p-values</vt:lpstr>
      <vt:lpstr>Testing our Hypothesis</vt:lpstr>
      <vt:lpstr>Summarizing</vt:lpstr>
      <vt:lpstr>Aging Study with Two Groups</vt:lpstr>
      <vt:lpstr>Two Groups: Design Matrix</vt:lpstr>
      <vt:lpstr>Two Groups: Contrasts</vt:lpstr>
      <vt:lpstr>Two Groups : Contrasts</vt:lpstr>
      <vt:lpstr>Two Groups : Contrasts</vt:lpstr>
      <vt:lpstr>PowerPoint Presentation</vt:lpstr>
      <vt:lpstr>Processing Stages</vt:lpstr>
      <vt:lpstr>Specifying Subjects</vt:lpstr>
      <vt:lpstr>FreeSurfer Directory Tree</vt:lpstr>
      <vt:lpstr>Example: Thickness Study</vt:lpstr>
      <vt:lpstr>Design and Contrast Matrices</vt:lpstr>
      <vt:lpstr>FreeSurfer Group Descriptor (FSGD) File</vt:lpstr>
      <vt:lpstr>FSGD Format</vt:lpstr>
      <vt:lpstr>FSGDF  X (Automatic)</vt:lpstr>
      <vt:lpstr>Contrasts – You create</vt:lpstr>
      <vt:lpstr>Normalizing Covariates</vt:lpstr>
      <vt:lpstr>Automatic Normalization of Covariates</vt:lpstr>
      <vt:lpstr>Another FSGD Example</vt:lpstr>
      <vt:lpstr>Another Example: Interaction Contrast</vt:lpstr>
      <vt:lpstr>FSGD Examples</vt:lpstr>
      <vt:lpstr>Factors, Levels, Groups</vt:lpstr>
      <vt:lpstr>Factors, Levels, Groups, Classes</vt:lpstr>
      <vt:lpstr>PowerPoint Presentation</vt:lpstr>
      <vt:lpstr>Command-line stream: Processing Stages</vt:lpstr>
      <vt:lpstr>Command-line stream: Assemble Data</vt:lpstr>
      <vt:lpstr>PowerPoint Presentation</vt:lpstr>
      <vt:lpstr>Command-line stream: Processing Stages</vt:lpstr>
      <vt:lpstr>PowerPoint Presentation</vt:lpstr>
      <vt:lpstr>mri_glmfit</vt:lpstr>
      <vt:lpstr>PowerPoint Presentation</vt:lpstr>
      <vt:lpstr>mri_glmfit</vt:lpstr>
      <vt:lpstr>mri_glmfit</vt:lpstr>
      <vt:lpstr>mri_glmfit</vt:lpstr>
      <vt:lpstr>PowerPoint Presentation</vt:lpstr>
      <vt:lpstr>Command-line stream: Processing Stages</vt:lpstr>
      <vt:lpstr>Command-line stream: Processing Stages</vt:lpstr>
      <vt:lpstr> </vt:lpstr>
      <vt:lpstr>PowerPoint Presentation</vt:lpstr>
      <vt:lpstr>PowerPoint Presentation</vt:lpstr>
      <vt:lpstr>PowerPoint Presentation</vt:lpstr>
      <vt:lpstr>More than two data points: Errors</vt:lpstr>
      <vt:lpstr>GLM: summarizing</vt:lpstr>
      <vt:lpstr>Testing Our Hypothesis</vt:lpstr>
      <vt:lpstr>Putting it all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Differential Responses in fMRI Through Linear Simulation</dc:title>
  <dc:creator>marc burock</dc:creator>
  <cp:lastModifiedBy>Doug G</cp:lastModifiedBy>
  <cp:revision>1209</cp:revision>
  <cp:lastPrinted>2012-04-25T21:32:24Z</cp:lastPrinted>
  <dcterms:created xsi:type="dcterms:W3CDTF">1998-04-13T23:11:17Z</dcterms:created>
  <dcterms:modified xsi:type="dcterms:W3CDTF">2023-06-27T20:22:34Z</dcterms:modified>
</cp:coreProperties>
</file>