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42" r:id="rId1"/>
  </p:sldMasterIdLst>
  <p:notesMasterIdLst>
    <p:notesMasterId r:id="rId37"/>
  </p:notesMasterIdLst>
  <p:sldIdLst>
    <p:sldId id="256" r:id="rId2"/>
    <p:sldId id="257" r:id="rId3"/>
    <p:sldId id="258" r:id="rId4"/>
    <p:sldId id="259" r:id="rId5"/>
    <p:sldId id="260" r:id="rId6"/>
    <p:sldId id="261" r:id="rId7"/>
    <p:sldId id="262" r:id="rId8"/>
    <p:sldId id="266" r:id="rId9"/>
    <p:sldId id="299" r:id="rId10"/>
    <p:sldId id="300" r:id="rId11"/>
    <p:sldId id="301" r:id="rId12"/>
    <p:sldId id="302" r:id="rId13"/>
    <p:sldId id="270" r:id="rId14"/>
    <p:sldId id="313" r:id="rId15"/>
    <p:sldId id="314" r:id="rId16"/>
    <p:sldId id="315" r:id="rId17"/>
    <p:sldId id="274" r:id="rId18"/>
    <p:sldId id="275" r:id="rId19"/>
    <p:sldId id="276" r:id="rId20"/>
    <p:sldId id="277" r:id="rId21"/>
    <p:sldId id="278" r:id="rId22"/>
    <p:sldId id="279" r:id="rId23"/>
    <p:sldId id="280" r:id="rId24"/>
    <p:sldId id="281" r:id="rId25"/>
    <p:sldId id="310" r:id="rId26"/>
    <p:sldId id="308" r:id="rId27"/>
    <p:sldId id="283" r:id="rId28"/>
    <p:sldId id="284" r:id="rId29"/>
    <p:sldId id="309" r:id="rId30"/>
    <p:sldId id="285" r:id="rId31"/>
    <p:sldId id="286" r:id="rId32"/>
    <p:sldId id="287" r:id="rId33"/>
    <p:sldId id="311" r:id="rId34"/>
    <p:sldId id="289" r:id="rId35"/>
    <p:sldId id="293" r:id="rId3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1410EF-F9F9-426E-8FE7-D05913410592}">
  <a:tblStyle styleId="{881410EF-F9F9-426E-8FE7-D05913410592}" styleName="Table_0">
    <a:wholeTbl>
      <a:tcTxStyle b="off" i="off">
        <a:font>
          <a:latin typeface="Calisto MT"/>
          <a:ea typeface="Calisto MT"/>
          <a:cs typeface="Calisto MT"/>
        </a:font>
        <a:schemeClr val="lt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0"/>
    <p:restoredTop sz="81352" autoAdjust="0"/>
  </p:normalViewPr>
  <p:slideViewPr>
    <p:cSldViewPr snapToGrid="0">
      <p:cViewPr varScale="1">
        <p:scale>
          <a:sx n="112" d="100"/>
          <a:sy n="112" d="100"/>
        </p:scale>
        <p:origin x="165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3569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Good morning everyone and welcome to the FreeSurfer course</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Thank you for attending this optional talk so early in the morning,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389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a:solidFill>
                  <a:schemeClr val="dk1"/>
                </a:solidFill>
                <a:latin typeface="Calibri"/>
                <a:ea typeface="Calibri"/>
                <a:cs typeface="Calibri"/>
                <a:sym typeface="Calibri"/>
              </a:rPr>
              <a:t>command </a:t>
            </a:r>
            <a:r>
              <a:rPr lang="en-US" sz="1200" b="0" i="0" u="none" strike="noStrike" cap="none" dirty="0" err="1" smtClean="0">
                <a:solidFill>
                  <a:schemeClr val="dk1"/>
                </a:solidFill>
                <a:latin typeface="Calibri"/>
                <a:ea typeface="Calibri"/>
                <a:cs typeface="Calibri"/>
                <a:sym typeface="Calibri"/>
              </a:rPr>
              <a:t>pwd</a:t>
            </a:r>
            <a:r>
              <a:rPr lang="en-US" sz="1200" b="0" i="0" u="none" strike="noStrike" cap="none" dirty="0" smtClean="0">
                <a:solidFill>
                  <a:schemeClr val="dk1"/>
                </a:solidFill>
                <a:latin typeface="Calibri"/>
                <a:ea typeface="Calibri"/>
                <a:cs typeface="Calibri"/>
                <a:sym typeface="Calibri"/>
              </a:rPr>
              <a:t> prints </a:t>
            </a:r>
            <a:r>
              <a:rPr lang="en-US" sz="1200" b="0" i="0" u="none" strike="noStrike" cap="none" dirty="0">
                <a:solidFill>
                  <a:schemeClr val="dk1"/>
                </a:solidFill>
                <a:latin typeface="Calibri"/>
                <a:ea typeface="Calibri"/>
                <a:cs typeface="Calibri"/>
                <a:sym typeface="Calibri"/>
              </a:rPr>
              <a:t>the path of your current working directory. It’s basically like a trail of breadcrumbs from the root or home directory to where you are now</a:t>
            </a:r>
            <a:r>
              <a:rPr lang="en-US" sz="1200" b="0" i="0" u="none" strike="noStrike" cap="none" dirty="0" smtClean="0">
                <a:solidFill>
                  <a:schemeClr val="dk1"/>
                </a:solidFill>
                <a:latin typeface="Calibri"/>
                <a:ea typeface="Calibri"/>
                <a:cs typeface="Calibri"/>
                <a:sym typeface="Calibri"/>
              </a:rPr>
              <a:t>. Same</a:t>
            </a:r>
            <a:r>
              <a:rPr lang="en-US" sz="1200" b="0" i="0" u="none" strike="noStrike" cap="none" baseline="0" dirty="0" smtClean="0">
                <a:solidFill>
                  <a:schemeClr val="dk1"/>
                </a:solidFill>
                <a:latin typeface="Calibri"/>
                <a:ea typeface="Calibri"/>
                <a:cs typeface="Calibri"/>
                <a:sym typeface="Calibri"/>
              </a:rPr>
              <a:t> as the address bar that you would get in windows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-notice there are no spaces in between the names. Unix does not like spaces so please avoid them</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path shows, at the end, the current directory you are in and all the directories you need to go through to get to it. </a:t>
            </a:r>
            <a:endParaRPr dirty="0"/>
          </a:p>
        </p:txBody>
      </p:sp>
    </p:spTree>
    <p:extLst>
      <p:ext uri="{BB962C8B-B14F-4D97-AF65-F5344CB8AC3E}">
        <p14:creationId xmlns:p14="http://schemas.microsoft.com/office/powerpoint/2010/main" val="102226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For navigating directories,</a:t>
            </a:r>
            <a:r>
              <a:rPr lang="en-US" sz="1200" b="0" i="0" u="none" strike="noStrike" cap="none" baseline="0" dirty="0" smtClean="0">
                <a:solidFill>
                  <a:schemeClr val="dk1"/>
                </a:solidFill>
                <a:latin typeface="Calibri"/>
                <a:ea typeface="Calibri"/>
                <a:cs typeface="Calibri"/>
                <a:sym typeface="Calibri"/>
              </a:rPr>
              <a:t> it's important to know what files and directories are in your current working directory.  To determine this, you can list the files using the command "ls" </a:t>
            </a:r>
            <a:endParaRPr lang="en-US" sz="1200" b="0"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baseline="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baseline="0" dirty="0" smtClean="0">
                <a:solidFill>
                  <a:schemeClr val="dk1"/>
                </a:solidFill>
                <a:latin typeface="Calibri"/>
                <a:ea typeface="Calibri"/>
                <a:cs typeface="Calibri"/>
                <a:sym typeface="Calibri"/>
              </a:rPr>
              <a:t>To move into one of these listed directories, you can type "cd" and the directory name which just means to change the directory. </a:t>
            </a:r>
          </a:p>
        </p:txBody>
      </p:sp>
    </p:spTree>
    <p:extLst>
      <p:ext uri="{BB962C8B-B14F-4D97-AF65-F5344CB8AC3E}">
        <p14:creationId xmlns:p14="http://schemas.microsoft.com/office/powerpoint/2010/main" val="14547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6" name="Shape 28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Lets try this by first changing into the /home/</a:t>
            </a:r>
            <a:r>
              <a:rPr lang="en-US" sz="1200" b="0" i="0" u="none" strike="noStrike" cap="none" dirty="0" err="1" smtClean="0">
                <a:solidFill>
                  <a:schemeClr val="dk1"/>
                </a:solidFill>
                <a:latin typeface="Calibri"/>
                <a:ea typeface="Calibri"/>
                <a:cs typeface="Calibri"/>
                <a:sym typeface="Calibri"/>
              </a:rPr>
              <a:t>nmrclass</a:t>
            </a:r>
            <a:r>
              <a:rPr lang="en-US" sz="1200" b="0" i="0" u="none" strike="noStrike" cap="none" baseline="0" dirty="0" smtClean="0">
                <a:solidFill>
                  <a:schemeClr val="dk1"/>
                </a:solidFill>
                <a:latin typeface="Calibri"/>
                <a:ea typeface="Calibri"/>
                <a:cs typeface="Calibri"/>
                <a:sym typeface="Calibri"/>
              </a:rPr>
              <a:t> directory, and then running “ls” to the files. The arrows point to an example of where you are in the directory structure. </a:t>
            </a:r>
            <a:endParaRPr lang="en-US" sz="1200" b="0" i="0" u="none" strike="noStrike" cap="none" baseline="0" dirty="0" smtClean="0">
              <a:solidFill>
                <a:schemeClr val="dk1"/>
              </a:solidFill>
              <a:latin typeface="Calibri"/>
              <a:sym typeface="Calibri"/>
            </a:endParaRPr>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867843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ls command has different options for flags which </a:t>
            </a:r>
            <a:r>
              <a:rPr lang="en-US" sz="1200" b="0" i="0" u="none" strike="noStrike" cap="none" dirty="0" smtClean="0">
                <a:solidFill>
                  <a:schemeClr val="dk1"/>
                </a:solidFill>
                <a:latin typeface="Calibri"/>
                <a:ea typeface="Calibri"/>
                <a:cs typeface="Calibri"/>
                <a:sym typeface="Calibri"/>
              </a:rPr>
              <a:t>you can see by typing</a:t>
            </a:r>
            <a:r>
              <a:rPr lang="en-US" sz="1200" b="0" i="0" u="none" strike="noStrike" cap="none" baseline="0" dirty="0" smtClean="0">
                <a:solidFill>
                  <a:schemeClr val="dk1"/>
                </a:solidFill>
                <a:latin typeface="Calibri"/>
                <a:ea typeface="Calibri"/>
                <a:cs typeface="Calibri"/>
                <a:sym typeface="Calibri"/>
              </a:rPr>
              <a:t> “ls </a:t>
            </a:r>
            <a:r>
              <a:rPr lang="mr-IN"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help”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ls just by itself lists the names of the files within the current directory</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677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-a “list –all”</a:t>
            </a:r>
          </a:p>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Hidden files have a dot in front of them, environment set up files</a:t>
            </a:r>
          </a:p>
          <a:p>
            <a:pPr marL="457200" marR="0" lvl="0" indent="-317500" algn="l" rtl="0">
              <a:spcBef>
                <a:spcPts val="0"/>
              </a:spcBef>
              <a:spcAft>
                <a:spcPts val="0"/>
              </a:spcAft>
              <a:buSzPts val="1400"/>
              <a:buChar char="-"/>
            </a:pPr>
            <a:r>
              <a:rPr lang="en-US" dirty="0" smtClean="0"/>
              <a:t>user preferences, specify custom shortcut commands that you want or set it up to source FreeSurfer automatically for you , this is a little more advanced than I’ll go into now but someone can explain how you can do this later on in the course if you’re using your won laptop</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079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“list the long version” so it tells you information on the date created, who created the file, the size and the file permissions </a:t>
            </a:r>
          </a:p>
          <a:p>
            <a:pPr marL="457200" marR="0" lvl="0" indent="-304800" algn="l" rtl="0">
              <a:spcBef>
                <a:spcPts val="0"/>
              </a:spcBef>
              <a:spcAft>
                <a:spcPts val="0"/>
              </a:spcAft>
              <a:buClr>
                <a:schemeClr val="dk1"/>
              </a:buClr>
              <a:buSzPts val="1200"/>
              <a:buFont typeface="Calibri"/>
              <a:buChar char="●"/>
            </a:pPr>
            <a:r>
              <a:rPr lang="en-US" dirty="0" smtClean="0"/>
              <a:t>File </a:t>
            </a:r>
            <a:r>
              <a:rPr lang="en-US" dirty="0" smtClean="0"/>
              <a:t>permission </a:t>
            </a:r>
            <a:r>
              <a:rPr lang="en-US" sz="1200" b="0" i="0" u="none" strike="noStrike" cap="none" dirty="0" smtClean="0">
                <a:solidFill>
                  <a:schemeClr val="dk1"/>
                </a:solidFill>
                <a:latin typeface="Calibri"/>
                <a:ea typeface="Calibri"/>
                <a:cs typeface="Calibri"/>
                <a:sym typeface="Calibri"/>
              </a:rPr>
              <a:t>are contained in the first few letters so </a:t>
            </a:r>
          </a:p>
          <a:p>
            <a:pPr marL="457200" marR="0" lvl="0" indent="-304800" algn="l" rtl="0">
              <a:spcBef>
                <a:spcPts val="0"/>
              </a:spcBef>
              <a:spcAft>
                <a:spcPts val="0"/>
              </a:spcAft>
              <a:buClr>
                <a:schemeClr val="dk1"/>
              </a:buClr>
              <a:buSzPts val="1200"/>
              <a:buFont typeface="Calibri"/>
              <a:buChar char="●"/>
            </a:pPr>
            <a:r>
              <a:rPr lang="en-US" sz="1200" b="0" i="0" u="none" strike="noStrike" cap="none" dirty="0" smtClean="0">
                <a:solidFill>
                  <a:schemeClr val="dk1"/>
                </a:solidFill>
                <a:latin typeface="Calibri"/>
                <a:ea typeface="Calibri"/>
                <a:cs typeface="Calibri"/>
                <a:sym typeface="Calibri"/>
              </a:rPr>
              <a:t>d stands for directory </a:t>
            </a:r>
          </a:p>
          <a:p>
            <a:pPr marL="457200" marR="0" lvl="0" indent="-304800" algn="l" rtl="0">
              <a:spcBef>
                <a:spcPts val="0"/>
              </a:spcBef>
              <a:spcAft>
                <a:spcPts val="0"/>
              </a:spcAft>
              <a:buClr>
                <a:schemeClr val="dk1"/>
              </a:buClr>
              <a:buSzPts val="1200"/>
              <a:buFont typeface="Calibri"/>
              <a:buChar char="●"/>
            </a:pPr>
            <a:r>
              <a:rPr lang="en-US" sz="1200" b="0" i="0" u="none" strike="noStrike" cap="none" dirty="0" smtClean="0">
                <a:solidFill>
                  <a:schemeClr val="dk1"/>
                </a:solidFill>
                <a:latin typeface="Calibri"/>
                <a:ea typeface="Calibri"/>
                <a:cs typeface="Calibri"/>
                <a:sym typeface="Calibri"/>
              </a:rPr>
              <a:t>and then the next three letters apply to the user/owner of the file so in this example the user has read, write and execute permissions on the file which is like all access, </a:t>
            </a:r>
            <a:endParaRPr lang="en-US" dirty="0" smtClean="0"/>
          </a:p>
          <a:p>
            <a:pPr marL="457200" marR="0" lvl="0" indent="-304800" algn="l" rtl="0">
              <a:spcBef>
                <a:spcPts val="0"/>
              </a:spcBef>
              <a:spcAft>
                <a:spcPts val="0"/>
              </a:spcAft>
              <a:buClr>
                <a:schemeClr val="dk1"/>
              </a:buClr>
              <a:buSzPts val="1200"/>
              <a:buFont typeface="Calibri"/>
              <a:buChar char="●"/>
            </a:pPr>
            <a:r>
              <a:rPr lang="en-US" sz="1200" b="0" i="0" u="none" strike="noStrike" cap="none" dirty="0" smtClean="0">
                <a:solidFill>
                  <a:schemeClr val="dk1"/>
                </a:solidFill>
                <a:latin typeface="Calibri"/>
                <a:ea typeface="Calibri"/>
                <a:cs typeface="Calibri"/>
                <a:sym typeface="Calibri"/>
              </a:rPr>
              <a:t>the next three spaces apply to group permissions and then the last three spaces are for all others.</a:t>
            </a:r>
          </a:p>
          <a:p>
            <a:pPr marL="457200" lvl="0" indent="-317500" rtl="0">
              <a:spcBef>
                <a:spcPts val="0"/>
              </a:spcBef>
              <a:spcAft>
                <a:spcPts val="0"/>
              </a:spcAft>
              <a:buSzPts val="1400"/>
              <a:buChar char="●"/>
            </a:pPr>
            <a:r>
              <a:rPr lang="en-US" dirty="0" smtClean="0"/>
              <a:t>if </a:t>
            </a:r>
            <a:r>
              <a:rPr lang="en-US" dirty="0" smtClean="0"/>
              <a:t>a permission does not apply to the user, a dash would be in the space in place of the </a:t>
            </a:r>
            <a:r>
              <a:rPr lang="en-US" dirty="0" smtClean="0"/>
              <a:t>letters</a:t>
            </a:r>
            <a:endParaRPr lang="en-US" dirty="0" smtClean="0"/>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66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r could mean recursive or reverse, most recent files </a:t>
            </a:r>
            <a:r>
              <a:rPr lang="en-US" sz="1200" b="0" i="0" u="none" strike="noStrike" cap="none" dirty="0" smtClean="0">
                <a:solidFill>
                  <a:schemeClr val="dk1"/>
                </a:solidFill>
                <a:latin typeface="Calibri"/>
                <a:ea typeface="Calibri"/>
                <a:cs typeface="Calibri"/>
                <a:sym typeface="Calibri"/>
              </a:rPr>
              <a:t>last</a:t>
            </a:r>
            <a:endParaRPr lang="en-US" dirty="0" smtClean="0"/>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302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Unix</a:t>
            </a:r>
            <a:r>
              <a:rPr lang="en-US" baseline="0" dirty="0" smtClean="0"/>
              <a:t> has some helpful time saving features such as file name completion by using the tab button. You can start by typing out a command and the first part of a file name or directory name and then press tab to complete the rest of the name.</a:t>
            </a:r>
          </a:p>
          <a:p>
            <a:pPr marL="0" marR="0" lvl="0" indent="0" algn="l" rtl="0">
              <a:spcBef>
                <a:spcPts val="0"/>
              </a:spcBef>
              <a:spcAft>
                <a:spcPts val="0"/>
              </a:spcAft>
              <a:buNone/>
            </a:pPr>
            <a:endParaRPr lang="en-US" baseline="0" dirty="0" smtClean="0"/>
          </a:p>
          <a:p>
            <a:pPr marL="0" marR="0" lvl="0" indent="0" algn="l" rtl="0">
              <a:spcBef>
                <a:spcPts val="0"/>
              </a:spcBef>
              <a:spcAft>
                <a:spcPts val="0"/>
              </a:spcAft>
              <a:buNone/>
            </a:pPr>
            <a:r>
              <a:rPr lang="en-US" baseline="0" dirty="0" smtClean="0"/>
              <a:t>In addition, pressing the up arrow key allows you to scroll through previously used commands which can also help save time. </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2260004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1" name="Shape 3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The </a:t>
            </a:r>
            <a:r>
              <a:rPr lang="en-US" sz="1200" b="0" i="0" u="none" strike="noStrike" cap="none" dirty="0" err="1" smtClean="0">
                <a:solidFill>
                  <a:schemeClr val="dk1"/>
                </a:solidFill>
                <a:latin typeface="Calibri"/>
                <a:ea typeface="Calibri"/>
                <a:cs typeface="Calibri"/>
                <a:sym typeface="Calibri"/>
              </a:rPr>
              <a:t>mkdir</a:t>
            </a:r>
            <a:r>
              <a:rPr lang="en-US" sz="1200" b="0" i="0" u="none" strike="noStrike" cap="none" dirty="0" smtClean="0">
                <a:solidFill>
                  <a:schemeClr val="dk1"/>
                </a:solidFill>
                <a:latin typeface="Calibri"/>
                <a:ea typeface="Calibri"/>
                <a:cs typeface="Calibri"/>
                <a:sym typeface="Calibri"/>
              </a:rPr>
              <a:t> command creates new</a:t>
            </a:r>
            <a:r>
              <a:rPr lang="en-US" sz="1200" b="0" i="0" u="none" strike="noStrike" cap="none" baseline="0" dirty="0" smtClean="0">
                <a:solidFill>
                  <a:schemeClr val="dk1"/>
                </a:solidFill>
                <a:latin typeface="Calibri"/>
                <a:ea typeface="Calibri"/>
                <a:cs typeface="Calibri"/>
                <a:sym typeface="Calibri"/>
              </a:rPr>
              <a:t> directories. Try this by making a directory called practice. After creating the directory, run the ls command and you should see your new directory. Now try to “cd’ into the directory and run “</a:t>
            </a:r>
            <a:r>
              <a:rPr lang="en-US" sz="1200" b="0" i="0" u="none" strike="noStrike" cap="none" baseline="0" dirty="0" err="1" smtClean="0">
                <a:solidFill>
                  <a:schemeClr val="dk1"/>
                </a:solidFill>
                <a:latin typeface="Calibri"/>
                <a:ea typeface="Calibri"/>
                <a:cs typeface="Calibri"/>
                <a:sym typeface="Calibri"/>
              </a:rPr>
              <a:t>pwd</a:t>
            </a:r>
            <a:r>
              <a:rPr lang="en-US" sz="1200" b="0" i="0" u="none" strike="noStrike" cap="none" baseline="0" dirty="0" smtClean="0">
                <a:solidFill>
                  <a:schemeClr val="dk1"/>
                </a:solidFill>
                <a:latin typeface="Calibri"/>
                <a:ea typeface="Calibri"/>
                <a:cs typeface="Calibri"/>
                <a:sym typeface="Calibri"/>
              </a:rPr>
              <a:t>’, you’ll see the new path for your present working directory. Finally run “ls” and you should notice that nothing is returned since the practice directory is empty.</a:t>
            </a:r>
            <a:endParaRPr lang="en-US" sz="1200" b="0" i="0" u="none" strike="noStrike" cap="none"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89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smtClean="0"/>
              <a:t>So if we were</a:t>
            </a:r>
            <a:r>
              <a:rPr lang="en-US" baseline="0" dirty="0" smtClean="0"/>
              <a:t> in the home directory, the practice directory in the circle is what we just created. </a:t>
            </a:r>
            <a:endParaRPr dirty="0"/>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4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Font typeface="Arial"/>
              <a:buNone/>
            </a:pPr>
            <a:r>
              <a:rPr lang="en-US" dirty="0" smtClean="0"/>
              <a:t>*</a:t>
            </a:r>
            <a:r>
              <a:rPr lang="en-US" dirty="0"/>
              <a:t>This talk is intended to be a very basic introduction to the Unix Operating System, for those of you who haven’t used it before or are new to using it</a:t>
            </a:r>
            <a:r>
              <a:rPr lang="en-US" dirty="0" smtClean="0"/>
              <a:t>.</a:t>
            </a:r>
          </a:p>
          <a:p>
            <a:pPr marL="0" lvl="0" indent="0" rtl="0">
              <a:spcBef>
                <a:spcPts val="0"/>
              </a:spcBef>
              <a:spcAft>
                <a:spcPts val="0"/>
              </a:spcAft>
              <a:buClr>
                <a:schemeClr val="dk1"/>
              </a:buClr>
              <a:buFont typeface="Arial"/>
              <a:buNone/>
            </a:pPr>
            <a:r>
              <a:rPr lang="en-US" dirty="0" smtClean="0"/>
              <a:t>*A basic</a:t>
            </a:r>
            <a:r>
              <a:rPr lang="en-US" baseline="0" dirty="0" smtClean="0"/>
              <a:t> understanding on </a:t>
            </a:r>
            <a:r>
              <a:rPr lang="en-US" baseline="0" dirty="0" err="1" smtClean="0"/>
              <a:t>unix</a:t>
            </a:r>
            <a:r>
              <a:rPr lang="en-US" baseline="0" dirty="0" smtClean="0"/>
              <a:t> is necessary for using </a:t>
            </a:r>
            <a:r>
              <a:rPr lang="en-US" baseline="0" dirty="0" err="1" smtClean="0"/>
              <a:t>freesurfer</a:t>
            </a:r>
            <a:endParaRPr dirty="0"/>
          </a:p>
          <a:p>
            <a:pPr marL="0" lvl="0" indent="0" rtl="0">
              <a:spcBef>
                <a:spcPts val="0"/>
              </a:spcBef>
              <a:spcAft>
                <a:spcPts val="0"/>
              </a:spcAft>
              <a:buClr>
                <a:schemeClr val="dk1"/>
              </a:buClr>
              <a:buFont typeface="Arial"/>
              <a:buNone/>
            </a:pPr>
            <a:r>
              <a:rPr lang="en-US" dirty="0"/>
              <a:t>*We’ll cover some basic commands that will enable you to interact more confidently with FreeSurfer through the rest of the course</a:t>
            </a:r>
            <a:endParaRPr dirty="0"/>
          </a:p>
          <a:p>
            <a:pPr marL="0" marR="0" lvl="0" indent="0" algn="l" rtl="0">
              <a:spcBef>
                <a:spcPts val="0"/>
              </a:spcBef>
              <a:spcAft>
                <a:spcPts val="0"/>
              </a:spcAft>
              <a:buNone/>
            </a:pPr>
            <a:endParaRPr dirty="0"/>
          </a:p>
          <a:p>
            <a:pPr marL="0" lvl="0" indent="0" rtl="0">
              <a:spcBef>
                <a:spcPts val="0"/>
              </a:spcBef>
              <a:spcAft>
                <a:spcPts val="0"/>
              </a:spcAft>
              <a:buClr>
                <a:schemeClr val="dk1"/>
              </a:buClr>
              <a:buFont typeface="Arial"/>
              <a:buNone/>
            </a:pPr>
            <a:r>
              <a:rPr lang="en-US" dirty="0"/>
              <a:t>*At some point during the talk, I will encourage you to open up your own terminals on the laptops in front of you to try the commands along with me</a:t>
            </a:r>
            <a:endParaRPr dirty="0"/>
          </a:p>
          <a:p>
            <a:pPr marL="0" lvl="0" indent="0" rtl="0">
              <a:spcBef>
                <a:spcPts val="0"/>
              </a:spcBef>
              <a:spcAft>
                <a:spcPts val="0"/>
              </a:spcAft>
              <a:buClr>
                <a:schemeClr val="dk1"/>
              </a:buClr>
              <a:buFont typeface="Arial"/>
              <a:buNone/>
            </a:pPr>
            <a:r>
              <a:rPr lang="en-US" dirty="0"/>
              <a:t>*If you have any issues doing this, there will be someone walking around the room who can come over, or if it’s a general question you can ask me.</a:t>
            </a:r>
            <a:endParaRPr dirty="0"/>
          </a:p>
        </p:txBody>
      </p:sp>
    </p:spTree>
    <p:extLst>
      <p:ext uri="{BB962C8B-B14F-4D97-AF65-F5344CB8AC3E}">
        <p14:creationId xmlns:p14="http://schemas.microsoft.com/office/powerpoint/2010/main" val="28844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US" dirty="0" smtClean="0"/>
              <a:t>Now within the Practice directory,</a:t>
            </a:r>
            <a:r>
              <a:rPr lang="en-US" baseline="0" dirty="0" smtClean="0"/>
              <a:t> create another directory named stuff. The directory hierarchy shows where this new directory is being created. </a:t>
            </a:r>
            <a:endParaRPr dirty="0"/>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71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6" name="Shape 40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Another time saver is using full stops to indicate directory level so a single dot ‘.’ represents the current directory level therefore ”ls .” is equivalent to ls in that it specifies the command to list contents of the current directory level.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 lists the contents of one directory up</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 Lists the contents of two directories </a:t>
            </a:r>
            <a:r>
              <a:rPr lang="en-US" sz="1200" b="0" i="0" u="none" strike="noStrike" cap="none" dirty="0" smtClean="0">
                <a:solidFill>
                  <a:schemeClr val="dk1"/>
                </a:solidFill>
                <a:latin typeface="Calibri"/>
                <a:ea typeface="Calibri"/>
                <a:cs typeface="Calibri"/>
                <a:sym typeface="Calibri"/>
              </a:rPr>
              <a:t>up</a:t>
            </a:r>
            <a:endParaRPr dirty="0"/>
          </a:p>
        </p:txBody>
      </p:sp>
      <p:sp>
        <p:nvSpPr>
          <p:cNvPr id="407" name="Shape 40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21</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5327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3" name="Shape 42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You can write a text file or open up a simple text editor</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a:t>
            </a:r>
            <a:r>
              <a:rPr lang="en-US" sz="1200" b="0" i="0" u="none" strike="noStrike" cap="none" dirty="0" err="1">
                <a:solidFill>
                  <a:schemeClr val="dk1"/>
                </a:solidFill>
                <a:latin typeface="Calibri"/>
                <a:ea typeface="Calibri"/>
                <a:cs typeface="Calibri"/>
                <a:sym typeface="Calibri"/>
              </a:rPr>
              <a:t>linux</a:t>
            </a:r>
            <a:r>
              <a:rPr lang="en-US" sz="1200" b="0" i="0" u="none" strike="noStrike" cap="none" dirty="0">
                <a:solidFill>
                  <a:schemeClr val="dk1"/>
                </a:solidFill>
                <a:latin typeface="Calibri"/>
                <a:ea typeface="Calibri"/>
                <a:cs typeface="Calibri"/>
                <a:sym typeface="Calibri"/>
              </a:rPr>
              <a:t> type </a:t>
            </a:r>
            <a:r>
              <a:rPr lang="en-US" sz="1200" b="0" i="0" u="none" strike="noStrike" cap="none" dirty="0" err="1">
                <a:solidFill>
                  <a:schemeClr val="dk1"/>
                </a:solidFill>
                <a:latin typeface="Calibri"/>
                <a:ea typeface="Calibri"/>
                <a:cs typeface="Calibri"/>
                <a:sym typeface="Calibri"/>
              </a:rPr>
              <a:t>gedit</a:t>
            </a:r>
            <a:r>
              <a:rPr lang="en-US" sz="1200" b="0" i="0" u="none" strike="noStrike" cap="none" dirty="0">
                <a:solidFill>
                  <a:schemeClr val="dk1"/>
                </a:solidFill>
                <a:latin typeface="Calibri"/>
                <a:ea typeface="Calibri"/>
                <a:cs typeface="Calibri"/>
                <a:sym typeface="Calibri"/>
              </a:rPr>
              <a:t> </a:t>
            </a:r>
            <a:r>
              <a:rPr lang="en-US" sz="1200" b="0" i="0" u="none" strike="noStrike" cap="none" dirty="0" err="1">
                <a:solidFill>
                  <a:schemeClr val="dk1"/>
                </a:solidFill>
                <a:latin typeface="Calibri"/>
                <a:ea typeface="Calibri"/>
                <a:cs typeface="Calibri"/>
                <a:sym typeface="Calibri"/>
              </a:rPr>
              <a:t>mynotes.txt</a:t>
            </a:r>
            <a:r>
              <a:rPr lang="en-US" sz="1200" b="0" i="0" u="none" strike="noStrike" cap="none" dirty="0">
                <a:solidFill>
                  <a:schemeClr val="dk1"/>
                </a:solidFill>
                <a:latin typeface="Calibri"/>
                <a:ea typeface="Calibri"/>
                <a:cs typeface="Calibri"/>
                <a:sym typeface="Calibri"/>
              </a:rPr>
              <a:t> and this will open </a:t>
            </a:r>
            <a:r>
              <a:rPr lang="en-US" sz="1200" b="0" i="0" u="none" strike="noStrike" cap="none" dirty="0" err="1">
                <a:solidFill>
                  <a:schemeClr val="dk1"/>
                </a:solidFill>
                <a:latin typeface="Calibri"/>
                <a:ea typeface="Calibri"/>
                <a:cs typeface="Calibri"/>
                <a:sym typeface="Calibri"/>
              </a:rPr>
              <a:t>gedit</a:t>
            </a:r>
            <a:r>
              <a:rPr lang="en-US" sz="1200" b="0" i="0" u="none" strike="noStrike" cap="none" dirty="0">
                <a:solidFill>
                  <a:schemeClr val="dk1"/>
                </a:solidFill>
                <a:latin typeface="Calibri"/>
                <a:ea typeface="Calibri"/>
                <a:cs typeface="Calibri"/>
                <a:sym typeface="Calibri"/>
              </a:rPr>
              <a:t> and name a blank text file </a:t>
            </a:r>
            <a:r>
              <a:rPr lang="en-US" sz="1200" b="0" i="0" u="none" strike="noStrike" cap="none" dirty="0" err="1">
                <a:solidFill>
                  <a:schemeClr val="dk1"/>
                </a:solidFill>
                <a:latin typeface="Calibri"/>
                <a:ea typeface="Calibri"/>
                <a:cs typeface="Calibri"/>
                <a:sym typeface="Calibri"/>
              </a:rPr>
              <a:t>mynotes.txt</a:t>
            </a:r>
            <a:r>
              <a:rPr lang="en-US" sz="1200" b="0" i="0" u="none" strike="noStrike" cap="none" dirty="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smtClean="0"/>
              <a:t>Now type something</a:t>
            </a:r>
            <a:r>
              <a:rPr lang="en-US" baseline="0" dirty="0" smtClean="0"/>
              <a:t> like “I could write a script” in the text editor. </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Save that,  - file save in </a:t>
            </a:r>
            <a:r>
              <a:rPr lang="en-US" sz="1200" b="0" i="0" u="none" strike="noStrike" cap="none" dirty="0" err="1">
                <a:solidFill>
                  <a:schemeClr val="dk1"/>
                </a:solidFill>
                <a:latin typeface="Calibri"/>
                <a:ea typeface="Calibri"/>
                <a:cs typeface="Calibri"/>
                <a:sym typeface="Calibri"/>
              </a:rPr>
              <a:t>gedit</a:t>
            </a:r>
            <a:r>
              <a:rPr lang="en-US" sz="1200" b="0" i="0" u="none" strike="noStrike" cap="none" dirty="0">
                <a:solidFill>
                  <a:schemeClr val="dk1"/>
                </a:solidFill>
                <a:latin typeface="Calibri"/>
                <a:ea typeface="Calibri"/>
                <a:cs typeface="Calibri"/>
                <a:sym typeface="Calibri"/>
              </a:rPr>
              <a:t> </a:t>
            </a:r>
            <a:r>
              <a:rPr lang="en-US" dirty="0"/>
              <a:t>or on a mac </a:t>
            </a:r>
            <a:r>
              <a:rPr lang="en-US" dirty="0" smtClean="0"/>
              <a:t>ctrl-x and ctrl + 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close </a:t>
            </a:r>
            <a:r>
              <a:rPr lang="en-US" sz="1200" b="0" i="0" u="none" strike="noStrike" cap="none" dirty="0" err="1">
                <a:solidFill>
                  <a:schemeClr val="dk1"/>
                </a:solidFill>
                <a:latin typeface="Calibri"/>
                <a:ea typeface="Calibri"/>
                <a:cs typeface="Calibri"/>
                <a:sym typeface="Calibri"/>
              </a:rPr>
              <a:t>gedit</a:t>
            </a:r>
            <a:r>
              <a:rPr lang="en-US" sz="1200" b="0" i="0" u="none" strike="noStrike" cap="none" dirty="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or </a:t>
            </a:r>
            <a:r>
              <a:rPr lang="en-US" sz="1200" b="0" i="0" u="none" strike="noStrike" cap="none" dirty="0" err="1" smtClean="0">
                <a:solidFill>
                  <a:schemeClr val="dk1"/>
                </a:solidFill>
                <a:latin typeface="Calibri"/>
                <a:ea typeface="Calibri"/>
                <a:cs typeface="Calibri"/>
                <a:sym typeface="Calibri"/>
              </a:rPr>
              <a:t>ctrl+x</a:t>
            </a:r>
            <a:r>
              <a:rPr lang="en-US" sz="1200" b="0" i="0" u="none" strike="noStrike" cap="none" dirty="0" smtClean="0">
                <a:solidFill>
                  <a:schemeClr val="dk1"/>
                </a:solidFill>
                <a:latin typeface="Calibri"/>
                <a:ea typeface="Calibri"/>
                <a:cs typeface="Calibri"/>
                <a:sym typeface="Calibri"/>
              </a:rPr>
              <a:t> and </a:t>
            </a:r>
            <a:r>
              <a:rPr lang="en-US" sz="1200" b="0" i="0" u="none" strike="noStrike" cap="none" dirty="0">
                <a:solidFill>
                  <a:schemeClr val="dk1"/>
                </a:solidFill>
                <a:latin typeface="Calibri"/>
                <a:ea typeface="Calibri"/>
                <a:cs typeface="Calibri"/>
                <a:sym typeface="Calibri"/>
              </a:rPr>
              <a:t>ctrl-c on a max to close and return to </a:t>
            </a:r>
            <a:r>
              <a:rPr lang="en-US" sz="1200" b="0" i="0" u="none" strike="noStrike" cap="none" dirty="0" smtClean="0">
                <a:solidFill>
                  <a:schemeClr val="dk1"/>
                </a:solidFill>
                <a:latin typeface="Calibri"/>
                <a:ea typeface="Calibri"/>
                <a:cs typeface="Calibri"/>
                <a:sym typeface="Calibri"/>
              </a:rPr>
              <a:t>terminal</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Then type ls and you should see a new file there called </a:t>
            </a:r>
            <a:r>
              <a:rPr lang="en-US" sz="1200" b="0" i="0" u="none" strike="noStrike" cap="none" dirty="0" err="1">
                <a:solidFill>
                  <a:schemeClr val="dk1"/>
                </a:solidFill>
                <a:latin typeface="Calibri"/>
                <a:ea typeface="Calibri"/>
                <a:cs typeface="Calibri"/>
                <a:sym typeface="Calibri"/>
              </a:rPr>
              <a:t>mynotes.txt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424" name="Shape 42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22</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959161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554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24</a:t>
            </a:fld>
            <a:endParaRPr sz="1200">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View</a:t>
            </a:r>
            <a:r>
              <a:rPr lang="en-US" sz="1200" b="0" i="0" u="none" strike="noStrike" cap="none" baseline="0" dirty="0" smtClean="0">
                <a:solidFill>
                  <a:schemeClr val="dk1"/>
                </a:solidFill>
                <a:latin typeface="Calibri"/>
                <a:ea typeface="Calibri"/>
                <a:cs typeface="Calibri"/>
                <a:sym typeface="Calibri"/>
              </a:rPr>
              <a:t> the contents of your new file by running either the more or less command and you should see whatever your typed into </a:t>
            </a:r>
            <a:r>
              <a:rPr lang="en-US" sz="1200" b="0" i="0" u="none" strike="noStrike" cap="none" baseline="0" dirty="0" err="1" smtClean="0">
                <a:solidFill>
                  <a:schemeClr val="dk1"/>
                </a:solidFill>
                <a:latin typeface="Calibri"/>
                <a:ea typeface="Calibri"/>
                <a:cs typeface="Calibri"/>
                <a:sym typeface="Calibri"/>
              </a:rPr>
              <a:t>gedit</a:t>
            </a:r>
            <a:r>
              <a:rPr lang="en-US" sz="1200" b="0" i="0" u="none" strike="noStrike" cap="none" baseline="0" dirty="0" smtClean="0">
                <a:solidFill>
                  <a:schemeClr val="dk1"/>
                </a:solidFill>
                <a:latin typeface="Calibri"/>
                <a:ea typeface="Calibri"/>
                <a:cs typeface="Calibri"/>
                <a:sym typeface="Calibri"/>
              </a:rPr>
              <a:t>.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3609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Copy command - type help and read through the different options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Copy </a:t>
            </a:r>
            <a:r>
              <a:rPr lang="en-US" sz="1200" b="0" i="0" u="none" strike="noStrike" cap="none" dirty="0" err="1">
                <a:solidFill>
                  <a:schemeClr val="dk1"/>
                </a:solidFill>
                <a:latin typeface="Calibri"/>
                <a:ea typeface="Calibri"/>
                <a:cs typeface="Calibri"/>
                <a:sym typeface="Calibri"/>
              </a:rPr>
              <a:t>mynotes.txt</a:t>
            </a:r>
            <a:r>
              <a:rPr lang="en-US" sz="1200" b="0" i="0" u="none" strike="noStrike" cap="none" dirty="0">
                <a:solidFill>
                  <a:schemeClr val="dk1"/>
                </a:solidFill>
                <a:latin typeface="Calibri"/>
                <a:ea typeface="Calibri"/>
                <a:cs typeface="Calibri"/>
                <a:sym typeface="Calibri"/>
              </a:rPr>
              <a:t> that we just created into stuff subdirectory</a:t>
            </a:r>
            <a:endParaRPr dirty="0"/>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519299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26</a:t>
            </a:fld>
            <a:endParaRPr sz="1200">
              <a:solidFill>
                <a:schemeClr val="dk1"/>
              </a:solidFill>
              <a:latin typeface="Arial"/>
              <a:ea typeface="Arial"/>
              <a:cs typeface="Arial"/>
              <a:sym typeface="Arial"/>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3" name="Shape 4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To just that the copy of </a:t>
            </a:r>
            <a:r>
              <a:rPr lang="en-US" dirty="0" err="1" smtClean="0"/>
              <a:t>mynotes</a:t>
            </a:r>
            <a:r>
              <a:rPr lang="en-US" dirty="0" smtClean="0"/>
              <a:t> is in</a:t>
            </a:r>
            <a:r>
              <a:rPr lang="en-US" baseline="0" dirty="0" smtClean="0"/>
              <a:t> the stuff subdirectory, cd into stuff and list the files.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To read the contents of a file without opening it in a text editor, you can use the more or less commands to print it to the terminal window.</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800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27</a:t>
            </a:fld>
            <a:endParaRPr sz="1200">
              <a:solidFill>
                <a:schemeClr val="dk1"/>
              </a:solidFill>
              <a:latin typeface="Arial"/>
              <a:ea typeface="Arial"/>
              <a:cs typeface="Arial"/>
              <a:sym typeface="Arial"/>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mv is like cut and paste, you can use it to move a file completely between directories or you’ll also use it to rename a file</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8859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28</a:t>
            </a:fld>
            <a:endParaRPr sz="1200">
              <a:solidFill>
                <a:schemeClr val="dk1"/>
              </a:solidFill>
              <a:latin typeface="Arial"/>
              <a:ea typeface="Arial"/>
              <a:cs typeface="Arial"/>
              <a:sym typeface="Arial"/>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1" name="Shape 4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smtClean="0"/>
              <a:t>if </a:t>
            </a:r>
            <a:r>
              <a:rPr lang="en-US" dirty="0"/>
              <a:t>you type ls, you should see mynotes.txt</a:t>
            </a:r>
            <a:endParaRPr dirty="0"/>
          </a:p>
          <a:p>
            <a:pPr marL="0" marR="0" lvl="0" indent="0" algn="l" rtl="0">
              <a:spcBef>
                <a:spcPts val="0"/>
              </a:spcBef>
              <a:spcAft>
                <a:spcPts val="0"/>
              </a:spcAft>
              <a:buNone/>
            </a:pPr>
            <a:r>
              <a:rPr lang="en-US" dirty="0"/>
              <a:t>so now to delete it, type </a:t>
            </a:r>
            <a:r>
              <a:rPr lang="en-US" dirty="0" err="1"/>
              <a:t>rm</a:t>
            </a:r>
            <a:r>
              <a:rPr lang="en-US" dirty="0"/>
              <a:t> mynotes.txt</a:t>
            </a:r>
            <a:endParaRPr dirty="0"/>
          </a:p>
          <a:p>
            <a:pPr marL="0" marR="0" lvl="0" indent="0" algn="l" rtl="0">
              <a:spcBef>
                <a:spcPts val="0"/>
              </a:spcBef>
              <a:spcAft>
                <a:spcPts val="0"/>
              </a:spcAft>
              <a:buNone/>
            </a:pPr>
            <a:r>
              <a:rPr lang="en-US" dirty="0"/>
              <a:t>type ls again and it should be </a:t>
            </a:r>
            <a:r>
              <a:rPr lang="en-US" dirty="0" smtClean="0"/>
              <a:t>gone </a:t>
            </a:r>
            <a:r>
              <a:rPr lang="en-US" dirty="0"/>
              <a:t>now.</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note of caution, the same feature that makes the </a:t>
            </a:r>
            <a:r>
              <a:rPr lang="en-US" sz="1200" b="0" i="0" u="none" strike="noStrike" cap="none" dirty="0" err="1">
                <a:solidFill>
                  <a:schemeClr val="dk1"/>
                </a:solidFill>
                <a:latin typeface="Calibri"/>
                <a:ea typeface="Calibri"/>
                <a:cs typeface="Calibri"/>
                <a:sym typeface="Calibri"/>
              </a:rPr>
              <a:t>unix</a:t>
            </a:r>
            <a:r>
              <a:rPr lang="en-US" sz="1200" b="0" i="0" u="none" strike="noStrike" cap="none" dirty="0">
                <a:solidFill>
                  <a:schemeClr val="dk1"/>
                </a:solidFill>
                <a:latin typeface="Calibri"/>
                <a:ea typeface="Calibri"/>
                <a:cs typeface="Calibri"/>
                <a:sym typeface="Calibri"/>
              </a:rPr>
              <a:t> command line so powerful is also dangerous when it comes to deleting items.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When you delete something it’s gone forever; no </a:t>
            </a:r>
            <a:r>
              <a:rPr lang="en-US" sz="1200" b="0" i="0" u="none" strike="noStrike" cap="none" dirty="0" smtClean="0">
                <a:solidFill>
                  <a:schemeClr val="dk1"/>
                </a:solidFill>
                <a:latin typeface="Calibri"/>
                <a:ea typeface="Calibri"/>
                <a:cs typeface="Calibri"/>
                <a:sym typeface="Calibri"/>
              </a:rPr>
              <a:t>trash.</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Also,</a:t>
            </a:r>
            <a:r>
              <a:rPr lang="en-US" sz="1200" b="0" i="0" u="none" strike="noStrike" cap="none" baseline="0" dirty="0" smtClean="0">
                <a:solidFill>
                  <a:schemeClr val="dk1"/>
                </a:solidFill>
                <a:latin typeface="Calibri"/>
                <a:ea typeface="Calibri"/>
                <a:cs typeface="Calibri"/>
                <a:sym typeface="Calibri"/>
              </a:rPr>
              <a:t> there are no features to double check that you want to remove a file before it's removed.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4735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29</a:t>
            </a:fld>
            <a:endParaRPr sz="1200">
              <a:solidFill>
                <a:schemeClr val="dk1"/>
              </a:solidFill>
              <a:latin typeface="Arial"/>
              <a:ea typeface="Arial"/>
              <a:cs typeface="Arial"/>
              <a:sym typeface="Arial"/>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1" name="Shape 48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698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3</a:t>
            </a:fld>
            <a:endParaRPr sz="1200" b="0" i="0" u="none" strike="noStrike" cap="none">
              <a:solidFill>
                <a:schemeClr val="dk1"/>
              </a:solidFill>
              <a:latin typeface="Arial"/>
              <a:ea typeface="Arial"/>
              <a:cs typeface="Arial"/>
              <a:sym typeface="Arial"/>
            </a:endParaRPr>
          </a:p>
        </p:txBody>
      </p:sp>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Use the term Linux interchangeably with Unix sometimes.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Why use it?</a:t>
            </a:r>
            <a:endParaRPr sz="1200" b="0" i="0" u="none" strike="noStrike" cap="none" dirty="0">
              <a:solidFill>
                <a:schemeClr val="dk1"/>
              </a:solidFill>
              <a:latin typeface="Calibri"/>
              <a:ea typeface="Calibri"/>
              <a:cs typeface="Calibri"/>
              <a:sym typeface="Calibri"/>
            </a:endParaRPr>
          </a:p>
          <a:p>
            <a:pPr marL="457200" marR="0" lvl="0" indent="-304800" algn="l" rtl="0">
              <a:spcBef>
                <a:spcPts val="0"/>
              </a:spcBef>
              <a:spcAft>
                <a:spcPts val="0"/>
              </a:spcAft>
              <a:buSzPts val="1200"/>
              <a:buChar char="-"/>
            </a:pPr>
            <a:r>
              <a:rPr lang="en-US" dirty="0">
                <a:solidFill>
                  <a:srgbClr val="000000"/>
                </a:solidFill>
                <a:latin typeface="Book Antiqua"/>
                <a:ea typeface="Book Antiqua"/>
                <a:cs typeface="Book Antiqua"/>
                <a:sym typeface="Book Antiqua"/>
              </a:rPr>
              <a:t>power to write many scripts with many commands to work with lots of data</a:t>
            </a:r>
            <a:endParaRPr dirty="0">
              <a:solidFill>
                <a:srgbClr val="000000"/>
              </a:solidFill>
              <a:latin typeface="Book Antiqua"/>
              <a:ea typeface="Book Antiqua"/>
              <a:cs typeface="Book Antiqua"/>
              <a:sym typeface="Book Antiqua"/>
            </a:endParaRPr>
          </a:p>
          <a:p>
            <a:pPr marL="457200" marR="0" lvl="0" indent="-317500" algn="l" rtl="0">
              <a:spcBef>
                <a:spcPts val="0"/>
              </a:spcBef>
              <a:spcAft>
                <a:spcPts val="0"/>
              </a:spcAft>
              <a:buSzPts val="1400"/>
              <a:buChar char="-"/>
            </a:pPr>
            <a:r>
              <a:rPr lang="en-US" dirty="0"/>
              <a:t>The data that comes off the scanner is lots of data – hundreds of slices per subject and within each slice hundreds to thousands of voxels.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  It speeds up data processing, </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dirty="0"/>
              <a:t>- </a:t>
            </a:r>
            <a:r>
              <a:rPr lang="en-US" sz="1200" b="0" i="0" u="none" strike="noStrike" cap="none" dirty="0">
                <a:solidFill>
                  <a:schemeClr val="dk1"/>
                </a:solidFill>
                <a:latin typeface="Calibri"/>
                <a:ea typeface="Calibri"/>
                <a:cs typeface="Calibri"/>
                <a:sym typeface="Calibri"/>
              </a:rPr>
              <a:t>and enables processing large batches of data simultaneously either by implementing a script that you’ve written or by passing your command to computational resources available to you such as network clusters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1449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30</a:t>
            </a:fld>
            <a:endParaRPr sz="1200">
              <a:solidFill>
                <a:schemeClr val="dk1"/>
              </a:solidFill>
              <a:latin typeface="Arial"/>
              <a:ea typeface="Arial"/>
              <a:cs typeface="Arial"/>
              <a:sym typeface="Arial"/>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5" name="Shape 49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Ls or Cd will return an </a:t>
            </a:r>
            <a:r>
              <a:rPr lang="en-US" sz="1200" b="0" i="0" u="none" strike="noStrike" cap="none" dirty="0" smtClean="0">
                <a:solidFill>
                  <a:schemeClr val="dk1"/>
                </a:solidFill>
                <a:latin typeface="Calibri"/>
                <a:ea typeface="Calibri"/>
                <a:cs typeface="Calibri"/>
                <a:sym typeface="Calibri"/>
              </a:rPr>
              <a:t>error</a:t>
            </a: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Does NOT like spaces in file names. </a:t>
            </a:r>
            <a:r>
              <a:rPr lang="en-US" dirty="0"/>
              <a:t>you’ll </a:t>
            </a:r>
            <a:r>
              <a:rPr lang="en-US" sz="1200" b="0" i="0" u="none" strike="noStrike" cap="none" dirty="0">
                <a:solidFill>
                  <a:schemeClr val="dk1"/>
                </a:solidFill>
                <a:latin typeface="Calibri"/>
                <a:ea typeface="Calibri"/>
                <a:cs typeface="Calibri"/>
                <a:sym typeface="Calibri"/>
              </a:rPr>
              <a:t>remember that the path is a string of words with forwards slashes to indicate directories and spaces tend to mess the path names up</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lvl="0" indent="0" rtl="0">
              <a:spcBef>
                <a:spcPts val="0"/>
              </a:spcBef>
              <a:spcAft>
                <a:spcPts val="0"/>
              </a:spcAft>
              <a:buClr>
                <a:schemeClr val="dk1"/>
              </a:buClr>
              <a:buFont typeface="Arial"/>
              <a:buNone/>
            </a:pPr>
            <a:r>
              <a:rPr lang="en-US" dirty="0" err="1" smtClean="0"/>
              <a:t>Ctrl+a</a:t>
            </a:r>
            <a:r>
              <a:rPr lang="en-US" dirty="0" smtClean="0"/>
              <a:t> </a:t>
            </a:r>
            <a:r>
              <a:rPr lang="en-US" dirty="0"/>
              <a:t>on mac goes to home; </a:t>
            </a:r>
            <a:r>
              <a:rPr lang="en-US" dirty="0" err="1"/>
              <a:t>ctrl+e</a:t>
            </a:r>
            <a:r>
              <a:rPr lang="en-US" dirty="0"/>
              <a:t> goes to end</a:t>
            </a:r>
            <a:endParaRPr dirty="0"/>
          </a:p>
          <a:p>
            <a:pPr marL="0" lvl="0" indent="0" rtl="0">
              <a:spcBef>
                <a:spcPts val="0"/>
              </a:spcBef>
              <a:spcAft>
                <a:spcPts val="0"/>
              </a:spcAft>
              <a:buClr>
                <a:schemeClr val="dk1"/>
              </a:buClr>
              <a:buFont typeface="Arial"/>
              <a:buNone/>
            </a:pPr>
            <a:r>
              <a:rPr lang="en-US" dirty="0"/>
              <a:t>Option + left right arrows jumps to spaces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974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31</a:t>
            </a:fld>
            <a:endParaRPr sz="1200">
              <a:solidFill>
                <a:schemeClr val="dk1"/>
              </a:solidFill>
              <a:latin typeface="Arial"/>
              <a:ea typeface="Arial"/>
              <a:cs typeface="Arial"/>
              <a:sym typeface="Arial"/>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2" name="Shape 50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-for the tutorials today, FREESURFER_HOME will already be set for you. But when you go home and use FreeSurfer on your own machine, you will need to make sure you have these variables set before you can begin working with FreeSurfer.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-during the course SUBJECTS_DIR will change often, so pay attention to instructions at top of tutorial and change it accordingly</a:t>
            </a:r>
            <a:endParaRPr dirty="0"/>
          </a:p>
        </p:txBody>
      </p:sp>
    </p:spTree>
    <p:extLst>
      <p:ext uri="{BB962C8B-B14F-4D97-AF65-F5344CB8AC3E}">
        <p14:creationId xmlns:p14="http://schemas.microsoft.com/office/powerpoint/2010/main" val="1035076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32</a:t>
            </a:fld>
            <a:endParaRPr sz="1200">
              <a:solidFill>
                <a:schemeClr val="dk1"/>
              </a:solidFill>
              <a:latin typeface="Arial"/>
              <a:ea typeface="Arial"/>
              <a:cs typeface="Arial"/>
              <a:sym typeface="Arial"/>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-use ‘export’ for bash shells – standard terminal language for </a:t>
            </a:r>
            <a:r>
              <a:rPr lang="en-US" sz="1200" b="0" i="0" u="none" strike="noStrike" cap="none" dirty="0" err="1">
                <a:solidFill>
                  <a:schemeClr val="dk1"/>
                </a:solidFill>
                <a:latin typeface="Calibri"/>
                <a:ea typeface="Calibri"/>
                <a:cs typeface="Calibri"/>
                <a:sym typeface="Calibri"/>
              </a:rPr>
              <a:t>linux</a:t>
            </a:r>
            <a:r>
              <a:rPr lang="en-US" sz="1200" b="0" i="0" u="none" strike="noStrike" cap="none" dirty="0">
                <a:solidFill>
                  <a:schemeClr val="dk1"/>
                </a:solidFill>
                <a:latin typeface="Calibri"/>
                <a:ea typeface="Calibri"/>
                <a:cs typeface="Calibri"/>
                <a:sym typeface="Calibri"/>
              </a:rPr>
              <a:t> and macs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Can set up .profile or .</a:t>
            </a:r>
            <a:r>
              <a:rPr lang="en-US" dirty="0" err="1" smtClean="0"/>
              <a:t>cshrc</a:t>
            </a:r>
            <a:r>
              <a:rPr lang="en-US" dirty="0" smtClean="0"/>
              <a:t> (if you’re using a c shell) to always run these commands for you for every terminal window opened</a:t>
            </a:r>
          </a:p>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For this course, these three commands</a:t>
            </a:r>
            <a:r>
              <a:rPr lang="en-US" baseline="0" dirty="0" smtClean="0"/>
              <a:t> are run every time you open a new terminal window. </a:t>
            </a:r>
            <a:endParaRPr dirty="0"/>
          </a:p>
        </p:txBody>
      </p:sp>
    </p:spTree>
    <p:extLst>
      <p:ext uri="{BB962C8B-B14F-4D97-AF65-F5344CB8AC3E}">
        <p14:creationId xmlns:p14="http://schemas.microsoft.com/office/powerpoint/2010/main" val="3090461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33</a:t>
            </a:fld>
            <a:endParaRPr sz="1200">
              <a:solidFill>
                <a:schemeClr val="dk1"/>
              </a:solidFill>
              <a:latin typeface="Arial"/>
              <a:ea typeface="Arial"/>
              <a:cs typeface="Arial"/>
              <a:sym typeface="Arial"/>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1" name="Shape 51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-Set up environment or initialize </a:t>
            </a:r>
            <a:r>
              <a:rPr lang="en-US" sz="1200" b="0" i="0" u="none" strike="noStrike" cap="none" dirty="0" err="1" smtClean="0">
                <a:solidFill>
                  <a:schemeClr val="dk1"/>
                </a:solidFill>
                <a:latin typeface="Calibri"/>
                <a:ea typeface="Calibri"/>
                <a:cs typeface="Calibri"/>
                <a:sym typeface="Calibri"/>
              </a:rPr>
              <a:t>freesurfer</a:t>
            </a:r>
            <a:r>
              <a:rPr lang="en-US" sz="1200" b="0" i="0" u="none" strike="noStrike" cap="none" dirty="0" smtClean="0">
                <a:solidFill>
                  <a:schemeClr val="dk1"/>
                </a:solidFill>
                <a:latin typeface="Calibri"/>
                <a:ea typeface="Calibri"/>
                <a:cs typeface="Calibri"/>
                <a:sym typeface="Calibri"/>
              </a:rPr>
              <a:t> (see </a:t>
            </a:r>
            <a:r>
              <a:rPr lang="en-US" sz="1200" b="0" i="0" u="none" strike="noStrike" cap="none" dirty="0" err="1" smtClean="0">
                <a:solidFill>
                  <a:schemeClr val="dk1"/>
                </a:solidFill>
                <a:latin typeface="Calibri"/>
                <a:ea typeface="Calibri"/>
                <a:cs typeface="Calibri"/>
                <a:sym typeface="Calibri"/>
              </a:rPr>
              <a:t>setenv</a:t>
            </a:r>
            <a:r>
              <a:rPr lang="en-US" sz="1200" b="0" i="0" u="none" strike="noStrike" cap="none" dirty="0" smtClean="0">
                <a:solidFill>
                  <a:schemeClr val="dk1"/>
                </a:solidFill>
                <a:latin typeface="Calibri"/>
                <a:ea typeface="Calibri"/>
                <a:cs typeface="Calibri"/>
                <a:sym typeface="Calibri"/>
              </a:rPr>
              <a:t> a lot)</a:t>
            </a:r>
            <a:endParaRPr lang="en-US" dirty="0" smtClean="0"/>
          </a:p>
          <a:p>
            <a:pPr marL="0" marR="0" lvl="0" indent="0" algn="l" rtl="0">
              <a:spcBef>
                <a:spcPts val="0"/>
              </a:spcBef>
              <a:spcAft>
                <a:spcPts val="0"/>
              </a:spcAft>
              <a:buNone/>
            </a:pPr>
            <a:endParaRPr dirty="0"/>
          </a:p>
        </p:txBody>
      </p:sp>
    </p:spTree>
    <p:extLst>
      <p:ext uri="{BB962C8B-B14F-4D97-AF65-F5344CB8AC3E}">
        <p14:creationId xmlns:p14="http://schemas.microsoft.com/office/powerpoint/2010/main" val="980398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34</a:t>
            </a:fld>
            <a:endParaRPr sz="1200">
              <a:solidFill>
                <a:schemeClr val="dk1"/>
              </a:solidFill>
              <a:latin typeface="Arial"/>
              <a:ea typeface="Arial"/>
              <a:cs typeface="Arial"/>
              <a:sym typeface="Arial"/>
            </a:endParaRPr>
          </a:p>
        </p:txBody>
      </p:sp>
      <p:sp>
        <p:nvSpPr>
          <p:cNvPr id="534" name="Shape 5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5" name="Shape 5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once youve set up your subject directory, you can then use this command to navigate into this directory without having to type out the full path.</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-cd SUJBECTS_DIR is shortcut to cd /path/to/data</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tutorial will often have to cd $SUBJECTS_DIR</a:t>
            </a:r>
            <a:endParaRPr/>
          </a:p>
        </p:txBody>
      </p:sp>
    </p:spTree>
    <p:extLst>
      <p:ext uri="{BB962C8B-B14F-4D97-AF65-F5344CB8AC3E}">
        <p14:creationId xmlns:p14="http://schemas.microsoft.com/office/powerpoint/2010/main" val="60523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Shape 5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74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4</a:t>
            </a:fld>
            <a:endParaRPr sz="1200" b="0" i="0" u="none" strike="noStrike" cap="none">
              <a:solidFill>
                <a:schemeClr val="dk1"/>
              </a:solidFill>
              <a:latin typeface="Arial"/>
              <a:ea typeface="Arial"/>
              <a:cs typeface="Arial"/>
              <a:sym typeface="Arial"/>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a:t>
            </a:r>
            <a:r>
              <a:rPr lang="en-US" sz="1200" b="0" i="0" u="none" strike="noStrike" cap="none" dirty="0">
                <a:solidFill>
                  <a:schemeClr val="dk1"/>
                </a:solidFill>
                <a:latin typeface="Calibri"/>
                <a:ea typeface="Calibri"/>
                <a:cs typeface="Calibri"/>
                <a:sym typeface="Calibri"/>
              </a:rPr>
              <a:t>Instead of using a graphical user interface such as the one you would find on a windows operating system or the way most people probably use their macs,</a:t>
            </a:r>
            <a:r>
              <a:rPr lang="en-US" sz="1400" b="0" i="0" u="none" strike="noStrike" cap="none" dirty="0">
                <a:solidFill>
                  <a:srgbClr val="000000"/>
                </a:solidFill>
                <a:latin typeface="Calibri"/>
                <a:ea typeface="Calibri"/>
                <a:cs typeface="Calibri"/>
                <a:sym typeface="Calibri"/>
              </a:rPr>
              <a:t> </a:t>
            </a:r>
            <a:r>
              <a:rPr lang="en-US" sz="1400" dirty="0">
                <a:solidFill>
                  <a:srgbClr val="000000"/>
                </a:solidFill>
                <a:latin typeface="Book Antiqua"/>
                <a:ea typeface="Book Antiqua"/>
                <a:cs typeface="Book Antiqua"/>
                <a:sym typeface="Book Antiqua"/>
              </a:rPr>
              <a:t>Communicate with operating system through a “shell” or terminal window</a:t>
            </a:r>
            <a:r>
              <a:rPr lang="en-US" sz="1400" dirty="0" smtClean="0">
                <a:solidFill>
                  <a:srgbClr val="000000"/>
                </a:solidFill>
                <a:latin typeface="Book Antiqua"/>
                <a:ea typeface="Book Antiqua"/>
                <a:cs typeface="Book Antiqua"/>
                <a:sym typeface="Book Antiqua"/>
              </a:rPr>
              <a:t>.</a:t>
            </a:r>
            <a:endParaRPr sz="1400" dirty="0">
              <a:solidFill>
                <a:srgbClr val="000000"/>
              </a:solidFill>
              <a:latin typeface="Book Antiqua"/>
              <a:ea typeface="Book Antiqua"/>
              <a:cs typeface="Book Antiqua"/>
              <a:sym typeface="Book Antiqua"/>
            </a:endParaRPr>
          </a:p>
        </p:txBody>
      </p:sp>
    </p:spTree>
    <p:extLst>
      <p:ext uri="{BB962C8B-B14F-4D97-AF65-F5344CB8AC3E}">
        <p14:creationId xmlns:p14="http://schemas.microsoft.com/office/powerpoint/2010/main" val="2324926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Shape 17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so this is what your screen should look like, your terminals are probably empty for now but we’ll start working with them in a minute</a:t>
            </a:r>
            <a:endParaRPr sz="1200" b="0" i="0" u="none" strike="noStrike" cap="none">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5863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So </a:t>
            </a:r>
            <a:r>
              <a:rPr lang="en-US" sz="1200" b="0" i="0" u="none" strike="noStrike" cap="none" dirty="0">
                <a:solidFill>
                  <a:schemeClr val="dk1"/>
                </a:solidFill>
                <a:latin typeface="Calibri"/>
                <a:ea typeface="Calibri"/>
                <a:cs typeface="Calibri"/>
                <a:sym typeface="Calibri"/>
              </a:rPr>
              <a:t>again if you think of a windows user interface, </a:t>
            </a:r>
            <a:r>
              <a:rPr lang="en-US" dirty="0"/>
              <a:t>you need to double click on each folder level before you can get to a file that you’re trying to </a:t>
            </a:r>
            <a:r>
              <a:rPr lang="en-US" dirty="0" smtClean="0"/>
              <a:t>open.</a:t>
            </a:r>
          </a:p>
          <a:p>
            <a:pPr marL="0" marR="0" lvl="0" indent="0" algn="l" rtl="0">
              <a:spcBef>
                <a:spcPts val="0"/>
              </a:spcBef>
              <a:spcAft>
                <a:spcPts val="0"/>
              </a:spcAft>
              <a:buNone/>
            </a:pPr>
            <a:endParaRPr lang="en-US" dirty="0" smtClean="0"/>
          </a:p>
          <a:p>
            <a:pPr marL="0" marR="0" lvl="0" indent="0" algn="l" rtl="0">
              <a:spcBef>
                <a:spcPts val="0"/>
              </a:spcBef>
              <a:spcAft>
                <a:spcPts val="0"/>
              </a:spcAft>
              <a:buNone/>
            </a:pPr>
            <a:r>
              <a:rPr lang="en-US" dirty="0" smtClean="0"/>
              <a:t>However with your terminal you have access to all directory</a:t>
            </a:r>
            <a:r>
              <a:rPr lang="en-US" baseline="0" dirty="0" smtClean="0"/>
              <a:t> locations and levels at once on the command line. </a:t>
            </a:r>
          </a:p>
          <a:p>
            <a:pPr marL="0" marR="0" lvl="0" indent="0" algn="l" rtl="0">
              <a:spcBef>
                <a:spcPts val="0"/>
              </a:spcBef>
              <a:spcAft>
                <a:spcPts val="0"/>
              </a:spcAft>
              <a:buNone/>
            </a:pPr>
            <a:r>
              <a:rPr lang="en-US" baseline="0" dirty="0" smtClean="0"/>
              <a:t>- Easier for accessing data and performing actions on the data </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840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7</a:t>
            </a:fld>
            <a:endParaRPr sz="1200" b="0" u="none">
              <a:solidFill>
                <a:schemeClr val="dk1"/>
              </a:solidFill>
              <a:latin typeface="Arial"/>
              <a:ea typeface="Arial"/>
              <a:cs typeface="Arial"/>
              <a:sym typeface="Arial"/>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Home is like My Computer </a:t>
            </a:r>
            <a:endParaRPr/>
          </a:p>
        </p:txBody>
      </p:sp>
    </p:spTree>
    <p:extLst>
      <p:ext uri="{BB962C8B-B14F-4D97-AF65-F5344CB8AC3E}">
        <p14:creationId xmlns:p14="http://schemas.microsoft.com/office/powerpoint/2010/main" val="47262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8</a:t>
            </a:fld>
            <a:endParaRPr sz="120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Whenever</a:t>
            </a:r>
            <a:r>
              <a:rPr lang="en-US" sz="1200" b="0" i="0" u="none" strike="noStrike" cap="none" baseline="0" dirty="0" smtClean="0">
                <a:solidFill>
                  <a:schemeClr val="dk1"/>
                </a:solidFill>
                <a:latin typeface="Calibri"/>
                <a:ea typeface="Calibri"/>
                <a:cs typeface="Calibri"/>
                <a:sym typeface="Calibri"/>
              </a:rPr>
              <a:t> you want to perform an action or open an application, there will be a relevant command that you need to type. You'll grow familiar with these commands as you practice more.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So in your command line, you would type a command and </a:t>
            </a:r>
            <a:r>
              <a:rPr lang="en-US" sz="1200" b="0" i="0" u="none" strike="noStrike" cap="none" dirty="0" smtClean="0">
                <a:solidFill>
                  <a:schemeClr val="dk1"/>
                </a:solidFill>
                <a:latin typeface="Calibri"/>
                <a:ea typeface="Calibri"/>
                <a:cs typeface="Calibri"/>
                <a:sym typeface="Calibri"/>
              </a:rPr>
              <a:t>any additional options </a:t>
            </a:r>
            <a:r>
              <a:rPr lang="en-US" sz="1200" b="0" i="0" u="none" strike="noStrike" cap="none" dirty="0" smtClean="0">
                <a:solidFill>
                  <a:schemeClr val="dk1"/>
                </a:solidFill>
                <a:latin typeface="Calibri"/>
                <a:ea typeface="Calibri"/>
                <a:cs typeface="Calibri"/>
                <a:sym typeface="Calibri"/>
              </a:rPr>
              <a:t>using a flag (-) before your selection</a:t>
            </a: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a:t>
            </a:r>
            <a:r>
              <a:rPr lang="en-US" sz="1200" b="0" i="0" u="none" strike="noStrike" cap="none" dirty="0" smtClean="0">
                <a:solidFill>
                  <a:schemeClr val="dk1"/>
                </a:solidFill>
                <a:latin typeface="Calibri"/>
                <a:ea typeface="Calibri"/>
                <a:cs typeface="Calibri"/>
                <a:sym typeface="Calibri"/>
              </a:rPr>
              <a:t>this format is true for Unix and FreeSurfer commands</a:t>
            </a:r>
            <a:endParaRPr lang="en-US" dirty="0" smtClean="0"/>
          </a:p>
          <a:p>
            <a:pPr marL="0" marR="0" lvl="0" indent="0" algn="l" rtl="0">
              <a:spcBef>
                <a:spcPts val="0"/>
              </a:spcBef>
              <a:spcAft>
                <a:spcPts val="0"/>
              </a:spcAft>
              <a:buNone/>
            </a:pP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If you know a command</a:t>
            </a:r>
            <a:r>
              <a:rPr lang="en-US" sz="1200" b="0" i="0" u="none" strike="noStrike" cap="none" baseline="0" dirty="0" smtClean="0">
                <a:solidFill>
                  <a:schemeClr val="dk1"/>
                </a:solidFill>
                <a:latin typeface="Calibri"/>
                <a:ea typeface="Calibri"/>
                <a:cs typeface="Calibri"/>
                <a:sym typeface="Calibri"/>
              </a:rPr>
              <a:t> but can't remember the available options, you can always run the command followed by - - help. This will output information on the command such as what the command does and any available flags. </a:t>
            </a:r>
            <a:endParaRPr lang="en-US" sz="1200" b="0" i="0"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484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4" name="Shape 2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Now</a:t>
            </a:r>
            <a:r>
              <a:rPr lang="en-US" sz="1200" b="0" i="0" u="none" strike="noStrike" cap="none" baseline="0" dirty="0" smtClean="0">
                <a:solidFill>
                  <a:schemeClr val="dk1"/>
                </a:solidFill>
                <a:latin typeface="Calibri"/>
                <a:ea typeface="Calibri"/>
                <a:cs typeface="Calibri"/>
                <a:sym typeface="Calibri"/>
              </a:rPr>
              <a:t> let's try an example. In your terminal type the command "</a:t>
            </a:r>
            <a:r>
              <a:rPr lang="en-US" sz="1200" b="0" i="0" u="none" strike="noStrike" cap="none" baseline="0" dirty="0" err="1" smtClean="0">
                <a:solidFill>
                  <a:schemeClr val="dk1"/>
                </a:solidFill>
                <a:latin typeface="Calibri"/>
                <a:ea typeface="Calibri"/>
                <a:cs typeface="Calibri"/>
                <a:sym typeface="Calibri"/>
              </a:rPr>
              <a:t>pwd</a:t>
            </a:r>
            <a:r>
              <a:rPr lang="en-US" sz="1200" b="0" i="0" u="none" strike="noStrike" cap="none" baseline="0" dirty="0" smtClean="0">
                <a:solidFill>
                  <a:schemeClr val="dk1"/>
                </a:solidFill>
                <a:latin typeface="Calibri"/>
                <a:ea typeface="Calibri"/>
                <a:cs typeface="Calibri"/>
                <a:sym typeface="Calibri"/>
              </a:rPr>
              <a:t>", you can also run "</a:t>
            </a:r>
            <a:r>
              <a:rPr lang="en-US" sz="1200" b="0" i="0" u="none" strike="noStrike" cap="none" baseline="0" dirty="0" err="1" smtClean="0">
                <a:solidFill>
                  <a:schemeClr val="dk1"/>
                </a:solidFill>
                <a:latin typeface="Calibri"/>
                <a:ea typeface="Calibri"/>
                <a:cs typeface="Calibri"/>
                <a:sym typeface="Calibri"/>
              </a:rPr>
              <a:t>pwd</a:t>
            </a:r>
            <a:r>
              <a:rPr lang="en-US" sz="1200" b="0" i="0" u="none" strike="noStrike" cap="none" baseline="0" dirty="0" smtClean="0">
                <a:solidFill>
                  <a:schemeClr val="dk1"/>
                </a:solidFill>
                <a:latin typeface="Calibri"/>
                <a:ea typeface="Calibri"/>
                <a:cs typeface="Calibri"/>
                <a:sym typeface="Calibri"/>
              </a:rPr>
              <a:t> --help" for more information on this command.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128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uk-UA" smtClean="0"/>
              <a:t>‹#›</a:t>
            </a:fld>
            <a:endParaRPr lang="uk-UA"/>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034308917"/>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510508" y="1033525"/>
            <a:ext cx="806851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b="0" i="0" u="none" strike="noStrike" cap="none" dirty="0">
                <a:solidFill>
                  <a:schemeClr val="lt1"/>
                </a:solidFill>
                <a:latin typeface="Book Antiqua" charset="0"/>
                <a:ea typeface="Book Antiqua" charset="0"/>
                <a:cs typeface="Book Antiqua" charset="0"/>
                <a:sym typeface="Lustria"/>
              </a:rPr>
              <a:t>WELCOME FREESURFER </a:t>
            </a:r>
            <a:endParaRPr dirty="0">
              <a:latin typeface="Book Antiqua" charset="0"/>
              <a:ea typeface="Book Antiqua" charset="0"/>
              <a:cs typeface="Book Antiqua" charset="0"/>
            </a:endParaRPr>
          </a:p>
          <a:p>
            <a:pPr marL="0" marR="0" lvl="0" indent="0" algn="ctr" rtl="0">
              <a:spcBef>
                <a:spcPts val="0"/>
              </a:spcBef>
              <a:spcAft>
                <a:spcPts val="0"/>
              </a:spcAft>
              <a:buNone/>
            </a:pPr>
            <a:r>
              <a:rPr lang="en-US" sz="4800" b="0" i="0" u="none" strike="noStrike" cap="none" dirty="0">
                <a:solidFill>
                  <a:schemeClr val="lt1"/>
                </a:solidFill>
                <a:latin typeface="Book Antiqua" charset="0"/>
                <a:ea typeface="Book Antiqua" charset="0"/>
                <a:cs typeface="Book Antiqua" charset="0"/>
                <a:sym typeface="Lustria"/>
              </a:rPr>
              <a:t>COURSE ATTENDEES!</a:t>
            </a:r>
            <a:endParaRPr sz="4800" b="0" i="0" u="none" strike="noStrike" cap="none" dirty="0">
              <a:solidFill>
                <a:schemeClr val="lt1"/>
              </a:solidFill>
              <a:latin typeface="Book Antiqua" charset="0"/>
              <a:ea typeface="Book Antiqua" charset="0"/>
              <a:cs typeface="Book Antiqua" charset="0"/>
              <a:sym typeface="Lustria"/>
            </a:endParaRPr>
          </a:p>
        </p:txBody>
      </p:sp>
      <p:pic>
        <p:nvPicPr>
          <p:cNvPr id="150" name="Shape 150" descr="fsimage_cropped.png"/>
          <p:cNvPicPr preferRelativeResize="0"/>
          <p:nvPr/>
        </p:nvPicPr>
        <p:blipFill rotWithShape="1">
          <a:blip r:embed="rId3">
            <a:alphaModFix/>
          </a:blip>
          <a:srcRect/>
          <a:stretch/>
        </p:blipFill>
        <p:spPr>
          <a:xfrm>
            <a:off x="3314700" y="3199962"/>
            <a:ext cx="2514600" cy="177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smtClean="0">
                <a:solidFill>
                  <a:schemeClr val="bg1"/>
                </a:solidFill>
                <a:latin typeface="Book Antiqua"/>
                <a:ea typeface="Book Antiqua"/>
                <a:cs typeface="Book Antiqua"/>
                <a:sym typeface="Book Antiqua"/>
              </a:rPr>
              <a:t>Determining Your Location</a:t>
            </a:r>
            <a:endParaRPr dirty="0">
              <a:solidFill>
                <a:schemeClr val="bg1"/>
              </a:solidFill>
            </a:endParaRPr>
          </a:p>
        </p:txBody>
      </p:sp>
      <p:sp>
        <p:nvSpPr>
          <p:cNvPr id="3" name="TextBox 2"/>
          <p:cNvSpPr txBox="1"/>
          <p:nvPr/>
        </p:nvSpPr>
        <p:spPr>
          <a:xfrm>
            <a:off x="628650" y="1690689"/>
            <a:ext cx="7176965" cy="1015663"/>
          </a:xfrm>
          <a:prstGeom prst="rect">
            <a:avLst/>
          </a:prstGeom>
          <a:noFill/>
        </p:spPr>
        <p:txBody>
          <a:bodyPr wrap="none" rtlCol="0">
            <a:spAutoFit/>
          </a:bodyPr>
          <a:lstStyle/>
          <a:p>
            <a:pPr marL="285750" indent="-285750">
              <a:buClr>
                <a:schemeClr val="bg1"/>
              </a:buClr>
              <a:buFont typeface="Arial" charset="0"/>
              <a:buChar char="•"/>
            </a:pPr>
            <a:r>
              <a:rPr lang="en-US" sz="2000" dirty="0" smtClean="0">
                <a:solidFill>
                  <a:schemeClr val="bg1"/>
                </a:solidFill>
                <a:latin typeface="Book Antiqua" charset="0"/>
                <a:ea typeface="Book Antiqua" charset="0"/>
                <a:cs typeface="Book Antiqua" charset="0"/>
              </a:rPr>
              <a:t>The ”</a:t>
            </a:r>
            <a:r>
              <a:rPr lang="en-US" sz="2000" dirty="0" err="1" smtClean="0">
                <a:solidFill>
                  <a:schemeClr val="bg1"/>
                </a:solidFill>
                <a:latin typeface="Book Antiqua" charset="0"/>
                <a:ea typeface="Book Antiqua" charset="0"/>
                <a:cs typeface="Book Antiqua" charset="0"/>
              </a:rPr>
              <a:t>pwd</a:t>
            </a:r>
            <a:r>
              <a:rPr lang="en-US" sz="2000" dirty="0" smtClean="0">
                <a:solidFill>
                  <a:schemeClr val="bg1"/>
                </a:solidFill>
                <a:latin typeface="Book Antiqua" charset="0"/>
                <a:ea typeface="Book Antiqua" charset="0"/>
                <a:cs typeface="Book Antiqua" charset="0"/>
              </a:rPr>
              <a:t>” command stands for present working directory</a:t>
            </a:r>
          </a:p>
          <a:p>
            <a:pPr marL="285750" indent="-285750">
              <a:buClr>
                <a:schemeClr val="bg1"/>
              </a:buClr>
              <a:buFont typeface="Arial" charset="0"/>
              <a:buChar char="•"/>
            </a:pPr>
            <a:r>
              <a:rPr lang="en-US" sz="2000" dirty="0" smtClean="0">
                <a:solidFill>
                  <a:schemeClr val="bg1"/>
                </a:solidFill>
                <a:latin typeface="Book Antiqua" charset="0"/>
                <a:ea typeface="Book Antiqua" charset="0"/>
                <a:cs typeface="Book Antiqua" charset="0"/>
              </a:rPr>
              <a:t>The output is your current location as a path</a:t>
            </a:r>
          </a:p>
          <a:p>
            <a:pPr marL="285750" indent="-285750">
              <a:buClr>
                <a:schemeClr val="bg1"/>
              </a:buClr>
              <a:buFont typeface="Arial" charset="0"/>
              <a:buChar char="•"/>
            </a:pPr>
            <a:r>
              <a:rPr lang="en-US" sz="2000" dirty="0" smtClean="0">
                <a:solidFill>
                  <a:schemeClr val="bg1"/>
                </a:solidFill>
                <a:latin typeface="Book Antiqua" charset="0"/>
                <a:ea typeface="Book Antiqua" charset="0"/>
                <a:cs typeface="Book Antiqua" charset="0"/>
              </a:rPr>
              <a:t>Your output should be either:</a:t>
            </a:r>
          </a:p>
        </p:txBody>
      </p:sp>
      <p:sp>
        <p:nvSpPr>
          <p:cNvPr id="11" name="Shape 279"/>
          <p:cNvSpPr/>
          <p:nvPr/>
        </p:nvSpPr>
        <p:spPr>
          <a:xfrm>
            <a:off x="1829204" y="2833372"/>
            <a:ext cx="25146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bg1"/>
                </a:solidFill>
                <a:latin typeface="Courier New" charset="0"/>
                <a:ea typeface="Courier New" charset="0"/>
                <a:cs typeface="Courier New" charset="0"/>
                <a:sym typeface="Lustria"/>
              </a:rPr>
              <a:t>/home/</a:t>
            </a:r>
            <a:r>
              <a:rPr lang="en-US" sz="2000" dirty="0" err="1">
                <a:solidFill>
                  <a:schemeClr val="bg1"/>
                </a:solidFill>
                <a:latin typeface="Courier New" charset="0"/>
                <a:ea typeface="Courier New" charset="0"/>
                <a:cs typeface="Courier New" charset="0"/>
                <a:sym typeface="Lustria"/>
              </a:rPr>
              <a:t>nmrclass</a:t>
            </a:r>
            <a:endParaRPr sz="2000" dirty="0">
              <a:solidFill>
                <a:schemeClr val="bg1"/>
              </a:solidFill>
              <a:latin typeface="Courier New" charset="0"/>
              <a:ea typeface="Courier New" charset="0"/>
              <a:cs typeface="Courier New" charset="0"/>
            </a:endParaRPr>
          </a:p>
        </p:txBody>
      </p:sp>
      <p:sp>
        <p:nvSpPr>
          <p:cNvPr id="12" name="Shape 280"/>
          <p:cNvSpPr/>
          <p:nvPr/>
        </p:nvSpPr>
        <p:spPr>
          <a:xfrm>
            <a:off x="4898361" y="2833372"/>
            <a:ext cx="2514600" cy="533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bg1"/>
                </a:solidFill>
                <a:latin typeface="Courier New" charset="0"/>
                <a:ea typeface="Courier New" charset="0"/>
                <a:cs typeface="Courier New" charset="0"/>
                <a:sym typeface="Lustria"/>
              </a:rPr>
              <a:t>/Users/</a:t>
            </a:r>
            <a:r>
              <a:rPr lang="en-US" sz="2000" dirty="0" err="1">
                <a:solidFill>
                  <a:schemeClr val="bg1"/>
                </a:solidFill>
                <a:latin typeface="Courier New" charset="0"/>
                <a:ea typeface="Courier New" charset="0"/>
                <a:cs typeface="Courier New" charset="0"/>
                <a:sym typeface="Lustria"/>
              </a:rPr>
              <a:t>YourName</a:t>
            </a:r>
            <a:endParaRPr sz="2000" dirty="0">
              <a:solidFill>
                <a:schemeClr val="bg1"/>
              </a:solidFill>
              <a:latin typeface="Courier New" charset="0"/>
              <a:ea typeface="Courier New" charset="0"/>
              <a:cs typeface="Courier New" charset="0"/>
              <a:sym typeface="Lustria"/>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375" t="1901" r="58500" b="57943"/>
          <a:stretch/>
        </p:blipFill>
        <p:spPr>
          <a:xfrm>
            <a:off x="2125980" y="3579606"/>
            <a:ext cx="4356618" cy="2581164"/>
          </a:xfrm>
          <a:prstGeom prst="rect">
            <a:avLst/>
          </a:prstGeom>
        </p:spPr>
      </p:pic>
    </p:spTree>
    <p:extLst>
      <p:ext uri="{BB962C8B-B14F-4D97-AF65-F5344CB8AC3E}">
        <p14:creationId xmlns:p14="http://schemas.microsoft.com/office/powerpoint/2010/main" val="200546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Navigating Directories</a:t>
            </a:r>
            <a:endParaRPr dirty="0">
              <a:solidFill>
                <a:schemeClr val="bg1"/>
              </a:solidFill>
            </a:endParaRPr>
          </a:p>
        </p:txBody>
      </p:sp>
      <p:sp>
        <p:nvSpPr>
          <p:cNvPr id="3" name="TextBox 2"/>
          <p:cNvSpPr txBox="1"/>
          <p:nvPr/>
        </p:nvSpPr>
        <p:spPr>
          <a:xfrm>
            <a:off x="720090" y="1840230"/>
            <a:ext cx="7795260" cy="469584"/>
          </a:xfrm>
          <a:prstGeom prst="rect">
            <a:avLst/>
          </a:prstGeom>
          <a:noFill/>
        </p:spPr>
        <p:txBody>
          <a:bodyPr wrap="none" rtlCol="0">
            <a:noAutofit/>
          </a:bodyPr>
          <a:lstStyle/>
          <a:p>
            <a:r>
              <a:rPr lang="en-US" sz="2000" dirty="0" smtClean="0">
                <a:solidFill>
                  <a:schemeClr val="bg1"/>
                </a:solidFill>
                <a:latin typeface="Book Antiqua" charset="0"/>
                <a:ea typeface="Book Antiqua" charset="0"/>
                <a:cs typeface="Book Antiqua" charset="0"/>
              </a:rPr>
              <a:t>Now you can practice changing directories, type:</a:t>
            </a:r>
          </a:p>
        </p:txBody>
      </p:sp>
      <p:sp>
        <p:nvSpPr>
          <p:cNvPr id="4" name="Shape 305"/>
          <p:cNvSpPr/>
          <p:nvPr/>
        </p:nvSpPr>
        <p:spPr>
          <a:xfrm>
            <a:off x="2743200" y="2309814"/>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ourier New" charset="0"/>
                <a:ea typeface="Courier New" charset="0"/>
                <a:cs typeface="Courier New" charset="0"/>
                <a:sym typeface="Lustria"/>
              </a:rPr>
              <a:t>ls</a:t>
            </a:r>
            <a:endParaRPr sz="2000">
              <a:latin typeface="Courier New" charset="0"/>
              <a:ea typeface="Courier New" charset="0"/>
              <a:cs typeface="Courier New" charset="0"/>
            </a:endParaRPr>
          </a:p>
        </p:txBody>
      </p:sp>
      <p:sp>
        <p:nvSpPr>
          <p:cNvPr id="2" name="TextBox 1"/>
          <p:cNvSpPr txBox="1"/>
          <p:nvPr/>
        </p:nvSpPr>
        <p:spPr>
          <a:xfrm>
            <a:off x="725805" y="2916376"/>
            <a:ext cx="5575565" cy="1323439"/>
          </a:xfrm>
          <a:prstGeom prst="rect">
            <a:avLst/>
          </a:prstGeom>
          <a:noFill/>
        </p:spPr>
        <p:txBody>
          <a:bodyPr wrap="none" rtlCol="0">
            <a:spAutoFit/>
          </a:bodyPr>
          <a:lstStyle/>
          <a:p>
            <a:r>
              <a:rPr lang="en-US" sz="2000" dirty="0">
                <a:solidFill>
                  <a:schemeClr val="bg1"/>
                </a:solidFill>
                <a:latin typeface="Book Antiqua" charset="0"/>
                <a:ea typeface="Book Antiqua" charset="0"/>
                <a:cs typeface="Book Antiqua" charset="0"/>
              </a:rPr>
              <a:t>Which stands for “list”</a:t>
            </a:r>
          </a:p>
          <a:p>
            <a:endParaRPr lang="en-US" sz="2000" dirty="0">
              <a:solidFill>
                <a:schemeClr val="bg1"/>
              </a:solidFill>
              <a:latin typeface="Book Antiqua" charset="0"/>
              <a:ea typeface="Book Antiqua" charset="0"/>
              <a:cs typeface="Book Antiqua" charset="0"/>
            </a:endParaRPr>
          </a:p>
          <a:p>
            <a:r>
              <a:rPr lang="en-US" sz="2000" dirty="0">
                <a:solidFill>
                  <a:schemeClr val="bg1"/>
                </a:solidFill>
                <a:latin typeface="Book Antiqua" charset="0"/>
                <a:ea typeface="Book Antiqua" charset="0"/>
                <a:cs typeface="Book Antiqua" charset="0"/>
              </a:rPr>
              <a:t>To move into another folder, use the command:</a:t>
            </a:r>
          </a:p>
          <a:p>
            <a:endParaRPr lang="en-US" sz="2000" dirty="0">
              <a:solidFill>
                <a:schemeClr val="bg1"/>
              </a:solidFill>
            </a:endParaRPr>
          </a:p>
        </p:txBody>
      </p:sp>
      <p:sp>
        <p:nvSpPr>
          <p:cNvPr id="6" name="Shape 305"/>
          <p:cNvSpPr/>
          <p:nvPr/>
        </p:nvSpPr>
        <p:spPr>
          <a:xfrm>
            <a:off x="2743200" y="4160577"/>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lt1"/>
                </a:solidFill>
                <a:latin typeface="Courier New" charset="0"/>
                <a:ea typeface="Courier New" charset="0"/>
                <a:cs typeface="Courier New" charset="0"/>
                <a:sym typeface="Lustria"/>
              </a:rPr>
              <a:t>cd &lt;directory name&gt;</a:t>
            </a:r>
            <a:endParaRPr sz="2000" dirty="0">
              <a:latin typeface="Courier New" charset="0"/>
              <a:ea typeface="Courier New" charset="0"/>
              <a:cs typeface="Courier New" charset="0"/>
            </a:endParaRPr>
          </a:p>
        </p:txBody>
      </p:sp>
      <p:sp>
        <p:nvSpPr>
          <p:cNvPr id="8" name="TextBox 7"/>
          <p:cNvSpPr txBox="1"/>
          <p:nvPr/>
        </p:nvSpPr>
        <p:spPr>
          <a:xfrm>
            <a:off x="720090" y="4846377"/>
            <a:ext cx="437651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Which stands for “change directory” </a:t>
            </a:r>
            <a:endParaRPr lang="en-US" sz="20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123054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Navigating Directories</a:t>
            </a:r>
            <a:endParaRPr dirty="0">
              <a:solidFill>
                <a:schemeClr val="bg1"/>
              </a:solidFill>
            </a:endParaRPr>
          </a:p>
        </p:txBody>
      </p:sp>
      <p:sp>
        <p:nvSpPr>
          <p:cNvPr id="3" name="TextBox 2"/>
          <p:cNvSpPr txBox="1"/>
          <p:nvPr/>
        </p:nvSpPr>
        <p:spPr>
          <a:xfrm>
            <a:off x="746577" y="1581598"/>
            <a:ext cx="7795260" cy="395792"/>
          </a:xfrm>
          <a:prstGeom prst="rect">
            <a:avLst/>
          </a:prstGeom>
          <a:noFill/>
        </p:spPr>
        <p:txBody>
          <a:bodyPr wrap="none" rtlCol="0">
            <a:noAutofit/>
          </a:bodyPr>
          <a:lstStyle/>
          <a:p>
            <a:r>
              <a:rPr lang="en-US" sz="2000" dirty="0" smtClean="0">
                <a:solidFill>
                  <a:schemeClr val="bg1"/>
                </a:solidFill>
                <a:latin typeface="Book Antiqua" charset="0"/>
                <a:ea typeface="Book Antiqua" charset="0"/>
                <a:cs typeface="Book Antiqua" charset="0"/>
              </a:rPr>
              <a:t>To list the files within your current working directory, type:</a:t>
            </a:r>
          </a:p>
          <a:p>
            <a:endParaRPr lang="en-US" sz="1800" dirty="0" smtClean="0">
              <a:solidFill>
                <a:schemeClr val="bg1"/>
              </a:solidFill>
              <a:latin typeface="Book Antiqua" charset="0"/>
              <a:ea typeface="Book Antiqua" charset="0"/>
              <a:cs typeface="Book Antiqua" charset="0"/>
            </a:endParaRPr>
          </a:p>
          <a:p>
            <a:endParaRPr lang="en-US" sz="1800" dirty="0" smtClean="0">
              <a:solidFill>
                <a:schemeClr val="bg1"/>
              </a:solidFill>
              <a:latin typeface="Book Antiqua" charset="0"/>
              <a:ea typeface="Book Antiqua" charset="0"/>
              <a:cs typeface="Book Antiqua" charset="0"/>
            </a:endParaRPr>
          </a:p>
        </p:txBody>
      </p:sp>
      <p:pic>
        <p:nvPicPr>
          <p:cNvPr id="4" name="Shape 292" descr="hierarchy"/>
          <p:cNvPicPr preferRelativeResize="0"/>
          <p:nvPr/>
        </p:nvPicPr>
        <p:blipFill rotWithShape="1">
          <a:blip r:embed="rId3">
            <a:alphaModFix/>
          </a:blip>
          <a:srcRect/>
          <a:stretch/>
        </p:blipFill>
        <p:spPr>
          <a:xfrm>
            <a:off x="5334000" y="3804443"/>
            <a:ext cx="3505200" cy="2754313"/>
          </a:xfrm>
          <a:prstGeom prst="rect">
            <a:avLst/>
          </a:prstGeom>
          <a:noFill/>
          <a:ln>
            <a:noFill/>
          </a:ln>
        </p:spPr>
      </p:pic>
      <p:sp>
        <p:nvSpPr>
          <p:cNvPr id="5" name="Shape 293"/>
          <p:cNvSpPr txBox="1"/>
          <p:nvPr/>
        </p:nvSpPr>
        <p:spPr>
          <a:xfrm>
            <a:off x="111847" y="4681895"/>
            <a:ext cx="3617960" cy="34677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bg1"/>
                </a:solidFill>
                <a:latin typeface="Lustria"/>
                <a:ea typeface="Lustria"/>
                <a:cs typeface="Lustria"/>
                <a:sym typeface="Lustria"/>
              </a:rPr>
              <a:t>If your present working directory is </a:t>
            </a:r>
            <a:r>
              <a:rPr lang="en-US" sz="2000" dirty="0" smtClean="0">
                <a:solidFill>
                  <a:schemeClr val="bg1"/>
                </a:solidFill>
                <a:latin typeface="Lustria"/>
                <a:ea typeface="Lustria"/>
                <a:cs typeface="Lustria"/>
                <a:sym typeface="Lustria"/>
              </a:rPr>
              <a:t>this</a:t>
            </a:r>
            <a:endParaRPr sz="1600" dirty="0">
              <a:solidFill>
                <a:schemeClr val="bg1"/>
              </a:solidFill>
            </a:endParaRPr>
          </a:p>
        </p:txBody>
      </p:sp>
      <p:sp>
        <p:nvSpPr>
          <p:cNvPr id="6" name="Shape 294"/>
          <p:cNvSpPr/>
          <p:nvPr/>
        </p:nvSpPr>
        <p:spPr>
          <a:xfrm>
            <a:off x="4648200" y="4706447"/>
            <a:ext cx="1143000" cy="224141"/>
          </a:xfrm>
          <a:prstGeom prst="rightArrow">
            <a:avLst>
              <a:gd name="adj1" fmla="val 50000"/>
              <a:gd name="adj2" fmla="val 50000"/>
            </a:avLst>
          </a:prstGeom>
          <a:solidFill>
            <a:schemeClr val="accent5"/>
          </a:solidFill>
          <a:ln w="15875"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7" name="Shape 295"/>
          <p:cNvSpPr/>
          <p:nvPr/>
        </p:nvSpPr>
        <p:spPr>
          <a:xfrm>
            <a:off x="4072707" y="5582198"/>
            <a:ext cx="1143000" cy="224141"/>
          </a:xfrm>
          <a:prstGeom prst="rightArrow">
            <a:avLst>
              <a:gd name="adj1" fmla="val 50000"/>
              <a:gd name="adj2" fmla="val 50000"/>
            </a:avLst>
          </a:prstGeom>
          <a:solidFill>
            <a:schemeClr val="accent5"/>
          </a:solidFill>
          <a:ln w="15875"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ustria"/>
              <a:ea typeface="Lustria"/>
              <a:cs typeface="Lustria"/>
              <a:sym typeface="Lustria"/>
            </a:endParaRPr>
          </a:p>
        </p:txBody>
      </p:sp>
      <p:sp>
        <p:nvSpPr>
          <p:cNvPr id="8" name="Shape 293"/>
          <p:cNvSpPr txBox="1"/>
          <p:nvPr/>
        </p:nvSpPr>
        <p:spPr>
          <a:xfrm>
            <a:off x="111847" y="5473512"/>
            <a:ext cx="3617960" cy="4415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smtClean="0">
                <a:solidFill>
                  <a:schemeClr val="bg1"/>
                </a:solidFill>
                <a:latin typeface="Lustria"/>
                <a:ea typeface="Lustria"/>
                <a:cs typeface="Lustria"/>
                <a:sym typeface="Lustria"/>
              </a:rPr>
              <a:t>Typing </a:t>
            </a:r>
            <a:r>
              <a:rPr lang="en-US" sz="2000" dirty="0">
                <a:solidFill>
                  <a:schemeClr val="bg1"/>
                </a:solidFill>
                <a:latin typeface="Lustria"/>
                <a:ea typeface="Lustria"/>
                <a:cs typeface="Lustria"/>
                <a:sym typeface="Lustria"/>
              </a:rPr>
              <a:t>ls will print these names to your terminal</a:t>
            </a:r>
            <a:endParaRPr sz="1600" dirty="0">
              <a:solidFill>
                <a:schemeClr val="bg1"/>
              </a:solidFill>
            </a:endParaRPr>
          </a:p>
        </p:txBody>
      </p:sp>
      <p:sp>
        <p:nvSpPr>
          <p:cNvPr id="9" name="Shape 305"/>
          <p:cNvSpPr/>
          <p:nvPr/>
        </p:nvSpPr>
        <p:spPr>
          <a:xfrm>
            <a:off x="2743200" y="2135493"/>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lt1"/>
                </a:solidFill>
                <a:latin typeface="Courier New" charset="0"/>
                <a:ea typeface="Courier New" charset="0"/>
                <a:cs typeface="Courier New" charset="0"/>
                <a:sym typeface="Lustria"/>
              </a:rPr>
              <a:t>cd /home/</a:t>
            </a:r>
            <a:r>
              <a:rPr lang="en-US" sz="2000" dirty="0" err="1" smtClean="0">
                <a:solidFill>
                  <a:schemeClr val="lt1"/>
                </a:solidFill>
                <a:latin typeface="Courier New" charset="0"/>
                <a:ea typeface="Courier New" charset="0"/>
                <a:cs typeface="Courier New" charset="0"/>
                <a:sym typeface="Lustria"/>
              </a:rPr>
              <a:t>nmrclass</a:t>
            </a:r>
            <a:endParaRPr sz="2000" dirty="0">
              <a:latin typeface="Courier New" charset="0"/>
              <a:ea typeface="Courier New" charset="0"/>
              <a:cs typeface="Courier New" charset="0"/>
            </a:endParaRPr>
          </a:p>
        </p:txBody>
      </p:sp>
      <p:sp>
        <p:nvSpPr>
          <p:cNvPr id="10" name="TextBox 9"/>
          <p:cNvSpPr txBox="1"/>
          <p:nvPr/>
        </p:nvSpPr>
        <p:spPr>
          <a:xfrm>
            <a:off x="746577" y="2720602"/>
            <a:ext cx="7795260" cy="395792"/>
          </a:xfrm>
          <a:prstGeom prst="rect">
            <a:avLst/>
          </a:prstGeom>
          <a:noFill/>
        </p:spPr>
        <p:txBody>
          <a:bodyPr wrap="none" rtlCol="0">
            <a:noAutofit/>
          </a:bodyPr>
          <a:lstStyle/>
          <a:p>
            <a:r>
              <a:rPr lang="en-US" sz="2000" dirty="0" smtClean="0">
                <a:solidFill>
                  <a:schemeClr val="bg1"/>
                </a:solidFill>
                <a:latin typeface="Book Antiqua" charset="0"/>
                <a:ea typeface="Book Antiqua" charset="0"/>
                <a:cs typeface="Book Antiqua" charset="0"/>
              </a:rPr>
              <a:t>Then type this:</a:t>
            </a:r>
          </a:p>
          <a:p>
            <a:endParaRPr lang="en-US" sz="1800" dirty="0" smtClean="0">
              <a:solidFill>
                <a:schemeClr val="bg1"/>
              </a:solidFill>
              <a:latin typeface="Book Antiqua" charset="0"/>
              <a:ea typeface="Book Antiqua" charset="0"/>
              <a:cs typeface="Book Antiqua" charset="0"/>
            </a:endParaRPr>
          </a:p>
          <a:p>
            <a:endParaRPr lang="en-US" sz="1800" dirty="0" smtClean="0">
              <a:solidFill>
                <a:schemeClr val="bg1"/>
              </a:solidFill>
              <a:latin typeface="Book Antiqua" charset="0"/>
              <a:ea typeface="Book Antiqua" charset="0"/>
              <a:cs typeface="Book Antiqua" charset="0"/>
            </a:endParaRPr>
          </a:p>
        </p:txBody>
      </p:sp>
      <p:sp>
        <p:nvSpPr>
          <p:cNvPr id="11" name="Shape 305"/>
          <p:cNvSpPr/>
          <p:nvPr/>
        </p:nvSpPr>
        <p:spPr>
          <a:xfrm>
            <a:off x="2743200" y="3244678"/>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lt1"/>
                </a:solidFill>
                <a:latin typeface="Courier New" charset="0"/>
                <a:ea typeface="Courier New" charset="0"/>
                <a:cs typeface="Courier New" charset="0"/>
                <a:sym typeface="Lustria"/>
              </a:rPr>
              <a:t>ls</a:t>
            </a:r>
            <a:endParaRPr sz="2000" dirty="0">
              <a:latin typeface="Courier New" charset="0"/>
              <a:ea typeface="Courier New" charset="0"/>
              <a:cs typeface="Courier New" charset="0"/>
            </a:endParaRPr>
          </a:p>
        </p:txBody>
      </p:sp>
    </p:spTree>
    <p:extLst>
      <p:ext uri="{BB962C8B-B14F-4D97-AF65-F5344CB8AC3E}">
        <p14:creationId xmlns:p14="http://schemas.microsoft.com/office/powerpoint/2010/main" val="28792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Directory Contents</a:t>
            </a:r>
            <a:endParaRPr dirty="0">
              <a:solidFill>
                <a:schemeClr val="bg1"/>
              </a:solidFill>
            </a:endParaRPr>
          </a:p>
        </p:txBody>
      </p:sp>
      <p:sp>
        <p:nvSpPr>
          <p:cNvPr id="305" name="Shape 305"/>
          <p:cNvSpPr/>
          <p:nvPr/>
        </p:nvSpPr>
        <p:spPr>
          <a:xfrm>
            <a:off x="750570" y="258699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a:t>
            </a:r>
            <a:endParaRPr sz="1600" dirty="0">
              <a:latin typeface="Courier New" charset="0"/>
              <a:ea typeface="Courier New" charset="0"/>
              <a:cs typeface="Courier New" charset="0"/>
            </a:endParaRPr>
          </a:p>
        </p:txBody>
      </p:sp>
      <p:sp>
        <p:nvSpPr>
          <p:cNvPr id="306" name="Shape 306"/>
          <p:cNvSpPr/>
          <p:nvPr/>
        </p:nvSpPr>
        <p:spPr>
          <a:xfrm>
            <a:off x="750570" y="468220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t>
            </a:r>
            <a:r>
              <a:rPr lang="en-US" sz="2000" dirty="0" err="1">
                <a:solidFill>
                  <a:schemeClr val="lt1"/>
                </a:solidFill>
                <a:latin typeface="Courier New" charset="0"/>
                <a:ea typeface="Courier New" charset="0"/>
                <a:cs typeface="Courier New" charset="0"/>
                <a:sym typeface="Lustria"/>
              </a:rPr>
              <a:t>lrt</a:t>
            </a:r>
            <a:endParaRPr sz="1600" dirty="0">
              <a:latin typeface="Courier New" charset="0"/>
              <a:ea typeface="Courier New" charset="0"/>
              <a:cs typeface="Courier New" charset="0"/>
            </a:endParaRPr>
          </a:p>
        </p:txBody>
      </p:sp>
      <p:sp>
        <p:nvSpPr>
          <p:cNvPr id="307" name="Shape 307"/>
          <p:cNvSpPr/>
          <p:nvPr/>
        </p:nvSpPr>
        <p:spPr>
          <a:xfrm>
            <a:off x="750570" y="398380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ourier New" charset="0"/>
                <a:ea typeface="Courier New" charset="0"/>
                <a:cs typeface="Courier New" charset="0"/>
                <a:sym typeface="Lustria"/>
              </a:rPr>
              <a:t>ls  -l</a:t>
            </a:r>
            <a:endParaRPr sz="1600">
              <a:latin typeface="Courier New" charset="0"/>
              <a:ea typeface="Courier New" charset="0"/>
              <a:cs typeface="Courier New" charset="0"/>
            </a:endParaRPr>
          </a:p>
        </p:txBody>
      </p:sp>
      <p:sp>
        <p:nvSpPr>
          <p:cNvPr id="308" name="Shape 308"/>
          <p:cNvSpPr/>
          <p:nvPr/>
        </p:nvSpPr>
        <p:spPr>
          <a:xfrm>
            <a:off x="750570" y="328539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a:t>
            </a:r>
            <a:endParaRPr sz="1600" dirty="0">
              <a:latin typeface="Courier New" charset="0"/>
              <a:ea typeface="Courier New" charset="0"/>
              <a:cs typeface="Courier New" charset="0"/>
            </a:endParaRPr>
          </a:p>
        </p:txBody>
      </p:sp>
      <p:sp>
        <p:nvSpPr>
          <p:cNvPr id="3" name="TextBox 2"/>
          <p:cNvSpPr txBox="1"/>
          <p:nvPr/>
        </p:nvSpPr>
        <p:spPr>
          <a:xfrm>
            <a:off x="68581" y="1382912"/>
            <a:ext cx="9006839" cy="707886"/>
          </a:xfrm>
          <a:prstGeom prst="rect">
            <a:avLst/>
          </a:prstGeom>
          <a:noFill/>
        </p:spPr>
        <p:txBody>
          <a:bodyPr wrap="square" rtlCol="0">
            <a:spAutoFit/>
          </a:bodyPr>
          <a:lstStyle/>
          <a:p>
            <a:pPr algn="ctr"/>
            <a:r>
              <a:rPr lang="en-US" sz="2000" dirty="0" smtClean="0">
                <a:solidFill>
                  <a:schemeClr val="bg1"/>
                </a:solidFill>
                <a:latin typeface="Book Antiqua" charset="0"/>
                <a:ea typeface="Book Antiqua" charset="0"/>
                <a:cs typeface="Book Antiqua" charset="0"/>
              </a:rPr>
              <a:t>The “ls” command has several flag options to display different information about the contents of the directory.</a:t>
            </a:r>
            <a:endParaRPr lang="en-US" sz="2000" dirty="0">
              <a:solidFill>
                <a:schemeClr val="bg1"/>
              </a:solidFill>
              <a:latin typeface="Book Antiqua" charset="0"/>
              <a:ea typeface="Book Antiqua" charset="0"/>
              <a:cs typeface="Book Antiqua" charset="0"/>
            </a:endParaRPr>
          </a:p>
        </p:txBody>
      </p:sp>
      <p:cxnSp>
        <p:nvCxnSpPr>
          <p:cNvPr id="7" name="Straight Arrow Connector 6"/>
          <p:cNvCxnSpPr/>
          <p:nvPr/>
        </p:nvCxnSpPr>
        <p:spPr>
          <a:xfrm flipV="1">
            <a:off x="2503170" y="2788980"/>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69970" y="2619703"/>
            <a:ext cx="410400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names of files and directories</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Directory Contents</a:t>
            </a:r>
            <a:endParaRPr dirty="0">
              <a:solidFill>
                <a:schemeClr val="bg1"/>
              </a:solidFill>
            </a:endParaRPr>
          </a:p>
        </p:txBody>
      </p:sp>
      <p:sp>
        <p:nvSpPr>
          <p:cNvPr id="305" name="Shape 305"/>
          <p:cNvSpPr/>
          <p:nvPr/>
        </p:nvSpPr>
        <p:spPr>
          <a:xfrm>
            <a:off x="750570" y="258699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a:t>
            </a:r>
            <a:endParaRPr sz="1600" dirty="0">
              <a:latin typeface="Courier New" charset="0"/>
              <a:ea typeface="Courier New" charset="0"/>
              <a:cs typeface="Courier New" charset="0"/>
            </a:endParaRPr>
          </a:p>
        </p:txBody>
      </p:sp>
      <p:sp>
        <p:nvSpPr>
          <p:cNvPr id="306" name="Shape 306"/>
          <p:cNvSpPr/>
          <p:nvPr/>
        </p:nvSpPr>
        <p:spPr>
          <a:xfrm>
            <a:off x="750570" y="468220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t>
            </a:r>
            <a:r>
              <a:rPr lang="en-US" sz="2000" dirty="0" err="1">
                <a:solidFill>
                  <a:schemeClr val="lt1"/>
                </a:solidFill>
                <a:latin typeface="Courier New" charset="0"/>
                <a:ea typeface="Courier New" charset="0"/>
                <a:cs typeface="Courier New" charset="0"/>
                <a:sym typeface="Lustria"/>
              </a:rPr>
              <a:t>lrt</a:t>
            </a:r>
            <a:endParaRPr sz="1600" dirty="0">
              <a:latin typeface="Courier New" charset="0"/>
              <a:ea typeface="Courier New" charset="0"/>
              <a:cs typeface="Courier New" charset="0"/>
            </a:endParaRPr>
          </a:p>
        </p:txBody>
      </p:sp>
      <p:sp>
        <p:nvSpPr>
          <p:cNvPr id="307" name="Shape 307"/>
          <p:cNvSpPr/>
          <p:nvPr/>
        </p:nvSpPr>
        <p:spPr>
          <a:xfrm>
            <a:off x="750570" y="398380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ourier New" charset="0"/>
                <a:ea typeface="Courier New" charset="0"/>
                <a:cs typeface="Courier New" charset="0"/>
                <a:sym typeface="Lustria"/>
              </a:rPr>
              <a:t>ls  -l</a:t>
            </a:r>
            <a:endParaRPr sz="1600">
              <a:latin typeface="Courier New" charset="0"/>
              <a:ea typeface="Courier New" charset="0"/>
              <a:cs typeface="Courier New" charset="0"/>
            </a:endParaRPr>
          </a:p>
        </p:txBody>
      </p:sp>
      <p:sp>
        <p:nvSpPr>
          <p:cNvPr id="308" name="Shape 308"/>
          <p:cNvSpPr/>
          <p:nvPr/>
        </p:nvSpPr>
        <p:spPr>
          <a:xfrm>
            <a:off x="750570" y="328539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a:t>
            </a:r>
            <a:endParaRPr sz="1600" dirty="0">
              <a:latin typeface="Courier New" charset="0"/>
              <a:ea typeface="Courier New" charset="0"/>
              <a:cs typeface="Courier New" charset="0"/>
            </a:endParaRPr>
          </a:p>
        </p:txBody>
      </p:sp>
      <p:sp>
        <p:nvSpPr>
          <p:cNvPr id="3" name="TextBox 2"/>
          <p:cNvSpPr txBox="1"/>
          <p:nvPr/>
        </p:nvSpPr>
        <p:spPr>
          <a:xfrm>
            <a:off x="68581" y="1382912"/>
            <a:ext cx="9006839" cy="707886"/>
          </a:xfrm>
          <a:prstGeom prst="rect">
            <a:avLst/>
          </a:prstGeom>
          <a:noFill/>
        </p:spPr>
        <p:txBody>
          <a:bodyPr wrap="square" rtlCol="0">
            <a:spAutoFit/>
          </a:bodyPr>
          <a:lstStyle/>
          <a:p>
            <a:pPr algn="ctr"/>
            <a:r>
              <a:rPr lang="en-US" sz="2000" dirty="0" smtClean="0">
                <a:solidFill>
                  <a:schemeClr val="bg1"/>
                </a:solidFill>
                <a:latin typeface="Book Antiqua" charset="0"/>
                <a:ea typeface="Book Antiqua" charset="0"/>
                <a:cs typeface="Book Antiqua" charset="0"/>
              </a:rPr>
              <a:t>The “ls” command has several flag options to display different information about the contents of the directory.</a:t>
            </a:r>
            <a:endParaRPr lang="en-US" sz="2000" dirty="0">
              <a:solidFill>
                <a:schemeClr val="bg1"/>
              </a:solidFill>
              <a:latin typeface="Book Antiqua" charset="0"/>
              <a:ea typeface="Book Antiqua" charset="0"/>
              <a:cs typeface="Book Antiqua" charset="0"/>
            </a:endParaRPr>
          </a:p>
        </p:txBody>
      </p:sp>
      <p:cxnSp>
        <p:nvCxnSpPr>
          <p:cNvPr id="7" name="Straight Arrow Connector 6"/>
          <p:cNvCxnSpPr/>
          <p:nvPr/>
        </p:nvCxnSpPr>
        <p:spPr>
          <a:xfrm flipV="1">
            <a:off x="2503170" y="2788980"/>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69970" y="2619703"/>
            <a:ext cx="410400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names of files and directories</a:t>
            </a:r>
            <a:endParaRPr lang="en-US" sz="2000" dirty="0">
              <a:solidFill>
                <a:schemeClr val="bg1"/>
              </a:solidFill>
              <a:latin typeface="Book Antiqua" charset="0"/>
              <a:ea typeface="Book Antiqua" charset="0"/>
              <a:cs typeface="Book Antiqua" charset="0"/>
            </a:endParaRPr>
          </a:p>
        </p:txBody>
      </p:sp>
      <p:cxnSp>
        <p:nvCxnSpPr>
          <p:cNvPr id="10" name="Straight Arrow Connector 9"/>
          <p:cNvCxnSpPr/>
          <p:nvPr/>
        </p:nvCxnSpPr>
        <p:spPr>
          <a:xfrm flipV="1">
            <a:off x="2503170" y="3461653"/>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69970" y="3120390"/>
            <a:ext cx="5505450"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Also lists any hidden files (ex. .alias, .</a:t>
            </a:r>
            <a:r>
              <a:rPr lang="en-US" sz="2000" dirty="0" err="1" smtClean="0">
                <a:solidFill>
                  <a:schemeClr val="bg1"/>
                </a:solidFill>
                <a:latin typeface="Book Antiqua" charset="0"/>
                <a:ea typeface="Book Antiqua" charset="0"/>
                <a:cs typeface="Book Antiqua" charset="0"/>
              </a:rPr>
              <a:t>bashrc</a:t>
            </a:r>
            <a:r>
              <a:rPr lang="en-US" sz="2000" dirty="0" smtClean="0">
                <a:solidFill>
                  <a:schemeClr val="bg1"/>
                </a:solidFill>
                <a:latin typeface="Book Antiqua" charset="0"/>
                <a:ea typeface="Book Antiqua" charset="0"/>
                <a:cs typeface="Book Antiqua" charset="0"/>
              </a:rPr>
              <a:t>, .</a:t>
            </a:r>
            <a:r>
              <a:rPr lang="en-US" sz="2000" dirty="0" err="1" smtClean="0">
                <a:solidFill>
                  <a:schemeClr val="bg1"/>
                </a:solidFill>
                <a:latin typeface="Book Antiqua" charset="0"/>
                <a:ea typeface="Book Antiqua" charset="0"/>
                <a:cs typeface="Book Antiqua" charset="0"/>
              </a:rPr>
              <a:t>cshrc</a:t>
            </a:r>
            <a:r>
              <a:rPr lang="en-US" sz="2000" dirty="0" smtClean="0">
                <a:solidFill>
                  <a:schemeClr val="bg1"/>
                </a:solidFill>
                <a:latin typeface="Book Antiqua" charset="0"/>
                <a:ea typeface="Book Antiqua" charset="0"/>
                <a:cs typeface="Book Antiqua" charset="0"/>
              </a:rPr>
              <a:t>)</a:t>
            </a:r>
            <a:endParaRPr lang="en-US" sz="20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159714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Directory Contents</a:t>
            </a:r>
            <a:endParaRPr dirty="0">
              <a:solidFill>
                <a:schemeClr val="bg1"/>
              </a:solidFill>
            </a:endParaRPr>
          </a:p>
        </p:txBody>
      </p:sp>
      <p:sp>
        <p:nvSpPr>
          <p:cNvPr id="305" name="Shape 305"/>
          <p:cNvSpPr/>
          <p:nvPr/>
        </p:nvSpPr>
        <p:spPr>
          <a:xfrm>
            <a:off x="750570" y="258699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a:t>
            </a:r>
            <a:endParaRPr sz="1600" dirty="0">
              <a:latin typeface="Courier New" charset="0"/>
              <a:ea typeface="Courier New" charset="0"/>
              <a:cs typeface="Courier New" charset="0"/>
            </a:endParaRPr>
          </a:p>
        </p:txBody>
      </p:sp>
      <p:sp>
        <p:nvSpPr>
          <p:cNvPr id="306" name="Shape 306"/>
          <p:cNvSpPr/>
          <p:nvPr/>
        </p:nvSpPr>
        <p:spPr>
          <a:xfrm>
            <a:off x="750570" y="468220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t>
            </a:r>
            <a:r>
              <a:rPr lang="en-US" sz="2000" dirty="0" err="1">
                <a:solidFill>
                  <a:schemeClr val="lt1"/>
                </a:solidFill>
                <a:latin typeface="Courier New" charset="0"/>
                <a:ea typeface="Courier New" charset="0"/>
                <a:cs typeface="Courier New" charset="0"/>
                <a:sym typeface="Lustria"/>
              </a:rPr>
              <a:t>lrt</a:t>
            </a:r>
            <a:endParaRPr sz="1600" dirty="0">
              <a:latin typeface="Courier New" charset="0"/>
              <a:ea typeface="Courier New" charset="0"/>
              <a:cs typeface="Courier New" charset="0"/>
            </a:endParaRPr>
          </a:p>
        </p:txBody>
      </p:sp>
      <p:sp>
        <p:nvSpPr>
          <p:cNvPr id="307" name="Shape 307"/>
          <p:cNvSpPr/>
          <p:nvPr/>
        </p:nvSpPr>
        <p:spPr>
          <a:xfrm>
            <a:off x="750570" y="398380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ourier New" charset="0"/>
                <a:ea typeface="Courier New" charset="0"/>
                <a:cs typeface="Courier New" charset="0"/>
                <a:sym typeface="Lustria"/>
              </a:rPr>
              <a:t>ls  -l</a:t>
            </a:r>
            <a:endParaRPr sz="1600">
              <a:latin typeface="Courier New" charset="0"/>
              <a:ea typeface="Courier New" charset="0"/>
              <a:cs typeface="Courier New" charset="0"/>
            </a:endParaRPr>
          </a:p>
        </p:txBody>
      </p:sp>
      <p:sp>
        <p:nvSpPr>
          <p:cNvPr id="308" name="Shape 308"/>
          <p:cNvSpPr/>
          <p:nvPr/>
        </p:nvSpPr>
        <p:spPr>
          <a:xfrm>
            <a:off x="750570" y="328539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a:t>
            </a:r>
            <a:endParaRPr sz="1600" dirty="0">
              <a:latin typeface="Courier New" charset="0"/>
              <a:ea typeface="Courier New" charset="0"/>
              <a:cs typeface="Courier New" charset="0"/>
            </a:endParaRPr>
          </a:p>
        </p:txBody>
      </p:sp>
      <p:sp>
        <p:nvSpPr>
          <p:cNvPr id="3" name="TextBox 2"/>
          <p:cNvSpPr txBox="1"/>
          <p:nvPr/>
        </p:nvSpPr>
        <p:spPr>
          <a:xfrm>
            <a:off x="68581" y="1382912"/>
            <a:ext cx="9006839" cy="707886"/>
          </a:xfrm>
          <a:prstGeom prst="rect">
            <a:avLst/>
          </a:prstGeom>
          <a:noFill/>
        </p:spPr>
        <p:txBody>
          <a:bodyPr wrap="square" rtlCol="0">
            <a:spAutoFit/>
          </a:bodyPr>
          <a:lstStyle/>
          <a:p>
            <a:pPr algn="ctr"/>
            <a:r>
              <a:rPr lang="en-US" sz="2000" dirty="0" smtClean="0">
                <a:solidFill>
                  <a:schemeClr val="bg1"/>
                </a:solidFill>
                <a:latin typeface="Book Antiqua" charset="0"/>
                <a:ea typeface="Book Antiqua" charset="0"/>
                <a:cs typeface="Book Antiqua" charset="0"/>
              </a:rPr>
              <a:t>The “ls” command has several flag options to display different information about the contents of the directory.</a:t>
            </a:r>
            <a:endParaRPr lang="en-US" sz="2000" dirty="0">
              <a:solidFill>
                <a:schemeClr val="bg1"/>
              </a:solidFill>
              <a:latin typeface="Book Antiqua" charset="0"/>
              <a:ea typeface="Book Antiqua" charset="0"/>
              <a:cs typeface="Book Antiqua" charset="0"/>
            </a:endParaRPr>
          </a:p>
        </p:txBody>
      </p:sp>
      <p:cxnSp>
        <p:nvCxnSpPr>
          <p:cNvPr id="7" name="Straight Arrow Connector 6"/>
          <p:cNvCxnSpPr/>
          <p:nvPr/>
        </p:nvCxnSpPr>
        <p:spPr>
          <a:xfrm flipV="1">
            <a:off x="2503170" y="2788980"/>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69970" y="2619703"/>
            <a:ext cx="410400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names of files and directories</a:t>
            </a:r>
            <a:endParaRPr lang="en-US" sz="2000" dirty="0">
              <a:solidFill>
                <a:schemeClr val="bg1"/>
              </a:solidFill>
              <a:latin typeface="Book Antiqua" charset="0"/>
              <a:ea typeface="Book Antiqua" charset="0"/>
              <a:cs typeface="Book Antiqua" charset="0"/>
            </a:endParaRPr>
          </a:p>
        </p:txBody>
      </p:sp>
      <p:cxnSp>
        <p:nvCxnSpPr>
          <p:cNvPr id="10" name="Straight Arrow Connector 9"/>
          <p:cNvCxnSpPr/>
          <p:nvPr/>
        </p:nvCxnSpPr>
        <p:spPr>
          <a:xfrm flipV="1">
            <a:off x="2503170" y="3461653"/>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69970" y="3131643"/>
            <a:ext cx="5505450"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Also lists any hidden files (ex. .alias, .</a:t>
            </a:r>
            <a:r>
              <a:rPr lang="en-US" sz="2000" dirty="0" err="1" smtClean="0">
                <a:solidFill>
                  <a:schemeClr val="bg1"/>
                </a:solidFill>
                <a:latin typeface="Book Antiqua" charset="0"/>
                <a:ea typeface="Book Antiqua" charset="0"/>
                <a:cs typeface="Book Antiqua" charset="0"/>
              </a:rPr>
              <a:t>bashrc</a:t>
            </a:r>
            <a:r>
              <a:rPr lang="en-US" sz="2000" dirty="0" smtClean="0">
                <a:solidFill>
                  <a:schemeClr val="bg1"/>
                </a:solidFill>
                <a:latin typeface="Book Antiqua" charset="0"/>
                <a:ea typeface="Book Antiqua" charset="0"/>
                <a:cs typeface="Book Antiqua" charset="0"/>
              </a:rPr>
              <a:t>, .</a:t>
            </a:r>
            <a:r>
              <a:rPr lang="en-US" sz="2000" dirty="0" err="1" smtClean="0">
                <a:solidFill>
                  <a:schemeClr val="bg1"/>
                </a:solidFill>
                <a:latin typeface="Book Antiqua" charset="0"/>
                <a:ea typeface="Book Antiqua" charset="0"/>
                <a:cs typeface="Book Antiqua" charset="0"/>
              </a:rPr>
              <a:t>cshrc</a:t>
            </a:r>
            <a:r>
              <a:rPr lang="en-US" sz="2000" dirty="0" smtClean="0">
                <a:solidFill>
                  <a:schemeClr val="bg1"/>
                </a:solidFill>
                <a:latin typeface="Book Antiqua" charset="0"/>
                <a:ea typeface="Book Antiqua" charset="0"/>
                <a:cs typeface="Book Antiqua" charset="0"/>
              </a:rPr>
              <a:t>)</a:t>
            </a:r>
            <a:endParaRPr lang="en-US" sz="2000" dirty="0">
              <a:solidFill>
                <a:schemeClr val="bg1"/>
              </a:solidFill>
              <a:latin typeface="Book Antiqua" charset="0"/>
              <a:ea typeface="Book Antiqua" charset="0"/>
              <a:cs typeface="Book Antiqua" charset="0"/>
            </a:endParaRPr>
          </a:p>
        </p:txBody>
      </p:sp>
      <p:cxnSp>
        <p:nvCxnSpPr>
          <p:cNvPr id="12" name="Straight Arrow Connector 11"/>
          <p:cNvCxnSpPr/>
          <p:nvPr/>
        </p:nvCxnSpPr>
        <p:spPr>
          <a:xfrm flipV="1">
            <a:off x="2503170" y="4193038"/>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9970" y="4038597"/>
            <a:ext cx="3150221"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file/directory details</a:t>
            </a:r>
            <a:endParaRPr lang="en-US" sz="2000" dirty="0">
              <a:solidFill>
                <a:schemeClr val="bg1"/>
              </a:solidFill>
              <a:latin typeface="Book Antiqua" charset="0"/>
              <a:ea typeface="Book Antiqua" charset="0"/>
              <a:cs typeface="Book Antiqua" charset="0"/>
            </a:endParaRPr>
          </a:p>
        </p:txBody>
      </p:sp>
      <p:sp>
        <p:nvSpPr>
          <p:cNvPr id="14" name="TextBox 13"/>
          <p:cNvSpPr txBox="1"/>
          <p:nvPr/>
        </p:nvSpPr>
        <p:spPr>
          <a:xfrm>
            <a:off x="2503170" y="5136889"/>
            <a:ext cx="6295313" cy="584775"/>
          </a:xfrm>
          <a:prstGeom prst="rect">
            <a:avLst/>
          </a:prstGeom>
          <a:noFill/>
        </p:spPr>
        <p:txBody>
          <a:bodyPr wrap="none" rtlCol="0">
            <a:spAutoFit/>
          </a:bodyPr>
          <a:lstStyle/>
          <a:p>
            <a:pPr lvl="0"/>
            <a:r>
              <a:rPr lang="en-US" sz="2000" dirty="0" smtClean="0">
                <a:solidFill>
                  <a:schemeClr val="bg1"/>
                </a:solidFill>
                <a:latin typeface="Book Antiqua"/>
                <a:ea typeface="Book Antiqua"/>
                <a:cs typeface="Book Antiqua"/>
                <a:sym typeface="Book Antiqua"/>
              </a:rPr>
              <a:t> </a:t>
            </a:r>
            <a:r>
              <a:rPr lang="en-US" sz="3200" dirty="0">
                <a:solidFill>
                  <a:schemeClr val="bg1"/>
                </a:solidFill>
                <a:latin typeface="Book Antiqua"/>
                <a:ea typeface="Book Antiqua"/>
                <a:cs typeface="Book Antiqua"/>
                <a:sym typeface="Book Antiqua"/>
              </a:rPr>
              <a:t>d{</a:t>
            </a:r>
            <a:r>
              <a:rPr lang="en-US" sz="3200" dirty="0" err="1">
                <a:solidFill>
                  <a:schemeClr val="bg1"/>
                </a:solidFill>
                <a:latin typeface="Book Antiqua"/>
                <a:ea typeface="Book Antiqua"/>
                <a:cs typeface="Book Antiqua"/>
                <a:sym typeface="Book Antiqua"/>
              </a:rPr>
              <a:t>rwx</a:t>
            </a:r>
            <a:r>
              <a:rPr lang="en-US" sz="3200" dirty="0">
                <a:solidFill>
                  <a:schemeClr val="bg1"/>
                </a:solidFill>
                <a:latin typeface="Book Antiqua"/>
                <a:ea typeface="Book Antiqua"/>
                <a:cs typeface="Book Antiqua"/>
                <a:sym typeface="Book Antiqua"/>
              </a:rPr>
              <a:t>}{</a:t>
            </a:r>
            <a:r>
              <a:rPr lang="en-US" sz="3200" dirty="0" err="1">
                <a:solidFill>
                  <a:schemeClr val="bg1"/>
                </a:solidFill>
                <a:latin typeface="Book Antiqua"/>
                <a:ea typeface="Book Antiqua"/>
                <a:cs typeface="Book Antiqua"/>
                <a:sym typeface="Book Antiqua"/>
              </a:rPr>
              <a:t>rwx</a:t>
            </a:r>
            <a:r>
              <a:rPr lang="en-US" sz="3200" dirty="0">
                <a:solidFill>
                  <a:schemeClr val="bg1"/>
                </a:solidFill>
                <a:latin typeface="Book Antiqua"/>
                <a:ea typeface="Book Antiqua"/>
                <a:cs typeface="Book Antiqua"/>
                <a:sym typeface="Book Antiqua"/>
              </a:rPr>
              <a:t>}{---}   #  owner </a:t>
            </a:r>
            <a:r>
              <a:rPr lang="en-US" sz="3200" dirty="0" smtClean="0">
                <a:solidFill>
                  <a:schemeClr val="bg1"/>
                </a:solidFill>
                <a:latin typeface="Book Antiqua"/>
                <a:ea typeface="Book Antiqua"/>
                <a:cs typeface="Book Antiqua"/>
                <a:sym typeface="Book Antiqua"/>
              </a:rPr>
              <a:t>group</a:t>
            </a:r>
            <a:endParaRPr lang="en-US" sz="3200" dirty="0">
              <a:solidFill>
                <a:schemeClr val="bg1"/>
              </a:solidFill>
              <a:latin typeface="Book Antiqua"/>
              <a:ea typeface="Book Antiqua"/>
              <a:cs typeface="Book Antiqua"/>
              <a:sym typeface="Book Antiqua"/>
            </a:endParaRPr>
          </a:p>
        </p:txBody>
      </p:sp>
      <p:cxnSp>
        <p:nvCxnSpPr>
          <p:cNvPr id="15" name="Straight Arrow Connector 14"/>
          <p:cNvCxnSpPr/>
          <p:nvPr/>
        </p:nvCxnSpPr>
        <p:spPr>
          <a:xfrm flipH="1">
            <a:off x="3330537" y="5765118"/>
            <a:ext cx="3810" cy="4419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279227" y="5765118"/>
            <a:ext cx="3810" cy="4419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224107" y="5765118"/>
            <a:ext cx="3810" cy="44196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025004" y="6331264"/>
            <a:ext cx="611065" cy="338554"/>
          </a:xfrm>
          <a:prstGeom prst="rect">
            <a:avLst/>
          </a:prstGeom>
          <a:noFill/>
        </p:spPr>
        <p:txBody>
          <a:bodyPr wrap="none" rtlCol="0">
            <a:spAutoFit/>
          </a:bodyPr>
          <a:lstStyle/>
          <a:p>
            <a:r>
              <a:rPr lang="en-US" sz="1600" smtClean="0">
                <a:solidFill>
                  <a:schemeClr val="bg1"/>
                </a:solidFill>
                <a:latin typeface="Book Antiqua" charset="0"/>
                <a:ea typeface="Book Antiqua" charset="0"/>
                <a:cs typeface="Book Antiqua" charset="0"/>
              </a:rPr>
              <a:t>User</a:t>
            </a:r>
            <a:endParaRPr lang="en-US" sz="1600">
              <a:solidFill>
                <a:schemeClr val="bg1"/>
              </a:solidFill>
              <a:latin typeface="Book Antiqua" charset="0"/>
              <a:ea typeface="Book Antiqua" charset="0"/>
              <a:cs typeface="Book Antiqua" charset="0"/>
            </a:endParaRPr>
          </a:p>
        </p:txBody>
      </p:sp>
      <p:sp>
        <p:nvSpPr>
          <p:cNvPr id="19" name="TextBox 18"/>
          <p:cNvSpPr txBox="1"/>
          <p:nvPr/>
        </p:nvSpPr>
        <p:spPr>
          <a:xfrm>
            <a:off x="3887933" y="6328763"/>
            <a:ext cx="782587" cy="338554"/>
          </a:xfrm>
          <a:prstGeom prst="rect">
            <a:avLst/>
          </a:prstGeom>
          <a:noFill/>
        </p:spPr>
        <p:txBody>
          <a:bodyPr wrap="none" rtlCol="0">
            <a:spAutoFit/>
          </a:bodyPr>
          <a:lstStyle/>
          <a:p>
            <a:r>
              <a:rPr lang="en-US" sz="1600" dirty="0" smtClean="0">
                <a:solidFill>
                  <a:schemeClr val="bg1"/>
                </a:solidFill>
                <a:latin typeface="Book Antiqua" charset="0"/>
                <a:ea typeface="Book Antiqua" charset="0"/>
                <a:cs typeface="Book Antiqua" charset="0"/>
              </a:rPr>
              <a:t>Group</a:t>
            </a:r>
            <a:endParaRPr lang="en-US" sz="1600" dirty="0">
              <a:solidFill>
                <a:schemeClr val="bg1"/>
              </a:solidFill>
              <a:latin typeface="Book Antiqua" charset="0"/>
              <a:ea typeface="Book Antiqua" charset="0"/>
              <a:cs typeface="Book Antiqua" charset="0"/>
            </a:endParaRPr>
          </a:p>
        </p:txBody>
      </p:sp>
      <p:sp>
        <p:nvSpPr>
          <p:cNvPr id="20" name="TextBox 19"/>
          <p:cNvSpPr txBox="1"/>
          <p:nvPr/>
        </p:nvSpPr>
        <p:spPr>
          <a:xfrm>
            <a:off x="4922384" y="6328763"/>
            <a:ext cx="800219" cy="338554"/>
          </a:xfrm>
          <a:prstGeom prst="rect">
            <a:avLst/>
          </a:prstGeom>
          <a:noFill/>
        </p:spPr>
        <p:txBody>
          <a:bodyPr wrap="none" rtlCol="0">
            <a:spAutoFit/>
          </a:bodyPr>
          <a:lstStyle/>
          <a:p>
            <a:r>
              <a:rPr lang="en-US" sz="1600" dirty="0" smtClean="0">
                <a:solidFill>
                  <a:schemeClr val="bg1"/>
                </a:solidFill>
                <a:latin typeface="Book Antiqua" charset="0"/>
                <a:ea typeface="Book Antiqua" charset="0"/>
                <a:cs typeface="Book Antiqua" charset="0"/>
              </a:rPr>
              <a:t>Others</a:t>
            </a:r>
            <a:endParaRPr lang="en-US" sz="16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145968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Directory Contents</a:t>
            </a:r>
            <a:endParaRPr dirty="0">
              <a:solidFill>
                <a:schemeClr val="bg1"/>
              </a:solidFill>
            </a:endParaRPr>
          </a:p>
        </p:txBody>
      </p:sp>
      <p:sp>
        <p:nvSpPr>
          <p:cNvPr id="305" name="Shape 305"/>
          <p:cNvSpPr/>
          <p:nvPr/>
        </p:nvSpPr>
        <p:spPr>
          <a:xfrm>
            <a:off x="750570" y="258699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a:t>
            </a:r>
            <a:endParaRPr sz="1600" dirty="0">
              <a:latin typeface="Courier New" charset="0"/>
              <a:ea typeface="Courier New" charset="0"/>
              <a:cs typeface="Courier New" charset="0"/>
            </a:endParaRPr>
          </a:p>
        </p:txBody>
      </p:sp>
      <p:sp>
        <p:nvSpPr>
          <p:cNvPr id="306" name="Shape 306"/>
          <p:cNvSpPr/>
          <p:nvPr/>
        </p:nvSpPr>
        <p:spPr>
          <a:xfrm>
            <a:off x="750570" y="468220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t>
            </a:r>
            <a:r>
              <a:rPr lang="en-US" sz="2000" dirty="0" err="1">
                <a:solidFill>
                  <a:schemeClr val="lt1"/>
                </a:solidFill>
                <a:latin typeface="Courier New" charset="0"/>
                <a:ea typeface="Courier New" charset="0"/>
                <a:cs typeface="Courier New" charset="0"/>
                <a:sym typeface="Lustria"/>
              </a:rPr>
              <a:t>lrt</a:t>
            </a:r>
            <a:endParaRPr sz="1600" dirty="0">
              <a:latin typeface="Courier New" charset="0"/>
              <a:ea typeface="Courier New" charset="0"/>
              <a:cs typeface="Courier New" charset="0"/>
            </a:endParaRPr>
          </a:p>
        </p:txBody>
      </p:sp>
      <p:sp>
        <p:nvSpPr>
          <p:cNvPr id="307" name="Shape 307"/>
          <p:cNvSpPr/>
          <p:nvPr/>
        </p:nvSpPr>
        <p:spPr>
          <a:xfrm>
            <a:off x="750570" y="3983800"/>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ourier New" charset="0"/>
                <a:ea typeface="Courier New" charset="0"/>
                <a:cs typeface="Courier New" charset="0"/>
                <a:sym typeface="Lustria"/>
              </a:rPr>
              <a:t>ls  -l</a:t>
            </a:r>
            <a:endParaRPr sz="1600">
              <a:latin typeface="Courier New" charset="0"/>
              <a:ea typeface="Courier New" charset="0"/>
              <a:cs typeface="Courier New" charset="0"/>
            </a:endParaRPr>
          </a:p>
        </p:txBody>
      </p:sp>
      <p:sp>
        <p:nvSpPr>
          <p:cNvPr id="308" name="Shape 308"/>
          <p:cNvSpPr/>
          <p:nvPr/>
        </p:nvSpPr>
        <p:spPr>
          <a:xfrm>
            <a:off x="750570" y="3285395"/>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ourier New" charset="0"/>
                <a:ea typeface="Courier New" charset="0"/>
                <a:cs typeface="Courier New" charset="0"/>
                <a:sym typeface="Lustria"/>
              </a:rPr>
              <a:t>ls  -a</a:t>
            </a:r>
            <a:endParaRPr sz="1600" dirty="0">
              <a:latin typeface="Courier New" charset="0"/>
              <a:ea typeface="Courier New" charset="0"/>
              <a:cs typeface="Courier New" charset="0"/>
            </a:endParaRPr>
          </a:p>
        </p:txBody>
      </p:sp>
      <p:sp>
        <p:nvSpPr>
          <p:cNvPr id="3" name="TextBox 2"/>
          <p:cNvSpPr txBox="1"/>
          <p:nvPr/>
        </p:nvSpPr>
        <p:spPr>
          <a:xfrm>
            <a:off x="68581" y="1382912"/>
            <a:ext cx="9006839" cy="707886"/>
          </a:xfrm>
          <a:prstGeom prst="rect">
            <a:avLst/>
          </a:prstGeom>
          <a:noFill/>
        </p:spPr>
        <p:txBody>
          <a:bodyPr wrap="square" rtlCol="0">
            <a:spAutoFit/>
          </a:bodyPr>
          <a:lstStyle/>
          <a:p>
            <a:pPr algn="ctr"/>
            <a:r>
              <a:rPr lang="en-US" sz="2000" dirty="0" smtClean="0">
                <a:solidFill>
                  <a:schemeClr val="bg1"/>
                </a:solidFill>
                <a:latin typeface="Book Antiqua" charset="0"/>
                <a:ea typeface="Book Antiqua" charset="0"/>
                <a:cs typeface="Book Antiqua" charset="0"/>
              </a:rPr>
              <a:t>The “ls” command has several flag options to display different information about the contents of the directory.</a:t>
            </a:r>
            <a:endParaRPr lang="en-US" sz="2000" dirty="0">
              <a:solidFill>
                <a:schemeClr val="bg1"/>
              </a:solidFill>
              <a:latin typeface="Book Antiqua" charset="0"/>
              <a:ea typeface="Book Antiqua" charset="0"/>
              <a:cs typeface="Book Antiqua" charset="0"/>
            </a:endParaRPr>
          </a:p>
        </p:txBody>
      </p:sp>
      <p:cxnSp>
        <p:nvCxnSpPr>
          <p:cNvPr id="7" name="Straight Arrow Connector 6"/>
          <p:cNvCxnSpPr/>
          <p:nvPr/>
        </p:nvCxnSpPr>
        <p:spPr>
          <a:xfrm flipV="1">
            <a:off x="2503170" y="2788980"/>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69970" y="2619703"/>
            <a:ext cx="410400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names of files and directories</a:t>
            </a:r>
            <a:endParaRPr lang="en-US" sz="2000" dirty="0">
              <a:solidFill>
                <a:schemeClr val="bg1"/>
              </a:solidFill>
              <a:latin typeface="Book Antiqua" charset="0"/>
              <a:ea typeface="Book Antiqua" charset="0"/>
              <a:cs typeface="Book Antiqua" charset="0"/>
            </a:endParaRPr>
          </a:p>
        </p:txBody>
      </p:sp>
      <p:cxnSp>
        <p:nvCxnSpPr>
          <p:cNvPr id="10" name="Straight Arrow Connector 9"/>
          <p:cNvCxnSpPr/>
          <p:nvPr/>
        </p:nvCxnSpPr>
        <p:spPr>
          <a:xfrm flipV="1">
            <a:off x="2503170" y="3461653"/>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69970" y="3131643"/>
            <a:ext cx="5505450"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Also lists any hidden files (ex. .alias, .</a:t>
            </a:r>
            <a:r>
              <a:rPr lang="en-US" sz="2000" dirty="0" err="1" smtClean="0">
                <a:solidFill>
                  <a:schemeClr val="bg1"/>
                </a:solidFill>
                <a:latin typeface="Book Antiqua" charset="0"/>
                <a:ea typeface="Book Antiqua" charset="0"/>
                <a:cs typeface="Book Antiqua" charset="0"/>
              </a:rPr>
              <a:t>bashrc</a:t>
            </a:r>
            <a:r>
              <a:rPr lang="en-US" sz="2000" dirty="0" smtClean="0">
                <a:solidFill>
                  <a:schemeClr val="bg1"/>
                </a:solidFill>
                <a:latin typeface="Book Antiqua" charset="0"/>
                <a:ea typeface="Book Antiqua" charset="0"/>
                <a:cs typeface="Book Antiqua" charset="0"/>
              </a:rPr>
              <a:t>, .</a:t>
            </a:r>
            <a:r>
              <a:rPr lang="en-US" sz="2000" dirty="0" err="1" smtClean="0">
                <a:solidFill>
                  <a:schemeClr val="bg1"/>
                </a:solidFill>
                <a:latin typeface="Book Antiqua" charset="0"/>
                <a:ea typeface="Book Antiqua" charset="0"/>
                <a:cs typeface="Book Antiqua" charset="0"/>
              </a:rPr>
              <a:t>cshrc</a:t>
            </a:r>
            <a:r>
              <a:rPr lang="en-US" sz="2000" dirty="0" smtClean="0">
                <a:solidFill>
                  <a:schemeClr val="bg1"/>
                </a:solidFill>
                <a:latin typeface="Book Antiqua" charset="0"/>
                <a:ea typeface="Book Antiqua" charset="0"/>
                <a:cs typeface="Book Antiqua" charset="0"/>
              </a:rPr>
              <a:t>)</a:t>
            </a:r>
            <a:endParaRPr lang="en-US" sz="2000" dirty="0">
              <a:solidFill>
                <a:schemeClr val="bg1"/>
              </a:solidFill>
              <a:latin typeface="Book Antiqua" charset="0"/>
              <a:ea typeface="Book Antiqua" charset="0"/>
              <a:cs typeface="Book Antiqua" charset="0"/>
            </a:endParaRPr>
          </a:p>
        </p:txBody>
      </p:sp>
      <p:cxnSp>
        <p:nvCxnSpPr>
          <p:cNvPr id="12" name="Straight Arrow Connector 11"/>
          <p:cNvCxnSpPr/>
          <p:nvPr/>
        </p:nvCxnSpPr>
        <p:spPr>
          <a:xfrm flipV="1">
            <a:off x="2503170" y="4193038"/>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9970" y="4038597"/>
            <a:ext cx="3150221"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file/directory details</a:t>
            </a:r>
            <a:endParaRPr lang="en-US" sz="2000" dirty="0">
              <a:solidFill>
                <a:schemeClr val="bg1"/>
              </a:solidFill>
              <a:latin typeface="Book Antiqua" charset="0"/>
              <a:ea typeface="Book Antiqua" charset="0"/>
              <a:cs typeface="Book Antiqua" charset="0"/>
            </a:endParaRPr>
          </a:p>
        </p:txBody>
      </p:sp>
      <p:cxnSp>
        <p:nvCxnSpPr>
          <p:cNvPr id="21" name="Straight Arrow Connector 20"/>
          <p:cNvCxnSpPr/>
          <p:nvPr/>
        </p:nvCxnSpPr>
        <p:spPr>
          <a:xfrm flipV="1">
            <a:off x="2541270" y="4943037"/>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69970" y="4739295"/>
            <a:ext cx="3510898"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the most recent files last</a:t>
            </a:r>
            <a:endParaRPr lang="en-US" sz="20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1973239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smtClean="0">
                <a:solidFill>
                  <a:schemeClr val="bg1"/>
                </a:solidFill>
                <a:latin typeface="Book Antiqua"/>
                <a:ea typeface="Book Antiqua"/>
                <a:cs typeface="Book Antiqua"/>
                <a:sym typeface="Book Antiqua"/>
              </a:rPr>
              <a:t>Save Some Time</a:t>
            </a:r>
            <a:endParaRPr dirty="0">
              <a:solidFill>
                <a:schemeClr val="bg1"/>
              </a:solidFill>
            </a:endParaRPr>
          </a:p>
        </p:txBody>
      </p:sp>
      <p:sp>
        <p:nvSpPr>
          <p:cNvPr id="3" name="TextBox 2"/>
          <p:cNvSpPr txBox="1"/>
          <p:nvPr/>
        </p:nvSpPr>
        <p:spPr>
          <a:xfrm>
            <a:off x="628650" y="1490634"/>
            <a:ext cx="8195310" cy="3170099"/>
          </a:xfrm>
          <a:prstGeom prst="rect">
            <a:avLst/>
          </a:prstGeom>
          <a:noFill/>
        </p:spPr>
        <p:txBody>
          <a:bodyPr wrap="square" rtlCol="0">
            <a:spAutoFit/>
          </a:bodyPr>
          <a:lstStyle/>
          <a:p>
            <a:r>
              <a:rPr lang="en-US" sz="2000" b="1" dirty="0" smtClean="0">
                <a:solidFill>
                  <a:schemeClr val="bg1"/>
                </a:solidFill>
                <a:latin typeface="Book Antiqua" charset="0"/>
                <a:ea typeface="Book Antiqua" charset="0"/>
                <a:cs typeface="Book Antiqua" charset="0"/>
              </a:rPr>
              <a:t>Filename Completion:</a:t>
            </a:r>
          </a:p>
          <a:p>
            <a:r>
              <a:rPr lang="en-US" sz="2000" dirty="0" smtClean="0">
                <a:solidFill>
                  <a:schemeClr val="bg1"/>
                </a:solidFill>
                <a:latin typeface="Book Antiqua" charset="0"/>
                <a:ea typeface="Book Antiqua" charset="0"/>
                <a:cs typeface="Book Antiqua" charset="0"/>
              </a:rPr>
              <a:t>Type: </a:t>
            </a:r>
          </a:p>
          <a:p>
            <a:endParaRPr lang="en-US" sz="2000" dirty="0">
              <a:solidFill>
                <a:schemeClr val="bg1"/>
              </a:solidFill>
              <a:latin typeface="Book Antiqua" charset="0"/>
              <a:ea typeface="Book Antiqua" charset="0"/>
              <a:cs typeface="Book Antiqua" charset="0"/>
            </a:endParaRPr>
          </a:p>
          <a:p>
            <a:endParaRPr lang="en-US" sz="2000" dirty="0" smtClean="0">
              <a:solidFill>
                <a:schemeClr val="bg1"/>
              </a:solidFill>
              <a:latin typeface="Book Antiqua" charset="0"/>
              <a:ea typeface="Book Antiqua" charset="0"/>
              <a:cs typeface="Book Antiqua" charset="0"/>
            </a:endParaRPr>
          </a:p>
          <a:p>
            <a:r>
              <a:rPr lang="en-US" sz="2000" dirty="0" smtClean="0">
                <a:solidFill>
                  <a:schemeClr val="bg1"/>
                </a:solidFill>
                <a:latin typeface="Book Antiqua" charset="0"/>
                <a:ea typeface="Book Antiqua" charset="0"/>
                <a:cs typeface="Book Antiqua" charset="0"/>
              </a:rPr>
              <a:t>And then hit tab. You should see the rest of the word “Desktop” appear, now hit enter. </a:t>
            </a:r>
          </a:p>
          <a:p>
            <a:endParaRPr lang="en-US" sz="2000" dirty="0">
              <a:solidFill>
                <a:schemeClr val="bg1"/>
              </a:solidFill>
              <a:latin typeface="Book Antiqua" charset="0"/>
              <a:ea typeface="Book Antiqua" charset="0"/>
              <a:cs typeface="Book Antiqua" charset="0"/>
            </a:endParaRPr>
          </a:p>
          <a:p>
            <a:r>
              <a:rPr lang="en-US" sz="2000" b="1" dirty="0" smtClean="0">
                <a:solidFill>
                  <a:schemeClr val="bg1"/>
                </a:solidFill>
                <a:latin typeface="Book Antiqua" charset="0"/>
                <a:ea typeface="Book Antiqua" charset="0"/>
                <a:cs typeface="Book Antiqua" charset="0"/>
              </a:rPr>
              <a:t>History:</a:t>
            </a:r>
          </a:p>
          <a:p>
            <a:r>
              <a:rPr lang="en-US" sz="2000" dirty="0" smtClean="0">
                <a:solidFill>
                  <a:schemeClr val="bg1"/>
                </a:solidFill>
                <a:latin typeface="Book Antiqua" charset="0"/>
                <a:ea typeface="Book Antiqua" charset="0"/>
                <a:cs typeface="Book Antiqua" charset="0"/>
              </a:rPr>
              <a:t>You can use the ⬆ key to scroll through previously submitted commands</a:t>
            </a:r>
          </a:p>
        </p:txBody>
      </p:sp>
      <p:sp>
        <p:nvSpPr>
          <p:cNvPr id="4" name="TextBox 3"/>
          <p:cNvSpPr txBox="1"/>
          <p:nvPr/>
        </p:nvSpPr>
        <p:spPr>
          <a:xfrm>
            <a:off x="1361284" y="2198520"/>
            <a:ext cx="1371600" cy="461665"/>
          </a:xfrm>
          <a:prstGeom prst="rect">
            <a:avLst/>
          </a:prstGeom>
          <a:noFill/>
          <a:ln>
            <a:solidFill>
              <a:schemeClr val="bg1"/>
            </a:solidFill>
          </a:ln>
        </p:spPr>
        <p:txBody>
          <a:bodyPr wrap="square" rtlCol="0">
            <a:spAutoFit/>
          </a:bodyPr>
          <a:lstStyle/>
          <a:p>
            <a:pPr algn="ctr"/>
            <a:r>
              <a:rPr lang="en-US" sz="2400" smtClean="0">
                <a:solidFill>
                  <a:schemeClr val="bg1"/>
                </a:solidFill>
                <a:latin typeface="Courier New" charset="0"/>
                <a:ea typeface="Courier New" charset="0"/>
                <a:cs typeface="Courier New" charset="0"/>
              </a:rPr>
              <a:t>ls Des</a:t>
            </a:r>
            <a:endParaRPr lang="en-US" sz="2400">
              <a:solidFill>
                <a:schemeClr val="bg1"/>
              </a:solidFill>
              <a:latin typeface="Courier New" charset="0"/>
              <a:ea typeface="Courier New" charset="0"/>
              <a:cs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703275" y="234463"/>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Changing Directories</a:t>
            </a:r>
            <a:endParaRPr>
              <a:solidFill>
                <a:schemeClr val="bg1"/>
              </a:solidFill>
            </a:endParaRPr>
          </a:p>
        </p:txBody>
      </p:sp>
      <p:sp>
        <p:nvSpPr>
          <p:cNvPr id="4" name="TextBox 3"/>
          <p:cNvSpPr txBox="1"/>
          <p:nvPr/>
        </p:nvSpPr>
        <p:spPr>
          <a:xfrm>
            <a:off x="703275" y="1204913"/>
            <a:ext cx="606768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create a new directory </a:t>
            </a:r>
            <a:r>
              <a:rPr lang="en-US" sz="2000" smtClean="0">
                <a:solidFill>
                  <a:schemeClr val="bg1"/>
                </a:solidFill>
                <a:latin typeface="Book Antiqua" charset="0"/>
                <a:ea typeface="Book Antiqua" charset="0"/>
                <a:cs typeface="Book Antiqua" charset="0"/>
              </a:rPr>
              <a:t>using the command:</a:t>
            </a:r>
            <a:endParaRPr lang="en-US" sz="2000">
              <a:solidFill>
                <a:schemeClr val="bg1"/>
              </a:solidFill>
              <a:latin typeface="Book Antiqua" charset="0"/>
              <a:ea typeface="Book Antiqua" charset="0"/>
              <a:cs typeface="Book Antiqua" charset="0"/>
            </a:endParaRPr>
          </a:p>
        </p:txBody>
      </p:sp>
      <p:sp>
        <p:nvSpPr>
          <p:cNvPr id="20" name="TextBox 19"/>
          <p:cNvSpPr txBox="1"/>
          <p:nvPr/>
        </p:nvSpPr>
        <p:spPr>
          <a:xfrm>
            <a:off x="1991326" y="1713698"/>
            <a:ext cx="5189220" cy="461665"/>
          </a:xfrm>
          <a:prstGeom prst="rect">
            <a:avLst/>
          </a:prstGeom>
          <a:noFill/>
          <a:ln>
            <a:solidFill>
              <a:schemeClr val="bg1"/>
            </a:solidFill>
          </a:ln>
        </p:spPr>
        <p:txBody>
          <a:bodyPr wrap="square" rtlCol="0">
            <a:spAutoFit/>
          </a:bodyPr>
          <a:lstStyle/>
          <a:p>
            <a:pPr algn="ctr"/>
            <a:r>
              <a:rPr lang="en-US" sz="2400" dirty="0" err="1" smtClean="0">
                <a:solidFill>
                  <a:schemeClr val="bg1"/>
                </a:solidFill>
                <a:latin typeface="Courier New" charset="0"/>
                <a:ea typeface="Courier New" charset="0"/>
                <a:cs typeface="Courier New" charset="0"/>
              </a:rPr>
              <a:t>mkdir</a:t>
            </a:r>
            <a:r>
              <a:rPr lang="en-US" sz="2400" dirty="0" smtClean="0">
                <a:solidFill>
                  <a:schemeClr val="bg1"/>
                </a:solidFill>
                <a:latin typeface="Courier New" charset="0"/>
                <a:ea typeface="Courier New" charset="0"/>
                <a:cs typeface="Courier New" charset="0"/>
              </a:rPr>
              <a:t> &lt;new directory name&gt;</a:t>
            </a:r>
            <a:endParaRPr lang="en-US" sz="2400" dirty="0">
              <a:solidFill>
                <a:schemeClr val="bg1"/>
              </a:solidFill>
              <a:latin typeface="Courier New" charset="0"/>
              <a:ea typeface="Courier New" charset="0"/>
              <a:cs typeface="Courier New" charset="0"/>
            </a:endParaRPr>
          </a:p>
        </p:txBody>
      </p:sp>
      <p:sp>
        <p:nvSpPr>
          <p:cNvPr id="21" name="TextBox 20"/>
          <p:cNvSpPr txBox="1"/>
          <p:nvPr/>
        </p:nvSpPr>
        <p:spPr>
          <a:xfrm>
            <a:off x="703275" y="2284038"/>
            <a:ext cx="625042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Try this by making a new directory named “Practice”</a:t>
            </a:r>
          </a:p>
        </p:txBody>
      </p:sp>
      <p:sp>
        <p:nvSpPr>
          <p:cNvPr id="22" name="TextBox 21"/>
          <p:cNvSpPr txBox="1"/>
          <p:nvPr/>
        </p:nvSpPr>
        <p:spPr>
          <a:xfrm>
            <a:off x="3461334" y="4594269"/>
            <a:ext cx="2249204" cy="461665"/>
          </a:xfrm>
          <a:prstGeom prst="rect">
            <a:avLst/>
          </a:prstGeom>
          <a:noFill/>
          <a:ln>
            <a:solidFill>
              <a:schemeClr val="bg1"/>
            </a:solidFill>
          </a:ln>
        </p:spPr>
        <p:txBody>
          <a:bodyPr wrap="square" rtlCol="0">
            <a:spAutoFit/>
          </a:bodyPr>
          <a:lstStyle/>
          <a:p>
            <a:pPr algn="ctr"/>
            <a:r>
              <a:rPr lang="en-US" sz="2400" smtClean="0">
                <a:solidFill>
                  <a:schemeClr val="bg1"/>
                </a:solidFill>
                <a:latin typeface="Courier New" charset="0"/>
                <a:ea typeface="Courier New" charset="0"/>
                <a:cs typeface="Courier New" charset="0"/>
              </a:rPr>
              <a:t>cd Practice</a:t>
            </a:r>
            <a:endParaRPr lang="en-US" sz="2400" dirty="0">
              <a:solidFill>
                <a:schemeClr val="bg1"/>
              </a:solidFill>
              <a:latin typeface="Courier New" charset="0"/>
              <a:ea typeface="Courier New" charset="0"/>
              <a:cs typeface="Courier New" charset="0"/>
            </a:endParaRPr>
          </a:p>
        </p:txBody>
      </p:sp>
      <p:sp>
        <p:nvSpPr>
          <p:cNvPr id="23" name="TextBox 22"/>
          <p:cNvSpPr txBox="1"/>
          <p:nvPr/>
        </p:nvSpPr>
        <p:spPr>
          <a:xfrm>
            <a:off x="703274" y="5164609"/>
            <a:ext cx="8097825" cy="1323439"/>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Try running </a:t>
            </a:r>
            <a:r>
              <a:rPr lang="en-US" sz="2000" dirty="0" err="1" smtClean="0">
                <a:solidFill>
                  <a:schemeClr val="bg1"/>
                </a:solidFill>
                <a:latin typeface="Courier New" charset="0"/>
                <a:ea typeface="Courier New" charset="0"/>
                <a:cs typeface="Courier New" charset="0"/>
              </a:rPr>
              <a:t>pwd,</a:t>
            </a:r>
            <a:r>
              <a:rPr lang="en-US" sz="2000" dirty="0" err="1" smtClean="0">
                <a:solidFill>
                  <a:schemeClr val="bg1"/>
                </a:solidFill>
                <a:latin typeface="Book Antiqua" charset="0"/>
                <a:ea typeface="Book Antiqua" charset="0"/>
                <a:cs typeface="Book Antiqua" charset="0"/>
              </a:rPr>
              <a:t>this</a:t>
            </a:r>
            <a:r>
              <a:rPr lang="en-US" sz="2000" dirty="0" smtClean="0">
                <a:solidFill>
                  <a:schemeClr val="bg1"/>
                </a:solidFill>
                <a:latin typeface="Book Antiqua" charset="0"/>
                <a:ea typeface="Book Antiqua" charset="0"/>
                <a:cs typeface="Book Antiqua" charset="0"/>
              </a:rPr>
              <a:t> should return </a:t>
            </a:r>
            <a:r>
              <a:rPr lang="en-US" sz="2000" dirty="0" smtClean="0">
                <a:solidFill>
                  <a:schemeClr val="bg1"/>
                </a:solidFill>
                <a:latin typeface="Courier New" charset="0"/>
                <a:ea typeface="Courier New" charset="0"/>
                <a:cs typeface="Courier New" charset="0"/>
              </a:rPr>
              <a:t>/home/</a:t>
            </a:r>
            <a:r>
              <a:rPr lang="en-US" sz="2000" dirty="0" err="1" smtClean="0">
                <a:solidFill>
                  <a:schemeClr val="bg1"/>
                </a:solidFill>
                <a:latin typeface="Courier New" charset="0"/>
                <a:ea typeface="Courier New" charset="0"/>
                <a:cs typeface="Courier New" charset="0"/>
              </a:rPr>
              <a:t>nmrclass</a:t>
            </a:r>
            <a:r>
              <a:rPr lang="en-US" sz="2000" dirty="0" smtClean="0">
                <a:solidFill>
                  <a:schemeClr val="bg1"/>
                </a:solidFill>
                <a:latin typeface="Courier New" charset="0"/>
                <a:ea typeface="Courier New" charset="0"/>
                <a:cs typeface="Courier New" charset="0"/>
              </a:rPr>
              <a:t>/Practice</a:t>
            </a:r>
          </a:p>
          <a:p>
            <a:endParaRPr lang="en-US" sz="2000" dirty="0">
              <a:solidFill>
                <a:schemeClr val="bg1"/>
              </a:solidFill>
              <a:latin typeface="Book Antiqua" charset="0"/>
              <a:ea typeface="Book Antiqua" charset="0"/>
              <a:cs typeface="Book Antiqua" charset="0"/>
            </a:endParaRPr>
          </a:p>
          <a:p>
            <a:r>
              <a:rPr lang="en-US" sz="2000" dirty="0" smtClean="0">
                <a:solidFill>
                  <a:schemeClr val="bg1"/>
                </a:solidFill>
                <a:latin typeface="Book Antiqua" charset="0"/>
                <a:ea typeface="Book Antiqua" charset="0"/>
                <a:cs typeface="Book Antiqua" charset="0"/>
              </a:rPr>
              <a:t>Now run </a:t>
            </a:r>
            <a:r>
              <a:rPr lang="en-US" sz="2000" dirty="0" smtClean="0">
                <a:solidFill>
                  <a:schemeClr val="bg1"/>
                </a:solidFill>
                <a:latin typeface="Courier New" charset="0"/>
                <a:ea typeface="Courier New" charset="0"/>
                <a:cs typeface="Courier New" charset="0"/>
              </a:rPr>
              <a:t>ls</a:t>
            </a:r>
            <a:r>
              <a:rPr lang="en-US" sz="2000" dirty="0" smtClean="0">
                <a:solidFill>
                  <a:schemeClr val="bg1"/>
                </a:solidFill>
                <a:latin typeface="Book Antiqua" charset="0"/>
                <a:ea typeface="Book Antiqua" charset="0"/>
                <a:cs typeface="Book Antiqua" charset="0"/>
              </a:rPr>
              <a:t>, nothing should output since the directory “Practice” is empty </a:t>
            </a:r>
            <a:endParaRPr lang="en-US" sz="2000" dirty="0">
              <a:solidFill>
                <a:schemeClr val="bg1"/>
              </a:solidFill>
              <a:latin typeface="Book Antiqua" charset="0"/>
              <a:ea typeface="Book Antiqua" charset="0"/>
              <a:cs typeface="Book Antiqua" charset="0"/>
            </a:endParaRPr>
          </a:p>
        </p:txBody>
      </p:sp>
      <p:sp>
        <p:nvSpPr>
          <p:cNvPr id="8" name="TextBox 7"/>
          <p:cNvSpPr txBox="1"/>
          <p:nvPr/>
        </p:nvSpPr>
        <p:spPr>
          <a:xfrm>
            <a:off x="703275" y="3416547"/>
            <a:ext cx="7149714" cy="1015663"/>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Now when you run </a:t>
            </a:r>
            <a:r>
              <a:rPr lang="en-US" sz="2000" dirty="0" smtClean="0">
                <a:solidFill>
                  <a:schemeClr val="bg1"/>
                </a:solidFill>
                <a:latin typeface="Courier New" charset="0"/>
                <a:ea typeface="Courier New" charset="0"/>
                <a:cs typeface="Courier New" charset="0"/>
              </a:rPr>
              <a:t>ls</a:t>
            </a:r>
            <a:r>
              <a:rPr lang="en-US" sz="2000" dirty="0" smtClean="0">
                <a:solidFill>
                  <a:schemeClr val="bg1"/>
                </a:solidFill>
                <a:latin typeface="Book Antiqua" charset="0"/>
                <a:ea typeface="Book Antiqua" charset="0"/>
                <a:cs typeface="Book Antiqua" charset="0"/>
              </a:rPr>
              <a:t> you should see Practice listed.</a:t>
            </a:r>
          </a:p>
          <a:p>
            <a:endParaRPr lang="en-US" sz="2000" dirty="0">
              <a:solidFill>
                <a:schemeClr val="bg1"/>
              </a:solidFill>
              <a:latin typeface="Book Antiqua" charset="0"/>
              <a:ea typeface="Book Antiqua" charset="0"/>
              <a:cs typeface="Book Antiqua" charset="0"/>
            </a:endParaRPr>
          </a:p>
          <a:p>
            <a:r>
              <a:rPr lang="en-US" sz="2000" dirty="0" smtClean="0">
                <a:solidFill>
                  <a:schemeClr val="bg1"/>
                </a:solidFill>
                <a:latin typeface="Book Antiqua" charset="0"/>
                <a:ea typeface="Book Antiqua" charset="0"/>
                <a:cs typeface="Book Antiqua" charset="0"/>
              </a:rPr>
              <a:t>You can now change directories to get to practice by running:</a:t>
            </a:r>
            <a:endParaRPr lang="en-US" sz="2000" dirty="0">
              <a:solidFill>
                <a:schemeClr val="bg1"/>
              </a:solidFill>
              <a:latin typeface="Book Antiqua" charset="0"/>
              <a:ea typeface="Book Antiqua" charset="0"/>
              <a:cs typeface="Book Antiqua" charset="0"/>
            </a:endParaRPr>
          </a:p>
        </p:txBody>
      </p:sp>
      <p:sp>
        <p:nvSpPr>
          <p:cNvPr id="9" name="TextBox 8"/>
          <p:cNvSpPr txBox="1"/>
          <p:nvPr/>
        </p:nvSpPr>
        <p:spPr>
          <a:xfrm>
            <a:off x="1991326" y="2852356"/>
            <a:ext cx="5189220" cy="461665"/>
          </a:xfrm>
          <a:prstGeom prst="rect">
            <a:avLst/>
          </a:prstGeom>
          <a:noFill/>
          <a:ln>
            <a:solidFill>
              <a:schemeClr val="bg1"/>
            </a:solidFill>
          </a:ln>
        </p:spPr>
        <p:txBody>
          <a:bodyPr wrap="square" rtlCol="0">
            <a:spAutoFit/>
          </a:bodyPr>
          <a:lstStyle/>
          <a:p>
            <a:pPr algn="ctr"/>
            <a:r>
              <a:rPr lang="en-US" sz="2400" dirty="0" err="1" smtClean="0">
                <a:solidFill>
                  <a:schemeClr val="bg1"/>
                </a:solidFill>
                <a:latin typeface="Courier New" charset="0"/>
                <a:ea typeface="Courier New" charset="0"/>
                <a:cs typeface="Courier New" charset="0"/>
              </a:rPr>
              <a:t>mkdir</a:t>
            </a:r>
            <a:r>
              <a:rPr lang="en-US" sz="2400" dirty="0" smtClean="0">
                <a:solidFill>
                  <a:schemeClr val="bg1"/>
                </a:solidFill>
                <a:latin typeface="Courier New" charset="0"/>
                <a:ea typeface="Courier New" charset="0"/>
                <a:cs typeface="Courier New" charset="0"/>
              </a:rPr>
              <a:t> Practice</a:t>
            </a:r>
            <a:endParaRPr lang="en-US" sz="2400" dirty="0">
              <a:solidFill>
                <a:schemeClr val="bg1"/>
              </a:solidFill>
              <a:latin typeface="Courier New" charset="0"/>
              <a:ea typeface="Courier New" charset="0"/>
              <a:cs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Changing Directories</a:t>
            </a:r>
            <a:endParaRPr dirty="0">
              <a:solidFill>
                <a:schemeClr val="bg1"/>
              </a:solidFill>
            </a:endParaRPr>
          </a:p>
        </p:txBody>
      </p:sp>
      <p:pic>
        <p:nvPicPr>
          <p:cNvPr id="393" name="Shape 393" descr="practice"/>
          <p:cNvPicPr preferRelativeResize="0"/>
          <p:nvPr/>
        </p:nvPicPr>
        <p:blipFill rotWithShape="1">
          <a:blip r:embed="rId3">
            <a:alphaModFix/>
          </a:blip>
          <a:srcRect/>
          <a:stretch/>
        </p:blipFill>
        <p:spPr>
          <a:xfrm>
            <a:off x="2286000" y="2133600"/>
            <a:ext cx="4648200" cy="3651250"/>
          </a:xfrm>
          <a:prstGeom prst="rect">
            <a:avLst/>
          </a:prstGeom>
          <a:noFill/>
          <a:ln>
            <a:noFill/>
          </a:ln>
        </p:spPr>
      </p:pic>
      <p:sp>
        <p:nvSpPr>
          <p:cNvPr id="2" name="Oval 1"/>
          <p:cNvSpPr/>
          <p:nvPr/>
        </p:nvSpPr>
        <p:spPr>
          <a:xfrm>
            <a:off x="5417820" y="2770505"/>
            <a:ext cx="1245870" cy="118872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5400"/>
              <a:buFont typeface="Arial"/>
              <a:buNone/>
            </a:pPr>
            <a:r>
              <a:rPr lang="en-US" sz="4400" b="0" i="0" u="none" strike="noStrike" cap="none" dirty="0">
                <a:solidFill>
                  <a:schemeClr val="lt1"/>
                </a:solidFill>
                <a:latin typeface="Book Antiqua" charset="0"/>
                <a:ea typeface="Book Antiqua" charset="0"/>
                <a:cs typeface="Book Antiqua" charset="0"/>
                <a:sym typeface="Arial"/>
              </a:rPr>
              <a:t>Introduction </a:t>
            </a:r>
            <a:r>
              <a:rPr lang="en-US" sz="4400" b="0" i="0" u="none" strike="noStrike" cap="none">
                <a:solidFill>
                  <a:schemeClr val="lt1"/>
                </a:solidFill>
                <a:latin typeface="Book Antiqua" charset="0"/>
                <a:ea typeface="Book Antiqua" charset="0"/>
                <a:cs typeface="Book Antiqua" charset="0"/>
                <a:sym typeface="Arial"/>
              </a:rPr>
              <a:t>to </a:t>
            </a:r>
            <a:r>
              <a:rPr lang="en-US" sz="4400" b="0" i="0" u="none" strike="noStrike" cap="none" smtClean="0">
                <a:solidFill>
                  <a:schemeClr val="lt1"/>
                </a:solidFill>
                <a:latin typeface="Book Antiqua" charset="0"/>
                <a:ea typeface="Book Antiqua" charset="0"/>
                <a:cs typeface="Book Antiqua" charset="0"/>
                <a:sym typeface="Arial"/>
              </a:rPr>
              <a:t>Unix for </a:t>
            </a:r>
            <a:r>
              <a:rPr lang="en-US" sz="4400" b="0" i="0" u="none" strike="noStrike" cap="none" dirty="0">
                <a:solidFill>
                  <a:schemeClr val="lt1"/>
                </a:solidFill>
                <a:latin typeface="Book Antiqua" charset="0"/>
                <a:ea typeface="Book Antiqua" charset="0"/>
                <a:cs typeface="Book Antiqua" charset="0"/>
                <a:sym typeface="Tahoma"/>
              </a:rPr>
              <a:t>FreeSurfer Users</a:t>
            </a:r>
            <a:endParaRPr sz="2800" dirty="0">
              <a:latin typeface="Book Antiqua" charset="0"/>
              <a:ea typeface="Book Antiqua" charset="0"/>
              <a:cs typeface="Book Antiqua" charset="0"/>
            </a:endParaRPr>
          </a:p>
        </p:txBody>
      </p:sp>
      <p:sp>
        <p:nvSpPr>
          <p:cNvPr id="157" name="Shape 157"/>
          <p:cNvSpPr txBox="1">
            <a:spLocks noGrp="1"/>
          </p:cNvSpPr>
          <p:nvPr>
            <p:ph idx="1"/>
          </p:nvPr>
        </p:nvSpPr>
        <p:spPr>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419100" indent="-342900">
              <a:spcBef>
                <a:spcPts val="0"/>
              </a:spcBef>
              <a:buClr>
                <a:schemeClr val="lt1"/>
              </a:buClr>
              <a:buSzPts val="2400"/>
            </a:pPr>
            <a:r>
              <a:rPr lang="en-US" sz="2400" dirty="0" smtClean="0">
                <a:solidFill>
                  <a:schemeClr val="bg1"/>
                </a:solidFill>
                <a:latin typeface="Book Antiqua"/>
                <a:ea typeface="Book Antiqua"/>
                <a:cs typeface="Book Antiqua"/>
                <a:sym typeface="Book Antiqua"/>
              </a:rPr>
              <a:t>Navigating directories</a:t>
            </a:r>
          </a:p>
          <a:p>
            <a:pPr marL="419100" indent="-342900">
              <a:spcBef>
                <a:spcPts val="0"/>
              </a:spcBef>
              <a:buClr>
                <a:schemeClr val="lt1"/>
              </a:buClr>
              <a:buSzPts val="2400"/>
            </a:pPr>
            <a:r>
              <a:rPr lang="en-US" sz="2400" dirty="0" smtClean="0">
                <a:solidFill>
                  <a:schemeClr val="bg1"/>
                </a:solidFill>
                <a:latin typeface="Book Antiqua"/>
                <a:ea typeface="Book Antiqua"/>
                <a:cs typeface="Book Antiqua"/>
                <a:sym typeface="Book Antiqua"/>
              </a:rPr>
              <a:t>Listing directory contents</a:t>
            </a:r>
          </a:p>
          <a:p>
            <a:pPr marL="419100" indent="-342900">
              <a:spcBef>
                <a:spcPts val="0"/>
              </a:spcBef>
              <a:buClr>
                <a:schemeClr val="lt1"/>
              </a:buClr>
              <a:buSzPts val="2400"/>
            </a:pPr>
            <a:r>
              <a:rPr lang="en-US" sz="2400" dirty="0" smtClean="0">
                <a:solidFill>
                  <a:schemeClr val="bg1"/>
                </a:solidFill>
                <a:latin typeface="Book Antiqua"/>
                <a:ea typeface="Book Antiqua"/>
                <a:cs typeface="Book Antiqua"/>
                <a:sym typeface="Book Antiqua"/>
              </a:rPr>
              <a:t>Creating new directories and text files</a:t>
            </a:r>
            <a:endParaRPr sz="2400" dirty="0">
              <a:solidFill>
                <a:schemeClr val="bg1"/>
              </a:solidFill>
              <a:latin typeface="Book Antiqua"/>
              <a:ea typeface="Book Antiqua"/>
              <a:cs typeface="Book Antiqua"/>
              <a:sym typeface="Book Antiqua"/>
            </a:endParaRPr>
          </a:p>
          <a:p>
            <a:pPr marL="419100" indent="-342900">
              <a:spcBef>
                <a:spcPts val="0"/>
              </a:spcBef>
              <a:buSzPts val="2400"/>
            </a:pPr>
            <a:r>
              <a:rPr lang="en-US" sz="2400" dirty="0" smtClean="0">
                <a:solidFill>
                  <a:schemeClr val="bg1"/>
                </a:solidFill>
                <a:latin typeface="Book Antiqua"/>
                <a:ea typeface="Book Antiqua"/>
                <a:cs typeface="Book Antiqua"/>
                <a:sym typeface="Book Antiqua"/>
              </a:rPr>
              <a:t>Copying and moving </a:t>
            </a:r>
            <a:r>
              <a:rPr lang="en-US" sz="2400" dirty="0">
                <a:solidFill>
                  <a:schemeClr val="bg1"/>
                </a:solidFill>
                <a:latin typeface="Book Antiqua"/>
                <a:ea typeface="Book Antiqua"/>
                <a:cs typeface="Book Antiqua"/>
                <a:sym typeface="Book Antiqua"/>
              </a:rPr>
              <a:t>files</a:t>
            </a:r>
            <a:endParaRPr sz="2400" dirty="0">
              <a:solidFill>
                <a:schemeClr val="bg1"/>
              </a:solidFill>
              <a:latin typeface="Book Antiqua"/>
              <a:ea typeface="Book Antiqua"/>
              <a:cs typeface="Book Antiqua"/>
              <a:sym typeface="Book Antiqua"/>
            </a:endParaRPr>
          </a:p>
          <a:p>
            <a:pPr marL="419100" indent="-342900">
              <a:spcBef>
                <a:spcPts val="0"/>
              </a:spcBef>
              <a:buSzPts val="2400"/>
            </a:pPr>
            <a:r>
              <a:rPr lang="en-US" sz="2400" dirty="0" smtClean="0">
                <a:solidFill>
                  <a:schemeClr val="bg1"/>
                </a:solidFill>
                <a:latin typeface="Book Antiqua"/>
                <a:ea typeface="Book Antiqua"/>
                <a:cs typeface="Book Antiqua"/>
                <a:sym typeface="Book Antiqua"/>
              </a:rPr>
              <a:t>Setting </a:t>
            </a:r>
            <a:r>
              <a:rPr lang="en-US" sz="2400" dirty="0">
                <a:solidFill>
                  <a:schemeClr val="bg1"/>
                </a:solidFill>
                <a:latin typeface="Book Antiqua"/>
                <a:ea typeface="Book Antiqua"/>
                <a:cs typeface="Book Antiqua"/>
                <a:sym typeface="Book Antiqua"/>
              </a:rPr>
              <a:t>up environment variables specific to FreeSurfer</a:t>
            </a:r>
            <a:endParaRPr sz="2400" dirty="0">
              <a:solidFill>
                <a:schemeClr val="bg1"/>
              </a:solidFill>
              <a:latin typeface="Book Antiqua"/>
              <a:ea typeface="Book Antiqua"/>
              <a:cs typeface="Book Antiqua"/>
              <a:sym typeface="Book Antiqu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smtClean="0">
                <a:solidFill>
                  <a:schemeClr val="bg1"/>
                </a:solidFill>
                <a:latin typeface="Book Antiqua"/>
                <a:ea typeface="Book Antiqua"/>
                <a:cs typeface="Book Antiqua"/>
                <a:sym typeface="Book Antiqua"/>
              </a:rPr>
              <a:t>Try it Yourself!</a:t>
            </a:r>
            <a:endParaRPr dirty="0">
              <a:solidFill>
                <a:schemeClr val="bg1"/>
              </a:solidFill>
            </a:endParaRPr>
          </a:p>
        </p:txBody>
      </p:sp>
      <p:sp>
        <p:nvSpPr>
          <p:cNvPr id="399" name="Shape 399"/>
          <p:cNvSpPr/>
          <p:nvPr/>
        </p:nvSpPr>
        <p:spPr>
          <a:xfrm>
            <a:off x="609600" y="1524000"/>
            <a:ext cx="2057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a:solidFill>
                  <a:schemeClr val="bg1"/>
                </a:solidFill>
                <a:latin typeface="Courier New" charset="0"/>
                <a:ea typeface="Courier New" charset="0"/>
                <a:cs typeface="Courier New" charset="0"/>
                <a:sym typeface="Lustria"/>
              </a:rPr>
              <a:t>m</a:t>
            </a:r>
            <a:r>
              <a:rPr lang="en-US" sz="2000" dirty="0" err="1" smtClean="0">
                <a:solidFill>
                  <a:schemeClr val="bg1"/>
                </a:solidFill>
                <a:latin typeface="Courier New" charset="0"/>
                <a:ea typeface="Courier New" charset="0"/>
                <a:cs typeface="Courier New" charset="0"/>
                <a:sym typeface="Lustria"/>
              </a:rPr>
              <a:t>kdir</a:t>
            </a:r>
            <a:r>
              <a:rPr lang="en-US" sz="2000" dirty="0" smtClean="0">
                <a:solidFill>
                  <a:schemeClr val="bg1"/>
                </a:solidFill>
                <a:latin typeface="Courier New" charset="0"/>
                <a:ea typeface="Courier New" charset="0"/>
                <a:cs typeface="Courier New" charset="0"/>
                <a:sym typeface="Lustria"/>
              </a:rPr>
              <a:t> stuff</a:t>
            </a:r>
            <a:endParaRPr sz="1600" dirty="0">
              <a:solidFill>
                <a:schemeClr val="bg1"/>
              </a:solidFill>
              <a:latin typeface="Courier New" charset="0"/>
              <a:ea typeface="Courier New" charset="0"/>
              <a:cs typeface="Courier New" charset="0"/>
            </a:endParaRPr>
          </a:p>
        </p:txBody>
      </p:sp>
      <p:sp>
        <p:nvSpPr>
          <p:cNvPr id="400" name="Shape 400"/>
          <p:cNvSpPr/>
          <p:nvPr/>
        </p:nvSpPr>
        <p:spPr>
          <a:xfrm>
            <a:off x="609600" y="2123525"/>
            <a:ext cx="2057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bg1"/>
                </a:solidFill>
                <a:latin typeface="Courier New" charset="0"/>
                <a:ea typeface="Courier New" charset="0"/>
                <a:cs typeface="Courier New" charset="0"/>
                <a:sym typeface="Lustria"/>
              </a:rPr>
              <a:t>ls</a:t>
            </a:r>
            <a:endParaRPr sz="1600">
              <a:solidFill>
                <a:schemeClr val="bg1"/>
              </a:solidFill>
              <a:latin typeface="Courier New" charset="0"/>
              <a:ea typeface="Courier New" charset="0"/>
              <a:cs typeface="Courier New" charset="0"/>
            </a:endParaRPr>
          </a:p>
        </p:txBody>
      </p:sp>
      <p:pic>
        <p:nvPicPr>
          <p:cNvPr id="401" name="Shape 401" descr="stuff"/>
          <p:cNvPicPr preferRelativeResize="0"/>
          <p:nvPr/>
        </p:nvPicPr>
        <p:blipFill rotWithShape="1">
          <a:blip r:embed="rId3">
            <a:alphaModFix/>
          </a:blip>
          <a:srcRect/>
          <a:stretch/>
        </p:blipFill>
        <p:spPr>
          <a:xfrm>
            <a:off x="2476500" y="3124200"/>
            <a:ext cx="4191000" cy="3294063"/>
          </a:xfrm>
          <a:prstGeom prst="rect">
            <a:avLst/>
          </a:prstGeom>
          <a:noFill/>
          <a:ln>
            <a:noFill/>
          </a:ln>
        </p:spPr>
      </p:pic>
      <p:sp>
        <p:nvSpPr>
          <p:cNvPr id="8" name="Oval 7"/>
          <p:cNvSpPr/>
          <p:nvPr/>
        </p:nvSpPr>
        <p:spPr>
          <a:xfrm>
            <a:off x="5737775" y="4656455"/>
            <a:ext cx="1017270" cy="103568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2857500" y="1694362"/>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4300" y="1525085"/>
            <a:ext cx="464422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Makes the folder “stuff” inside Practice</a:t>
            </a:r>
            <a:endParaRPr lang="en-US" sz="2000" dirty="0">
              <a:solidFill>
                <a:schemeClr val="bg1"/>
              </a:solidFill>
              <a:latin typeface="Book Antiqua" charset="0"/>
              <a:ea typeface="Book Antiqua" charset="0"/>
              <a:cs typeface="Book Antiqua" charset="0"/>
            </a:endParaRPr>
          </a:p>
        </p:txBody>
      </p:sp>
      <p:cxnSp>
        <p:nvCxnSpPr>
          <p:cNvPr id="11" name="Straight Arrow Connector 10"/>
          <p:cNvCxnSpPr/>
          <p:nvPr/>
        </p:nvCxnSpPr>
        <p:spPr>
          <a:xfrm flipV="1">
            <a:off x="2857500" y="2358314"/>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24300" y="2189037"/>
            <a:ext cx="445186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should now see the folder “stuff”</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dirty="0" smtClean="0">
                <a:solidFill>
                  <a:schemeClr val="bg1"/>
                </a:solidFill>
                <a:latin typeface="Book Antiqua"/>
                <a:sym typeface="Book Antiqua"/>
              </a:rPr>
              <a:t>Using Dots</a:t>
            </a:r>
            <a:endParaRPr dirty="0">
              <a:solidFill>
                <a:schemeClr val="bg1"/>
              </a:solidFill>
            </a:endParaRPr>
          </a:p>
        </p:txBody>
      </p:sp>
      <p:pic>
        <p:nvPicPr>
          <p:cNvPr id="414" name="Shape 414" descr="stuff"/>
          <p:cNvPicPr preferRelativeResize="0"/>
          <p:nvPr/>
        </p:nvPicPr>
        <p:blipFill rotWithShape="1">
          <a:blip r:embed="rId3">
            <a:alphaModFix/>
          </a:blip>
          <a:srcRect/>
          <a:stretch/>
        </p:blipFill>
        <p:spPr>
          <a:xfrm>
            <a:off x="628650" y="3614017"/>
            <a:ext cx="3743026" cy="3019243"/>
          </a:xfrm>
          <a:prstGeom prst="rect">
            <a:avLst/>
          </a:prstGeom>
          <a:noFill/>
          <a:ln>
            <a:noFill/>
          </a:ln>
        </p:spPr>
      </p:pic>
      <p:sp>
        <p:nvSpPr>
          <p:cNvPr id="4" name="TextBox 3"/>
          <p:cNvSpPr txBox="1"/>
          <p:nvPr/>
        </p:nvSpPr>
        <p:spPr>
          <a:xfrm>
            <a:off x="228503" y="1561453"/>
            <a:ext cx="8686993"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also use dots to quickly list files and move to different directories. </a:t>
            </a:r>
          </a:p>
        </p:txBody>
      </p:sp>
      <p:sp>
        <p:nvSpPr>
          <p:cNvPr id="17" name="Shape 400"/>
          <p:cNvSpPr/>
          <p:nvPr/>
        </p:nvSpPr>
        <p:spPr>
          <a:xfrm>
            <a:off x="609600" y="2123525"/>
            <a:ext cx="1591056"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smtClean="0">
                <a:solidFill>
                  <a:schemeClr val="bg1"/>
                </a:solidFill>
                <a:latin typeface="Courier New" charset="0"/>
                <a:ea typeface="Courier New" charset="0"/>
                <a:cs typeface="Courier New" charset="0"/>
                <a:sym typeface="Lustria"/>
              </a:rPr>
              <a:t>ls ..</a:t>
            </a:r>
            <a:endParaRPr sz="1600">
              <a:solidFill>
                <a:schemeClr val="bg1"/>
              </a:solidFill>
              <a:latin typeface="Courier New" charset="0"/>
              <a:ea typeface="Courier New" charset="0"/>
              <a:cs typeface="Courier New" charset="0"/>
            </a:endParaRPr>
          </a:p>
        </p:txBody>
      </p:sp>
      <p:sp>
        <p:nvSpPr>
          <p:cNvPr id="18" name="Shape 400"/>
          <p:cNvSpPr/>
          <p:nvPr/>
        </p:nvSpPr>
        <p:spPr>
          <a:xfrm>
            <a:off x="628650" y="2868771"/>
            <a:ext cx="1591056"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smtClean="0">
                <a:solidFill>
                  <a:schemeClr val="bg1"/>
                </a:solidFill>
                <a:latin typeface="Courier New" charset="0"/>
                <a:ea typeface="Courier New" charset="0"/>
                <a:cs typeface="Courier New" charset="0"/>
                <a:sym typeface="Lustria"/>
              </a:rPr>
              <a:t>ls ../..</a:t>
            </a:r>
            <a:endParaRPr sz="1600">
              <a:solidFill>
                <a:schemeClr val="bg1"/>
              </a:solidFill>
              <a:latin typeface="Courier New" charset="0"/>
              <a:ea typeface="Courier New" charset="0"/>
              <a:cs typeface="Courier New" charset="0"/>
            </a:endParaRPr>
          </a:p>
        </p:txBody>
      </p:sp>
      <p:cxnSp>
        <p:nvCxnSpPr>
          <p:cNvPr id="19" name="Straight Arrow Connector 18"/>
          <p:cNvCxnSpPr/>
          <p:nvPr/>
        </p:nvCxnSpPr>
        <p:spPr>
          <a:xfrm flipV="1">
            <a:off x="2375473" y="2388434"/>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42273" y="2219157"/>
            <a:ext cx="448231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the files/directories one level up</a:t>
            </a:r>
            <a:endParaRPr lang="en-US" sz="2000" dirty="0">
              <a:solidFill>
                <a:schemeClr val="bg1"/>
              </a:solidFill>
              <a:latin typeface="Book Antiqua" charset="0"/>
              <a:ea typeface="Book Antiqua" charset="0"/>
              <a:cs typeface="Book Antiqua" charset="0"/>
            </a:endParaRPr>
          </a:p>
        </p:txBody>
      </p:sp>
      <p:cxnSp>
        <p:nvCxnSpPr>
          <p:cNvPr id="21" name="Straight Arrow Connector 20"/>
          <p:cNvCxnSpPr/>
          <p:nvPr/>
        </p:nvCxnSpPr>
        <p:spPr>
          <a:xfrm flipV="1">
            <a:off x="2375473" y="3015361"/>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42273" y="2846084"/>
            <a:ext cx="4615366"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Lists the files/directories two levels up</a:t>
            </a:r>
            <a:endParaRPr lang="en-US" sz="2000" dirty="0">
              <a:solidFill>
                <a:schemeClr val="bg1"/>
              </a:solidFill>
              <a:latin typeface="Book Antiqua" charset="0"/>
              <a:ea typeface="Book Antiqua" charset="0"/>
              <a:cs typeface="Book Antiqua" charset="0"/>
            </a:endParaRPr>
          </a:p>
        </p:txBody>
      </p:sp>
      <p:cxnSp>
        <p:nvCxnSpPr>
          <p:cNvPr id="23" name="Straight Arrow Connector 22"/>
          <p:cNvCxnSpPr/>
          <p:nvPr/>
        </p:nvCxnSpPr>
        <p:spPr>
          <a:xfrm flipH="1" flipV="1">
            <a:off x="4215889" y="5455108"/>
            <a:ext cx="12795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932249" y="4704538"/>
            <a:ext cx="12795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090568" y="3965398"/>
            <a:ext cx="2024058"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85460" y="5285831"/>
            <a:ext cx="1901740" cy="400110"/>
          </a:xfrm>
          <a:prstGeom prst="rect">
            <a:avLst/>
          </a:prstGeom>
          <a:noFill/>
        </p:spPr>
        <p:txBody>
          <a:bodyPr wrap="square" rtlCol="0">
            <a:spAutoFit/>
          </a:bodyPr>
          <a:lstStyle/>
          <a:p>
            <a:r>
              <a:rPr lang="en-US" sz="2000" smtClean="0">
                <a:solidFill>
                  <a:schemeClr val="bg1"/>
                </a:solidFill>
                <a:latin typeface="Book Antiqua" charset="0"/>
                <a:ea typeface="Book Antiqua" charset="0"/>
                <a:cs typeface="Book Antiqua" charset="0"/>
              </a:rPr>
              <a:t>You are here</a:t>
            </a:r>
            <a:endParaRPr lang="en-US" sz="2000" dirty="0">
              <a:solidFill>
                <a:schemeClr val="bg1"/>
              </a:solidFill>
              <a:latin typeface="Book Antiqua" charset="0"/>
              <a:ea typeface="Book Antiqua" charset="0"/>
              <a:cs typeface="Book Antiqua" charset="0"/>
            </a:endParaRPr>
          </a:p>
        </p:txBody>
      </p:sp>
      <p:sp>
        <p:nvSpPr>
          <p:cNvPr id="29" name="TextBox 28"/>
          <p:cNvSpPr txBox="1"/>
          <p:nvPr/>
        </p:nvSpPr>
        <p:spPr>
          <a:xfrm>
            <a:off x="5303520" y="4571993"/>
            <a:ext cx="1901740" cy="400110"/>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One level up</a:t>
            </a:r>
            <a:endParaRPr lang="en-US" sz="2000" dirty="0">
              <a:solidFill>
                <a:schemeClr val="bg1"/>
              </a:solidFill>
              <a:latin typeface="Book Antiqua" charset="0"/>
              <a:ea typeface="Book Antiqua" charset="0"/>
              <a:cs typeface="Book Antiqua" charset="0"/>
            </a:endParaRPr>
          </a:p>
        </p:txBody>
      </p:sp>
      <p:sp>
        <p:nvSpPr>
          <p:cNvPr id="30" name="TextBox 29"/>
          <p:cNvSpPr txBox="1"/>
          <p:nvPr/>
        </p:nvSpPr>
        <p:spPr>
          <a:xfrm>
            <a:off x="5303520" y="3791882"/>
            <a:ext cx="2273024" cy="400110"/>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Two levels up</a:t>
            </a:r>
            <a:endParaRPr lang="en-US" sz="2000" dirty="0">
              <a:solidFill>
                <a:schemeClr val="bg1"/>
              </a:solidFill>
              <a:latin typeface="Book Antiqua" charset="0"/>
              <a:ea typeface="Book Antiqua" charset="0"/>
              <a:cs typeface="Book Antiqua" charset="0"/>
            </a:endParaRPr>
          </a:p>
        </p:txBody>
      </p:sp>
      <p:sp>
        <p:nvSpPr>
          <p:cNvPr id="31" name="TextBox 30"/>
          <p:cNvSpPr txBox="1"/>
          <p:nvPr/>
        </p:nvSpPr>
        <p:spPr>
          <a:xfrm>
            <a:off x="4972145" y="5707688"/>
            <a:ext cx="3943351" cy="1015663"/>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You can also use this trick when changing directories using the command </a:t>
            </a:r>
            <a:r>
              <a:rPr lang="en-US" sz="2000" dirty="0" smtClean="0">
                <a:solidFill>
                  <a:schemeClr val="bg1"/>
                </a:solidFill>
                <a:latin typeface="Courier New" charset="0"/>
                <a:ea typeface="Courier New" charset="0"/>
                <a:cs typeface="Courier New" charset="0"/>
              </a:rPr>
              <a:t>cd</a:t>
            </a:r>
            <a:endParaRPr lang="en-US" sz="2000" dirty="0" smtClean="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txBox="1">
            <a:spLocks noGrp="1"/>
          </p:cNvSpPr>
          <p:nvPr>
            <p:ph type="title"/>
          </p:nvPr>
        </p:nvSpPr>
        <p:spPr>
          <a:xfrm>
            <a:off x="685346" y="29805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Using an Editor</a:t>
            </a:r>
            <a:endParaRPr>
              <a:solidFill>
                <a:schemeClr val="bg1"/>
              </a:solidFill>
            </a:endParaRPr>
          </a:p>
        </p:txBody>
      </p:sp>
      <p:sp>
        <p:nvSpPr>
          <p:cNvPr id="2" name="TextBox 1"/>
          <p:cNvSpPr txBox="1"/>
          <p:nvPr/>
        </p:nvSpPr>
        <p:spPr>
          <a:xfrm>
            <a:off x="239576" y="1268505"/>
            <a:ext cx="6869884" cy="400110"/>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To open a text editor, start with </a:t>
            </a:r>
            <a:r>
              <a:rPr lang="en-US" sz="2000" smtClean="0">
                <a:solidFill>
                  <a:schemeClr val="bg1"/>
                </a:solidFill>
                <a:latin typeface="Book Antiqua" charset="0"/>
                <a:ea typeface="Book Antiqua" charset="0"/>
                <a:cs typeface="Book Antiqua" charset="0"/>
              </a:rPr>
              <a:t>the following command:</a:t>
            </a:r>
            <a:endParaRPr lang="en-US" sz="2000" dirty="0">
              <a:solidFill>
                <a:schemeClr val="bg1"/>
              </a:solidFill>
              <a:latin typeface="Book Antiqua" charset="0"/>
              <a:ea typeface="Book Antiqua" charset="0"/>
              <a:cs typeface="Book Antiqua" charset="0"/>
            </a:endParaRPr>
          </a:p>
        </p:txBody>
      </p:sp>
      <p:sp>
        <p:nvSpPr>
          <p:cNvPr id="8" name="Shape 399"/>
          <p:cNvSpPr/>
          <p:nvPr/>
        </p:nvSpPr>
        <p:spPr>
          <a:xfrm>
            <a:off x="609600" y="1883962"/>
            <a:ext cx="4343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err="1" smtClean="0">
                <a:solidFill>
                  <a:schemeClr val="bg1"/>
                </a:solidFill>
                <a:latin typeface="Courier New" charset="0"/>
                <a:ea typeface="Courier New" charset="0"/>
                <a:cs typeface="Courier New" charset="0"/>
                <a:sym typeface="Lustria"/>
              </a:rPr>
              <a:t>gedit</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mynotes.txt</a:t>
            </a:r>
            <a:endParaRPr sz="1600" dirty="0">
              <a:solidFill>
                <a:schemeClr val="bg1"/>
              </a:solidFill>
              <a:latin typeface="Courier New" charset="0"/>
              <a:ea typeface="Courier New" charset="0"/>
              <a:cs typeface="Courier New" charset="0"/>
            </a:endParaRPr>
          </a:p>
        </p:txBody>
      </p:sp>
      <p:sp>
        <p:nvSpPr>
          <p:cNvPr id="9" name="Shape 399"/>
          <p:cNvSpPr/>
          <p:nvPr/>
        </p:nvSpPr>
        <p:spPr>
          <a:xfrm>
            <a:off x="609600" y="2556510"/>
            <a:ext cx="43434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emacs</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mynotes.txt</a:t>
            </a:r>
            <a:endParaRPr sz="1600" dirty="0">
              <a:solidFill>
                <a:schemeClr val="bg1"/>
              </a:solidFill>
              <a:latin typeface="Courier New" charset="0"/>
              <a:ea typeface="Courier New" charset="0"/>
              <a:cs typeface="Courier New" charset="0"/>
            </a:endParaRPr>
          </a:p>
        </p:txBody>
      </p:sp>
      <p:cxnSp>
        <p:nvCxnSpPr>
          <p:cNvPr id="10" name="Straight Arrow Connector 9"/>
          <p:cNvCxnSpPr/>
          <p:nvPr/>
        </p:nvCxnSpPr>
        <p:spPr>
          <a:xfrm flipV="1">
            <a:off x="5311530" y="2130551"/>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78330" y="1961274"/>
            <a:ext cx="178286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If using Linux</a:t>
            </a:r>
            <a:endParaRPr lang="en-US" sz="2000" dirty="0">
              <a:solidFill>
                <a:schemeClr val="bg1"/>
              </a:solidFill>
              <a:latin typeface="Book Antiqua" charset="0"/>
              <a:ea typeface="Book Antiqua" charset="0"/>
              <a:cs typeface="Book Antiqua" charset="0"/>
            </a:endParaRPr>
          </a:p>
        </p:txBody>
      </p:sp>
      <p:cxnSp>
        <p:nvCxnSpPr>
          <p:cNvPr id="12" name="Straight Arrow Connector 11"/>
          <p:cNvCxnSpPr/>
          <p:nvPr/>
        </p:nvCxnSpPr>
        <p:spPr>
          <a:xfrm flipV="1">
            <a:off x="5311530" y="2862422"/>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78330" y="2693145"/>
            <a:ext cx="1598515"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If using Mac</a:t>
            </a:r>
            <a:endParaRPr lang="en-US" sz="2000" dirty="0">
              <a:solidFill>
                <a:schemeClr val="bg1"/>
              </a:solidFill>
              <a:latin typeface="Book Antiqua" charset="0"/>
              <a:ea typeface="Book Antiqua" charset="0"/>
              <a:cs typeface="Book Antiqua" charset="0"/>
            </a:endParaRPr>
          </a:p>
        </p:txBody>
      </p:sp>
      <p:sp>
        <p:nvSpPr>
          <p:cNvPr id="14" name="TextBox 13"/>
          <p:cNvSpPr txBox="1"/>
          <p:nvPr/>
        </p:nvSpPr>
        <p:spPr>
          <a:xfrm>
            <a:off x="239576" y="3229058"/>
            <a:ext cx="8211092"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Now, you may type whatever you’d like, for example type “I could write </a:t>
            </a:r>
            <a:r>
              <a:rPr lang="en-US" sz="2000" smtClean="0">
                <a:solidFill>
                  <a:schemeClr val="bg1"/>
                </a:solidFill>
                <a:latin typeface="Book Antiqua" charset="0"/>
                <a:ea typeface="Book Antiqua" charset="0"/>
                <a:cs typeface="Book Antiqua" charset="0"/>
              </a:rPr>
              <a:t>a script”</a:t>
            </a:r>
            <a:endParaRPr lang="en-US" sz="2000" dirty="0">
              <a:solidFill>
                <a:schemeClr val="bg1"/>
              </a:solidFill>
              <a:latin typeface="Book Antiqua" charset="0"/>
              <a:ea typeface="Book Antiqua" charset="0"/>
              <a:cs typeface="Book Antiqua" charset="0"/>
            </a:endParaRPr>
          </a:p>
        </p:txBody>
      </p:sp>
      <p:sp>
        <p:nvSpPr>
          <p:cNvPr id="15" name="Shape 399"/>
          <p:cNvSpPr/>
          <p:nvPr/>
        </p:nvSpPr>
        <p:spPr>
          <a:xfrm>
            <a:off x="609600" y="4046445"/>
            <a:ext cx="5029200" cy="927817"/>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File -&gt; Save</a:t>
            </a:r>
          </a:p>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Close </a:t>
            </a:r>
            <a:r>
              <a:rPr lang="en-US" sz="2000" dirty="0" err="1" smtClean="0">
                <a:solidFill>
                  <a:schemeClr val="bg1"/>
                </a:solidFill>
                <a:latin typeface="Courier New" charset="0"/>
                <a:ea typeface="Courier New" charset="0"/>
                <a:cs typeface="Courier New" charset="0"/>
                <a:sym typeface="Lustria"/>
              </a:rPr>
              <a:t>gedit</a:t>
            </a:r>
            <a:r>
              <a:rPr lang="en-US" sz="2000" dirty="0" smtClean="0">
                <a:solidFill>
                  <a:schemeClr val="bg1"/>
                </a:solidFill>
                <a:latin typeface="Courier New" charset="0"/>
                <a:ea typeface="Courier New" charset="0"/>
                <a:cs typeface="Courier New" charset="0"/>
                <a:sym typeface="Lustria"/>
              </a:rPr>
              <a:t> or ctrl + q</a:t>
            </a:r>
            <a:endParaRPr sz="1600" dirty="0">
              <a:solidFill>
                <a:schemeClr val="bg1"/>
              </a:solidFill>
              <a:latin typeface="Courier New" charset="0"/>
              <a:ea typeface="Courier New" charset="0"/>
              <a:cs typeface="Courier New" charset="0"/>
            </a:endParaRPr>
          </a:p>
        </p:txBody>
      </p:sp>
      <p:sp>
        <p:nvSpPr>
          <p:cNvPr id="16" name="Shape 399"/>
          <p:cNvSpPr/>
          <p:nvPr/>
        </p:nvSpPr>
        <p:spPr>
          <a:xfrm>
            <a:off x="609600" y="5143087"/>
            <a:ext cx="5029200" cy="75441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Ctrl + x and Ctrl + s (to save)</a:t>
            </a:r>
          </a:p>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Ctrl </a:t>
            </a:r>
            <a:r>
              <a:rPr lang="en-US" sz="2000" smtClean="0">
                <a:solidFill>
                  <a:schemeClr val="bg1"/>
                </a:solidFill>
                <a:latin typeface="Courier New" charset="0"/>
                <a:ea typeface="Courier New" charset="0"/>
                <a:cs typeface="Courier New" charset="0"/>
                <a:sym typeface="Lustria"/>
              </a:rPr>
              <a:t>+ </a:t>
            </a:r>
            <a:r>
              <a:rPr lang="en-US" sz="2000" smtClean="0">
                <a:solidFill>
                  <a:schemeClr val="bg1"/>
                </a:solidFill>
                <a:latin typeface="Courier New" charset="0"/>
                <a:ea typeface="Courier New" charset="0"/>
                <a:cs typeface="Courier New" charset="0"/>
                <a:sym typeface="Lustria"/>
              </a:rPr>
              <a:t>z </a:t>
            </a:r>
            <a:r>
              <a:rPr lang="en-US" sz="2000" dirty="0" smtClean="0">
                <a:solidFill>
                  <a:schemeClr val="bg1"/>
                </a:solidFill>
                <a:latin typeface="Courier New" charset="0"/>
                <a:ea typeface="Courier New" charset="0"/>
                <a:cs typeface="Courier New" charset="0"/>
                <a:sym typeface="Lustria"/>
              </a:rPr>
              <a:t>(to exit) </a:t>
            </a:r>
            <a:endParaRPr sz="1600" dirty="0">
              <a:solidFill>
                <a:schemeClr val="bg1"/>
              </a:solidFill>
              <a:latin typeface="Courier New" charset="0"/>
              <a:ea typeface="Courier New" charset="0"/>
              <a:cs typeface="Courier New" charset="0"/>
            </a:endParaRPr>
          </a:p>
        </p:txBody>
      </p:sp>
      <p:cxnSp>
        <p:nvCxnSpPr>
          <p:cNvPr id="17" name="Straight Arrow Connector 16"/>
          <p:cNvCxnSpPr/>
          <p:nvPr/>
        </p:nvCxnSpPr>
        <p:spPr>
          <a:xfrm flipV="1">
            <a:off x="5825880" y="4422865"/>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892680" y="4253588"/>
            <a:ext cx="178286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If using Linux</a:t>
            </a:r>
            <a:endParaRPr lang="en-US" sz="2000" dirty="0">
              <a:solidFill>
                <a:schemeClr val="bg1"/>
              </a:solidFill>
              <a:latin typeface="Book Antiqua" charset="0"/>
              <a:ea typeface="Book Antiqua" charset="0"/>
              <a:cs typeface="Book Antiqua" charset="0"/>
            </a:endParaRPr>
          </a:p>
        </p:txBody>
      </p:sp>
      <p:cxnSp>
        <p:nvCxnSpPr>
          <p:cNvPr id="19" name="Straight Arrow Connector 18"/>
          <p:cNvCxnSpPr/>
          <p:nvPr/>
        </p:nvCxnSpPr>
        <p:spPr>
          <a:xfrm flipV="1">
            <a:off x="5825880" y="5517067"/>
            <a:ext cx="94869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92680" y="5347790"/>
            <a:ext cx="1598515"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If using Mac</a:t>
            </a:r>
            <a:endParaRPr lang="en-US" sz="2000" dirty="0">
              <a:solidFill>
                <a:schemeClr val="bg1"/>
              </a:solidFill>
              <a:latin typeface="Book Antiqua" charset="0"/>
              <a:ea typeface="Book Antiqua" charset="0"/>
              <a:cs typeface="Book Antiqua" charset="0"/>
            </a:endParaRPr>
          </a:p>
        </p:txBody>
      </p:sp>
      <p:sp>
        <p:nvSpPr>
          <p:cNvPr id="21" name="TextBox 20"/>
          <p:cNvSpPr txBox="1"/>
          <p:nvPr/>
        </p:nvSpPr>
        <p:spPr>
          <a:xfrm>
            <a:off x="239576" y="6007021"/>
            <a:ext cx="8211092" cy="400110"/>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When you type</a:t>
            </a:r>
            <a:r>
              <a:rPr lang="en-US" sz="2000" dirty="0" smtClean="0">
                <a:solidFill>
                  <a:schemeClr val="bg1"/>
                </a:solidFill>
                <a:latin typeface="Courier New" charset="0"/>
                <a:ea typeface="Courier New" charset="0"/>
                <a:cs typeface="Courier New" charset="0"/>
              </a:rPr>
              <a:t> ls </a:t>
            </a:r>
            <a:r>
              <a:rPr lang="en-US" sz="2000" dirty="0" smtClean="0">
                <a:solidFill>
                  <a:schemeClr val="bg1"/>
                </a:solidFill>
                <a:latin typeface="Book Antiqua" charset="0"/>
                <a:ea typeface="Book Antiqua" charset="0"/>
                <a:cs typeface="Book Antiqua" charset="0"/>
              </a:rPr>
              <a:t>you should now see your file. </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Using an Editor</a:t>
            </a:r>
            <a:endParaRPr dirty="0">
              <a:solidFill>
                <a:schemeClr val="bg1"/>
              </a:solidFill>
            </a:endParaRPr>
          </a:p>
        </p:txBody>
      </p:sp>
      <p:pic>
        <p:nvPicPr>
          <p:cNvPr id="439" name="Shape 439" descr="1stmynotes"/>
          <p:cNvPicPr preferRelativeResize="0"/>
          <p:nvPr/>
        </p:nvPicPr>
        <p:blipFill rotWithShape="1">
          <a:blip r:embed="rId3">
            <a:alphaModFix/>
          </a:blip>
          <a:srcRect/>
          <a:stretch/>
        </p:blipFill>
        <p:spPr>
          <a:xfrm>
            <a:off x="1663728" y="1596834"/>
            <a:ext cx="6156083" cy="4836922"/>
          </a:xfrm>
          <a:prstGeom prst="rect">
            <a:avLst/>
          </a:prstGeom>
          <a:noFill/>
          <a:ln>
            <a:noFill/>
          </a:ln>
        </p:spPr>
      </p:pic>
      <p:sp>
        <p:nvSpPr>
          <p:cNvPr id="4" name="Oval 3"/>
          <p:cNvSpPr/>
          <p:nvPr/>
        </p:nvSpPr>
        <p:spPr>
          <a:xfrm>
            <a:off x="5452110" y="4087240"/>
            <a:ext cx="1245870" cy="118872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dirty="0" smtClean="0">
                <a:solidFill>
                  <a:schemeClr val="bg1"/>
                </a:solidFill>
                <a:latin typeface="Book Antiqua"/>
                <a:ea typeface="Book Antiqua"/>
                <a:cs typeface="Book Antiqua"/>
                <a:sym typeface="Book Antiqua"/>
              </a:rPr>
              <a:t>Viewing file contents</a:t>
            </a:r>
            <a:endParaRPr dirty="0">
              <a:solidFill>
                <a:schemeClr val="bg1"/>
              </a:solidFill>
            </a:endParaRPr>
          </a:p>
        </p:txBody>
      </p:sp>
      <p:sp>
        <p:nvSpPr>
          <p:cNvPr id="2" name="TextBox 1"/>
          <p:cNvSpPr txBox="1"/>
          <p:nvPr/>
        </p:nvSpPr>
        <p:spPr>
          <a:xfrm>
            <a:off x="628650" y="1490634"/>
            <a:ext cx="7212330"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You can quickly view the contents of a file using </a:t>
            </a:r>
            <a:r>
              <a:rPr lang="en-US" sz="2000" dirty="0" smtClean="0">
                <a:solidFill>
                  <a:schemeClr val="bg1"/>
                </a:solidFill>
                <a:latin typeface="Book Antiqua" charset="0"/>
                <a:ea typeface="Book Antiqua" charset="0"/>
                <a:cs typeface="Book Antiqua" charset="0"/>
              </a:rPr>
              <a:t>one of the following commands:</a:t>
            </a:r>
            <a:endParaRPr lang="en-US" sz="2000" dirty="0">
              <a:solidFill>
                <a:schemeClr val="bg1"/>
              </a:solidFill>
              <a:latin typeface="Book Antiqua" charset="0"/>
              <a:ea typeface="Book Antiqua" charset="0"/>
              <a:cs typeface="Book Antiqua" charset="0"/>
            </a:endParaRPr>
          </a:p>
        </p:txBody>
      </p:sp>
      <p:sp>
        <p:nvSpPr>
          <p:cNvPr id="12" name="Shape 400"/>
          <p:cNvSpPr/>
          <p:nvPr/>
        </p:nvSpPr>
        <p:spPr>
          <a:xfrm>
            <a:off x="3406141" y="2302224"/>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less </a:t>
            </a:r>
            <a:r>
              <a:rPr lang="en-US" sz="2000" dirty="0" err="1" smtClean="0">
                <a:solidFill>
                  <a:schemeClr val="bg1"/>
                </a:solidFill>
                <a:latin typeface="Courier New" charset="0"/>
                <a:ea typeface="Courier New" charset="0"/>
                <a:cs typeface="Courier New" charset="0"/>
                <a:sym typeface="Lustria"/>
              </a:rPr>
              <a:t>mynotes.txt</a:t>
            </a:r>
            <a:endParaRPr sz="1600" dirty="0">
              <a:solidFill>
                <a:schemeClr val="bg1"/>
              </a:solidFill>
              <a:latin typeface="Courier New" charset="0"/>
              <a:ea typeface="Courier New" charset="0"/>
              <a:cs typeface="Courier New" charset="0"/>
            </a:endParaRPr>
          </a:p>
        </p:txBody>
      </p:sp>
      <p:sp>
        <p:nvSpPr>
          <p:cNvPr id="13" name="Shape 400"/>
          <p:cNvSpPr/>
          <p:nvPr/>
        </p:nvSpPr>
        <p:spPr>
          <a:xfrm>
            <a:off x="3406141" y="2873724"/>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smtClean="0">
                <a:solidFill>
                  <a:schemeClr val="bg1"/>
                </a:solidFill>
                <a:latin typeface="Courier New" charset="0"/>
                <a:ea typeface="Courier New" charset="0"/>
                <a:cs typeface="Courier New" charset="0"/>
                <a:sym typeface="Lustria"/>
              </a:rPr>
              <a:t>more </a:t>
            </a:r>
            <a:r>
              <a:rPr lang="en-US" sz="2000" dirty="0" err="1" smtClean="0">
                <a:solidFill>
                  <a:schemeClr val="bg1"/>
                </a:solidFill>
                <a:latin typeface="Courier New" charset="0"/>
                <a:ea typeface="Courier New" charset="0"/>
                <a:cs typeface="Courier New" charset="0"/>
                <a:sym typeface="Lustria"/>
              </a:rPr>
              <a:t>mynotes.txt</a:t>
            </a:r>
            <a:endParaRPr sz="1600" dirty="0">
              <a:solidFill>
                <a:schemeClr val="bg1"/>
              </a:solidFill>
              <a:latin typeface="Courier New" charset="0"/>
              <a:ea typeface="Courier New" charset="0"/>
              <a:cs typeface="Courier New" charset="0"/>
            </a:endParaRPr>
          </a:p>
        </p:txBody>
      </p:sp>
      <p:sp>
        <p:nvSpPr>
          <p:cNvPr id="14" name="TextBox 13"/>
          <p:cNvSpPr txBox="1"/>
          <p:nvPr/>
        </p:nvSpPr>
        <p:spPr>
          <a:xfrm>
            <a:off x="628650" y="3445224"/>
            <a:ext cx="4725974"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To exit viewing the file using less, type: </a:t>
            </a:r>
            <a:endParaRPr lang="en-US" sz="2000" dirty="0">
              <a:solidFill>
                <a:schemeClr val="bg1"/>
              </a:solidFill>
              <a:latin typeface="Book Antiqua" charset="0"/>
              <a:ea typeface="Book Antiqua" charset="0"/>
              <a:cs typeface="Book Antiqua" charset="0"/>
            </a:endParaRPr>
          </a:p>
        </p:txBody>
      </p:sp>
      <p:sp>
        <p:nvSpPr>
          <p:cNvPr id="22" name="Shape 400"/>
          <p:cNvSpPr/>
          <p:nvPr/>
        </p:nvSpPr>
        <p:spPr>
          <a:xfrm>
            <a:off x="3406141" y="3959634"/>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q</a:t>
            </a:r>
            <a:endParaRPr sz="1600" dirty="0">
              <a:solidFill>
                <a:schemeClr val="bg1"/>
              </a:solidFill>
              <a:latin typeface="Courier New" charset="0"/>
              <a:ea typeface="Courier New" charset="0"/>
              <a:cs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Copying files</a:t>
            </a:r>
            <a:endParaRPr>
              <a:solidFill>
                <a:schemeClr val="bg1"/>
              </a:solidFill>
            </a:endParaRPr>
          </a:p>
        </p:txBody>
      </p:sp>
      <p:sp>
        <p:nvSpPr>
          <p:cNvPr id="2" name="TextBox 1"/>
          <p:cNvSpPr txBox="1"/>
          <p:nvPr/>
        </p:nvSpPr>
        <p:spPr>
          <a:xfrm>
            <a:off x="628650" y="1490634"/>
            <a:ext cx="6649577" cy="400110"/>
          </a:xfrm>
          <a:prstGeom prst="rect">
            <a:avLst/>
          </a:prstGeom>
          <a:noFill/>
        </p:spPr>
        <p:txBody>
          <a:bodyPr wrap="none" rtlCol="0">
            <a:spAutoFit/>
          </a:bodyPr>
          <a:lstStyle/>
          <a:p>
            <a:r>
              <a:rPr lang="en-US" sz="2000" smtClean="0">
                <a:solidFill>
                  <a:schemeClr val="bg1"/>
                </a:solidFill>
                <a:latin typeface="Book Antiqua" charset="0"/>
                <a:ea typeface="Book Antiqua" charset="0"/>
                <a:cs typeface="Book Antiqua" charset="0"/>
              </a:rPr>
              <a:t>You can copy a file to a new location using the command:</a:t>
            </a:r>
            <a:endParaRPr lang="en-US" sz="2000">
              <a:solidFill>
                <a:schemeClr val="bg1"/>
              </a:solidFill>
              <a:latin typeface="Book Antiqua" charset="0"/>
              <a:ea typeface="Book Antiqua" charset="0"/>
              <a:cs typeface="Book Antiqua" charset="0"/>
            </a:endParaRPr>
          </a:p>
        </p:txBody>
      </p:sp>
      <p:sp>
        <p:nvSpPr>
          <p:cNvPr id="12" name="Shape 400"/>
          <p:cNvSpPr/>
          <p:nvPr/>
        </p:nvSpPr>
        <p:spPr>
          <a:xfrm>
            <a:off x="3886200" y="2005044"/>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cp</a:t>
            </a:r>
            <a:endParaRPr sz="1600" dirty="0">
              <a:solidFill>
                <a:schemeClr val="bg1"/>
              </a:solidFill>
              <a:latin typeface="Courier New" charset="0"/>
              <a:ea typeface="Courier New" charset="0"/>
              <a:cs typeface="Courier New" charset="0"/>
            </a:endParaRPr>
          </a:p>
        </p:txBody>
      </p:sp>
      <p:sp>
        <p:nvSpPr>
          <p:cNvPr id="13" name="Shape 400"/>
          <p:cNvSpPr/>
          <p:nvPr/>
        </p:nvSpPr>
        <p:spPr>
          <a:xfrm>
            <a:off x="3886200" y="2576544"/>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c</a:t>
            </a:r>
            <a:r>
              <a:rPr lang="en-US" sz="2000" dirty="0" err="1">
                <a:solidFill>
                  <a:schemeClr val="bg1"/>
                </a:solidFill>
                <a:latin typeface="Courier New" charset="0"/>
                <a:ea typeface="Courier New" charset="0"/>
                <a:cs typeface="Courier New" charset="0"/>
                <a:sym typeface="Lustria"/>
              </a:rPr>
              <a:t>p</a:t>
            </a:r>
            <a:r>
              <a:rPr lang="en-US" sz="2000" dirty="0" smtClean="0">
                <a:solidFill>
                  <a:schemeClr val="bg1"/>
                </a:solidFill>
                <a:latin typeface="Courier New" charset="0"/>
                <a:ea typeface="Courier New" charset="0"/>
                <a:cs typeface="Courier New" charset="0"/>
                <a:sym typeface="Lustria"/>
              </a:rPr>
              <a:t> </a:t>
            </a:r>
            <a:r>
              <a:rPr lang="en-US" sz="2000" dirty="0" smtClean="0">
                <a:solidFill>
                  <a:schemeClr val="bg1"/>
                </a:solidFill>
                <a:latin typeface="Courier New" charset="0"/>
                <a:ea typeface="Courier New" charset="0"/>
                <a:cs typeface="Courier New" charset="0"/>
                <a:sym typeface="Lustria"/>
              </a:rPr>
              <a:t>--help</a:t>
            </a:r>
            <a:endParaRPr sz="1600" dirty="0">
              <a:solidFill>
                <a:schemeClr val="bg1"/>
              </a:solidFill>
              <a:latin typeface="Courier New" charset="0"/>
              <a:ea typeface="Courier New" charset="0"/>
              <a:cs typeface="Courier New" charset="0"/>
            </a:endParaRPr>
          </a:p>
        </p:txBody>
      </p:sp>
      <p:sp>
        <p:nvSpPr>
          <p:cNvPr id="14" name="TextBox 13"/>
          <p:cNvSpPr txBox="1"/>
          <p:nvPr/>
        </p:nvSpPr>
        <p:spPr>
          <a:xfrm>
            <a:off x="628649" y="3148044"/>
            <a:ext cx="5979522"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Now, try it with the ”</a:t>
            </a:r>
            <a:r>
              <a:rPr lang="en-US" sz="2000" dirty="0" err="1" smtClean="0">
                <a:solidFill>
                  <a:schemeClr val="bg1"/>
                </a:solidFill>
                <a:latin typeface="Book Antiqua" charset="0"/>
                <a:ea typeface="Book Antiqua" charset="0"/>
                <a:cs typeface="Book Antiqua" charset="0"/>
              </a:rPr>
              <a:t>mynotes.txt</a:t>
            </a:r>
            <a:r>
              <a:rPr lang="en-US" sz="2000" dirty="0" smtClean="0">
                <a:solidFill>
                  <a:schemeClr val="bg1"/>
                </a:solidFill>
                <a:latin typeface="Book Antiqua" charset="0"/>
                <a:ea typeface="Book Antiqua" charset="0"/>
                <a:cs typeface="Book Antiqua" charset="0"/>
              </a:rPr>
              <a:t>” file you created!</a:t>
            </a:r>
            <a:endParaRPr lang="en-US" sz="2000" dirty="0">
              <a:solidFill>
                <a:schemeClr val="bg1"/>
              </a:solidFill>
              <a:latin typeface="Book Antiqua" charset="0"/>
              <a:ea typeface="Book Antiqua" charset="0"/>
              <a:cs typeface="Book Antiqua" charset="0"/>
            </a:endParaRPr>
          </a:p>
        </p:txBody>
      </p:sp>
      <p:sp>
        <p:nvSpPr>
          <p:cNvPr id="15" name="Shape 399"/>
          <p:cNvSpPr/>
          <p:nvPr/>
        </p:nvSpPr>
        <p:spPr>
          <a:xfrm>
            <a:off x="2994660" y="3662454"/>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cp</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mynotes.txt</a:t>
            </a:r>
            <a:r>
              <a:rPr lang="en-US" sz="2000" dirty="0" smtClean="0">
                <a:solidFill>
                  <a:schemeClr val="bg1"/>
                </a:solidFill>
                <a:latin typeface="Courier New" charset="0"/>
                <a:ea typeface="Courier New" charset="0"/>
                <a:cs typeface="Courier New" charset="0"/>
                <a:sym typeface="Lustria"/>
              </a:rPr>
              <a:t> stuff</a:t>
            </a:r>
            <a:endParaRPr sz="1600" dirty="0">
              <a:solidFill>
                <a:schemeClr val="bg1"/>
              </a:solidFill>
              <a:latin typeface="Courier New" charset="0"/>
              <a:ea typeface="Courier New" charset="0"/>
              <a:cs typeface="Courier New" charset="0"/>
            </a:endParaRPr>
          </a:p>
        </p:txBody>
      </p:sp>
      <p:cxnSp>
        <p:nvCxnSpPr>
          <p:cNvPr id="16" name="Straight Arrow Connector 15"/>
          <p:cNvCxnSpPr/>
          <p:nvPr/>
        </p:nvCxnSpPr>
        <p:spPr>
          <a:xfrm flipH="1" flipV="1">
            <a:off x="4382158" y="4216858"/>
            <a:ext cx="0" cy="55778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066178" y="4216858"/>
            <a:ext cx="0" cy="55778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589313" y="4871846"/>
            <a:ext cx="1585690" cy="400110"/>
          </a:xfrm>
          <a:prstGeom prst="rect">
            <a:avLst/>
          </a:prstGeom>
          <a:noFill/>
        </p:spPr>
        <p:txBody>
          <a:bodyPr wrap="none" rtlCol="0">
            <a:spAutoFit/>
          </a:bodyPr>
          <a:lstStyle/>
          <a:p>
            <a:r>
              <a:rPr lang="en-US" sz="2000" smtClean="0">
                <a:solidFill>
                  <a:schemeClr val="bg1"/>
                </a:solidFill>
                <a:latin typeface="Book Antiqua" charset="0"/>
                <a:ea typeface="Book Antiqua" charset="0"/>
                <a:cs typeface="Book Antiqua" charset="0"/>
              </a:rPr>
              <a:t>File to move</a:t>
            </a:r>
            <a:endParaRPr lang="en-US" sz="2000">
              <a:solidFill>
                <a:schemeClr val="bg1"/>
              </a:solidFill>
              <a:latin typeface="Book Antiqua" charset="0"/>
              <a:ea typeface="Book Antiqua" charset="0"/>
              <a:cs typeface="Book Antiqua" charset="0"/>
            </a:endParaRPr>
          </a:p>
        </p:txBody>
      </p:sp>
      <p:sp>
        <p:nvSpPr>
          <p:cNvPr id="20" name="TextBox 19"/>
          <p:cNvSpPr txBox="1"/>
          <p:nvPr/>
        </p:nvSpPr>
        <p:spPr>
          <a:xfrm>
            <a:off x="5402215" y="4871846"/>
            <a:ext cx="170271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New location</a:t>
            </a:r>
            <a:endParaRPr lang="en-US" sz="20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187126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Copying files</a:t>
            </a:r>
            <a:endParaRPr>
              <a:solidFill>
                <a:schemeClr val="bg1"/>
              </a:solidFill>
            </a:endParaRPr>
          </a:p>
        </p:txBody>
      </p:sp>
      <p:sp>
        <p:nvSpPr>
          <p:cNvPr id="2" name="TextBox 1"/>
          <p:cNvSpPr txBox="1"/>
          <p:nvPr/>
        </p:nvSpPr>
        <p:spPr>
          <a:xfrm>
            <a:off x="628650" y="1490634"/>
            <a:ext cx="5415265"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check that the file moved by running:</a:t>
            </a:r>
            <a:endParaRPr lang="en-US" sz="2000" dirty="0">
              <a:solidFill>
                <a:schemeClr val="bg1"/>
              </a:solidFill>
              <a:latin typeface="Book Antiqua" charset="0"/>
              <a:ea typeface="Book Antiqua" charset="0"/>
              <a:cs typeface="Book Antiqua" charset="0"/>
            </a:endParaRPr>
          </a:p>
        </p:txBody>
      </p:sp>
      <p:sp>
        <p:nvSpPr>
          <p:cNvPr id="12" name="Shape 400"/>
          <p:cNvSpPr/>
          <p:nvPr/>
        </p:nvSpPr>
        <p:spPr>
          <a:xfrm>
            <a:off x="777240" y="2205099"/>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cd stuff</a:t>
            </a:r>
            <a:endParaRPr sz="1600" dirty="0">
              <a:solidFill>
                <a:schemeClr val="bg1"/>
              </a:solidFill>
              <a:latin typeface="Courier New" charset="0"/>
              <a:ea typeface="Courier New" charset="0"/>
              <a:cs typeface="Courier New" charset="0"/>
            </a:endParaRPr>
          </a:p>
        </p:txBody>
      </p:sp>
      <p:sp>
        <p:nvSpPr>
          <p:cNvPr id="17" name="Shape 400"/>
          <p:cNvSpPr/>
          <p:nvPr/>
        </p:nvSpPr>
        <p:spPr>
          <a:xfrm>
            <a:off x="777240" y="2787652"/>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ls</a:t>
            </a:r>
            <a:endParaRPr sz="1600" dirty="0">
              <a:solidFill>
                <a:schemeClr val="bg1"/>
              </a:solidFill>
              <a:latin typeface="Courier New" charset="0"/>
              <a:ea typeface="Courier New" charset="0"/>
              <a:cs typeface="Courier New" charset="0"/>
            </a:endParaRPr>
          </a:p>
        </p:txBody>
      </p:sp>
      <p:sp>
        <p:nvSpPr>
          <p:cNvPr id="19" name="Shape 400"/>
          <p:cNvSpPr/>
          <p:nvPr/>
        </p:nvSpPr>
        <p:spPr>
          <a:xfrm>
            <a:off x="777240" y="3370205"/>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smtClean="0">
                <a:solidFill>
                  <a:schemeClr val="bg1"/>
                </a:solidFill>
                <a:latin typeface="Courier New" charset="0"/>
                <a:ea typeface="Courier New" charset="0"/>
                <a:cs typeface="Courier New" charset="0"/>
                <a:sym typeface="Lustria"/>
              </a:rPr>
              <a:t>more </a:t>
            </a:r>
            <a:r>
              <a:rPr lang="en-US" sz="2000" dirty="0" err="1" smtClean="0">
                <a:solidFill>
                  <a:schemeClr val="bg1"/>
                </a:solidFill>
                <a:latin typeface="Courier New" charset="0"/>
                <a:ea typeface="Courier New" charset="0"/>
                <a:cs typeface="Courier New" charset="0"/>
                <a:sym typeface="Lustria"/>
              </a:rPr>
              <a:t>mynotes.txt</a:t>
            </a:r>
            <a:r>
              <a:rPr lang="en-US" sz="2000" dirty="0" smtClean="0">
                <a:solidFill>
                  <a:schemeClr val="bg1"/>
                </a:solidFill>
                <a:latin typeface="Courier New" charset="0"/>
                <a:ea typeface="Courier New" charset="0"/>
                <a:cs typeface="Courier New" charset="0"/>
                <a:sym typeface="Lustria"/>
              </a:rPr>
              <a:t> </a:t>
            </a:r>
            <a:endParaRPr sz="1600" dirty="0">
              <a:solidFill>
                <a:schemeClr val="bg1"/>
              </a:solidFill>
              <a:latin typeface="Courier New" charset="0"/>
              <a:ea typeface="Courier New" charset="0"/>
              <a:cs typeface="Courier New" charset="0"/>
            </a:endParaRPr>
          </a:p>
        </p:txBody>
      </p:sp>
      <p:pic>
        <p:nvPicPr>
          <p:cNvPr id="21" name="Shape 452" descr="2ndmynotes"/>
          <p:cNvPicPr preferRelativeResize="0"/>
          <p:nvPr/>
        </p:nvPicPr>
        <p:blipFill rotWithShape="1">
          <a:blip r:embed="rId3">
            <a:alphaModFix/>
          </a:blip>
          <a:srcRect/>
          <a:stretch/>
        </p:blipFill>
        <p:spPr>
          <a:xfrm>
            <a:off x="4130040" y="2205099"/>
            <a:ext cx="4686300" cy="3683000"/>
          </a:xfrm>
          <a:prstGeom prst="rect">
            <a:avLst/>
          </a:prstGeom>
          <a:noFill/>
          <a:ln>
            <a:noFill/>
          </a:ln>
        </p:spPr>
      </p:pic>
      <p:sp>
        <p:nvSpPr>
          <p:cNvPr id="22" name="Oval 21"/>
          <p:cNvSpPr/>
          <p:nvPr/>
        </p:nvSpPr>
        <p:spPr>
          <a:xfrm>
            <a:off x="6835140" y="3961510"/>
            <a:ext cx="1245870" cy="118872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25740" y="4834000"/>
            <a:ext cx="1245870" cy="118872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51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Copying / Moving files</a:t>
            </a:r>
            <a:endParaRPr>
              <a:solidFill>
                <a:schemeClr val="bg1"/>
              </a:solidFill>
            </a:endParaRPr>
          </a:p>
        </p:txBody>
      </p:sp>
      <p:sp>
        <p:nvSpPr>
          <p:cNvPr id="7" name="TextBox 6"/>
          <p:cNvSpPr txBox="1"/>
          <p:nvPr/>
        </p:nvSpPr>
        <p:spPr>
          <a:xfrm>
            <a:off x="628650" y="1490634"/>
            <a:ext cx="605806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To move a file to a new location, use the command: </a:t>
            </a:r>
            <a:endParaRPr lang="en-US" sz="2000" dirty="0">
              <a:solidFill>
                <a:schemeClr val="bg1"/>
              </a:solidFill>
              <a:latin typeface="Book Antiqua" charset="0"/>
              <a:ea typeface="Book Antiqua" charset="0"/>
              <a:cs typeface="Book Antiqua" charset="0"/>
            </a:endParaRPr>
          </a:p>
        </p:txBody>
      </p:sp>
      <p:sp>
        <p:nvSpPr>
          <p:cNvPr id="9" name="Shape 400"/>
          <p:cNvSpPr/>
          <p:nvPr/>
        </p:nvSpPr>
        <p:spPr>
          <a:xfrm>
            <a:off x="3886200" y="2005044"/>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mv</a:t>
            </a:r>
            <a:endParaRPr sz="1600" dirty="0">
              <a:solidFill>
                <a:schemeClr val="bg1"/>
              </a:solidFill>
              <a:latin typeface="Courier New" charset="0"/>
              <a:ea typeface="Courier New" charset="0"/>
              <a:cs typeface="Courier New" charset="0"/>
            </a:endParaRPr>
          </a:p>
        </p:txBody>
      </p:sp>
      <p:sp>
        <p:nvSpPr>
          <p:cNvPr id="10" name="Shape 400"/>
          <p:cNvSpPr/>
          <p:nvPr/>
        </p:nvSpPr>
        <p:spPr>
          <a:xfrm>
            <a:off x="3886200" y="2576544"/>
            <a:ext cx="1600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mv --help</a:t>
            </a:r>
            <a:endParaRPr sz="1600" dirty="0">
              <a:solidFill>
                <a:schemeClr val="bg1"/>
              </a:solidFill>
              <a:latin typeface="Courier New" charset="0"/>
              <a:ea typeface="Courier New" charset="0"/>
              <a:cs typeface="Courier New" charset="0"/>
            </a:endParaRPr>
          </a:p>
        </p:txBody>
      </p:sp>
      <p:sp>
        <p:nvSpPr>
          <p:cNvPr id="11" name="TextBox 10"/>
          <p:cNvSpPr txBox="1"/>
          <p:nvPr/>
        </p:nvSpPr>
        <p:spPr>
          <a:xfrm>
            <a:off x="628650" y="3334674"/>
            <a:ext cx="7308411"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Try using this command by first creating a copy of </a:t>
            </a:r>
            <a:r>
              <a:rPr lang="en-US" sz="2000" dirty="0" err="1" smtClean="0">
                <a:solidFill>
                  <a:schemeClr val="bg1"/>
                </a:solidFill>
                <a:latin typeface="Book Antiqua" charset="0"/>
                <a:ea typeface="Book Antiqua" charset="0"/>
                <a:cs typeface="Book Antiqua" charset="0"/>
              </a:rPr>
              <a:t>mynotes.txt</a:t>
            </a:r>
            <a:endParaRPr lang="en-US" sz="2000" dirty="0">
              <a:solidFill>
                <a:schemeClr val="bg1"/>
              </a:solidFill>
              <a:latin typeface="Book Antiqua" charset="0"/>
              <a:ea typeface="Book Antiqua" charset="0"/>
              <a:cs typeface="Book Antiqua" charset="0"/>
            </a:endParaRPr>
          </a:p>
        </p:txBody>
      </p:sp>
      <p:sp>
        <p:nvSpPr>
          <p:cNvPr id="12" name="Shape 399"/>
          <p:cNvSpPr/>
          <p:nvPr/>
        </p:nvSpPr>
        <p:spPr>
          <a:xfrm>
            <a:off x="628650" y="3906174"/>
            <a:ext cx="5029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cp</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mynotes.txt</a:t>
            </a:r>
            <a:r>
              <a:rPr lang="en-US" sz="2000" dirty="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myothernotes.txt</a:t>
            </a:r>
            <a:endParaRPr sz="1600" dirty="0">
              <a:solidFill>
                <a:schemeClr val="bg1"/>
              </a:solidFill>
              <a:latin typeface="Courier New" charset="0"/>
              <a:ea typeface="Courier New" charset="0"/>
              <a:cs typeface="Courier New" charset="0"/>
            </a:endParaRPr>
          </a:p>
        </p:txBody>
      </p:sp>
      <p:sp>
        <p:nvSpPr>
          <p:cNvPr id="13" name="Shape 399"/>
          <p:cNvSpPr/>
          <p:nvPr/>
        </p:nvSpPr>
        <p:spPr>
          <a:xfrm>
            <a:off x="628650" y="4477674"/>
            <a:ext cx="5029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mv </a:t>
            </a:r>
            <a:r>
              <a:rPr lang="en-US" sz="2000" dirty="0" err="1" smtClean="0">
                <a:solidFill>
                  <a:schemeClr val="bg1"/>
                </a:solidFill>
                <a:latin typeface="Courier New" charset="0"/>
                <a:ea typeface="Courier New" charset="0"/>
                <a:cs typeface="Courier New" charset="0"/>
                <a:sym typeface="Lustria"/>
              </a:rPr>
              <a:t>myothernotes.txt</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notes.txt</a:t>
            </a:r>
            <a:endParaRPr sz="1600" dirty="0">
              <a:solidFill>
                <a:schemeClr val="bg1"/>
              </a:solidFill>
              <a:latin typeface="Courier New" charset="0"/>
              <a:ea typeface="Courier New" charset="0"/>
              <a:cs typeface="Courier New" charset="0"/>
            </a:endParaRPr>
          </a:p>
        </p:txBody>
      </p:sp>
      <p:sp>
        <p:nvSpPr>
          <p:cNvPr id="14" name="Shape 399"/>
          <p:cNvSpPr/>
          <p:nvPr/>
        </p:nvSpPr>
        <p:spPr>
          <a:xfrm>
            <a:off x="651510" y="5049174"/>
            <a:ext cx="5029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mv </a:t>
            </a:r>
            <a:r>
              <a:rPr lang="en-US" sz="2000" dirty="0" err="1" smtClean="0">
                <a:solidFill>
                  <a:schemeClr val="bg1"/>
                </a:solidFill>
                <a:latin typeface="Courier New" charset="0"/>
                <a:ea typeface="Courier New" charset="0"/>
                <a:cs typeface="Courier New" charset="0"/>
                <a:sym typeface="Lustria"/>
              </a:rPr>
              <a:t>notes.txt</a:t>
            </a:r>
            <a:r>
              <a:rPr lang="en-US" sz="2000" dirty="0" smtClean="0">
                <a:solidFill>
                  <a:schemeClr val="bg1"/>
                </a:solidFill>
                <a:latin typeface="Courier New" charset="0"/>
                <a:ea typeface="Courier New" charset="0"/>
                <a:cs typeface="Courier New" charset="0"/>
                <a:sym typeface="Lustria"/>
              </a:rPr>
              <a:t> ..</a:t>
            </a:r>
            <a:endParaRPr sz="1600" dirty="0">
              <a:solidFill>
                <a:schemeClr val="bg1"/>
              </a:solidFill>
              <a:latin typeface="Courier New" charset="0"/>
              <a:ea typeface="Courier New" charset="0"/>
              <a:cs typeface="Courier New" charset="0"/>
            </a:endParaRPr>
          </a:p>
        </p:txBody>
      </p:sp>
      <p:cxnSp>
        <p:nvCxnSpPr>
          <p:cNvPr id="15" name="Straight Arrow Connector 14"/>
          <p:cNvCxnSpPr/>
          <p:nvPr/>
        </p:nvCxnSpPr>
        <p:spPr>
          <a:xfrm flipH="1" flipV="1">
            <a:off x="5945004" y="4701702"/>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945004" y="5265582"/>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962274" y="4477674"/>
            <a:ext cx="1949573" cy="400110"/>
          </a:xfrm>
          <a:prstGeom prst="rect">
            <a:avLst/>
          </a:prstGeom>
          <a:noFill/>
        </p:spPr>
        <p:txBody>
          <a:bodyPr wrap="none" rtlCol="0">
            <a:spAutoFit/>
          </a:bodyPr>
          <a:lstStyle/>
          <a:p>
            <a:r>
              <a:rPr lang="en-US" sz="2000" smtClean="0">
                <a:solidFill>
                  <a:schemeClr val="bg1"/>
                </a:solidFill>
                <a:latin typeface="Book Antiqua" charset="0"/>
                <a:ea typeface="Book Antiqua" charset="0"/>
                <a:cs typeface="Book Antiqua" charset="0"/>
              </a:rPr>
              <a:t>Rename the file</a:t>
            </a:r>
            <a:endParaRPr lang="en-US" sz="2000">
              <a:solidFill>
                <a:schemeClr val="bg1"/>
              </a:solidFill>
              <a:latin typeface="Book Antiqua" charset="0"/>
              <a:ea typeface="Book Antiqua" charset="0"/>
              <a:cs typeface="Book Antiqua" charset="0"/>
            </a:endParaRPr>
          </a:p>
        </p:txBody>
      </p:sp>
      <p:sp>
        <p:nvSpPr>
          <p:cNvPr id="18" name="TextBox 17"/>
          <p:cNvSpPr txBox="1"/>
          <p:nvPr/>
        </p:nvSpPr>
        <p:spPr>
          <a:xfrm>
            <a:off x="6962275" y="5065526"/>
            <a:ext cx="2560320"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Move the file </a:t>
            </a:r>
            <a:r>
              <a:rPr lang="en-US" sz="2000" smtClean="0">
                <a:solidFill>
                  <a:schemeClr val="bg1"/>
                </a:solidFill>
                <a:latin typeface="Book Antiqua" charset="0"/>
                <a:ea typeface="Book Antiqua" charset="0"/>
                <a:cs typeface="Book Antiqua" charset="0"/>
              </a:rPr>
              <a:t>one level up</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Removing Files</a:t>
            </a:r>
            <a:endParaRPr>
              <a:solidFill>
                <a:schemeClr val="bg1"/>
              </a:solidFill>
            </a:endParaRPr>
          </a:p>
        </p:txBody>
      </p:sp>
      <p:sp>
        <p:nvSpPr>
          <p:cNvPr id="11" name="TextBox 10"/>
          <p:cNvSpPr txBox="1"/>
          <p:nvPr/>
        </p:nvSpPr>
        <p:spPr>
          <a:xfrm>
            <a:off x="628650" y="1490634"/>
            <a:ext cx="411362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To delete a file, use the command: </a:t>
            </a:r>
            <a:endParaRPr lang="en-US" sz="2000" dirty="0">
              <a:solidFill>
                <a:schemeClr val="bg1"/>
              </a:solidFill>
              <a:latin typeface="Book Antiqua" charset="0"/>
              <a:ea typeface="Book Antiqua" charset="0"/>
              <a:cs typeface="Book Antiqua" charset="0"/>
            </a:endParaRPr>
          </a:p>
        </p:txBody>
      </p:sp>
      <p:sp>
        <p:nvSpPr>
          <p:cNvPr id="12" name="Shape 400"/>
          <p:cNvSpPr/>
          <p:nvPr/>
        </p:nvSpPr>
        <p:spPr>
          <a:xfrm>
            <a:off x="3886200" y="2005044"/>
            <a:ext cx="141732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rm</a:t>
            </a:r>
            <a:endParaRPr sz="1600" dirty="0">
              <a:solidFill>
                <a:schemeClr val="bg1"/>
              </a:solidFill>
              <a:latin typeface="Courier New" charset="0"/>
              <a:ea typeface="Courier New" charset="0"/>
              <a:cs typeface="Courier New" charset="0"/>
            </a:endParaRPr>
          </a:p>
        </p:txBody>
      </p:sp>
      <p:sp>
        <p:nvSpPr>
          <p:cNvPr id="15" name="TextBox 14"/>
          <p:cNvSpPr txBox="1"/>
          <p:nvPr/>
        </p:nvSpPr>
        <p:spPr>
          <a:xfrm>
            <a:off x="2670678" y="2576544"/>
            <a:ext cx="3802644"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Use the command with caution!</a:t>
            </a:r>
            <a:endParaRPr lang="en-US" sz="2000" dirty="0">
              <a:solidFill>
                <a:schemeClr val="bg1"/>
              </a:solidFill>
              <a:latin typeface="Book Antiqua" charset="0"/>
              <a:ea typeface="Book Antiqua" charset="0"/>
              <a:cs typeface="Book Antiqua" charset="0"/>
            </a:endParaRPr>
          </a:p>
        </p:txBody>
      </p:sp>
      <p:sp>
        <p:nvSpPr>
          <p:cNvPr id="16" name="TextBox 15"/>
          <p:cNvSpPr txBox="1"/>
          <p:nvPr/>
        </p:nvSpPr>
        <p:spPr>
          <a:xfrm>
            <a:off x="628650" y="3216247"/>
            <a:ext cx="6986208"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Now, let’s remove the </a:t>
            </a:r>
            <a:r>
              <a:rPr lang="en-US" sz="2000" dirty="0" err="1" smtClean="0">
                <a:solidFill>
                  <a:schemeClr val="bg1"/>
                </a:solidFill>
                <a:latin typeface="Book Antiqua" charset="0"/>
                <a:ea typeface="Book Antiqua" charset="0"/>
                <a:cs typeface="Book Antiqua" charset="0"/>
              </a:rPr>
              <a:t>mynotes.txt</a:t>
            </a:r>
            <a:r>
              <a:rPr lang="en-US" sz="2000" dirty="0" smtClean="0">
                <a:solidFill>
                  <a:schemeClr val="bg1"/>
                </a:solidFill>
                <a:latin typeface="Book Antiqua" charset="0"/>
                <a:ea typeface="Book Antiqua" charset="0"/>
                <a:cs typeface="Book Antiqua" charset="0"/>
              </a:rPr>
              <a:t> file in the Stuff directory: </a:t>
            </a:r>
            <a:endParaRPr lang="en-US" sz="2000" dirty="0">
              <a:solidFill>
                <a:schemeClr val="bg1"/>
              </a:solidFill>
              <a:latin typeface="Book Antiqua" charset="0"/>
              <a:ea typeface="Book Antiqua" charset="0"/>
              <a:cs typeface="Book Antiqua" charset="0"/>
            </a:endParaRPr>
          </a:p>
        </p:txBody>
      </p:sp>
      <p:sp>
        <p:nvSpPr>
          <p:cNvPr id="17" name="Shape 400"/>
          <p:cNvSpPr/>
          <p:nvPr/>
        </p:nvSpPr>
        <p:spPr>
          <a:xfrm>
            <a:off x="628650" y="4102162"/>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pwd</a:t>
            </a:r>
            <a:endParaRPr sz="1600" dirty="0">
              <a:solidFill>
                <a:schemeClr val="bg1"/>
              </a:solidFill>
              <a:latin typeface="Courier New" charset="0"/>
              <a:ea typeface="Courier New" charset="0"/>
              <a:cs typeface="Courier New" charset="0"/>
            </a:endParaRPr>
          </a:p>
        </p:txBody>
      </p:sp>
      <p:sp>
        <p:nvSpPr>
          <p:cNvPr id="18" name="Shape 400"/>
          <p:cNvSpPr/>
          <p:nvPr/>
        </p:nvSpPr>
        <p:spPr>
          <a:xfrm>
            <a:off x="628650" y="4684715"/>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ls</a:t>
            </a:r>
            <a:endParaRPr sz="1600" dirty="0">
              <a:solidFill>
                <a:schemeClr val="bg1"/>
              </a:solidFill>
              <a:latin typeface="Courier New" charset="0"/>
              <a:ea typeface="Courier New" charset="0"/>
              <a:cs typeface="Courier New" charset="0"/>
            </a:endParaRPr>
          </a:p>
        </p:txBody>
      </p:sp>
      <p:sp>
        <p:nvSpPr>
          <p:cNvPr id="19" name="Shape 400"/>
          <p:cNvSpPr/>
          <p:nvPr/>
        </p:nvSpPr>
        <p:spPr>
          <a:xfrm>
            <a:off x="628650" y="5267268"/>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rm</a:t>
            </a:r>
            <a:r>
              <a:rPr lang="en-US" sz="2000" dirty="0" smtClean="0">
                <a:solidFill>
                  <a:schemeClr val="bg1"/>
                </a:solidFill>
                <a:latin typeface="Courier New" charset="0"/>
                <a:ea typeface="Courier New" charset="0"/>
                <a:cs typeface="Courier New" charset="0"/>
                <a:sym typeface="Lustria"/>
              </a:rPr>
              <a:t> </a:t>
            </a:r>
            <a:r>
              <a:rPr lang="en-US" sz="2000" dirty="0" err="1" smtClean="0">
                <a:solidFill>
                  <a:schemeClr val="bg1"/>
                </a:solidFill>
                <a:latin typeface="Courier New" charset="0"/>
                <a:ea typeface="Courier New" charset="0"/>
                <a:cs typeface="Courier New" charset="0"/>
                <a:sym typeface="Lustria"/>
              </a:rPr>
              <a:t>mynotes.txt</a:t>
            </a:r>
            <a:r>
              <a:rPr lang="en-US" sz="2000" dirty="0" smtClean="0">
                <a:solidFill>
                  <a:schemeClr val="bg1"/>
                </a:solidFill>
                <a:latin typeface="Courier New" charset="0"/>
                <a:ea typeface="Courier New" charset="0"/>
                <a:cs typeface="Courier New" charset="0"/>
                <a:sym typeface="Lustria"/>
              </a:rPr>
              <a:t> </a:t>
            </a:r>
            <a:endParaRPr sz="1600" dirty="0">
              <a:solidFill>
                <a:schemeClr val="bg1"/>
              </a:solidFill>
              <a:latin typeface="Courier New" charset="0"/>
              <a:ea typeface="Courier New" charset="0"/>
              <a:cs typeface="Courier New" charset="0"/>
            </a:endParaRPr>
          </a:p>
        </p:txBody>
      </p:sp>
      <p:sp>
        <p:nvSpPr>
          <p:cNvPr id="20" name="Shape 400"/>
          <p:cNvSpPr/>
          <p:nvPr/>
        </p:nvSpPr>
        <p:spPr>
          <a:xfrm>
            <a:off x="628650" y="5849821"/>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ls</a:t>
            </a:r>
            <a:endParaRPr sz="1600" dirty="0">
              <a:solidFill>
                <a:schemeClr val="bg1"/>
              </a:solidFill>
              <a:latin typeface="Courier New" charset="0"/>
              <a:ea typeface="Courier New" charset="0"/>
              <a:cs typeface="Courier New" charset="0"/>
            </a:endParaRPr>
          </a:p>
        </p:txBody>
      </p:sp>
      <p:cxnSp>
        <p:nvCxnSpPr>
          <p:cNvPr id="21" name="Straight Arrow Connector 20"/>
          <p:cNvCxnSpPr/>
          <p:nvPr/>
        </p:nvCxnSpPr>
        <p:spPr>
          <a:xfrm flipH="1" flipV="1">
            <a:off x="3506479" y="433597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3749" y="4123377"/>
            <a:ext cx="424346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should be in the Stuff directory</a:t>
            </a:r>
            <a:endParaRPr lang="en-US" sz="2000" dirty="0">
              <a:solidFill>
                <a:schemeClr val="bg1"/>
              </a:solidFill>
              <a:latin typeface="Book Antiqua" charset="0"/>
              <a:ea typeface="Book Antiqua" charset="0"/>
              <a:cs typeface="Book Antiqua" charset="0"/>
            </a:endParaRPr>
          </a:p>
        </p:txBody>
      </p:sp>
      <p:cxnSp>
        <p:nvCxnSpPr>
          <p:cNvPr id="23" name="Straight Arrow Connector 22"/>
          <p:cNvCxnSpPr/>
          <p:nvPr/>
        </p:nvCxnSpPr>
        <p:spPr>
          <a:xfrm flipH="1" flipV="1">
            <a:off x="3506479" y="4941860"/>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3749" y="4729262"/>
            <a:ext cx="416171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should see the </a:t>
            </a:r>
            <a:r>
              <a:rPr lang="en-US" sz="2000" dirty="0" err="1" smtClean="0">
                <a:solidFill>
                  <a:schemeClr val="bg1"/>
                </a:solidFill>
                <a:latin typeface="Book Antiqua" charset="0"/>
                <a:ea typeface="Book Antiqua" charset="0"/>
                <a:cs typeface="Book Antiqua" charset="0"/>
              </a:rPr>
              <a:t>mynotes.txt</a:t>
            </a:r>
            <a:r>
              <a:rPr lang="en-US" sz="2000" dirty="0" smtClean="0">
                <a:solidFill>
                  <a:schemeClr val="bg1"/>
                </a:solidFill>
                <a:latin typeface="Book Antiqua" charset="0"/>
                <a:ea typeface="Book Antiqua" charset="0"/>
                <a:cs typeface="Book Antiqua" charset="0"/>
              </a:rPr>
              <a:t> file</a:t>
            </a:r>
            <a:endParaRPr lang="en-US" sz="2000" dirty="0">
              <a:solidFill>
                <a:schemeClr val="bg1"/>
              </a:solidFill>
              <a:latin typeface="Book Antiqua" charset="0"/>
              <a:ea typeface="Book Antiqua" charset="0"/>
              <a:cs typeface="Book Antiqua" charset="0"/>
            </a:endParaRPr>
          </a:p>
        </p:txBody>
      </p:sp>
      <p:cxnSp>
        <p:nvCxnSpPr>
          <p:cNvPr id="25" name="Straight Arrow Connector 24"/>
          <p:cNvCxnSpPr/>
          <p:nvPr/>
        </p:nvCxnSpPr>
        <p:spPr>
          <a:xfrm flipH="1" flipV="1">
            <a:off x="3506479" y="5466474"/>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23749" y="5253876"/>
            <a:ext cx="335700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Remove the </a:t>
            </a:r>
            <a:r>
              <a:rPr lang="en-US" sz="2000" dirty="0" err="1" smtClean="0">
                <a:solidFill>
                  <a:schemeClr val="bg1"/>
                </a:solidFill>
                <a:latin typeface="Book Antiqua" charset="0"/>
                <a:ea typeface="Book Antiqua" charset="0"/>
                <a:cs typeface="Book Antiqua" charset="0"/>
              </a:rPr>
              <a:t>mynotes.txt</a:t>
            </a:r>
            <a:r>
              <a:rPr lang="en-US" sz="2000" dirty="0" smtClean="0">
                <a:solidFill>
                  <a:schemeClr val="bg1"/>
                </a:solidFill>
                <a:latin typeface="Book Antiqua" charset="0"/>
                <a:ea typeface="Book Antiqua" charset="0"/>
                <a:cs typeface="Book Antiqua" charset="0"/>
              </a:rPr>
              <a:t> file</a:t>
            </a:r>
            <a:endParaRPr lang="en-US" sz="2000" dirty="0">
              <a:solidFill>
                <a:schemeClr val="bg1"/>
              </a:solidFill>
              <a:latin typeface="Book Antiqua" charset="0"/>
              <a:ea typeface="Book Antiqua" charset="0"/>
              <a:cs typeface="Book Antiqua" charset="0"/>
            </a:endParaRPr>
          </a:p>
        </p:txBody>
      </p:sp>
      <p:cxnSp>
        <p:nvCxnSpPr>
          <p:cNvPr id="27" name="Straight Arrow Connector 26"/>
          <p:cNvCxnSpPr/>
          <p:nvPr/>
        </p:nvCxnSpPr>
        <p:spPr>
          <a:xfrm flipH="1" flipV="1">
            <a:off x="3506479" y="6062419"/>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23749" y="5849821"/>
            <a:ext cx="4243469"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You should no longer see the </a:t>
            </a:r>
            <a:r>
              <a:rPr lang="en-US" sz="2000" dirty="0" err="1" smtClean="0">
                <a:solidFill>
                  <a:schemeClr val="bg1"/>
                </a:solidFill>
                <a:latin typeface="Book Antiqua" charset="0"/>
                <a:ea typeface="Book Antiqua" charset="0"/>
                <a:cs typeface="Book Antiqua" charset="0"/>
              </a:rPr>
              <a:t>mynotes.txt</a:t>
            </a:r>
            <a:r>
              <a:rPr lang="en-US" sz="2000" dirty="0" smtClean="0">
                <a:solidFill>
                  <a:schemeClr val="bg1"/>
                </a:solidFill>
                <a:latin typeface="Book Antiqua" charset="0"/>
                <a:ea typeface="Book Antiqua" charset="0"/>
                <a:cs typeface="Book Antiqua" charset="0"/>
              </a:rPr>
              <a:t> file</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Removing Files</a:t>
            </a:r>
            <a:endParaRPr>
              <a:solidFill>
                <a:schemeClr val="bg1"/>
              </a:solidFill>
            </a:endParaRPr>
          </a:p>
        </p:txBody>
      </p:sp>
      <p:pic>
        <p:nvPicPr>
          <p:cNvPr id="484" name="Shape 484" descr="2ndmynotes"/>
          <p:cNvPicPr preferRelativeResize="0"/>
          <p:nvPr/>
        </p:nvPicPr>
        <p:blipFill rotWithShape="1">
          <a:blip r:embed="rId3">
            <a:alphaModFix/>
          </a:blip>
          <a:srcRect/>
          <a:stretch/>
        </p:blipFill>
        <p:spPr>
          <a:xfrm>
            <a:off x="2228850" y="1955800"/>
            <a:ext cx="4686300" cy="3683000"/>
          </a:xfrm>
          <a:prstGeom prst="rect">
            <a:avLst/>
          </a:prstGeom>
          <a:noFill/>
          <a:ln>
            <a:noFill/>
          </a:ln>
        </p:spPr>
      </p:pic>
      <p:cxnSp>
        <p:nvCxnSpPr>
          <p:cNvPr id="490" name="Shape 490"/>
          <p:cNvCxnSpPr/>
          <p:nvPr/>
        </p:nvCxnSpPr>
        <p:spPr>
          <a:xfrm>
            <a:off x="6156960" y="4766310"/>
            <a:ext cx="609600" cy="609600"/>
          </a:xfrm>
          <a:prstGeom prst="straightConnector1">
            <a:avLst/>
          </a:prstGeom>
          <a:noFill/>
          <a:ln w="25400" cap="flat" cmpd="sng">
            <a:solidFill>
              <a:srgbClr val="FF0000"/>
            </a:solidFill>
            <a:prstDash val="solid"/>
            <a:round/>
            <a:headEnd type="none" w="med" len="med"/>
            <a:tailEnd type="none" w="med" len="med"/>
          </a:ln>
        </p:spPr>
      </p:cxnSp>
      <p:cxnSp>
        <p:nvCxnSpPr>
          <p:cNvPr id="491" name="Shape 491"/>
          <p:cNvCxnSpPr/>
          <p:nvPr/>
        </p:nvCxnSpPr>
        <p:spPr>
          <a:xfrm flipH="1">
            <a:off x="6156960" y="4766310"/>
            <a:ext cx="533400" cy="609600"/>
          </a:xfrm>
          <a:prstGeom prst="straightConnector1">
            <a:avLst/>
          </a:prstGeom>
          <a:noFill/>
          <a:ln w="25400" cap="flat" cmpd="sng">
            <a:solidFill>
              <a:srgbClr val="FF0000"/>
            </a:solidFill>
            <a:prstDash val="solid"/>
            <a:round/>
            <a:headEnd type="none" w="med" len="med"/>
            <a:tailEnd type="none" w="med" len="med"/>
          </a:ln>
        </p:spPr>
      </p:cxnSp>
    </p:spTree>
    <p:extLst>
      <p:ext uri="{BB962C8B-B14F-4D97-AF65-F5344CB8AC3E}">
        <p14:creationId xmlns:p14="http://schemas.microsoft.com/office/powerpoint/2010/main" val="488390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What is Unix/Linux?</a:t>
            </a:r>
            <a:endParaRPr dirty="0">
              <a:solidFill>
                <a:schemeClr val="bg1"/>
              </a:solidFill>
            </a:endParaRPr>
          </a:p>
        </p:txBody>
      </p:sp>
      <p:sp>
        <p:nvSpPr>
          <p:cNvPr id="164" name="Shape 164"/>
          <p:cNvSpPr txBox="1">
            <a:spLocks noGrp="1"/>
          </p:cNvSpPr>
          <p:nvPr>
            <p:ph idx="1"/>
          </p:nvPr>
        </p:nvSpPr>
        <p:spPr>
          <a:xfrm>
            <a:off x="628650" y="1825625"/>
            <a:ext cx="7886700" cy="312356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457200" marR="0" lvl="0" indent="-457200" algn="l" rtl="0">
              <a:lnSpc>
                <a:spcPct val="90000"/>
              </a:lnSpc>
              <a:spcBef>
                <a:spcPts val="0"/>
              </a:spcBef>
              <a:spcAft>
                <a:spcPts val="0"/>
              </a:spcAft>
              <a:buClr>
                <a:schemeClr val="lt2"/>
              </a:buClr>
              <a:buSzPts val="1813"/>
              <a:buFont typeface="Arial"/>
              <a:buChar char="•"/>
            </a:pPr>
            <a:r>
              <a:rPr lang="en-US" sz="2400" b="0" i="0" u="none" strike="noStrike" cap="none" dirty="0">
                <a:solidFill>
                  <a:schemeClr val="bg1"/>
                </a:solidFill>
                <a:latin typeface="Book Antiqua"/>
                <a:ea typeface="Book Antiqua"/>
                <a:cs typeface="Book Antiqua"/>
                <a:sym typeface="Book Antiqua"/>
              </a:rPr>
              <a:t>An operating system  (like Windows and OS X) </a:t>
            </a:r>
            <a:endParaRPr sz="2400" b="0" i="0" u="none" strike="noStrike" cap="none" dirty="0">
              <a:solidFill>
                <a:schemeClr val="bg1"/>
              </a:solidFill>
              <a:latin typeface="Book Antiqua"/>
              <a:ea typeface="Book Antiqua"/>
              <a:cs typeface="Book Antiqua"/>
              <a:sym typeface="Book Antiqua"/>
            </a:endParaRPr>
          </a:p>
          <a:p>
            <a:pPr marL="457200" marR="0" lvl="0" indent="-457200" algn="l" rtl="0">
              <a:lnSpc>
                <a:spcPct val="90000"/>
              </a:lnSpc>
              <a:spcBef>
                <a:spcPts val="1118"/>
              </a:spcBef>
              <a:spcAft>
                <a:spcPts val="0"/>
              </a:spcAft>
              <a:buClr>
                <a:schemeClr val="lt2"/>
              </a:buClr>
              <a:buSzPts val="1813"/>
              <a:buFont typeface="Arial"/>
              <a:buChar char="•"/>
            </a:pPr>
            <a:r>
              <a:rPr lang="en-US" sz="2400" b="0" i="0" u="none" strike="noStrike" cap="none" dirty="0">
                <a:solidFill>
                  <a:schemeClr val="bg1"/>
                </a:solidFill>
                <a:latin typeface="Book Antiqua"/>
                <a:ea typeface="Book Antiqua"/>
                <a:cs typeface="Book Antiqua"/>
                <a:sym typeface="Book Antiqua"/>
              </a:rPr>
              <a:t>Linux is the free, modifiable, and redistributable version of Unix </a:t>
            </a:r>
            <a:endParaRPr sz="2400" b="0" i="0" u="none" strike="noStrike" cap="none" dirty="0">
              <a:solidFill>
                <a:schemeClr val="bg1"/>
              </a:solidFill>
              <a:latin typeface="Book Antiqua"/>
              <a:ea typeface="Book Antiqua"/>
              <a:cs typeface="Book Antiqua"/>
              <a:sym typeface="Book Antiqua"/>
            </a:endParaRPr>
          </a:p>
          <a:p>
            <a:pPr marL="457200" marR="0" lvl="0" indent="-457200" algn="l" rtl="0">
              <a:lnSpc>
                <a:spcPct val="90000"/>
              </a:lnSpc>
              <a:spcBef>
                <a:spcPts val="1118"/>
              </a:spcBef>
              <a:spcAft>
                <a:spcPts val="0"/>
              </a:spcAft>
              <a:buClr>
                <a:schemeClr val="lt2"/>
              </a:buClr>
              <a:buSzPts val="1813"/>
              <a:buFont typeface="Arial"/>
              <a:buChar char="•"/>
            </a:pPr>
            <a:r>
              <a:rPr lang="en-US" sz="2400" b="0" i="0" u="none" strike="noStrike" cap="none" dirty="0">
                <a:solidFill>
                  <a:schemeClr val="bg1"/>
                </a:solidFill>
                <a:latin typeface="Book Antiqua"/>
                <a:ea typeface="Book Antiqua"/>
                <a:cs typeface="Book Antiqua"/>
                <a:sym typeface="Book Antiqua"/>
              </a:rPr>
              <a:t>Why use it?</a:t>
            </a:r>
            <a:endParaRPr sz="2000" dirty="0">
              <a:solidFill>
                <a:schemeClr val="bg1"/>
              </a:solidFill>
            </a:endParaRPr>
          </a:p>
          <a:p>
            <a:pPr marL="720000" marR="0" lvl="1" indent="-270000" algn="l" rtl="0">
              <a:lnSpc>
                <a:spcPct val="90000"/>
              </a:lnSpc>
              <a:spcBef>
                <a:spcPts val="1044"/>
              </a:spcBef>
              <a:spcAft>
                <a:spcPts val="0"/>
              </a:spcAft>
              <a:buClr>
                <a:schemeClr val="lt2"/>
              </a:buClr>
              <a:buSzPts val="1554"/>
              <a:buFont typeface="Noto Sans Symbols"/>
              <a:buChar char="◈"/>
            </a:pPr>
            <a:r>
              <a:rPr lang="en-US" sz="2000" dirty="0">
                <a:solidFill>
                  <a:schemeClr val="bg1"/>
                </a:solidFill>
                <a:latin typeface="Book Antiqua"/>
                <a:ea typeface="Book Antiqua"/>
                <a:cs typeface="Book Antiqua"/>
                <a:sym typeface="Book Antiqua"/>
              </a:rPr>
              <a:t>P</a:t>
            </a:r>
            <a:r>
              <a:rPr lang="en-US" sz="2000" b="0" i="0" u="none" strike="noStrike" cap="none" dirty="0" smtClean="0">
                <a:solidFill>
                  <a:schemeClr val="bg1"/>
                </a:solidFill>
                <a:latin typeface="Book Antiqua"/>
                <a:ea typeface="Book Antiqua"/>
                <a:cs typeface="Book Antiqua"/>
                <a:sym typeface="Book Antiqua"/>
              </a:rPr>
              <a:t>ower </a:t>
            </a:r>
            <a:r>
              <a:rPr lang="en-US" sz="2000" b="0" i="0" u="none" strike="noStrike" cap="none" dirty="0">
                <a:solidFill>
                  <a:schemeClr val="bg1"/>
                </a:solidFill>
                <a:latin typeface="Book Antiqua"/>
                <a:ea typeface="Book Antiqua"/>
                <a:cs typeface="Book Antiqua"/>
                <a:sym typeface="Book Antiqua"/>
              </a:rPr>
              <a:t>to write many scripts with many commands to work with lots of data</a:t>
            </a:r>
            <a:endParaRPr sz="1600" dirty="0">
              <a:solidFill>
                <a:schemeClr val="bg1"/>
              </a:solidFill>
            </a:endParaRPr>
          </a:p>
          <a:p>
            <a:pPr marL="720000" marR="0" lvl="1" indent="-270000" algn="l" rtl="0">
              <a:lnSpc>
                <a:spcPct val="90000"/>
              </a:lnSpc>
              <a:spcBef>
                <a:spcPts val="1044"/>
              </a:spcBef>
              <a:spcAft>
                <a:spcPts val="0"/>
              </a:spcAft>
              <a:buClr>
                <a:schemeClr val="lt2"/>
              </a:buClr>
              <a:buSzPts val="1554"/>
              <a:buFont typeface="Noto Sans Symbols"/>
              <a:buChar char="◈"/>
            </a:pPr>
            <a:r>
              <a:rPr lang="en-US" sz="2000" dirty="0">
                <a:solidFill>
                  <a:schemeClr val="bg1"/>
                </a:solidFill>
                <a:latin typeface="Book Antiqua"/>
                <a:ea typeface="Book Antiqua"/>
                <a:cs typeface="Book Antiqua"/>
                <a:sym typeface="Book Antiqua"/>
              </a:rPr>
              <a:t>T</a:t>
            </a:r>
            <a:r>
              <a:rPr lang="en-US" sz="2000" b="0" i="0" u="none" strike="noStrike" cap="none" dirty="0" smtClean="0">
                <a:solidFill>
                  <a:schemeClr val="bg1"/>
                </a:solidFill>
                <a:latin typeface="Book Antiqua"/>
                <a:ea typeface="Book Antiqua"/>
                <a:cs typeface="Book Antiqua"/>
                <a:sym typeface="Book Antiqua"/>
              </a:rPr>
              <a:t>o </a:t>
            </a:r>
            <a:r>
              <a:rPr lang="en-US" sz="2000" b="0" i="0" u="none" strike="noStrike" cap="none" dirty="0">
                <a:solidFill>
                  <a:schemeClr val="bg1"/>
                </a:solidFill>
                <a:latin typeface="Book Antiqua"/>
                <a:ea typeface="Book Antiqua"/>
                <a:cs typeface="Book Antiqua"/>
                <a:sym typeface="Book Antiqua"/>
              </a:rPr>
              <a:t>use computer resources on the network efficiently, such as </a:t>
            </a:r>
            <a:r>
              <a:rPr lang="en-US" sz="2000" b="0" i="0" u="none" strike="noStrike" cap="none" dirty="0" smtClean="0">
                <a:solidFill>
                  <a:schemeClr val="bg1"/>
                </a:solidFill>
                <a:latin typeface="Book Antiqua"/>
                <a:ea typeface="Book Antiqua"/>
                <a:cs typeface="Book Antiqua"/>
                <a:sym typeface="Book Antiqua"/>
              </a:rPr>
              <a:t>clusters</a:t>
            </a:r>
            <a:endParaRPr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charset="0"/>
                <a:ea typeface="Book Antiqua" charset="0"/>
                <a:cs typeface="Book Antiqua" charset="0"/>
                <a:sym typeface="Book Antiqua"/>
              </a:rPr>
              <a:t>Things to know</a:t>
            </a:r>
            <a:endParaRPr dirty="0">
              <a:solidFill>
                <a:schemeClr val="bg1"/>
              </a:solidFill>
              <a:latin typeface="Book Antiqua" charset="0"/>
              <a:ea typeface="Book Antiqua" charset="0"/>
              <a:cs typeface="Book Antiqua" charset="0"/>
            </a:endParaRPr>
          </a:p>
        </p:txBody>
      </p:sp>
      <p:sp>
        <p:nvSpPr>
          <p:cNvPr id="498" name="Shape 498"/>
          <p:cNvSpPr txBox="1">
            <a:spLocks noGrp="1"/>
          </p:cNvSpPr>
          <p:nvPr>
            <p:ph idx="1"/>
          </p:nvPr>
        </p:nvSpPr>
        <p:spPr>
          <a:xfrm>
            <a:off x="380546" y="1483700"/>
            <a:ext cx="7765322" cy="3225460"/>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79800" indent="-342900">
              <a:spcBef>
                <a:spcPts val="0"/>
              </a:spcBef>
              <a:buClr>
                <a:schemeClr val="lt2"/>
              </a:buClr>
              <a:buSzPts val="1680"/>
            </a:pPr>
            <a:r>
              <a:rPr lang="en-US" sz="2000" b="0" i="0" u="none" strike="noStrike" cap="none" dirty="0">
                <a:solidFill>
                  <a:schemeClr val="bg1"/>
                </a:solidFill>
                <a:latin typeface="Book Antiqua" charset="0"/>
                <a:ea typeface="Book Antiqua" charset="0"/>
                <a:cs typeface="Book Antiqua" charset="0"/>
                <a:sym typeface="Book Antiqua"/>
              </a:rPr>
              <a:t>Case </a:t>
            </a:r>
            <a:r>
              <a:rPr lang="en-US" sz="2000" b="0" i="0" u="none" strike="noStrike" cap="none" dirty="0" smtClean="0">
                <a:solidFill>
                  <a:schemeClr val="bg1"/>
                </a:solidFill>
                <a:latin typeface="Book Antiqua" charset="0"/>
                <a:ea typeface="Book Antiqua" charset="0"/>
                <a:cs typeface="Book Antiqua" charset="0"/>
                <a:sym typeface="Book Antiqua"/>
              </a:rPr>
              <a:t>sensitive – Ls vs ls</a:t>
            </a:r>
            <a:endParaRPr sz="2000" dirty="0">
              <a:solidFill>
                <a:schemeClr val="bg1"/>
              </a:solidFill>
              <a:latin typeface="Book Antiqua" charset="0"/>
              <a:ea typeface="Book Antiqua" charset="0"/>
              <a:cs typeface="Book Antiqua" charset="0"/>
            </a:endParaRPr>
          </a:p>
          <a:p>
            <a:pPr marL="379800" indent="-342900">
              <a:spcBef>
                <a:spcPts val="1080"/>
              </a:spcBef>
              <a:buClr>
                <a:schemeClr val="lt2"/>
              </a:buClr>
              <a:buSzPts val="1680"/>
            </a:pPr>
            <a:r>
              <a:rPr lang="en-US" sz="2000" b="0" i="0" u="none" strike="noStrike" cap="none" dirty="0">
                <a:solidFill>
                  <a:schemeClr val="bg1"/>
                </a:solidFill>
                <a:latin typeface="Book Antiqua" charset="0"/>
                <a:ea typeface="Book Antiqua" charset="0"/>
                <a:cs typeface="Book Antiqua" charset="0"/>
                <a:sym typeface="Book Antiqua"/>
              </a:rPr>
              <a:t>Does not </a:t>
            </a:r>
            <a:r>
              <a:rPr lang="en-US" sz="2000" dirty="0" smtClean="0">
                <a:solidFill>
                  <a:schemeClr val="bg1"/>
                </a:solidFill>
                <a:latin typeface="Book Antiqua" charset="0"/>
                <a:ea typeface="Book Antiqua" charset="0"/>
                <a:cs typeface="Book Antiqua" charset="0"/>
                <a:sym typeface="Book Antiqua"/>
              </a:rPr>
              <a:t>use </a:t>
            </a:r>
            <a:r>
              <a:rPr lang="en-US" sz="2000" b="0" i="0" u="none" strike="noStrike" cap="none" dirty="0" smtClean="0">
                <a:solidFill>
                  <a:schemeClr val="bg1"/>
                </a:solidFill>
                <a:latin typeface="Book Antiqua" charset="0"/>
                <a:ea typeface="Book Antiqua" charset="0"/>
                <a:cs typeface="Book Antiqua" charset="0"/>
                <a:sym typeface="Book Antiqua"/>
              </a:rPr>
              <a:t>spaces </a:t>
            </a:r>
            <a:r>
              <a:rPr lang="en-US" sz="2000" b="0" i="0" u="none" strike="noStrike" cap="none" dirty="0">
                <a:solidFill>
                  <a:schemeClr val="bg1"/>
                </a:solidFill>
                <a:latin typeface="Book Antiqua" charset="0"/>
                <a:ea typeface="Book Antiqua" charset="0"/>
                <a:cs typeface="Book Antiqua" charset="0"/>
                <a:sym typeface="Book Antiqua"/>
              </a:rPr>
              <a:t>in file names </a:t>
            </a:r>
            <a:r>
              <a:rPr lang="en-US" sz="2000" b="0" i="0" u="none" strike="noStrike" cap="none" dirty="0" smtClean="0">
                <a:solidFill>
                  <a:schemeClr val="bg1"/>
                </a:solidFill>
                <a:latin typeface="Book Antiqua" charset="0"/>
                <a:ea typeface="Book Antiqua" charset="0"/>
                <a:cs typeface="Book Antiqua" charset="0"/>
                <a:sym typeface="Book Antiqua"/>
              </a:rPr>
              <a:t>(</a:t>
            </a:r>
            <a:r>
              <a:rPr lang="en-US" sz="2000" b="0" i="0" u="none" strike="noStrike" cap="none" dirty="0">
                <a:solidFill>
                  <a:schemeClr val="bg1"/>
                </a:solidFill>
                <a:latin typeface="Book Antiqua" charset="0"/>
                <a:ea typeface="Book Antiqua" charset="0"/>
                <a:cs typeface="Book Antiqua" charset="0"/>
                <a:sym typeface="Book Antiqua"/>
              </a:rPr>
              <a:t>e.g. filename.txt   vs</a:t>
            </a:r>
            <a:r>
              <a:rPr lang="en-US" sz="2000" b="0" i="0" u="none" strike="noStrike" cap="none" dirty="0" smtClean="0">
                <a:solidFill>
                  <a:schemeClr val="bg1"/>
                </a:solidFill>
                <a:latin typeface="Book Antiqua" charset="0"/>
                <a:ea typeface="Book Antiqua" charset="0"/>
                <a:cs typeface="Book Antiqua" charset="0"/>
                <a:sym typeface="Book Antiqua"/>
              </a:rPr>
              <a:t>. </a:t>
            </a:r>
            <a:r>
              <a:rPr lang="en-US" sz="2000" b="0" i="0" u="none" strike="noStrike" cap="none" dirty="0">
                <a:solidFill>
                  <a:schemeClr val="bg1"/>
                </a:solidFill>
                <a:latin typeface="Book Antiqua" charset="0"/>
                <a:ea typeface="Book Antiqua" charset="0"/>
                <a:cs typeface="Book Antiqua" charset="0"/>
                <a:sym typeface="Book Antiqua"/>
              </a:rPr>
              <a:t>file </a:t>
            </a:r>
            <a:r>
              <a:rPr lang="en-US" sz="2000" b="0" i="0" u="none" strike="noStrike" cap="none" dirty="0" err="1" smtClean="0">
                <a:solidFill>
                  <a:schemeClr val="bg1"/>
                </a:solidFill>
                <a:latin typeface="Book Antiqua" charset="0"/>
                <a:ea typeface="Book Antiqua" charset="0"/>
                <a:cs typeface="Book Antiqua" charset="0"/>
                <a:sym typeface="Book Antiqua"/>
              </a:rPr>
              <a:t>name.txt</a:t>
            </a:r>
            <a:r>
              <a:rPr lang="en-US" sz="2000" b="0" i="0" u="none" strike="noStrike" cap="none" dirty="0" smtClean="0">
                <a:solidFill>
                  <a:schemeClr val="bg1"/>
                </a:solidFill>
                <a:latin typeface="Book Antiqua" charset="0"/>
                <a:ea typeface="Book Antiqua" charset="0"/>
                <a:cs typeface="Book Antiqua" charset="0"/>
                <a:sym typeface="Book Antiqua"/>
              </a:rPr>
              <a:t>)</a:t>
            </a:r>
          </a:p>
          <a:p>
            <a:pPr marL="379800" indent="-342900">
              <a:spcBef>
                <a:spcPts val="1080"/>
              </a:spcBef>
              <a:buClr>
                <a:schemeClr val="lt2"/>
              </a:buClr>
              <a:buSzPts val="1680"/>
            </a:pPr>
            <a:r>
              <a:rPr lang="en-US" sz="2000" b="0" i="0" u="none" strike="noStrike" cap="none" dirty="0" err="1" smtClean="0">
                <a:solidFill>
                  <a:schemeClr val="bg1"/>
                </a:solidFill>
                <a:latin typeface="Book Antiqua" charset="0"/>
                <a:ea typeface="Book Antiqua" charset="0"/>
                <a:cs typeface="Book Antiqua" charset="0"/>
                <a:sym typeface="Book Antiqua"/>
              </a:rPr>
              <a:t>Ctrl+c</a:t>
            </a:r>
            <a:r>
              <a:rPr lang="en-US" sz="2000" b="0" i="0" u="none" strike="noStrike" cap="none" dirty="0" smtClean="0">
                <a:solidFill>
                  <a:schemeClr val="bg1"/>
                </a:solidFill>
                <a:latin typeface="Book Antiqua" charset="0"/>
                <a:ea typeface="Book Antiqua" charset="0"/>
                <a:cs typeface="Book Antiqua" charset="0"/>
                <a:sym typeface="Book Antiqua"/>
              </a:rPr>
              <a:t> </a:t>
            </a:r>
            <a:r>
              <a:rPr lang="en-US" sz="2000" b="0" i="0" u="none" strike="noStrike" cap="none" dirty="0">
                <a:solidFill>
                  <a:schemeClr val="bg1"/>
                </a:solidFill>
                <a:latin typeface="Book Antiqua" charset="0"/>
                <a:ea typeface="Book Antiqua" charset="0"/>
                <a:cs typeface="Book Antiqua" charset="0"/>
                <a:sym typeface="Book Antiqua"/>
              </a:rPr>
              <a:t>kills a process &amp; brings back command prompt </a:t>
            </a:r>
            <a:endParaRPr sz="2000" dirty="0">
              <a:solidFill>
                <a:schemeClr val="bg1"/>
              </a:solidFill>
              <a:latin typeface="Book Antiqua" charset="0"/>
              <a:ea typeface="Book Antiqua" charset="0"/>
              <a:cs typeface="Book Antiqua" charset="0"/>
            </a:endParaRPr>
          </a:p>
          <a:p>
            <a:pPr marL="379800" indent="-342900">
              <a:spcBef>
                <a:spcPts val="1080"/>
              </a:spcBef>
              <a:buClr>
                <a:schemeClr val="lt2"/>
              </a:buClr>
              <a:buSzPts val="1680"/>
            </a:pPr>
            <a:r>
              <a:rPr lang="en-US" sz="2000" b="0" i="0" u="none" strike="noStrike" cap="none" dirty="0" smtClean="0">
                <a:solidFill>
                  <a:schemeClr val="bg1"/>
                </a:solidFill>
                <a:latin typeface="Book Antiqua" charset="0"/>
                <a:ea typeface="Book Antiqua" charset="0"/>
                <a:cs typeface="Book Antiqua" charset="0"/>
                <a:sym typeface="Book Antiqua"/>
              </a:rPr>
              <a:t>Highlight </a:t>
            </a:r>
            <a:r>
              <a:rPr lang="en-US" sz="2000" b="0" i="0" u="none" strike="noStrike" cap="none" dirty="0">
                <a:solidFill>
                  <a:schemeClr val="bg1"/>
                </a:solidFill>
                <a:latin typeface="Book Antiqua" charset="0"/>
                <a:ea typeface="Book Antiqua" charset="0"/>
                <a:cs typeface="Book Antiqua" charset="0"/>
                <a:sym typeface="Book Antiqua"/>
              </a:rPr>
              <a:t>&amp; middle click to copy &amp; paste</a:t>
            </a:r>
            <a:endParaRPr sz="2000" dirty="0">
              <a:solidFill>
                <a:schemeClr val="bg1"/>
              </a:solidFill>
              <a:latin typeface="Book Antiqua" charset="0"/>
              <a:ea typeface="Book Antiqua" charset="0"/>
              <a:cs typeface="Book Antiqua" charset="0"/>
            </a:endParaRPr>
          </a:p>
          <a:p>
            <a:pPr marL="379800" indent="-342900">
              <a:spcBef>
                <a:spcPts val="1080"/>
              </a:spcBef>
              <a:buClr>
                <a:schemeClr val="lt2"/>
              </a:buClr>
              <a:buSzPts val="1680"/>
            </a:pPr>
            <a:r>
              <a:rPr lang="en-US" sz="2000" b="0" i="0" u="none" strike="noStrike" cap="none" dirty="0">
                <a:solidFill>
                  <a:schemeClr val="bg1"/>
                </a:solidFill>
                <a:latin typeface="Book Antiqua" charset="0"/>
                <a:ea typeface="Book Antiqua" charset="0"/>
                <a:cs typeface="Book Antiqua" charset="0"/>
                <a:sym typeface="Book Antiqua"/>
              </a:rPr>
              <a:t>Use ‘&amp;’ to open a program in the </a:t>
            </a:r>
            <a:r>
              <a:rPr lang="en-US" sz="2000" b="0" i="0" u="none" strike="noStrike" cap="none" dirty="0" smtClean="0">
                <a:solidFill>
                  <a:schemeClr val="bg1"/>
                </a:solidFill>
                <a:latin typeface="Book Antiqua" charset="0"/>
                <a:ea typeface="Book Antiqua" charset="0"/>
                <a:cs typeface="Book Antiqua" charset="0"/>
                <a:sym typeface="Book Antiqua"/>
              </a:rPr>
              <a:t>background</a:t>
            </a:r>
            <a:endParaRPr lang="en-US" sz="2000" dirty="0">
              <a:solidFill>
                <a:schemeClr val="bg1"/>
              </a:solidFill>
              <a:latin typeface="Book Antiqua" charset="0"/>
              <a:ea typeface="Book Antiqua" charset="0"/>
              <a:cs typeface="Book Antiqua" charset="0"/>
            </a:endParaRPr>
          </a:p>
          <a:p>
            <a:pPr marL="379800" indent="-342900">
              <a:spcBef>
                <a:spcPts val="1080"/>
              </a:spcBef>
              <a:buClr>
                <a:schemeClr val="lt2"/>
              </a:buClr>
              <a:buSzPts val="1680"/>
            </a:pPr>
            <a:r>
              <a:rPr lang="en-US" sz="2000" dirty="0" smtClean="0">
                <a:solidFill>
                  <a:schemeClr val="bg1"/>
                </a:solidFill>
                <a:latin typeface="Book Antiqua" charset="0"/>
                <a:ea typeface="Book Antiqua" charset="0"/>
                <a:cs typeface="Book Antiqua" charset="0"/>
              </a:rPr>
              <a:t>When typing commands on a Mac, </a:t>
            </a:r>
            <a:r>
              <a:rPr lang="en-US" sz="2000" dirty="0" err="1" smtClean="0">
                <a:solidFill>
                  <a:schemeClr val="bg1"/>
                </a:solidFill>
                <a:latin typeface="Book Antiqua" charset="0"/>
                <a:ea typeface="Book Antiqua" charset="0"/>
                <a:cs typeface="Book Antiqua" charset="0"/>
              </a:rPr>
              <a:t>Ctrl+a</a:t>
            </a:r>
            <a:r>
              <a:rPr lang="en-US" sz="2000" dirty="0" smtClean="0">
                <a:solidFill>
                  <a:schemeClr val="bg1"/>
                </a:solidFill>
                <a:latin typeface="Book Antiqua" charset="0"/>
                <a:ea typeface="Book Antiqua" charset="0"/>
                <a:cs typeface="Book Antiqua" charset="0"/>
              </a:rPr>
              <a:t> goes to the start of the command line, </a:t>
            </a:r>
            <a:r>
              <a:rPr lang="en-US" sz="2000" dirty="0" err="1">
                <a:solidFill>
                  <a:schemeClr val="bg1"/>
                </a:solidFill>
                <a:latin typeface="Book Antiqua" charset="0"/>
                <a:ea typeface="Book Antiqua" charset="0"/>
                <a:cs typeface="Book Antiqua" charset="0"/>
              </a:rPr>
              <a:t>C</a:t>
            </a:r>
            <a:r>
              <a:rPr lang="en-US" sz="2000" dirty="0" err="1" smtClean="0">
                <a:solidFill>
                  <a:schemeClr val="bg1"/>
                </a:solidFill>
                <a:latin typeface="Book Antiqua" charset="0"/>
                <a:ea typeface="Book Antiqua" charset="0"/>
                <a:cs typeface="Book Antiqua" charset="0"/>
              </a:rPr>
              <a:t>trl+e</a:t>
            </a:r>
            <a:r>
              <a:rPr lang="en-US" sz="2000" dirty="0" smtClean="0">
                <a:solidFill>
                  <a:schemeClr val="bg1"/>
                </a:solidFill>
                <a:latin typeface="Book Antiqua" charset="0"/>
                <a:ea typeface="Book Antiqua" charset="0"/>
                <a:cs typeface="Book Antiqua" charset="0"/>
              </a:rPr>
              <a:t> </a:t>
            </a:r>
            <a:r>
              <a:rPr lang="en-US" sz="2000" dirty="0">
                <a:solidFill>
                  <a:schemeClr val="bg1"/>
                </a:solidFill>
                <a:latin typeface="Book Antiqua" charset="0"/>
                <a:ea typeface="Book Antiqua" charset="0"/>
                <a:cs typeface="Book Antiqua" charset="0"/>
              </a:rPr>
              <a:t>goes to </a:t>
            </a:r>
            <a:r>
              <a:rPr lang="en-US" sz="2000" dirty="0" smtClean="0">
                <a:solidFill>
                  <a:schemeClr val="bg1"/>
                </a:solidFill>
                <a:latin typeface="Book Antiqua" charset="0"/>
                <a:ea typeface="Book Antiqua" charset="0"/>
                <a:cs typeface="Book Antiqua" charset="0"/>
              </a:rPr>
              <a:t>end, and Ctrl + u clears the command line. </a:t>
            </a:r>
            <a:endParaRPr lang="en-US" sz="2000" dirty="0" smtClean="0">
              <a:solidFill>
                <a:schemeClr val="bg1"/>
              </a:solidFill>
              <a:latin typeface="Book Antiqua" charset="0"/>
              <a:ea typeface="Book Antiqua" charset="0"/>
              <a:cs typeface="Book Antiqua" charset="0"/>
            </a:endParaRPr>
          </a:p>
          <a:p>
            <a:pPr marL="457200" marR="0" lvl="1" indent="0" algn="l" rtl="0">
              <a:lnSpc>
                <a:spcPct val="90000"/>
              </a:lnSpc>
              <a:spcBef>
                <a:spcPts val="1000"/>
              </a:spcBef>
              <a:spcAft>
                <a:spcPts val="0"/>
              </a:spcAft>
              <a:buClr>
                <a:schemeClr val="lt2"/>
              </a:buClr>
              <a:buSzPts val="1400"/>
              <a:buFont typeface="Noto Sans Symbols"/>
              <a:buNone/>
            </a:pPr>
            <a:endParaRPr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Using FreeSurfer</a:t>
            </a:r>
            <a:endParaRPr>
              <a:solidFill>
                <a:schemeClr val="bg1"/>
              </a:solidFill>
            </a:endParaRPr>
          </a:p>
        </p:txBody>
      </p:sp>
      <p:sp>
        <p:nvSpPr>
          <p:cNvPr id="3" name="TextBox 2"/>
          <p:cNvSpPr txBox="1"/>
          <p:nvPr/>
        </p:nvSpPr>
        <p:spPr>
          <a:xfrm>
            <a:off x="628650" y="1690689"/>
            <a:ext cx="8040984"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When using FreeSurfer, certain variable must be set in order to </a:t>
            </a:r>
            <a:r>
              <a:rPr lang="en-US" sz="2000" smtClean="0">
                <a:solidFill>
                  <a:schemeClr val="bg1"/>
                </a:solidFill>
                <a:latin typeface="Book Antiqua" charset="0"/>
                <a:ea typeface="Book Antiqua" charset="0"/>
                <a:cs typeface="Book Antiqua" charset="0"/>
              </a:rPr>
              <a:t>use it. </a:t>
            </a:r>
            <a:endParaRPr lang="en-US" sz="2000" dirty="0">
              <a:solidFill>
                <a:schemeClr val="bg1"/>
              </a:solidFill>
              <a:latin typeface="Book Antiqua" charset="0"/>
              <a:ea typeface="Book Antiqua" charset="0"/>
              <a:cs typeface="Book Antiqua" charset="0"/>
            </a:endParaRPr>
          </a:p>
        </p:txBody>
      </p:sp>
      <p:sp>
        <p:nvSpPr>
          <p:cNvPr id="8" name="Shape 400"/>
          <p:cNvSpPr/>
          <p:nvPr/>
        </p:nvSpPr>
        <p:spPr>
          <a:xfrm>
            <a:off x="628650" y="2787652"/>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FREESURFER_HOME</a:t>
            </a:r>
            <a:endParaRPr sz="1600" dirty="0">
              <a:solidFill>
                <a:schemeClr val="bg1"/>
              </a:solidFill>
              <a:latin typeface="Courier New" charset="0"/>
              <a:ea typeface="Courier New" charset="0"/>
              <a:cs typeface="Courier New" charset="0"/>
            </a:endParaRPr>
          </a:p>
        </p:txBody>
      </p:sp>
      <p:sp>
        <p:nvSpPr>
          <p:cNvPr id="9" name="Shape 400"/>
          <p:cNvSpPr/>
          <p:nvPr/>
        </p:nvSpPr>
        <p:spPr>
          <a:xfrm>
            <a:off x="628650" y="3962920"/>
            <a:ext cx="27432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SUBJECTS_DIR</a:t>
            </a:r>
            <a:endParaRPr sz="1600" dirty="0">
              <a:solidFill>
                <a:schemeClr val="bg1"/>
              </a:solidFill>
              <a:latin typeface="Courier New" charset="0"/>
              <a:ea typeface="Courier New" charset="0"/>
              <a:cs typeface="Courier New" charset="0"/>
            </a:endParaRPr>
          </a:p>
        </p:txBody>
      </p:sp>
      <p:cxnSp>
        <p:nvCxnSpPr>
          <p:cNvPr id="10" name="Straight Arrow Connector 9"/>
          <p:cNvCxnSpPr/>
          <p:nvPr/>
        </p:nvCxnSpPr>
        <p:spPr>
          <a:xfrm flipH="1" flipV="1">
            <a:off x="3506479" y="302146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23749" y="2808867"/>
            <a:ext cx="4357361" cy="703280"/>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Tells the operating system where FreeSurfer is located</a:t>
            </a:r>
            <a:endParaRPr lang="en-US" sz="2000" dirty="0">
              <a:solidFill>
                <a:schemeClr val="bg1"/>
              </a:solidFill>
              <a:latin typeface="Book Antiqua" charset="0"/>
              <a:ea typeface="Book Antiqua" charset="0"/>
              <a:cs typeface="Book Antiqua" charset="0"/>
            </a:endParaRPr>
          </a:p>
        </p:txBody>
      </p:sp>
      <p:cxnSp>
        <p:nvCxnSpPr>
          <p:cNvPr id="12" name="Straight Arrow Connector 11"/>
          <p:cNvCxnSpPr/>
          <p:nvPr/>
        </p:nvCxnSpPr>
        <p:spPr>
          <a:xfrm flipH="1" flipV="1">
            <a:off x="3506479" y="4220065"/>
            <a:ext cx="9144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23749" y="4007466"/>
            <a:ext cx="3991601" cy="707886"/>
          </a:xfrm>
          <a:prstGeom prst="rect">
            <a:avLst/>
          </a:prstGeom>
          <a:noFill/>
        </p:spPr>
        <p:txBody>
          <a:bodyPr wrap="square" rtlCol="0">
            <a:spAutoFit/>
          </a:bodyPr>
          <a:lstStyle/>
          <a:p>
            <a:r>
              <a:rPr lang="en-US" sz="2000" dirty="0" smtClean="0">
                <a:solidFill>
                  <a:schemeClr val="bg1"/>
                </a:solidFill>
                <a:latin typeface="Book Antiqua" charset="0"/>
                <a:ea typeface="Book Antiqua" charset="0"/>
                <a:cs typeface="Book Antiqua" charset="0"/>
              </a:rPr>
              <a:t>Tells FreeSurfer where the data is located</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Required Variables</a:t>
            </a:r>
            <a:endParaRPr>
              <a:solidFill>
                <a:schemeClr val="bg1"/>
              </a:solidFill>
            </a:endParaRPr>
          </a:p>
        </p:txBody>
      </p:sp>
      <p:sp>
        <p:nvSpPr>
          <p:cNvPr id="10" name="TextBox 9"/>
          <p:cNvSpPr txBox="1"/>
          <p:nvPr/>
        </p:nvSpPr>
        <p:spPr>
          <a:xfrm>
            <a:off x="628650" y="1690689"/>
            <a:ext cx="7021474"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To set these variables, the following commands are required:</a:t>
            </a:r>
            <a:endParaRPr lang="en-US" sz="2000" dirty="0">
              <a:solidFill>
                <a:schemeClr val="bg1"/>
              </a:solidFill>
              <a:latin typeface="Book Antiqua" charset="0"/>
              <a:ea typeface="Book Antiqua" charset="0"/>
              <a:cs typeface="Book Antiqua" charset="0"/>
            </a:endParaRPr>
          </a:p>
        </p:txBody>
      </p:sp>
      <p:sp>
        <p:nvSpPr>
          <p:cNvPr id="11" name="Shape 400"/>
          <p:cNvSpPr/>
          <p:nvPr/>
        </p:nvSpPr>
        <p:spPr>
          <a:xfrm>
            <a:off x="1224737" y="2321017"/>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export FREESUFER_HOME=/home/apps/</a:t>
            </a:r>
            <a:r>
              <a:rPr lang="en-US" sz="2000" dirty="0" err="1" smtClean="0">
                <a:solidFill>
                  <a:schemeClr val="bg1"/>
                </a:solidFill>
                <a:latin typeface="Courier New" charset="0"/>
                <a:ea typeface="Courier New" charset="0"/>
                <a:cs typeface="Courier New" charset="0"/>
                <a:sym typeface="Lustria"/>
              </a:rPr>
              <a:t>freesurfer</a:t>
            </a:r>
            <a:endParaRPr sz="1600" dirty="0">
              <a:solidFill>
                <a:schemeClr val="bg1"/>
              </a:solidFill>
              <a:latin typeface="Courier New" charset="0"/>
              <a:ea typeface="Courier New" charset="0"/>
              <a:cs typeface="Courier New" charset="0"/>
            </a:endParaRPr>
          </a:p>
        </p:txBody>
      </p:sp>
      <p:sp>
        <p:nvSpPr>
          <p:cNvPr id="13" name="Shape 400"/>
          <p:cNvSpPr/>
          <p:nvPr/>
        </p:nvSpPr>
        <p:spPr>
          <a:xfrm>
            <a:off x="1224737" y="3616417"/>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source $FREESURFER_HOME/</a:t>
            </a:r>
            <a:r>
              <a:rPr lang="en-US" sz="2000" dirty="0" err="1" smtClean="0">
                <a:solidFill>
                  <a:schemeClr val="bg1"/>
                </a:solidFill>
                <a:latin typeface="Courier New" charset="0"/>
                <a:ea typeface="Courier New" charset="0"/>
                <a:cs typeface="Courier New" charset="0"/>
                <a:sym typeface="Lustria"/>
              </a:rPr>
              <a:t>SetUpFreeSurfer.csh</a:t>
            </a:r>
            <a:endParaRPr sz="1600" dirty="0">
              <a:solidFill>
                <a:schemeClr val="bg1"/>
              </a:solidFill>
              <a:latin typeface="Courier New" charset="0"/>
              <a:ea typeface="Courier New" charset="0"/>
              <a:cs typeface="Courier New" charset="0"/>
            </a:endParaRPr>
          </a:p>
        </p:txBody>
      </p:sp>
      <p:sp>
        <p:nvSpPr>
          <p:cNvPr id="16" name="Shape 400"/>
          <p:cNvSpPr/>
          <p:nvPr/>
        </p:nvSpPr>
        <p:spPr>
          <a:xfrm>
            <a:off x="1224737" y="4911817"/>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export SUBJECTS_DIR=/path/to/data</a:t>
            </a:r>
            <a:endParaRPr sz="1600" dirty="0">
              <a:solidFill>
                <a:schemeClr val="bg1"/>
              </a:solidFill>
              <a:latin typeface="Courier New" charset="0"/>
              <a:ea typeface="Courier New" charset="0"/>
              <a:cs typeface="Courier New" charset="0"/>
            </a:endParaRPr>
          </a:p>
        </p:txBody>
      </p:sp>
      <p:sp>
        <p:nvSpPr>
          <p:cNvPr id="17" name="TextBox 16"/>
          <p:cNvSpPr txBox="1"/>
          <p:nvPr/>
        </p:nvSpPr>
        <p:spPr>
          <a:xfrm>
            <a:off x="756107" y="2816197"/>
            <a:ext cx="8008924" cy="400110"/>
          </a:xfrm>
          <a:prstGeom prst="rect">
            <a:avLst/>
          </a:prstGeom>
          <a:noFill/>
        </p:spPr>
        <p:txBody>
          <a:bodyPr wrap="none" rtlCol="0">
            <a:spAutoFit/>
          </a:bodyPr>
          <a:lstStyle/>
          <a:p>
            <a:r>
              <a:rPr lang="en-US" sz="2000" smtClean="0">
                <a:solidFill>
                  <a:schemeClr val="bg1"/>
                </a:solidFill>
                <a:latin typeface="Book Antiqua" charset="0"/>
                <a:ea typeface="Book Antiqua" charset="0"/>
                <a:cs typeface="Book Antiqua" charset="0"/>
              </a:rPr>
              <a:t>This command tells the operating system where FreeSurfer is located</a:t>
            </a:r>
            <a:endParaRPr lang="en-US" sz="2000" dirty="0">
              <a:solidFill>
                <a:schemeClr val="bg1"/>
              </a:solidFill>
              <a:latin typeface="Book Antiqua" charset="0"/>
              <a:ea typeface="Book Antiqua" charset="0"/>
              <a:cs typeface="Book Antiqua" charset="0"/>
            </a:endParaRPr>
          </a:p>
        </p:txBody>
      </p:sp>
      <p:sp>
        <p:nvSpPr>
          <p:cNvPr id="18" name="TextBox 17"/>
          <p:cNvSpPr txBox="1"/>
          <p:nvPr/>
        </p:nvSpPr>
        <p:spPr>
          <a:xfrm>
            <a:off x="970677" y="4111597"/>
            <a:ext cx="7366119"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Sourcing this script gets your computer ready to use FreeSurfer</a:t>
            </a:r>
            <a:endParaRPr lang="en-US" sz="2000" dirty="0">
              <a:solidFill>
                <a:schemeClr val="bg1"/>
              </a:solidFill>
              <a:latin typeface="Book Antiqua" charset="0"/>
              <a:ea typeface="Book Antiqua" charset="0"/>
              <a:cs typeface="Book Antiqua" charset="0"/>
            </a:endParaRPr>
          </a:p>
        </p:txBody>
      </p:sp>
      <p:sp>
        <p:nvSpPr>
          <p:cNvPr id="20" name="TextBox 19"/>
          <p:cNvSpPr txBox="1"/>
          <p:nvPr/>
        </p:nvSpPr>
        <p:spPr>
          <a:xfrm>
            <a:off x="1205533" y="5406997"/>
            <a:ext cx="6732933"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This command tells FreeSurfer where your data is located</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7" grpId="0"/>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Required Variables</a:t>
            </a:r>
            <a:endParaRPr>
              <a:solidFill>
                <a:schemeClr val="bg1"/>
              </a:solidFill>
            </a:endParaRPr>
          </a:p>
        </p:txBody>
      </p:sp>
      <p:sp>
        <p:nvSpPr>
          <p:cNvPr id="10" name="TextBox 9"/>
          <p:cNvSpPr txBox="1"/>
          <p:nvPr/>
        </p:nvSpPr>
        <p:spPr>
          <a:xfrm>
            <a:off x="628650" y="1690689"/>
            <a:ext cx="836318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may also see these commands written with </a:t>
            </a:r>
            <a:r>
              <a:rPr lang="en-US" sz="2000" dirty="0" err="1" smtClean="0">
                <a:solidFill>
                  <a:schemeClr val="bg1"/>
                </a:solidFill>
                <a:latin typeface="Book Antiqua" charset="0"/>
                <a:ea typeface="Book Antiqua" charset="0"/>
                <a:cs typeface="Book Antiqua" charset="0"/>
              </a:rPr>
              <a:t>setenv</a:t>
            </a:r>
            <a:r>
              <a:rPr lang="en-US" sz="2000" dirty="0" smtClean="0">
                <a:solidFill>
                  <a:schemeClr val="bg1"/>
                </a:solidFill>
                <a:latin typeface="Book Antiqua" charset="0"/>
                <a:ea typeface="Book Antiqua" charset="0"/>
                <a:cs typeface="Book Antiqua" charset="0"/>
              </a:rPr>
              <a:t> instead of export</a:t>
            </a:r>
            <a:endParaRPr lang="en-US" sz="2000" dirty="0">
              <a:solidFill>
                <a:schemeClr val="bg1"/>
              </a:solidFill>
              <a:latin typeface="Book Antiqua" charset="0"/>
              <a:ea typeface="Book Antiqua" charset="0"/>
              <a:cs typeface="Book Antiqua" charset="0"/>
            </a:endParaRPr>
          </a:p>
        </p:txBody>
      </p:sp>
      <p:sp>
        <p:nvSpPr>
          <p:cNvPr id="11" name="Shape 400"/>
          <p:cNvSpPr/>
          <p:nvPr/>
        </p:nvSpPr>
        <p:spPr>
          <a:xfrm>
            <a:off x="1224737" y="2321017"/>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setenv</a:t>
            </a:r>
            <a:r>
              <a:rPr lang="en-US" sz="2000" dirty="0" smtClean="0">
                <a:solidFill>
                  <a:schemeClr val="bg1"/>
                </a:solidFill>
                <a:latin typeface="Courier New" charset="0"/>
                <a:ea typeface="Courier New" charset="0"/>
                <a:cs typeface="Courier New" charset="0"/>
                <a:sym typeface="Lustria"/>
              </a:rPr>
              <a:t> FREESUFER_HOME=/home/apps/</a:t>
            </a:r>
            <a:r>
              <a:rPr lang="en-US" sz="2000" dirty="0" err="1" smtClean="0">
                <a:solidFill>
                  <a:schemeClr val="bg1"/>
                </a:solidFill>
                <a:latin typeface="Courier New" charset="0"/>
                <a:ea typeface="Courier New" charset="0"/>
                <a:cs typeface="Courier New" charset="0"/>
                <a:sym typeface="Lustria"/>
              </a:rPr>
              <a:t>freesurfer</a:t>
            </a:r>
            <a:endParaRPr sz="1600" dirty="0">
              <a:solidFill>
                <a:schemeClr val="bg1"/>
              </a:solidFill>
              <a:latin typeface="Courier New" charset="0"/>
              <a:ea typeface="Courier New" charset="0"/>
              <a:cs typeface="Courier New" charset="0"/>
            </a:endParaRPr>
          </a:p>
        </p:txBody>
      </p:sp>
      <p:sp>
        <p:nvSpPr>
          <p:cNvPr id="13" name="Shape 400"/>
          <p:cNvSpPr/>
          <p:nvPr/>
        </p:nvSpPr>
        <p:spPr>
          <a:xfrm>
            <a:off x="1224737" y="3044108"/>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source $FREESURFER_HOME/</a:t>
            </a:r>
            <a:r>
              <a:rPr lang="en-US" sz="2000" dirty="0" err="1" smtClean="0">
                <a:solidFill>
                  <a:schemeClr val="bg1"/>
                </a:solidFill>
                <a:latin typeface="Courier New" charset="0"/>
                <a:ea typeface="Courier New" charset="0"/>
                <a:cs typeface="Courier New" charset="0"/>
                <a:sym typeface="Lustria"/>
              </a:rPr>
              <a:t>SetUpFreeSurfer.csh</a:t>
            </a:r>
            <a:endParaRPr sz="1600" dirty="0">
              <a:solidFill>
                <a:schemeClr val="bg1"/>
              </a:solidFill>
              <a:latin typeface="Courier New" charset="0"/>
              <a:ea typeface="Courier New" charset="0"/>
              <a:cs typeface="Courier New" charset="0"/>
            </a:endParaRPr>
          </a:p>
        </p:txBody>
      </p:sp>
      <p:sp>
        <p:nvSpPr>
          <p:cNvPr id="16" name="Shape 400"/>
          <p:cNvSpPr/>
          <p:nvPr/>
        </p:nvSpPr>
        <p:spPr>
          <a:xfrm>
            <a:off x="1224737" y="3767199"/>
            <a:ext cx="68580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smtClean="0">
                <a:solidFill>
                  <a:schemeClr val="bg1"/>
                </a:solidFill>
                <a:latin typeface="Courier New" charset="0"/>
                <a:ea typeface="Courier New" charset="0"/>
                <a:cs typeface="Courier New" charset="0"/>
                <a:sym typeface="Lustria"/>
              </a:rPr>
              <a:t>setenv</a:t>
            </a:r>
            <a:r>
              <a:rPr lang="en-US" sz="2000" dirty="0" smtClean="0">
                <a:solidFill>
                  <a:schemeClr val="bg1"/>
                </a:solidFill>
                <a:latin typeface="Courier New" charset="0"/>
                <a:ea typeface="Courier New" charset="0"/>
                <a:cs typeface="Courier New" charset="0"/>
                <a:sym typeface="Lustria"/>
              </a:rPr>
              <a:t> SUBJECTS_DIR=/path/to/data</a:t>
            </a:r>
            <a:endParaRPr sz="1600" dirty="0">
              <a:solidFill>
                <a:schemeClr val="bg1"/>
              </a:solidFill>
              <a:latin typeface="Courier New" charset="0"/>
              <a:ea typeface="Courier New" charset="0"/>
              <a:cs typeface="Courier New" charset="0"/>
            </a:endParaRPr>
          </a:p>
        </p:txBody>
      </p:sp>
    </p:spTree>
    <p:extLst>
      <p:ext uri="{BB962C8B-B14F-4D97-AF65-F5344CB8AC3E}">
        <p14:creationId xmlns:p14="http://schemas.microsoft.com/office/powerpoint/2010/main" val="76656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Required Variables</a:t>
            </a:r>
            <a:endParaRPr>
              <a:solidFill>
                <a:schemeClr val="bg1"/>
              </a:solidFill>
            </a:endParaRPr>
          </a:p>
        </p:txBody>
      </p:sp>
      <p:sp>
        <p:nvSpPr>
          <p:cNvPr id="6" name="TextBox 5"/>
          <p:cNvSpPr txBox="1"/>
          <p:nvPr/>
        </p:nvSpPr>
        <p:spPr>
          <a:xfrm>
            <a:off x="628650" y="1690689"/>
            <a:ext cx="6785832"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go to the location of your data with the command:</a:t>
            </a:r>
            <a:endParaRPr lang="en-US" sz="2000" dirty="0">
              <a:solidFill>
                <a:schemeClr val="bg1"/>
              </a:solidFill>
              <a:latin typeface="Book Antiqua" charset="0"/>
              <a:ea typeface="Book Antiqua" charset="0"/>
              <a:cs typeface="Book Antiqua" charset="0"/>
            </a:endParaRPr>
          </a:p>
        </p:txBody>
      </p:sp>
      <p:sp>
        <p:nvSpPr>
          <p:cNvPr id="7" name="Shape 400"/>
          <p:cNvSpPr/>
          <p:nvPr/>
        </p:nvSpPr>
        <p:spPr>
          <a:xfrm>
            <a:off x="2743200" y="2229577"/>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cd $SUBJECTS_DIR</a:t>
            </a:r>
            <a:endParaRPr sz="1600" dirty="0">
              <a:solidFill>
                <a:schemeClr val="bg1"/>
              </a:solidFill>
              <a:latin typeface="Courier New" charset="0"/>
              <a:ea typeface="Courier New" charset="0"/>
              <a:cs typeface="Courier New" charset="0"/>
            </a:endParaRPr>
          </a:p>
        </p:txBody>
      </p:sp>
      <p:sp>
        <p:nvSpPr>
          <p:cNvPr id="8" name="TextBox 7"/>
          <p:cNvSpPr txBox="1"/>
          <p:nvPr/>
        </p:nvSpPr>
        <p:spPr>
          <a:xfrm>
            <a:off x="628650" y="3008435"/>
            <a:ext cx="4948791"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The $ means take the value of the variable</a:t>
            </a:r>
            <a:endParaRPr lang="en-US" sz="2000" dirty="0">
              <a:solidFill>
                <a:schemeClr val="bg1"/>
              </a:solidFill>
              <a:latin typeface="Book Antiqua" charset="0"/>
              <a:ea typeface="Book Antiqua" charset="0"/>
              <a:cs typeface="Book Antiqua" charset="0"/>
            </a:endParaRPr>
          </a:p>
        </p:txBody>
      </p:sp>
      <p:sp>
        <p:nvSpPr>
          <p:cNvPr id="9" name="TextBox 8"/>
          <p:cNvSpPr txBox="1"/>
          <p:nvPr/>
        </p:nvSpPr>
        <p:spPr>
          <a:xfrm>
            <a:off x="628650" y="3638763"/>
            <a:ext cx="7762061"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see what the path of SUBJECTS_DIR is with the command:</a:t>
            </a:r>
            <a:endParaRPr lang="en-US" sz="2000" dirty="0">
              <a:solidFill>
                <a:schemeClr val="bg1"/>
              </a:solidFill>
              <a:latin typeface="Book Antiqua" charset="0"/>
              <a:ea typeface="Book Antiqua" charset="0"/>
              <a:cs typeface="Book Antiqua" charset="0"/>
            </a:endParaRPr>
          </a:p>
        </p:txBody>
      </p:sp>
      <p:sp>
        <p:nvSpPr>
          <p:cNvPr id="10" name="Shape 400"/>
          <p:cNvSpPr/>
          <p:nvPr/>
        </p:nvSpPr>
        <p:spPr>
          <a:xfrm>
            <a:off x="2743200" y="4274852"/>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echo $SUBJECTS_DIR</a:t>
            </a:r>
            <a:endParaRPr sz="1600" dirty="0">
              <a:solidFill>
                <a:schemeClr val="bg1"/>
              </a:solidFill>
              <a:latin typeface="Courier New" charset="0"/>
              <a:ea typeface="Courier New" charset="0"/>
              <a:cs typeface="Courier New" charset="0"/>
            </a:endParaRPr>
          </a:p>
        </p:txBody>
      </p:sp>
      <p:sp>
        <p:nvSpPr>
          <p:cNvPr id="11" name="TextBox 10"/>
          <p:cNvSpPr txBox="1"/>
          <p:nvPr/>
        </p:nvSpPr>
        <p:spPr>
          <a:xfrm>
            <a:off x="690969" y="4956509"/>
            <a:ext cx="6207148"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echo can work with any variable using the structure: </a:t>
            </a:r>
            <a:endParaRPr lang="en-US" sz="2000" dirty="0">
              <a:solidFill>
                <a:schemeClr val="bg1"/>
              </a:solidFill>
              <a:latin typeface="Book Antiqua" charset="0"/>
              <a:ea typeface="Book Antiqua" charset="0"/>
              <a:cs typeface="Book Antiqua" charset="0"/>
            </a:endParaRPr>
          </a:p>
        </p:txBody>
      </p:sp>
      <p:sp>
        <p:nvSpPr>
          <p:cNvPr id="12" name="Shape 400"/>
          <p:cNvSpPr/>
          <p:nvPr/>
        </p:nvSpPr>
        <p:spPr>
          <a:xfrm>
            <a:off x="2743200" y="5506767"/>
            <a:ext cx="3657600" cy="457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smtClean="0">
                <a:solidFill>
                  <a:schemeClr val="bg1"/>
                </a:solidFill>
                <a:latin typeface="Courier New" charset="0"/>
                <a:ea typeface="Courier New" charset="0"/>
                <a:cs typeface="Courier New" charset="0"/>
                <a:sym typeface="Lustria"/>
              </a:rPr>
              <a:t>echo $&lt;Variable name&gt;</a:t>
            </a:r>
            <a:endParaRPr sz="1600" dirty="0">
              <a:solidFill>
                <a:schemeClr val="bg1"/>
              </a:solidFill>
              <a:latin typeface="Courier New" charset="0"/>
              <a:ea typeface="Courier New" charset="0"/>
              <a:cs typeface="Courier New" charset="0"/>
            </a:endParaRPr>
          </a:p>
        </p:txBody>
      </p:sp>
      <p:sp>
        <p:nvSpPr>
          <p:cNvPr id="13" name="TextBox 12"/>
          <p:cNvSpPr txBox="1"/>
          <p:nvPr/>
        </p:nvSpPr>
        <p:spPr>
          <a:xfrm>
            <a:off x="690969" y="6114115"/>
            <a:ext cx="4390946" cy="400110"/>
          </a:xfrm>
          <a:prstGeom prst="rect">
            <a:avLst/>
          </a:prstGeom>
          <a:noFill/>
        </p:spPr>
        <p:txBody>
          <a:bodyPr wrap="none" rtlCol="0">
            <a:spAutoFit/>
          </a:bodyPr>
          <a:lstStyle/>
          <a:p>
            <a:r>
              <a:rPr lang="en-US" sz="2000" smtClean="0">
                <a:solidFill>
                  <a:schemeClr val="bg1"/>
                </a:solidFill>
                <a:latin typeface="Book Antiqua" charset="0"/>
                <a:ea typeface="Book Antiqua" charset="0"/>
                <a:cs typeface="Book Antiqua" charset="0"/>
              </a:rPr>
              <a:t>Try this with $FREESURFER_HOME</a:t>
            </a:r>
            <a:endParaRPr lang="en-US" sz="2000"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More Help</a:t>
            </a:r>
            <a:endParaRPr>
              <a:solidFill>
                <a:schemeClr val="bg1"/>
              </a:solidFill>
            </a:endParaRPr>
          </a:p>
        </p:txBody>
      </p:sp>
      <p:sp>
        <p:nvSpPr>
          <p:cNvPr id="578" name="Shape 578"/>
          <p:cNvSpPr txBox="1">
            <a:spLocks noGrp="1"/>
          </p:cNvSpPr>
          <p:nvPr>
            <p:ph idx="1"/>
          </p:nvPr>
        </p:nvSpPr>
        <p:spPr>
          <a:xfrm>
            <a:off x="628650" y="1825625"/>
            <a:ext cx="7886700" cy="1603375"/>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79800" indent="-342900">
              <a:spcBef>
                <a:spcPts val="1000"/>
              </a:spcBef>
              <a:buClr>
                <a:schemeClr val="lt2"/>
              </a:buClr>
              <a:buSzPts val="1400"/>
            </a:pPr>
            <a:r>
              <a:rPr lang="en-US" sz="2000" b="0" i="0" u="none" strike="noStrike" cap="none" dirty="0" smtClean="0">
                <a:solidFill>
                  <a:schemeClr val="bg1"/>
                </a:solidFill>
                <a:latin typeface="Book Antiqua"/>
                <a:ea typeface="Book Antiqua"/>
                <a:cs typeface="Book Antiqua"/>
                <a:sym typeface="Book Antiqua"/>
              </a:rPr>
              <a:t>Homework </a:t>
            </a:r>
            <a:r>
              <a:rPr lang="en-US" sz="2000" b="0" i="0" u="none" strike="noStrike" cap="none" dirty="0">
                <a:solidFill>
                  <a:schemeClr val="bg1"/>
                </a:solidFill>
                <a:latin typeface="Book Antiqua"/>
                <a:ea typeface="Book Antiqua"/>
                <a:cs typeface="Book Antiqua"/>
                <a:sym typeface="Book Antiqua"/>
              </a:rPr>
              <a:t>packet </a:t>
            </a:r>
            <a:endParaRPr dirty="0">
              <a:solidFill>
                <a:schemeClr val="bg1"/>
              </a:solidFill>
            </a:endParaRPr>
          </a:p>
          <a:p>
            <a:pPr marL="379800" indent="-342900">
              <a:spcBef>
                <a:spcPts val="1000"/>
              </a:spcBef>
              <a:buClr>
                <a:schemeClr val="lt2"/>
              </a:buClr>
              <a:buSzPts val="1400"/>
            </a:pPr>
            <a:r>
              <a:rPr lang="en-US" dirty="0" err="1" smtClean="0">
                <a:solidFill>
                  <a:schemeClr val="bg1"/>
                </a:solidFill>
                <a:latin typeface="Book Antiqua"/>
                <a:sym typeface="Book Antiqua"/>
              </a:rPr>
              <a:t>CoursePrep</a:t>
            </a:r>
            <a:r>
              <a:rPr lang="en-US" dirty="0" smtClean="0">
                <a:solidFill>
                  <a:schemeClr val="bg1"/>
                </a:solidFill>
                <a:latin typeface="Book Antiqua"/>
                <a:sym typeface="Book Antiqua"/>
              </a:rPr>
              <a:t> on wiki has helpful links</a:t>
            </a:r>
          </a:p>
          <a:p>
            <a:pPr marL="379800" indent="-342900">
              <a:spcBef>
                <a:spcPts val="1000"/>
              </a:spcBef>
              <a:buClr>
                <a:schemeClr val="lt2"/>
              </a:buClr>
              <a:buSzPts val="1400"/>
            </a:pPr>
            <a:r>
              <a:rPr lang="en-US" dirty="0">
                <a:solidFill>
                  <a:schemeClr val="bg1"/>
                </a:solidFill>
                <a:latin typeface="Book Antiqua" charset="0"/>
                <a:ea typeface="Book Antiqua" charset="0"/>
                <a:cs typeface="Book Antiqua" charset="0"/>
              </a:rPr>
              <a:t>http://</a:t>
            </a:r>
            <a:r>
              <a:rPr lang="en-US" dirty="0" err="1">
                <a:solidFill>
                  <a:schemeClr val="bg1"/>
                </a:solidFill>
                <a:latin typeface="Book Antiqua" charset="0"/>
                <a:ea typeface="Book Antiqua" charset="0"/>
                <a:cs typeface="Book Antiqua" charset="0"/>
              </a:rPr>
              <a:t>surfer.nmr.mgh.harvard.edu</a:t>
            </a:r>
            <a:r>
              <a:rPr lang="en-US" dirty="0">
                <a:solidFill>
                  <a:schemeClr val="bg1"/>
                </a:solidFill>
                <a:latin typeface="Book Antiqua" charset="0"/>
                <a:ea typeface="Book Antiqua" charset="0"/>
                <a:cs typeface="Book Antiqua" charset="0"/>
              </a:rPr>
              <a:t>/</a:t>
            </a:r>
            <a:r>
              <a:rPr lang="en-US" dirty="0" err="1">
                <a:solidFill>
                  <a:schemeClr val="bg1"/>
                </a:solidFill>
                <a:latin typeface="Book Antiqua" charset="0"/>
                <a:ea typeface="Book Antiqua" charset="0"/>
                <a:cs typeface="Book Antiqua" charset="0"/>
              </a:rPr>
              <a:t>fswiki</a:t>
            </a:r>
            <a:r>
              <a:rPr lang="en-US" dirty="0">
                <a:solidFill>
                  <a:schemeClr val="bg1"/>
                </a:solidFill>
                <a:latin typeface="Book Antiqua" charset="0"/>
                <a:ea typeface="Book Antiqua" charset="0"/>
                <a:cs typeface="Book Antiqua" charset="0"/>
              </a:rPr>
              <a:t>/</a:t>
            </a:r>
            <a:r>
              <a:rPr lang="en-US" dirty="0" err="1">
                <a:solidFill>
                  <a:schemeClr val="bg1"/>
                </a:solidFill>
                <a:latin typeface="Book Antiqua" charset="0"/>
                <a:ea typeface="Book Antiqua" charset="0"/>
                <a:cs typeface="Book Antiqua" charset="0"/>
              </a:rPr>
              <a:t>FsTutorial</a:t>
            </a:r>
            <a:r>
              <a:rPr lang="en-US" dirty="0">
                <a:solidFill>
                  <a:schemeClr val="bg1"/>
                </a:solidFill>
                <a:latin typeface="Book Antiqua" charset="0"/>
                <a:ea typeface="Book Antiqua" charset="0"/>
                <a:cs typeface="Book Antiqua" charset="0"/>
              </a:rPr>
              <a:t>/</a:t>
            </a:r>
            <a:r>
              <a:rPr lang="en-US" dirty="0" err="1">
                <a:solidFill>
                  <a:schemeClr val="bg1"/>
                </a:solidFill>
                <a:latin typeface="Book Antiqua" charset="0"/>
                <a:ea typeface="Book Antiqua" charset="0"/>
                <a:cs typeface="Book Antiqua" charset="0"/>
              </a:rPr>
              <a:t>CommandLineNavigation</a:t>
            </a:r>
            <a:endParaRPr dirty="0">
              <a:solidFill>
                <a:schemeClr val="bg1"/>
              </a:solidFill>
              <a:latin typeface="Book Antiqua" charset="0"/>
              <a:ea typeface="Book Antiqua" charset="0"/>
              <a:cs typeface="Book Antiqua"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Getting Started</a:t>
            </a:r>
            <a:endParaRPr dirty="0">
              <a:solidFill>
                <a:schemeClr val="bg1"/>
              </a:solidFill>
            </a:endParaRPr>
          </a:p>
        </p:txBody>
      </p:sp>
      <p:sp>
        <p:nvSpPr>
          <p:cNvPr id="171" name="Shape 171"/>
          <p:cNvSpPr txBox="1">
            <a:spLocks noGrp="1"/>
          </p:cNvSpPr>
          <p:nvPr>
            <p:ph idx="1"/>
          </p:nvPr>
        </p:nvSpPr>
        <p:spPr>
          <a:xfrm>
            <a:off x="431346" y="1580050"/>
            <a:ext cx="7765322" cy="4736083"/>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lnSpc>
                <a:spcPct val="80000"/>
              </a:lnSpc>
              <a:spcBef>
                <a:spcPts val="0"/>
              </a:spcBef>
              <a:spcAft>
                <a:spcPts val="0"/>
              </a:spcAft>
              <a:buClr>
                <a:schemeClr val="lt2"/>
              </a:buClr>
              <a:buSzPts val="1295"/>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Communicate with operating system through a “shell” or terminal window.</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970"/>
              </a:spcBef>
              <a:spcAft>
                <a:spcPts val="0"/>
              </a:spcAft>
              <a:buClr>
                <a:schemeClr val="lt2"/>
              </a:buClr>
              <a:buSzPts val="1295"/>
              <a:buFont typeface="Noto Sans Symbols"/>
              <a:buNone/>
            </a:pPr>
            <a:endParaRPr sz="1850" b="0" i="0" u="none" strike="noStrike" cap="none" dirty="0">
              <a:solidFill>
                <a:schemeClr val="bg1"/>
              </a:solidFill>
              <a:latin typeface="Book Antiqua" charset="0"/>
              <a:ea typeface="Book Antiqua" charset="0"/>
              <a:cs typeface="Book Antiqua" charset="0"/>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sng" strike="noStrike" cap="none" dirty="0">
                <a:solidFill>
                  <a:schemeClr val="bg1"/>
                </a:solidFill>
                <a:latin typeface="Book Antiqua" charset="0"/>
                <a:ea typeface="Book Antiqua" charset="0"/>
                <a:cs typeface="Book Antiqua" charset="0"/>
                <a:sym typeface="Book Antiqua"/>
              </a:rPr>
              <a:t>For course-provided Linux computers</a:t>
            </a:r>
            <a:r>
              <a:rPr lang="en-US" sz="2000" b="0" i="0" u="none" strike="noStrike" cap="none" dirty="0">
                <a:solidFill>
                  <a:schemeClr val="bg1"/>
                </a:solidFill>
                <a:latin typeface="Book Antiqua" charset="0"/>
                <a:ea typeface="Book Antiqua" charset="0"/>
                <a:cs typeface="Book Antiqua" charset="0"/>
                <a:sym typeface="Book Antiqua"/>
              </a:rPr>
              <a:t>:</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Double click Terminal icon</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on Desktop</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        </a:t>
            </a:r>
            <a:endParaRPr sz="2000" b="0" i="0" u="none" strike="noStrike" cap="none" dirty="0">
              <a:solidFill>
                <a:schemeClr val="bg1"/>
              </a:solidFill>
              <a:latin typeface="Book Antiqua" charset="0"/>
              <a:ea typeface="Book Antiqua" charset="0"/>
              <a:cs typeface="Book Antiqua" charset="0"/>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endParaRPr sz="2000" b="0" i="0" u="none" strike="noStrike" cap="none" dirty="0">
              <a:solidFill>
                <a:schemeClr val="bg1"/>
              </a:solidFill>
              <a:latin typeface="Book Antiqua" charset="0"/>
              <a:ea typeface="Book Antiqua" charset="0"/>
              <a:cs typeface="Book Antiqua" charset="0"/>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endParaRPr lang="en-US" sz="2000" b="0" i="0" u="none" strike="noStrike" cap="none" dirty="0" smtClean="0">
              <a:solidFill>
                <a:schemeClr val="bg1"/>
              </a:solidFill>
              <a:latin typeface="Book Antiqua" charset="0"/>
              <a:ea typeface="Book Antiqua" charset="0"/>
              <a:cs typeface="Book Antiqua" charset="0"/>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endParaRPr sz="2000" b="0" i="0" u="none" strike="noStrike" cap="none" dirty="0">
              <a:solidFill>
                <a:schemeClr val="bg1"/>
              </a:solidFill>
              <a:latin typeface="Book Antiqua" charset="0"/>
              <a:ea typeface="Book Antiqua" charset="0"/>
              <a:cs typeface="Book Antiqua" charset="0"/>
              <a:sym typeface="Book Antiqua"/>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sng" strike="noStrike" cap="none" dirty="0">
                <a:solidFill>
                  <a:schemeClr val="bg1"/>
                </a:solidFill>
                <a:latin typeface="Book Antiqua" charset="0"/>
                <a:ea typeface="Book Antiqua" charset="0"/>
                <a:cs typeface="Book Antiqua" charset="0"/>
                <a:sym typeface="Book Antiqua"/>
              </a:rPr>
              <a:t>For Macs</a:t>
            </a:r>
            <a:r>
              <a:rPr lang="en-US" sz="2000" b="0" i="0" u="none" strike="noStrike" cap="none" dirty="0">
                <a:solidFill>
                  <a:schemeClr val="bg1"/>
                </a:solidFill>
                <a:latin typeface="Book Antiqua" charset="0"/>
                <a:ea typeface="Book Antiqua" charset="0"/>
                <a:cs typeface="Book Antiqua" charset="0"/>
                <a:sym typeface="Book Antiqua"/>
              </a:rPr>
              <a:t>:</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Applications &gt; Utilities &gt; </a:t>
            </a:r>
            <a:r>
              <a:rPr lang="en-US" sz="2000" b="0" i="0" u="none" strike="noStrike" cap="none" dirty="0" err="1">
                <a:solidFill>
                  <a:schemeClr val="bg1"/>
                </a:solidFill>
                <a:latin typeface="Book Antiqua" charset="0"/>
                <a:ea typeface="Book Antiqua" charset="0"/>
                <a:cs typeface="Book Antiqua" charset="0"/>
                <a:sym typeface="Book Antiqua"/>
              </a:rPr>
              <a:t>XQuartz</a:t>
            </a:r>
            <a:r>
              <a:rPr lang="en-US" sz="2000" b="0" i="0" u="none" strike="noStrike" cap="none" dirty="0">
                <a:solidFill>
                  <a:schemeClr val="bg1"/>
                </a:solidFill>
                <a:latin typeface="Book Antiqua" charset="0"/>
                <a:ea typeface="Book Antiqua" charset="0"/>
                <a:cs typeface="Book Antiqua" charset="0"/>
                <a:sym typeface="Book Antiqua"/>
              </a:rPr>
              <a:t> (double click)</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r>
              <a:rPr lang="en-US" sz="2000" b="0" i="0" u="none" strike="noStrike" cap="none" dirty="0">
                <a:solidFill>
                  <a:schemeClr val="bg1"/>
                </a:solidFill>
                <a:latin typeface="Book Antiqua" charset="0"/>
                <a:ea typeface="Book Antiqua" charset="0"/>
                <a:cs typeface="Book Antiqua" charset="0"/>
                <a:sym typeface="Book Antiqua"/>
              </a:rPr>
              <a:t>Applications &gt; Utilities &gt; Terminal</a:t>
            </a:r>
            <a:endParaRPr sz="2000" dirty="0">
              <a:solidFill>
                <a:schemeClr val="bg1"/>
              </a:solidFill>
              <a:latin typeface="Book Antiqua" charset="0"/>
              <a:ea typeface="Book Antiqua" charset="0"/>
              <a:cs typeface="Book Antiqua" charset="0"/>
            </a:endParaRPr>
          </a:p>
          <a:p>
            <a:pPr marL="342900" marR="0" lvl="0" indent="-306000" algn="l" rtl="0">
              <a:lnSpc>
                <a:spcPct val="80000"/>
              </a:lnSpc>
              <a:spcBef>
                <a:spcPts val="1044"/>
              </a:spcBef>
              <a:spcAft>
                <a:spcPts val="0"/>
              </a:spcAft>
              <a:buClr>
                <a:schemeClr val="lt2"/>
              </a:buClr>
              <a:buSzPts val="1554"/>
              <a:buFont typeface="Noto Sans Symbols"/>
              <a:buNone/>
            </a:pPr>
            <a:endParaRPr sz="2220" b="0" i="0" u="none" strike="noStrike" cap="none" dirty="0">
              <a:solidFill>
                <a:schemeClr val="bg1"/>
              </a:solidFill>
              <a:latin typeface="Book Antiqua" charset="0"/>
              <a:ea typeface="Book Antiqua" charset="0"/>
              <a:cs typeface="Book Antiqua" charset="0"/>
              <a:sym typeface="Book Antiqua"/>
            </a:endParaRPr>
          </a:p>
        </p:txBody>
      </p:sp>
      <p:pic>
        <p:nvPicPr>
          <p:cNvPr id="172" name="Shape 172"/>
          <p:cNvPicPr preferRelativeResize="0"/>
          <p:nvPr/>
        </p:nvPicPr>
        <p:blipFill rotWithShape="1">
          <a:blip r:embed="rId3">
            <a:alphaModFix/>
          </a:blip>
          <a:srcRect/>
          <a:stretch/>
        </p:blipFill>
        <p:spPr>
          <a:xfrm>
            <a:off x="5518488" y="2837503"/>
            <a:ext cx="3392729" cy="2221177"/>
          </a:xfrm>
          <a:prstGeom prst="rect">
            <a:avLst/>
          </a:prstGeom>
          <a:noFill/>
          <a:ln>
            <a:noFill/>
          </a:ln>
        </p:spPr>
      </p:pic>
      <p:sp>
        <p:nvSpPr>
          <p:cNvPr id="173" name="Shape 173"/>
          <p:cNvSpPr/>
          <p:nvPr/>
        </p:nvSpPr>
        <p:spPr>
          <a:xfrm>
            <a:off x="4803939" y="3176171"/>
            <a:ext cx="607821" cy="244363"/>
          </a:xfrm>
          <a:prstGeom prst="rightArrow">
            <a:avLst>
              <a:gd name="adj1" fmla="val 50000"/>
              <a:gd name="adj2" fmla="val 50000"/>
            </a:avLst>
          </a:prstGeom>
          <a:solidFill>
            <a:schemeClr val="accent5"/>
          </a:solidFill>
          <a:ln w="15875"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bg1"/>
              </a:solidFill>
              <a:latin typeface="Lustria"/>
              <a:ea typeface="Lustria"/>
              <a:cs typeface="Lustria"/>
              <a:sym typeface="Lustri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71613" y="18096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Lustria"/>
              <a:buNone/>
            </a:pPr>
            <a:r>
              <a:rPr lang="en-US" sz="4000" b="0" i="0" u="none" strike="noStrike" cap="none" dirty="0">
                <a:solidFill>
                  <a:schemeClr val="bg1"/>
                </a:solidFill>
                <a:latin typeface="Book Antiqua" charset="0"/>
                <a:ea typeface="Book Antiqua" charset="0"/>
                <a:cs typeface="Book Antiqua" charset="0"/>
                <a:sym typeface="Lustria"/>
              </a:rPr>
              <a:t>Linux Desktop</a:t>
            </a:r>
            <a:br>
              <a:rPr lang="en-US" sz="4000" b="0" i="0" u="none" strike="noStrike" cap="none" dirty="0">
                <a:solidFill>
                  <a:schemeClr val="bg1"/>
                </a:solidFill>
                <a:latin typeface="Book Antiqua" charset="0"/>
                <a:ea typeface="Book Antiqua" charset="0"/>
                <a:cs typeface="Book Antiqua" charset="0"/>
                <a:sym typeface="Lustria"/>
              </a:rPr>
            </a:br>
            <a:endParaRPr sz="1600" b="0" i="0" u="none" strike="noStrike" cap="none" dirty="0">
              <a:solidFill>
                <a:schemeClr val="bg1"/>
              </a:solidFill>
              <a:latin typeface="Book Antiqua" charset="0"/>
              <a:ea typeface="Book Antiqua" charset="0"/>
              <a:cs typeface="Book Antiqua" charset="0"/>
              <a:sym typeface="Lustri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95" y="1599129"/>
            <a:ext cx="8538210" cy="48027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54680" y="124375"/>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Directories</a:t>
            </a:r>
            <a:endParaRPr dirty="0">
              <a:solidFill>
                <a:schemeClr val="bg1"/>
              </a:solidFill>
            </a:endParaRPr>
          </a:p>
        </p:txBody>
      </p:sp>
      <p:sp>
        <p:nvSpPr>
          <p:cNvPr id="188" name="Shape 188"/>
          <p:cNvSpPr txBox="1">
            <a:spLocks noGrp="1"/>
          </p:cNvSpPr>
          <p:nvPr>
            <p:ph idx="1"/>
          </p:nvPr>
        </p:nvSpPr>
        <p:spPr>
          <a:xfrm>
            <a:off x="278946" y="919650"/>
            <a:ext cx="7765322" cy="4058751"/>
          </a:xfrm>
          <a:prstGeom prst="rect">
            <a:avLst/>
          </a:prstGeom>
          <a:noFill/>
          <a:ln>
            <a:noFill/>
          </a:ln>
          <a:effectLst>
            <a:outerShdw blurRad="25400">
              <a:srgbClr val="000000">
                <a:alpha val="45882"/>
              </a:srgbClr>
            </a:outerShdw>
          </a:effectLst>
        </p:spPr>
        <p:txBody>
          <a:bodyPr spcFirstLastPara="1" wrap="square" lIns="91425" tIns="45700" rIns="91425" bIns="45700" anchor="t" anchorCtr="0">
            <a:noAutofit/>
          </a:bodyPr>
          <a:lstStyle/>
          <a:p>
            <a:pPr marL="342900" marR="0" lvl="0" indent="-306000" algn="l" rtl="0">
              <a:spcBef>
                <a:spcPts val="0"/>
              </a:spcBef>
              <a:spcAft>
                <a:spcPts val="0"/>
              </a:spcAft>
              <a:buClr>
                <a:schemeClr val="lt2"/>
              </a:buClr>
              <a:buSzPts val="1400"/>
              <a:buFont typeface="Noto Sans Symbols"/>
              <a:buChar char="◈"/>
            </a:pPr>
            <a:r>
              <a:rPr lang="en-US" sz="2000" b="0" i="0" u="none" strike="noStrike" cap="none" dirty="0">
                <a:solidFill>
                  <a:schemeClr val="bg1"/>
                </a:solidFill>
                <a:latin typeface="Book Antiqua"/>
                <a:ea typeface="Book Antiqua"/>
                <a:cs typeface="Book Antiqua"/>
                <a:sym typeface="Book Antiqua"/>
              </a:rPr>
              <a:t>Unix uses a hierarchical file system </a:t>
            </a:r>
            <a:r>
              <a:rPr lang="en-US" sz="2000" b="0" i="0" u="none" strike="noStrike" cap="none" dirty="0" smtClean="0">
                <a:solidFill>
                  <a:schemeClr val="bg1"/>
                </a:solidFill>
                <a:latin typeface="Book Antiqua"/>
                <a:ea typeface="Book Antiqua"/>
                <a:cs typeface="Book Antiqua"/>
                <a:sym typeface="Book Antiqua"/>
              </a:rPr>
              <a:t>(</a:t>
            </a:r>
            <a:r>
              <a:rPr lang="en-US" sz="2000" b="0" i="1" u="none" strike="noStrike" cap="none" dirty="0">
                <a:solidFill>
                  <a:schemeClr val="bg1"/>
                </a:solidFill>
                <a:latin typeface="Book Antiqua"/>
                <a:ea typeface="Book Antiqua"/>
                <a:cs typeface="Book Antiqua"/>
                <a:sym typeface="Book Antiqua"/>
              </a:rPr>
              <a:t>think folders in Windows</a:t>
            </a:r>
            <a:r>
              <a:rPr lang="en-US" sz="2000" b="0" i="0" u="none" strike="noStrike" cap="none" dirty="0">
                <a:solidFill>
                  <a:schemeClr val="bg1"/>
                </a:solidFill>
                <a:latin typeface="Book Antiqua"/>
                <a:ea typeface="Book Antiqua"/>
                <a:cs typeface="Book Antiqua"/>
                <a:sym typeface="Book Antiqua"/>
              </a:rPr>
              <a:t>)</a:t>
            </a:r>
            <a:endParaRPr sz="2000" dirty="0">
              <a:solidFill>
                <a:schemeClr val="bg1"/>
              </a:solidFill>
            </a:endParaRPr>
          </a:p>
          <a:p>
            <a:pPr marL="342900" marR="0" lvl="0" indent="-181540" algn="l" rtl="0">
              <a:spcBef>
                <a:spcPts val="1160"/>
              </a:spcBef>
              <a:spcAft>
                <a:spcPts val="0"/>
              </a:spcAft>
              <a:buClr>
                <a:schemeClr val="lt2"/>
              </a:buClr>
              <a:buSzPts val="1960"/>
              <a:buFont typeface="Noto Sans Symbols"/>
              <a:buNone/>
            </a:pPr>
            <a:endParaRPr sz="2800" b="0" i="0" u="none" strike="noStrike" cap="none" dirty="0">
              <a:solidFill>
                <a:schemeClr val="bg1"/>
              </a:solidFill>
              <a:latin typeface="Book Antiqua"/>
              <a:ea typeface="Book Antiqua"/>
              <a:cs typeface="Book Antiqua"/>
              <a:sym typeface="Book Antiqua"/>
            </a:endParaRPr>
          </a:p>
          <a:p>
            <a:pPr marL="342900" marR="0" lvl="0" indent="-217100" algn="l" rtl="0">
              <a:spcBef>
                <a:spcPts val="1000"/>
              </a:spcBef>
              <a:spcAft>
                <a:spcPts val="0"/>
              </a:spcAft>
              <a:buClr>
                <a:schemeClr val="lt2"/>
              </a:buClr>
              <a:buSzPts val="1400"/>
              <a:buFont typeface="Noto Sans Symbols"/>
              <a:buNone/>
            </a:pPr>
            <a:endParaRPr sz="2000" b="0" i="0" u="none" strike="noStrike" cap="none" dirty="0">
              <a:solidFill>
                <a:schemeClr val="bg1"/>
              </a:solidFill>
              <a:latin typeface="Book Antiqua"/>
              <a:ea typeface="Book Antiqua"/>
              <a:cs typeface="Book Antiqua"/>
              <a:sym typeface="Book Antiqua"/>
            </a:endParaRPr>
          </a:p>
        </p:txBody>
      </p:sp>
      <p:pic>
        <p:nvPicPr>
          <p:cNvPr id="189" name="Shape 189" descr="hierarchy"/>
          <p:cNvPicPr preferRelativeResize="0"/>
          <p:nvPr/>
        </p:nvPicPr>
        <p:blipFill rotWithShape="1">
          <a:blip r:embed="rId3">
            <a:alphaModFix/>
          </a:blip>
          <a:srcRect/>
          <a:stretch/>
        </p:blipFill>
        <p:spPr>
          <a:xfrm>
            <a:off x="4555346" y="2077266"/>
            <a:ext cx="4454402" cy="4071938"/>
          </a:xfrm>
          <a:prstGeom prst="rect">
            <a:avLst/>
          </a:prstGeom>
          <a:noFill/>
          <a:ln>
            <a:noFill/>
          </a:ln>
        </p:spPr>
      </p:pic>
      <p:pic>
        <p:nvPicPr>
          <p:cNvPr id="190" name="Shape 190"/>
          <p:cNvPicPr preferRelativeResize="0"/>
          <p:nvPr/>
        </p:nvPicPr>
        <p:blipFill rotWithShape="1">
          <a:blip r:embed="rId4">
            <a:alphaModFix/>
          </a:blip>
          <a:srcRect/>
          <a:stretch/>
        </p:blipFill>
        <p:spPr>
          <a:xfrm>
            <a:off x="278940" y="2063221"/>
            <a:ext cx="3854823" cy="410004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685346" y="358587"/>
            <a:ext cx="7765322" cy="970450"/>
          </a:xfrm>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a:solidFill>
                  <a:schemeClr val="bg1"/>
                </a:solidFill>
                <a:latin typeface="Book Antiqua"/>
                <a:ea typeface="Book Antiqua"/>
                <a:cs typeface="Book Antiqua"/>
                <a:sym typeface="Book Antiqua"/>
              </a:rPr>
              <a:t>Directories</a:t>
            </a:r>
            <a:endParaRPr>
              <a:solidFill>
                <a:schemeClr val="bg1"/>
              </a:solidFill>
            </a:endParaRPr>
          </a:p>
        </p:txBody>
      </p:sp>
      <p:pic>
        <p:nvPicPr>
          <p:cNvPr id="198" name="Shape 198" descr="hierarchy"/>
          <p:cNvPicPr preferRelativeResize="0"/>
          <p:nvPr/>
        </p:nvPicPr>
        <p:blipFill rotWithShape="1">
          <a:blip r:embed="rId3">
            <a:alphaModFix/>
          </a:blip>
          <a:srcRect/>
          <a:stretch/>
        </p:blipFill>
        <p:spPr>
          <a:xfrm>
            <a:off x="1977207" y="1890395"/>
            <a:ext cx="5181600" cy="4071938"/>
          </a:xfrm>
          <a:prstGeom prst="rect">
            <a:avLst/>
          </a:prstGeom>
          <a:noFill/>
          <a:ln>
            <a:noFill/>
          </a:ln>
        </p:spPr>
      </p:pic>
      <p:cxnSp>
        <p:nvCxnSpPr>
          <p:cNvPr id="6" name="Straight Arrow Connector 5"/>
          <p:cNvCxnSpPr/>
          <p:nvPr/>
        </p:nvCxnSpPr>
        <p:spPr>
          <a:xfrm flipH="1">
            <a:off x="5314950" y="2446020"/>
            <a:ext cx="2171700"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Shape 211"/>
          <p:cNvSpPr txBox="1"/>
          <p:nvPr/>
        </p:nvSpPr>
        <p:spPr>
          <a:xfrm>
            <a:off x="7158807" y="2475894"/>
            <a:ext cx="1905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bg1"/>
                </a:solidFill>
                <a:latin typeface="Book Antiqua"/>
                <a:ea typeface="Book Antiqua"/>
                <a:cs typeface="Book Antiqua"/>
                <a:sym typeface="Book Antiqua"/>
              </a:rPr>
              <a:t>Home is like “My Computer”</a:t>
            </a:r>
            <a:endParaRPr sz="1800" b="1" dirty="0">
              <a:solidFill>
                <a:schemeClr val="bg1"/>
              </a:solidFill>
              <a:latin typeface="Book Antiqua"/>
              <a:ea typeface="Book Antiqua"/>
              <a:cs typeface="Book Antiqua"/>
              <a:sym typeface="Book Antiqua"/>
            </a:endParaRPr>
          </a:p>
        </p:txBody>
      </p:sp>
      <p:cxnSp>
        <p:nvCxnSpPr>
          <p:cNvPr id="7" name="Straight Arrow Connector 6"/>
          <p:cNvCxnSpPr/>
          <p:nvPr/>
        </p:nvCxnSpPr>
        <p:spPr>
          <a:xfrm flipH="1" flipV="1">
            <a:off x="6598920" y="3387090"/>
            <a:ext cx="887730" cy="39624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Shape 214"/>
          <p:cNvSpPr txBox="1"/>
          <p:nvPr/>
        </p:nvSpPr>
        <p:spPr>
          <a:xfrm>
            <a:off x="7486650" y="3783330"/>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smtClean="0">
                <a:solidFill>
                  <a:schemeClr val="bg1"/>
                </a:solidFill>
                <a:latin typeface="Book Antiqua"/>
                <a:ea typeface="Book Antiqua"/>
                <a:cs typeface="Book Antiqua"/>
                <a:sym typeface="Book Antiqua"/>
              </a:rPr>
              <a:t>Ex. </a:t>
            </a:r>
            <a:r>
              <a:rPr lang="en-US" sz="1800" b="1" dirty="0" smtClean="0">
                <a:solidFill>
                  <a:schemeClr val="bg1"/>
                </a:solidFill>
                <a:latin typeface="Book Antiqua"/>
                <a:ea typeface="Book Antiqua"/>
                <a:cs typeface="Book Antiqua"/>
                <a:sym typeface="Book Antiqua"/>
              </a:rPr>
              <a:t>“My </a:t>
            </a:r>
            <a:r>
              <a:rPr lang="en-US" sz="1800" b="1" dirty="0">
                <a:solidFill>
                  <a:schemeClr val="bg1"/>
                </a:solidFill>
                <a:latin typeface="Book Antiqua"/>
                <a:ea typeface="Book Antiqua"/>
                <a:cs typeface="Book Antiqua"/>
                <a:sym typeface="Book Antiqua"/>
              </a:rPr>
              <a:t>Documents”</a:t>
            </a:r>
            <a:endParaRPr sz="1800" b="1" dirty="0">
              <a:solidFill>
                <a:schemeClr val="bg1"/>
              </a:solidFill>
              <a:latin typeface="Book Antiqua"/>
              <a:ea typeface="Book Antiqua"/>
              <a:cs typeface="Book Antiqua"/>
              <a:sym typeface="Book Antiqua"/>
            </a:endParaRPr>
          </a:p>
        </p:txBody>
      </p:sp>
      <p:cxnSp>
        <p:nvCxnSpPr>
          <p:cNvPr id="9" name="Straight Arrow Connector 8"/>
          <p:cNvCxnSpPr/>
          <p:nvPr/>
        </p:nvCxnSpPr>
        <p:spPr>
          <a:xfrm flipH="1" flipV="1">
            <a:off x="7023552" y="4694526"/>
            <a:ext cx="909048" cy="29151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 name="Shape 231"/>
          <p:cNvSpPr txBox="1"/>
          <p:nvPr/>
        </p:nvSpPr>
        <p:spPr>
          <a:xfrm>
            <a:off x="7704183" y="5015201"/>
            <a:ext cx="1524000"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smtClean="0">
                <a:solidFill>
                  <a:schemeClr val="bg1"/>
                </a:solidFill>
                <a:latin typeface="Book Antiqua"/>
                <a:ea typeface="Book Antiqua"/>
                <a:cs typeface="Book Antiqua"/>
                <a:sym typeface="Book Antiqua"/>
              </a:rPr>
              <a:t>Ex. </a:t>
            </a:r>
            <a:r>
              <a:rPr lang="en-US" sz="1800" b="1" dirty="0">
                <a:solidFill>
                  <a:schemeClr val="bg1"/>
                </a:solidFill>
                <a:latin typeface="Book Antiqua"/>
                <a:ea typeface="Book Antiqua"/>
                <a:cs typeface="Book Antiqua"/>
                <a:sym typeface="Book Antiqua"/>
              </a:rPr>
              <a:t>“My Photos”</a:t>
            </a:r>
            <a:endParaRPr sz="1800" b="1" dirty="0">
              <a:solidFill>
                <a:schemeClr val="bg1"/>
              </a:solidFill>
              <a:latin typeface="Book Antiqua"/>
              <a:ea typeface="Book Antiqua"/>
              <a:cs typeface="Book Antiqua"/>
              <a:sym typeface="Book Antiqua"/>
            </a:endParaRPr>
          </a:p>
        </p:txBody>
      </p:sp>
      <p:sp>
        <p:nvSpPr>
          <p:cNvPr id="11" name="Shape 249"/>
          <p:cNvSpPr txBox="1"/>
          <p:nvPr/>
        </p:nvSpPr>
        <p:spPr>
          <a:xfrm>
            <a:off x="7158807" y="6344832"/>
            <a:ext cx="1752600" cy="3667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bg1"/>
                </a:solidFill>
                <a:latin typeface="Book Antiqua"/>
                <a:ea typeface="Book Antiqua"/>
                <a:cs typeface="Book Antiqua"/>
                <a:sym typeface="Book Antiqua"/>
              </a:rPr>
              <a:t>picture.jpg</a:t>
            </a:r>
            <a:endParaRPr dirty="0">
              <a:solidFill>
                <a:schemeClr val="bg1"/>
              </a:solidFill>
            </a:endParaRPr>
          </a:p>
        </p:txBody>
      </p:sp>
      <p:cxnSp>
        <p:nvCxnSpPr>
          <p:cNvPr id="12" name="Straight Arrow Connector 11"/>
          <p:cNvCxnSpPr/>
          <p:nvPr/>
        </p:nvCxnSpPr>
        <p:spPr>
          <a:xfrm flipH="1" flipV="1">
            <a:off x="6865072" y="5650931"/>
            <a:ext cx="680631" cy="67898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a:solidFill>
                  <a:schemeClr val="bg1"/>
                </a:solidFill>
                <a:latin typeface="Book Antiqua"/>
                <a:ea typeface="Book Antiqua"/>
                <a:cs typeface="Book Antiqua"/>
                <a:sym typeface="Book Antiqua"/>
              </a:rPr>
              <a:t>Anatomy of a Command</a:t>
            </a:r>
            <a:endParaRPr dirty="0">
              <a:solidFill>
                <a:schemeClr val="bg1"/>
              </a:solidFill>
            </a:endParaRPr>
          </a:p>
        </p:txBody>
      </p:sp>
      <p:sp>
        <p:nvSpPr>
          <p:cNvPr id="258" name="Shape 258"/>
          <p:cNvSpPr/>
          <p:nvPr/>
        </p:nvSpPr>
        <p:spPr>
          <a:xfrm>
            <a:off x="1630680" y="2895600"/>
            <a:ext cx="5882640" cy="838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Courier New" charset="0"/>
                <a:ea typeface="Courier New" charset="0"/>
                <a:cs typeface="Courier New" charset="0"/>
                <a:sym typeface="Lustria"/>
              </a:rPr>
              <a:t>command   -option1   –option2    file</a:t>
            </a:r>
            <a:endParaRPr dirty="0">
              <a:solidFill>
                <a:schemeClr val="bg1"/>
              </a:solidFill>
              <a:latin typeface="Courier New" charset="0"/>
              <a:ea typeface="Courier New" charset="0"/>
              <a:cs typeface="Courier New" charset="0"/>
            </a:endParaRPr>
          </a:p>
        </p:txBody>
      </p:sp>
      <p:sp>
        <p:nvSpPr>
          <p:cNvPr id="259" name="Shape 259"/>
          <p:cNvSpPr/>
          <p:nvPr/>
        </p:nvSpPr>
        <p:spPr>
          <a:xfrm>
            <a:off x="3145155" y="4191000"/>
            <a:ext cx="285369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Courier New" charset="0"/>
                <a:ea typeface="Courier New" charset="0"/>
                <a:cs typeface="Courier New" charset="0"/>
                <a:sym typeface="Lustria"/>
              </a:rPr>
              <a:t>command   </a:t>
            </a:r>
            <a:r>
              <a:rPr lang="en-US" sz="1800" dirty="0" smtClean="0">
                <a:solidFill>
                  <a:schemeClr val="bg1"/>
                </a:solidFill>
                <a:latin typeface="Courier New" charset="0"/>
                <a:ea typeface="Courier New" charset="0"/>
                <a:cs typeface="Courier New" charset="0"/>
                <a:sym typeface="Lustria"/>
              </a:rPr>
              <a:t>--</a:t>
            </a:r>
            <a:r>
              <a:rPr lang="en-US" sz="1800" dirty="0">
                <a:solidFill>
                  <a:schemeClr val="bg1"/>
                </a:solidFill>
                <a:latin typeface="Courier New" charset="0"/>
                <a:ea typeface="Courier New" charset="0"/>
                <a:cs typeface="Courier New" charset="0"/>
                <a:sym typeface="Lustria"/>
              </a:rPr>
              <a:t>help</a:t>
            </a:r>
            <a:endParaRPr dirty="0">
              <a:solidFill>
                <a:schemeClr val="bg1"/>
              </a:solidFill>
              <a:latin typeface="Courier New" charset="0"/>
              <a:ea typeface="Courier New" charset="0"/>
              <a:cs typeface="Courier New"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prstGeom prst="rect">
            <a:avLst/>
          </a:prstGeom>
          <a:noFill/>
          <a:ln>
            <a:noFill/>
          </a:ln>
          <a:effectLst>
            <a:outerShdw blurRad="25400">
              <a:srgbClr val="000000">
                <a:alpha val="45882"/>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2"/>
              </a:buClr>
              <a:buSzPts val="4000"/>
              <a:buFont typeface="Book Antiqua"/>
              <a:buNone/>
            </a:pPr>
            <a:r>
              <a:rPr lang="en-US" sz="4000" b="0" i="0" u="none" strike="noStrike" cap="none" dirty="0" smtClean="0">
                <a:solidFill>
                  <a:schemeClr val="bg1"/>
                </a:solidFill>
                <a:latin typeface="Book Antiqua"/>
                <a:ea typeface="Book Antiqua"/>
                <a:cs typeface="Book Antiqua"/>
                <a:sym typeface="Book Antiqua"/>
              </a:rPr>
              <a:t>Try it yourself</a:t>
            </a:r>
            <a:endParaRPr dirty="0">
              <a:solidFill>
                <a:schemeClr val="bg1"/>
              </a:solidFill>
            </a:endParaRPr>
          </a:p>
        </p:txBody>
      </p:sp>
      <p:sp>
        <p:nvSpPr>
          <p:cNvPr id="258" name="Shape 258"/>
          <p:cNvSpPr/>
          <p:nvPr/>
        </p:nvSpPr>
        <p:spPr>
          <a:xfrm>
            <a:off x="1630680" y="2235142"/>
            <a:ext cx="5882640" cy="8382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err="1" smtClean="0">
                <a:solidFill>
                  <a:schemeClr val="bg1"/>
                </a:solidFill>
                <a:latin typeface="Courier New" charset="0"/>
                <a:ea typeface="Courier New" charset="0"/>
                <a:cs typeface="Courier New" charset="0"/>
                <a:sym typeface="Lustria"/>
              </a:rPr>
              <a:t>pwd</a:t>
            </a:r>
            <a:endParaRPr sz="3200" dirty="0">
              <a:solidFill>
                <a:schemeClr val="bg1"/>
              </a:solidFill>
              <a:latin typeface="Courier New" charset="0"/>
              <a:ea typeface="Courier New" charset="0"/>
              <a:cs typeface="Courier New" charset="0"/>
            </a:endParaRPr>
          </a:p>
        </p:txBody>
      </p:sp>
      <p:sp>
        <p:nvSpPr>
          <p:cNvPr id="259" name="Shape 259"/>
          <p:cNvSpPr/>
          <p:nvPr/>
        </p:nvSpPr>
        <p:spPr>
          <a:xfrm>
            <a:off x="3145155" y="4145280"/>
            <a:ext cx="2853690" cy="6096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smtClean="0">
                <a:solidFill>
                  <a:schemeClr val="bg1"/>
                </a:solidFill>
                <a:latin typeface="Courier New" charset="0"/>
                <a:ea typeface="Courier New" charset="0"/>
                <a:cs typeface="Courier New" charset="0"/>
                <a:sym typeface="Lustria"/>
              </a:rPr>
              <a:t>pwd</a:t>
            </a:r>
            <a:r>
              <a:rPr lang="en-US" sz="1800" dirty="0" smtClean="0">
                <a:solidFill>
                  <a:schemeClr val="bg1"/>
                </a:solidFill>
                <a:latin typeface="Courier New" charset="0"/>
                <a:ea typeface="Courier New" charset="0"/>
                <a:cs typeface="Courier New" charset="0"/>
                <a:sym typeface="Lustria"/>
              </a:rPr>
              <a:t>   --</a:t>
            </a:r>
            <a:r>
              <a:rPr lang="en-US" sz="1800" dirty="0">
                <a:solidFill>
                  <a:schemeClr val="bg1"/>
                </a:solidFill>
                <a:latin typeface="Courier New" charset="0"/>
                <a:ea typeface="Courier New" charset="0"/>
                <a:cs typeface="Courier New" charset="0"/>
                <a:sym typeface="Lustria"/>
              </a:rPr>
              <a:t>help</a:t>
            </a:r>
            <a:endParaRPr dirty="0">
              <a:solidFill>
                <a:schemeClr val="bg1"/>
              </a:solidFill>
              <a:latin typeface="Courier New" charset="0"/>
              <a:ea typeface="Courier New" charset="0"/>
              <a:cs typeface="Courier New" charset="0"/>
            </a:endParaRPr>
          </a:p>
        </p:txBody>
      </p:sp>
      <p:sp>
        <p:nvSpPr>
          <p:cNvPr id="2" name="TextBox 1"/>
          <p:cNvSpPr txBox="1"/>
          <p:nvPr/>
        </p:nvSpPr>
        <p:spPr>
          <a:xfrm>
            <a:off x="2007035" y="1519179"/>
            <a:ext cx="5129930"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Type the following command and </a:t>
            </a:r>
            <a:r>
              <a:rPr lang="en-US" sz="2000" smtClean="0">
                <a:solidFill>
                  <a:schemeClr val="bg1"/>
                </a:solidFill>
                <a:latin typeface="Book Antiqua" charset="0"/>
                <a:ea typeface="Book Antiqua" charset="0"/>
                <a:cs typeface="Book Antiqua" charset="0"/>
              </a:rPr>
              <a:t>hit enter!</a:t>
            </a:r>
            <a:endParaRPr lang="en-US" sz="2000" dirty="0">
              <a:solidFill>
                <a:schemeClr val="bg1"/>
              </a:solidFill>
              <a:latin typeface="Book Antiqua" charset="0"/>
              <a:ea typeface="Book Antiqua" charset="0"/>
              <a:cs typeface="Book Antiqua" charset="0"/>
            </a:endParaRPr>
          </a:p>
        </p:txBody>
      </p:sp>
      <p:sp>
        <p:nvSpPr>
          <p:cNvPr id="6" name="TextBox 5"/>
          <p:cNvSpPr txBox="1"/>
          <p:nvPr/>
        </p:nvSpPr>
        <p:spPr>
          <a:xfrm>
            <a:off x="1118773" y="3617795"/>
            <a:ext cx="7396577" cy="400110"/>
          </a:xfrm>
          <a:prstGeom prst="rect">
            <a:avLst/>
          </a:prstGeom>
          <a:noFill/>
        </p:spPr>
        <p:txBody>
          <a:bodyPr wrap="none" rtlCol="0">
            <a:spAutoFit/>
          </a:bodyPr>
          <a:lstStyle/>
          <a:p>
            <a:r>
              <a:rPr lang="en-US" sz="2000" dirty="0" smtClean="0">
                <a:solidFill>
                  <a:schemeClr val="bg1"/>
                </a:solidFill>
                <a:latin typeface="Book Antiqua" charset="0"/>
                <a:ea typeface="Book Antiqua" charset="0"/>
                <a:cs typeface="Book Antiqua" charset="0"/>
              </a:rPr>
              <a:t>You can also run this command for more information on “</a:t>
            </a:r>
            <a:r>
              <a:rPr lang="en-US" sz="2000" dirty="0" err="1" smtClean="0">
                <a:solidFill>
                  <a:schemeClr val="bg1"/>
                </a:solidFill>
                <a:latin typeface="Book Antiqua" charset="0"/>
                <a:ea typeface="Book Antiqua" charset="0"/>
                <a:cs typeface="Book Antiqua" charset="0"/>
              </a:rPr>
              <a:t>pwd</a:t>
            </a:r>
            <a:r>
              <a:rPr lang="en-US" sz="2000" dirty="0" smtClean="0">
                <a:solidFill>
                  <a:schemeClr val="bg1"/>
                </a:solidFill>
                <a:latin typeface="Book Antiqua" charset="0"/>
                <a:ea typeface="Book Antiqua" charset="0"/>
                <a:cs typeface="Book Antiqua" charset="0"/>
              </a:rPr>
              <a:t>”</a:t>
            </a:r>
            <a:endParaRPr lang="en-US" sz="2000" dirty="0">
              <a:solidFill>
                <a:schemeClr val="bg1"/>
              </a:solidFill>
              <a:latin typeface="Book Antiqua" charset="0"/>
              <a:ea typeface="Book Antiqua" charset="0"/>
              <a:cs typeface="Book Antiqua" charset="0"/>
            </a:endParaRPr>
          </a:p>
        </p:txBody>
      </p:sp>
    </p:spTree>
    <p:extLst>
      <p:ext uri="{BB962C8B-B14F-4D97-AF65-F5344CB8AC3E}">
        <p14:creationId xmlns:p14="http://schemas.microsoft.com/office/powerpoint/2010/main" val="211973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643948"/>
      </a:dk2>
      <a:lt2>
        <a:srgbClr val="CFCBCE"/>
      </a:lt2>
      <a:accent1>
        <a:srgbClr val="F74116"/>
      </a:accent1>
      <a:accent2>
        <a:srgbClr val="DB0775"/>
      </a:accent2>
      <a:accent3>
        <a:srgbClr val="3C3CEA"/>
      </a:accent3>
      <a:accent4>
        <a:srgbClr val="8741D1"/>
      </a:accent4>
      <a:accent5>
        <a:srgbClr val="06CEDD"/>
      </a:accent5>
      <a:accent6>
        <a:srgbClr val="B5D725"/>
      </a:accent6>
      <a:hlink>
        <a:srgbClr val="DA0674"/>
      </a:hlink>
      <a:folHlink>
        <a:srgbClr val="CFCBC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769</TotalTime>
  <Words>3101</Words>
  <Application>Microsoft Macintosh PowerPoint</Application>
  <PresentationFormat>On-screen Show (4:3)</PresentationFormat>
  <Paragraphs>375</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Book Antiqua</vt:lpstr>
      <vt:lpstr>Calibri</vt:lpstr>
      <vt:lpstr>Calibri Light</vt:lpstr>
      <vt:lpstr>Courier New</vt:lpstr>
      <vt:lpstr>Lustria</vt:lpstr>
      <vt:lpstr>Noto Sans Symbols</vt:lpstr>
      <vt:lpstr>Tahoma</vt:lpstr>
      <vt:lpstr>Arial</vt:lpstr>
      <vt:lpstr>Office Theme</vt:lpstr>
      <vt:lpstr>PowerPoint Presentation</vt:lpstr>
      <vt:lpstr>Introduction to Unix for FreeSurfer Users</vt:lpstr>
      <vt:lpstr>What is Unix/Linux?</vt:lpstr>
      <vt:lpstr>Getting Started</vt:lpstr>
      <vt:lpstr>Linux Desktop </vt:lpstr>
      <vt:lpstr>Directories</vt:lpstr>
      <vt:lpstr>Directories</vt:lpstr>
      <vt:lpstr>Anatomy of a Command</vt:lpstr>
      <vt:lpstr>Try it yourself</vt:lpstr>
      <vt:lpstr>Determining Your Location</vt:lpstr>
      <vt:lpstr>Navigating Directories</vt:lpstr>
      <vt:lpstr>Navigating Directories</vt:lpstr>
      <vt:lpstr>Directory Contents</vt:lpstr>
      <vt:lpstr>Directory Contents</vt:lpstr>
      <vt:lpstr>Directory Contents</vt:lpstr>
      <vt:lpstr>Directory Contents</vt:lpstr>
      <vt:lpstr>Save Some Time</vt:lpstr>
      <vt:lpstr>Changing Directories</vt:lpstr>
      <vt:lpstr>Changing Directories</vt:lpstr>
      <vt:lpstr>Try it Yourself!</vt:lpstr>
      <vt:lpstr>Using Dots</vt:lpstr>
      <vt:lpstr>Using an Editor</vt:lpstr>
      <vt:lpstr>Using an Editor</vt:lpstr>
      <vt:lpstr>Viewing file contents</vt:lpstr>
      <vt:lpstr>Copying files</vt:lpstr>
      <vt:lpstr>Copying files</vt:lpstr>
      <vt:lpstr>Copying / Moving files</vt:lpstr>
      <vt:lpstr>Removing Files</vt:lpstr>
      <vt:lpstr>Removing Files</vt:lpstr>
      <vt:lpstr>Things to know</vt:lpstr>
      <vt:lpstr>Using FreeSurfer</vt:lpstr>
      <vt:lpstr>Required Variables</vt:lpstr>
      <vt:lpstr>Required Variables</vt:lpstr>
      <vt:lpstr>Required Variables</vt:lpstr>
      <vt:lpstr>More Help</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Fogarty, Morgan</cp:lastModifiedBy>
  <cp:revision>112</cp:revision>
  <dcterms:modified xsi:type="dcterms:W3CDTF">2018-10-01T00:25:04Z</dcterms:modified>
</cp:coreProperties>
</file>