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2" r:id="rId1"/>
  </p:sldMasterIdLst>
  <p:notesMasterIdLst>
    <p:notesMasterId r:id="rId47"/>
  </p:notesMasterIdLst>
  <p:sldIdLst>
    <p:sldId id="293" r:id="rId2"/>
    <p:sldId id="257" r:id="rId3"/>
    <p:sldId id="295" r:id="rId4"/>
    <p:sldId id="296" r:id="rId5"/>
    <p:sldId id="298" r:id="rId6"/>
    <p:sldId id="299" r:id="rId7"/>
    <p:sldId id="344" r:id="rId8"/>
    <p:sldId id="300" r:id="rId9"/>
    <p:sldId id="303" r:id="rId10"/>
    <p:sldId id="305" r:id="rId11"/>
    <p:sldId id="304" r:id="rId12"/>
    <p:sldId id="306" r:id="rId13"/>
    <p:sldId id="307" r:id="rId14"/>
    <p:sldId id="308" r:id="rId15"/>
    <p:sldId id="309" r:id="rId16"/>
    <p:sldId id="310" r:id="rId17"/>
    <p:sldId id="311" r:id="rId18"/>
    <p:sldId id="345" r:id="rId19"/>
    <p:sldId id="316" r:id="rId20"/>
    <p:sldId id="317" r:id="rId21"/>
    <p:sldId id="318" r:id="rId22"/>
    <p:sldId id="319" r:id="rId23"/>
    <p:sldId id="320" r:id="rId24"/>
    <p:sldId id="313" r:id="rId25"/>
    <p:sldId id="321" r:id="rId26"/>
    <p:sldId id="322" r:id="rId27"/>
    <p:sldId id="314" r:id="rId28"/>
    <p:sldId id="315" r:id="rId29"/>
    <p:sldId id="323" r:id="rId30"/>
    <p:sldId id="324" r:id="rId31"/>
    <p:sldId id="326" r:id="rId32"/>
    <p:sldId id="325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7" r:id="rId41"/>
    <p:sldId id="340" r:id="rId42"/>
    <p:sldId id="341" r:id="rId43"/>
    <p:sldId id="339" r:id="rId44"/>
    <p:sldId id="343" r:id="rId45"/>
    <p:sldId id="342" r:id="rId4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6" autoAdjust="0"/>
    <p:restoredTop sz="82916"/>
  </p:normalViewPr>
  <p:slideViewPr>
    <p:cSldViewPr snapToGrid="0" snapToObjects="1">
      <p:cViewPr varScale="1">
        <p:scale>
          <a:sx n="151" d="100"/>
          <a:sy n="151" d="100"/>
        </p:scale>
        <p:origin x="192" y="75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A92F9-66AD-EB46-9098-4587B4FEC6AC}" type="datetimeFigureOut">
              <a:rPr lang="en-US" smtClean="0"/>
              <a:t>4/2/19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BC052-9597-774B-83B3-166177F0A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8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22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64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00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99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55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50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31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7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46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59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22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8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177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36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204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085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508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2362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88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body"/>
          </p:nvPr>
        </p:nvSpPr>
        <p:spPr>
          <a:xfrm>
            <a:off x="1168400" y="5086350"/>
            <a:ext cx="5221288" cy="4105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156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2362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88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body"/>
          </p:nvPr>
        </p:nvSpPr>
        <p:spPr>
          <a:xfrm>
            <a:off x="1168400" y="5086350"/>
            <a:ext cx="5221288" cy="4105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2352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444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192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19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697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04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043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309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912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097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943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461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423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552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70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421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912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0738" y="1027113"/>
            <a:ext cx="5913437" cy="3697287"/>
          </a:xfrm>
        </p:spPr>
      </p:sp>
      <p:sp>
        <p:nvSpPr>
          <p:cNvPr id="1372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529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481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60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637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56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89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92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56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86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49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079500"/>
            <a:ext cx="6487668" cy="2627406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76200" tIns="38100" rIns="76200" bIns="38100" rtlCol="0">
            <a:normAutofit/>
          </a:bodyPr>
          <a:lstStyle/>
          <a:p>
            <a:pPr marL="0" indent="0" algn="l" defTabSz="761970" rtl="0" eaLnBrk="1" latinLnBrk="0" hangingPunct="1">
              <a:spcBef>
                <a:spcPts val="1667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2667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270000"/>
            <a:ext cx="6498158" cy="1437389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76197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833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2" y="2749177"/>
            <a:ext cx="6498159" cy="7638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761970" rtl="0" eaLnBrk="1" latinLnBrk="0" hangingPunct="1">
              <a:spcBef>
                <a:spcPts val="25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7717-9019-744E-9D90-2DEB594C4242}" type="datetime1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509893"/>
            <a:ext cx="4079545" cy="968375"/>
          </a:xfrm>
        </p:spPr>
        <p:txBody>
          <a:bodyPr anchor="b"/>
          <a:lstStyle>
            <a:lvl1pPr algn="ctr">
              <a:defRPr sz="3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489880"/>
            <a:ext cx="4079545" cy="3100127"/>
          </a:xfrm>
        </p:spPr>
        <p:txBody>
          <a:bodyPr>
            <a:normAutofit/>
          </a:bodyPr>
          <a:lstStyle>
            <a:lvl1pPr marL="0" indent="0" algn="ctr">
              <a:spcBef>
                <a:spcPts val="500"/>
              </a:spcBef>
              <a:buNone/>
              <a:defRPr sz="1500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2390-0AC6-5744-8203-A8DF0254F303}" type="datetime1">
              <a:rPr lang="en-US" smtClean="0"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299494"/>
            <a:ext cx="3657600" cy="4431731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761970" rtl="0" eaLnBrk="1" latinLnBrk="0" hangingPunct="1">
              <a:spcBef>
                <a:spcPts val="1667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609A9-78BB-1B4A-94D9-20630535B4B8}" type="datetime1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06918"/>
            <a:ext cx="1524000" cy="46460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06918"/>
            <a:ext cx="6689726" cy="464608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7C19-3171-6A4F-ABCA-2BCC47FDF600}" type="datetime1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D27-EF44-F741-ABF3-217E9EA1BD94}" type="datetime1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9" y="2794001"/>
            <a:ext cx="8416925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9" y="3975858"/>
            <a:ext cx="8416925" cy="810559"/>
          </a:xfrm>
        </p:spPr>
        <p:txBody>
          <a:bodyPr>
            <a:normAutofit/>
          </a:bodyPr>
          <a:lstStyle>
            <a:lvl1pPr marL="0" indent="0" algn="ctr">
              <a:spcBef>
                <a:spcPts val="250"/>
              </a:spcBef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91BB-D2E5-224A-80BA-6973575BDD5C}" type="datetime1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02948"/>
            <a:ext cx="8402040" cy="236405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6" y="2002620"/>
            <a:ext cx="8056563" cy="1135063"/>
          </a:xfrm>
        </p:spPr>
        <p:txBody>
          <a:bodyPr anchor="b" anchorCtr="0"/>
          <a:lstStyle>
            <a:lvl1pPr algn="ctr">
              <a:defRPr sz="3833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6" y="3113338"/>
            <a:ext cx="8056563" cy="1250156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250"/>
              </a:spcBef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E2B1-DD25-604E-BB36-C564E9FBA675}" type="datetime1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11141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333501"/>
            <a:ext cx="3840480" cy="3619500"/>
          </a:xfrm>
        </p:spPr>
        <p:txBody>
          <a:bodyPr>
            <a:normAutofit/>
          </a:bodyPr>
          <a:lstStyle>
            <a:lvl1pPr>
              <a:spcBef>
                <a:spcPts val="1333"/>
              </a:spcBef>
              <a:defRPr sz="1667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333501"/>
            <a:ext cx="3840480" cy="3619500"/>
          </a:xfrm>
        </p:spPr>
        <p:txBody>
          <a:bodyPr>
            <a:normAutofit/>
          </a:bodyPr>
          <a:lstStyle>
            <a:lvl1pPr>
              <a:spcBef>
                <a:spcPts val="1333"/>
              </a:spcBef>
              <a:defRPr sz="1667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27BF-17FF-4A48-9183-82CC8B73EC95}" type="datetime1">
              <a:rPr lang="en-US" smtClean="0"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89647"/>
            <a:ext cx="8042276" cy="111413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211021"/>
            <a:ext cx="3840480" cy="625739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1956180"/>
            <a:ext cx="3840480" cy="2996821"/>
          </a:xfrm>
        </p:spPr>
        <p:txBody>
          <a:bodyPr>
            <a:normAutofit/>
          </a:bodyPr>
          <a:lstStyle>
            <a:lvl1pPr>
              <a:spcBef>
                <a:spcPts val="1333"/>
              </a:spcBef>
              <a:defRPr sz="1667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211021"/>
            <a:ext cx="3840480" cy="625739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1956180"/>
            <a:ext cx="3840480" cy="2996821"/>
          </a:xfrm>
        </p:spPr>
        <p:txBody>
          <a:bodyPr>
            <a:normAutofit/>
          </a:bodyPr>
          <a:lstStyle>
            <a:lvl1pPr>
              <a:spcBef>
                <a:spcPts val="1333"/>
              </a:spcBef>
              <a:defRPr sz="1667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00DC-E844-7E40-AA60-B8CD69AFBA32}" type="datetime1">
              <a:rPr lang="en-US" smtClean="0"/>
              <a:t>4/2/19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D9D7-8772-0D44-9579-298984633A25}" type="datetime1">
              <a:rPr lang="en-US" smtClean="0"/>
              <a:t>4/2/19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3D98-EDA3-8D4A-B885-07DF69018209}" type="datetime1">
              <a:rPr lang="en-US" smtClean="0"/>
              <a:t>4/2/19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509893"/>
            <a:ext cx="3840480" cy="968375"/>
          </a:xfrm>
        </p:spPr>
        <p:txBody>
          <a:bodyPr anchor="b"/>
          <a:lstStyle>
            <a:lvl1pPr algn="ctr">
              <a:defRPr sz="3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06917"/>
            <a:ext cx="3840480" cy="4646083"/>
          </a:xfrm>
        </p:spPr>
        <p:txBody>
          <a:bodyPr>
            <a:normAutofit/>
          </a:bodyPr>
          <a:lstStyle>
            <a:lvl1pPr>
              <a:spcBef>
                <a:spcPts val="1667"/>
              </a:spcBef>
              <a:defRPr sz="1833"/>
            </a:lvl1pPr>
            <a:lvl2pPr>
              <a:defRPr sz="1667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489880"/>
            <a:ext cx="3840480" cy="3100127"/>
          </a:xfrm>
        </p:spPr>
        <p:txBody>
          <a:bodyPr>
            <a:normAutofit/>
          </a:bodyPr>
          <a:lstStyle>
            <a:lvl1pPr marL="0" indent="0" algn="ctr">
              <a:spcBef>
                <a:spcPts val="500"/>
              </a:spcBef>
              <a:buNone/>
              <a:defRPr sz="1500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F93F-0F47-8C45-9D24-C54F3D7FF820}" type="datetime1">
              <a:rPr lang="en-US" smtClean="0"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111413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333501"/>
            <a:ext cx="8042276" cy="3619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5229724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4C910E2-5520-CC43-AE8E-7291EE706669}" type="datetime1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9" y="5229724"/>
            <a:ext cx="484094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5229724"/>
            <a:ext cx="990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7103A6D-EC7C-9F49-AEAA-9D5D647C5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ftr="0" dt="0"/>
  <p:txStyles>
    <p:titleStyle>
      <a:lvl1pPr algn="ctr" defTabSz="761970" rtl="0" eaLnBrk="1" latinLnBrk="0" hangingPunct="1">
        <a:spcBef>
          <a:spcPct val="0"/>
        </a:spcBef>
        <a:buNone/>
        <a:defRPr sz="3833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91030" indent="-291030" algn="l" defTabSz="761970" rtl="0" eaLnBrk="1" latinLnBrk="0" hangingPunct="1">
        <a:spcBef>
          <a:spcPts val="1667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71477" indent="-280447" algn="l" defTabSz="761970" rtl="0" eaLnBrk="1" latinLnBrk="0" hangingPunct="1">
        <a:spcBef>
          <a:spcPts val="5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33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06947" indent="-235470" algn="l" defTabSz="761970" rtl="0" eaLnBrk="1" latinLnBrk="0" hangingPunct="1">
        <a:spcBef>
          <a:spcPts val="5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66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53000" indent="-246053" algn="l" defTabSz="761970" rtl="0" eaLnBrk="1" latinLnBrk="0" hangingPunct="1">
        <a:spcBef>
          <a:spcPts val="5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8469" indent="-235470" algn="l" defTabSz="761970" rtl="0" eaLnBrk="1" latinLnBrk="0" hangingPunct="1">
        <a:spcBef>
          <a:spcPts val="5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523939" indent="-235470" algn="l" defTabSz="76197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5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764700" indent="-235470" algn="l" defTabSz="76197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5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998848" indent="-235470" algn="l" defTabSz="76197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5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240931" indent="-235470" algn="l" defTabSz="76197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5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freesurfer.net/fswiki/LongitudinalEdits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695925"/>
            <a:ext cx="7620000" cy="729756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17" dirty="0"/>
              <a:t>Longitudinal </a:t>
            </a:r>
            <a:r>
              <a:rPr lang="en-US" sz="3917"/>
              <a:t>FreeSurfer</a:t>
            </a:r>
            <a:r>
              <a:rPr lang="en-US" sz="3917" dirty="0"/>
              <a:t> </a:t>
            </a:r>
          </a:p>
        </p:txBody>
      </p:sp>
      <p:pic>
        <p:nvPicPr>
          <p:cNvPr id="8" name="Picture 4" descr="MClogo-tra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51" y="3978071"/>
            <a:ext cx="3506787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mit_logo-tra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151" y="4892471"/>
            <a:ext cx="9144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 descr="HMS_logo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951" y="4875009"/>
            <a:ext cx="4572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me-lh-cor-label.p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069" y="1510084"/>
            <a:ext cx="3656534" cy="265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6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Robust Registration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85" y="1284796"/>
            <a:ext cx="3228184" cy="33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943" y="1284796"/>
            <a:ext cx="3228184" cy="33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25224" y="4491385"/>
            <a:ext cx="2894688" cy="7245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15231" rIns="0" bIns="0" anchor="ctr"/>
          <a:lstStyle/>
          <a:p>
            <a:pPr algn="ctr" defTabSz="345448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Arial" charset="0"/>
              </a:rPr>
              <a:t>Target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910893" y="4491385"/>
            <a:ext cx="2894689" cy="7245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15231" rIns="0" bIns="0" anchor="ctr"/>
          <a:lstStyle/>
          <a:p>
            <a:pPr algn="ctr" defTabSz="345448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Arial" charset="0"/>
              </a:rPr>
              <a:t>Target</a:t>
            </a:r>
          </a:p>
        </p:txBody>
      </p:sp>
      <p:sp>
        <p:nvSpPr>
          <p:cNvPr id="9" name="Down Arrow 8"/>
          <p:cNvSpPr/>
          <p:nvPr/>
        </p:nvSpPr>
        <p:spPr>
          <a:xfrm>
            <a:off x="2038398" y="1187626"/>
            <a:ext cx="366221" cy="739351"/>
          </a:xfrm>
          <a:prstGeom prst="down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88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528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9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Robust Registration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85" y="1284796"/>
            <a:ext cx="3228184" cy="33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943" y="1284796"/>
            <a:ext cx="3228184" cy="33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10490" y="4491385"/>
            <a:ext cx="3454912" cy="7245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15231" rIns="0" bIns="0" anchor="ctr"/>
          <a:lstStyle/>
          <a:p>
            <a:pPr algn="ctr" defTabSz="345448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rPr>
              <a:t>Registered </a:t>
            </a:r>
            <a:r>
              <a:rPr lang="en-GB" sz="211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rPr>
              <a:t>Src</a:t>
            </a: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rPr>
              <a:t> FSL FLIRT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910893" y="4491385"/>
            <a:ext cx="2894689" cy="7245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15231" rIns="0" bIns="0" anchor="ctr"/>
          <a:lstStyle/>
          <a:p>
            <a:pPr algn="ctr" defTabSz="345448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rPr>
              <a:t>Registered </a:t>
            </a:r>
            <a:r>
              <a:rPr lang="en-GB" sz="211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rPr>
              <a:t>Src</a:t>
            </a: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rPr>
              <a:t> Robust</a:t>
            </a:r>
          </a:p>
        </p:txBody>
      </p:sp>
      <p:sp>
        <p:nvSpPr>
          <p:cNvPr id="10" name="Down Arrow 9"/>
          <p:cNvSpPr/>
          <p:nvPr/>
        </p:nvSpPr>
        <p:spPr>
          <a:xfrm>
            <a:off x="2038398" y="1187626"/>
            <a:ext cx="366221" cy="739351"/>
          </a:xfrm>
          <a:prstGeom prst="down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88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528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30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Robust Registration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960" y="1642030"/>
            <a:ext cx="3414125" cy="255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90" y="1642030"/>
            <a:ext cx="3406927" cy="255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25224" y="4060467"/>
            <a:ext cx="2894688" cy="7245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15231" rIns="0" bIns="0" anchor="ctr"/>
          <a:lstStyle/>
          <a:p>
            <a:pPr algn="ctr" defTabSz="345448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rPr>
              <a:t>Square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125626" y="4233213"/>
            <a:ext cx="2549197" cy="3790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15231" rIns="0" bIns="0" anchor="ctr"/>
          <a:lstStyle/>
          <a:p>
            <a:pPr algn="ctr" defTabSz="345448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GB" sz="211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rPr>
              <a:t>Tukey's</a:t>
            </a: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en-GB" sz="211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rPr>
              <a:t>Biweight</a:t>
            </a:r>
            <a:endParaRPr lang="en-GB" sz="2116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283236" y="1103400"/>
            <a:ext cx="6737078" cy="356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5231" rIns="0" bIns="0"/>
          <a:lstStyle/>
          <a:p>
            <a:pPr marL="257886" indent="-257886" defTabSz="345448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386230" algn="l"/>
                <a:tab pos="731678" algn="l"/>
                <a:tab pos="1077126" algn="l"/>
                <a:tab pos="1422573" algn="l"/>
                <a:tab pos="1768022" algn="l"/>
                <a:tab pos="2113469" algn="l"/>
                <a:tab pos="2458917" algn="l"/>
                <a:tab pos="2804366" algn="l"/>
                <a:tab pos="3149814" algn="l"/>
                <a:tab pos="3495261" algn="l"/>
                <a:tab pos="3840708" algn="l"/>
                <a:tab pos="4186156" algn="l"/>
                <a:tab pos="4531604" algn="l"/>
                <a:tab pos="4877053" algn="l"/>
                <a:tab pos="5222501" algn="l"/>
                <a:tab pos="5567948" algn="l"/>
                <a:tab pos="5913396" algn="l"/>
                <a:tab pos="6258844" algn="l"/>
                <a:tab pos="6604291" algn="l"/>
                <a:tab pos="6949740" algn="l"/>
              </a:tabLst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rPr>
              <a:t>Limited contribution of outliers </a:t>
            </a:r>
            <a:r>
              <a:rPr lang="en-GB" sz="1528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rPr>
              <a:t>[</a:t>
            </a:r>
            <a:r>
              <a:rPr lang="en-GB" sz="1528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rPr>
              <a:t>Nestares&amp;Heeger</a:t>
            </a:r>
            <a:r>
              <a:rPr lang="en-GB" sz="1528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rPr>
              <a:t> 2000]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89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Robust Registration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01326" y="4438602"/>
            <a:ext cx="7089767" cy="7221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15231" rIns="0" bIns="0"/>
          <a:lstStyle/>
          <a:p>
            <a:pPr defTabSz="345448" eaLnBrk="1">
              <a:lnSpc>
                <a:spcPct val="93000"/>
              </a:lnSpc>
              <a:buClr>
                <a:srgbClr val="E6E6E6"/>
              </a:buClr>
              <a:buSzPct val="100000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rPr>
              <a:t>Tumor data with significant intensity differences in the</a:t>
            </a:r>
          </a:p>
          <a:p>
            <a:pPr defTabSz="345448" eaLnBrk="1">
              <a:lnSpc>
                <a:spcPct val="93000"/>
              </a:lnSpc>
              <a:buClr>
                <a:srgbClr val="E6E6E6"/>
              </a:buClr>
              <a:buSzPct val="100000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rPr>
              <a:t>brain, registered to first time point (left). </a:t>
            </a:r>
          </a:p>
        </p:txBody>
      </p:sp>
      <p:pic>
        <p:nvPicPr>
          <p:cNvPr id="5" name="Picture 4" descr="tumor-t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26" y="1014881"/>
            <a:ext cx="7089767" cy="330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098D9F-10C4-CC45-BB13-318C1363A982}"/>
              </a:ext>
            </a:extLst>
          </p:cNvPr>
          <p:cNvSpPr/>
          <p:nvPr/>
        </p:nvSpPr>
        <p:spPr>
          <a:xfrm>
            <a:off x="2335876" y="2647159"/>
            <a:ext cx="5746903" cy="16422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tumor-t1.png">
            <a:extLst>
              <a:ext uri="{FF2B5EF4-FFF2-40B4-BE49-F238E27FC236}">
                <a16:creationId xmlns:a16="http://schemas.microsoft.com/office/drawing/2014/main" id="{7D339247-6722-6549-9D11-FB2D651EF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26" y="1014881"/>
            <a:ext cx="7089767" cy="330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56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Robust Registration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35421" y="1072462"/>
            <a:ext cx="7577957" cy="414109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15231" rIns="0" bIns="0"/>
          <a:lstStyle>
            <a:lvl1pPr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88000"/>
              </a:lnSpc>
              <a:buClr>
                <a:schemeClr val="tx1"/>
              </a:buClr>
              <a:buSzPct val="100000"/>
              <a:buFont typeface="Times New Roman" charset="0"/>
              <a:buNone/>
              <a:defRPr/>
            </a:pPr>
            <a:r>
              <a:rPr lang="en-US" sz="2116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Inverse consistency</a:t>
            </a:r>
            <a:r>
              <a:rPr 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</a:t>
            </a:r>
          </a:p>
          <a:p>
            <a:pPr lvl="1" eaLnBrk="1">
              <a:lnSpc>
                <a:spcPct val="88000"/>
              </a:lnSpc>
              <a:spcBef>
                <a:spcPts val="453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</a:rPr>
              <a:t> a </a:t>
            </a:r>
            <a:r>
              <a:rPr lang="en-US" sz="2116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</a:rPr>
              <a:t>symmetric displacement </a:t>
            </a:r>
            <a:r>
              <a:rPr 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</a:rPr>
              <a:t>model:</a:t>
            </a:r>
          </a:p>
          <a:p>
            <a:pPr lvl="2" eaLnBrk="1">
              <a:lnSpc>
                <a:spcPct val="88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en-US" sz="2116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0"/>
            </a:endParaRPr>
          </a:p>
          <a:p>
            <a:pPr marL="691012" lvl="2" indent="0" eaLnBrk="1">
              <a:lnSpc>
                <a:spcPct val="88000"/>
              </a:lnSpc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endParaRPr lang="en-US" sz="605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0"/>
            </a:endParaRPr>
          </a:p>
          <a:p>
            <a:pPr lvl="1" eaLnBrk="1">
              <a:lnSpc>
                <a:spcPct val="88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</a:rPr>
              <a:t> resample both source and target to an </a:t>
            </a:r>
            <a:r>
              <a:rPr lang="en-US" sz="2116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</a:rPr>
              <a:t>unbiased half-way space </a:t>
            </a:r>
            <a:r>
              <a:rPr 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</a:rPr>
              <a:t>in intermediate steps (matrix square root)</a:t>
            </a:r>
            <a:endParaRPr lang="en-GB" sz="2116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0"/>
            </a:endParaRPr>
          </a:p>
          <a:p>
            <a:pPr eaLnBrk="1">
              <a:lnSpc>
                <a:spcPct val="93000"/>
              </a:lnSpc>
              <a:spcAft>
                <a:spcPts val="548"/>
              </a:spcAft>
              <a:buClr>
                <a:schemeClr val="tx1"/>
              </a:buClr>
              <a:buSzPct val="100000"/>
              <a:defRPr/>
            </a:pPr>
            <a:endParaRPr lang="en-GB" sz="2116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aphicFrame>
        <p:nvGraphicFramePr>
          <p:cNvPr id="5" name="Object 1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515871"/>
              </p:ext>
            </p:extLst>
          </p:nvPr>
        </p:nvGraphicFramePr>
        <p:xfrm>
          <a:off x="2493963" y="1695450"/>
          <a:ext cx="3862387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05" name="Equation" r:id="rId4" imgW="2514600" imgH="431640" progId="Equation.3">
                  <p:embed/>
                </p:oleObj>
              </mc:Choice>
              <mc:Fallback>
                <p:oleObj name="Equation" r:id="rId4" imgW="2514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3963" y="1695450"/>
                        <a:ext cx="3862387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404398" y="3490901"/>
            <a:ext cx="6161259" cy="1450343"/>
            <a:chOff x="1404398" y="3490901"/>
            <a:chExt cx="6161259" cy="1450343"/>
          </a:xfrm>
        </p:grpSpPr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1404398" y="3893973"/>
              <a:ext cx="6161259" cy="633401"/>
              <a:chOff x="846931" y="4848225"/>
              <a:chExt cx="8153400" cy="838200"/>
            </a:xfrm>
          </p:grpSpPr>
          <p:grpSp>
            <p:nvGrpSpPr>
              <p:cNvPr id="13" name="Group 7"/>
              <p:cNvGrpSpPr>
                <a:grpSpLocks/>
              </p:cNvGrpSpPr>
              <p:nvPr/>
            </p:nvGrpSpPr>
            <p:grpSpPr bwMode="auto">
              <a:xfrm>
                <a:off x="846931" y="4848225"/>
                <a:ext cx="1828800" cy="838200"/>
                <a:chOff x="1685131" y="4848225"/>
                <a:chExt cx="1828800" cy="838200"/>
              </a:xfrm>
            </p:grpSpPr>
            <p:sp>
              <p:nvSpPr>
                <p:cNvPr id="20" name="AutoShape 3"/>
                <p:cNvSpPr>
                  <a:spLocks noChangeArrowheads="1"/>
                </p:cNvSpPr>
                <p:nvPr/>
              </p:nvSpPr>
              <p:spPr bwMode="auto">
                <a:xfrm>
                  <a:off x="1685131" y="4848225"/>
                  <a:ext cx="1828800" cy="838200"/>
                </a:xfrm>
                <a:prstGeom prst="roundRect">
                  <a:avLst>
                    <a:gd name="adj" fmla="val 171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69086" tIns="34544" rIns="69086" bIns="34544" anchor="ctr"/>
                <a:lstStyle/>
                <a:p>
                  <a:pPr defTabSz="345448" eaLnBrk="1">
                    <a:lnSpc>
                      <a:spcPct val="88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en-US" sz="1528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61331" y="5000625"/>
                  <a:ext cx="1676400" cy="4572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0" tIns="15231" rIns="0" bIns="0"/>
                <a:lstStyle>
                  <a:lvl1pPr marL="339725" indent="-339725" eaLnBrk="0"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defTabSz="455613" eaLnBrk="0" fontAlgn="base" hangingPunct="0">
                    <a:lnSpc>
                      <a:spcPct val="88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defTabSz="455613" eaLnBrk="0" fontAlgn="base" hangingPunct="0">
                    <a:lnSpc>
                      <a:spcPct val="88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defTabSz="455613" eaLnBrk="0" fontAlgn="base" hangingPunct="0">
                    <a:lnSpc>
                      <a:spcPct val="88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defTabSz="455613" eaLnBrk="0" fontAlgn="base" hangingPunct="0">
                    <a:lnSpc>
                      <a:spcPct val="88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>
                    <a:lnSpc>
                      <a:spcPct val="95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defRPr/>
                  </a:pPr>
                  <a:r>
                    <a:rPr lang="en-GB" altLang="en-US" sz="2116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n-lt"/>
                    </a:rPr>
                    <a:t>Source</a:t>
                  </a:r>
                </a:p>
              </p:txBody>
            </p:sp>
          </p:grpSp>
          <p:grpSp>
            <p:nvGrpSpPr>
              <p:cNvPr id="14" name="Group 8"/>
              <p:cNvGrpSpPr>
                <a:grpSpLocks/>
              </p:cNvGrpSpPr>
              <p:nvPr/>
            </p:nvGrpSpPr>
            <p:grpSpPr bwMode="auto">
              <a:xfrm>
                <a:off x="7171531" y="4848225"/>
                <a:ext cx="1828800" cy="838200"/>
                <a:chOff x="1685131" y="4848225"/>
                <a:chExt cx="1828800" cy="838200"/>
              </a:xfrm>
            </p:grpSpPr>
            <p:sp>
              <p:nvSpPr>
                <p:cNvPr id="18" name="AutoShape 3"/>
                <p:cNvSpPr>
                  <a:spLocks noChangeArrowheads="1"/>
                </p:cNvSpPr>
                <p:nvPr/>
              </p:nvSpPr>
              <p:spPr bwMode="auto">
                <a:xfrm>
                  <a:off x="1685131" y="4848225"/>
                  <a:ext cx="1828800" cy="838200"/>
                </a:xfrm>
                <a:prstGeom prst="roundRect">
                  <a:avLst>
                    <a:gd name="adj" fmla="val 171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69086" tIns="34544" rIns="69086" bIns="34544" anchor="ctr"/>
                <a:lstStyle/>
                <a:p>
                  <a:pPr defTabSz="345448" eaLnBrk="1">
                    <a:lnSpc>
                      <a:spcPct val="88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en-US" sz="1528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61331" y="5000625"/>
                  <a:ext cx="1676400" cy="4572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0" tIns="15231" rIns="0" bIns="0"/>
                <a:lstStyle>
                  <a:lvl1pPr marL="339725" indent="-339725" eaLnBrk="0"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defTabSz="455613" eaLnBrk="0" fontAlgn="base" hangingPunct="0">
                    <a:lnSpc>
                      <a:spcPct val="88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defTabSz="455613" eaLnBrk="0" fontAlgn="base" hangingPunct="0">
                    <a:lnSpc>
                      <a:spcPct val="88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defTabSz="455613" eaLnBrk="0" fontAlgn="base" hangingPunct="0">
                    <a:lnSpc>
                      <a:spcPct val="88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defTabSz="455613" eaLnBrk="0" fontAlgn="base" hangingPunct="0">
                    <a:lnSpc>
                      <a:spcPct val="88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>
                    <a:lnSpc>
                      <a:spcPct val="95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defRPr/>
                  </a:pPr>
                  <a:r>
                    <a:rPr lang="en-GB" altLang="en-US" sz="2116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n-lt"/>
                    </a:rPr>
                    <a:t>Target</a:t>
                  </a:r>
                </a:p>
              </p:txBody>
            </p:sp>
          </p:grpSp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4047331" y="4848225"/>
                <a:ext cx="1828800" cy="838200"/>
                <a:chOff x="1685131" y="4848225"/>
                <a:chExt cx="1828800" cy="838200"/>
              </a:xfrm>
            </p:grpSpPr>
            <p:sp>
              <p:nvSpPr>
                <p:cNvPr id="16" name="AutoShape 3"/>
                <p:cNvSpPr>
                  <a:spLocks noChangeArrowheads="1"/>
                </p:cNvSpPr>
                <p:nvPr/>
              </p:nvSpPr>
              <p:spPr bwMode="auto">
                <a:xfrm>
                  <a:off x="1685131" y="4848225"/>
                  <a:ext cx="1828800" cy="838200"/>
                </a:xfrm>
                <a:prstGeom prst="roundRect">
                  <a:avLst>
                    <a:gd name="adj" fmla="val 171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69086" tIns="34544" rIns="69086" bIns="34544" anchor="ctr"/>
                <a:lstStyle/>
                <a:p>
                  <a:pPr defTabSz="345448" eaLnBrk="1">
                    <a:lnSpc>
                      <a:spcPct val="88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en-US" sz="1528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61331" y="5000625"/>
                  <a:ext cx="1676400" cy="4572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0" tIns="15231" rIns="0" bIns="0"/>
                <a:lstStyle>
                  <a:lvl1pPr marL="339725" indent="-339725" eaLnBrk="0"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defTabSz="455613" eaLnBrk="0" fontAlgn="base" hangingPunct="0">
                    <a:lnSpc>
                      <a:spcPct val="88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defTabSz="455613" eaLnBrk="0" fontAlgn="base" hangingPunct="0">
                    <a:lnSpc>
                      <a:spcPct val="88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defTabSz="455613" eaLnBrk="0" fontAlgn="base" hangingPunct="0">
                    <a:lnSpc>
                      <a:spcPct val="88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defTabSz="455613" eaLnBrk="0" fontAlgn="base" hangingPunct="0">
                    <a:lnSpc>
                      <a:spcPct val="88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>
                    <a:lnSpc>
                      <a:spcPct val="95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defRPr/>
                  </a:pPr>
                  <a:r>
                    <a:rPr lang="en-GB" altLang="en-US" sz="2116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n-lt"/>
                    </a:rPr>
                    <a:t>Half-Way</a:t>
                  </a:r>
                </a:p>
              </p:txBody>
            </p:sp>
          </p:grpSp>
        </p:grpSp>
        <p:cxnSp>
          <p:nvCxnSpPr>
            <p:cNvPr id="9" name="Curved Connector 8"/>
            <p:cNvCxnSpPr>
              <a:cxnSpLocks noChangeShapeType="1"/>
              <a:stCxn id="9" idx="0"/>
              <a:endCxn id="16" idx="0"/>
            </p:cNvCxnSpPr>
            <p:nvPr/>
          </p:nvCxnSpPr>
          <p:spPr bwMode="auto">
            <a:xfrm rot="5400000" flipH="1" flipV="1">
              <a:off x="3304599" y="2684755"/>
              <a:ext cx="2399" cy="2418438"/>
            </a:xfrm>
            <a:prstGeom prst="curvedConnector3">
              <a:avLst>
                <a:gd name="adj1" fmla="val 21586583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</p:cxnSp>
        <p:cxnSp>
          <p:nvCxnSpPr>
            <p:cNvPr id="10" name="Curved Connector 9"/>
            <p:cNvCxnSpPr>
              <a:cxnSpLocks noChangeShapeType="1"/>
            </p:cNvCxnSpPr>
            <p:nvPr/>
          </p:nvCxnSpPr>
          <p:spPr bwMode="auto">
            <a:xfrm rot="5400000">
              <a:off x="5750629" y="3348146"/>
              <a:ext cx="2399" cy="2360856"/>
            </a:xfrm>
            <a:prstGeom prst="curvedConnector3">
              <a:avLst>
                <a:gd name="adj1" fmla="val 24382935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</p:cxnSp>
        <p:graphicFrame>
          <p:nvGraphicFramePr>
            <p:cNvPr id="1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2262855"/>
                </p:ext>
              </p:extLst>
            </p:nvPr>
          </p:nvGraphicFramePr>
          <p:xfrm>
            <a:off x="2959108" y="3490901"/>
            <a:ext cx="622604" cy="3238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06" name="Equation" r:id="rId6" imgW="406048" imgH="253780" progId="Equation.3">
                    <p:embed/>
                  </p:oleObj>
                </mc:Choice>
                <mc:Fallback>
                  <p:oleObj name="Equation" r:id="rId6" imgW="406048" imgH="2537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9108" y="3490901"/>
                          <a:ext cx="622604" cy="3238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542983"/>
                </p:ext>
              </p:extLst>
            </p:nvPr>
          </p:nvGraphicFramePr>
          <p:xfrm>
            <a:off x="5377547" y="4584956"/>
            <a:ext cx="760560" cy="356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07" name="Equation" r:id="rId8" imgW="495085" imgH="279279" progId="Equation.3">
                    <p:embed/>
                  </p:oleObj>
                </mc:Choice>
                <mc:Fallback>
                  <p:oleObj name="Equation" r:id="rId8" imgW="495085" imgH="27927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7547" y="4584956"/>
                          <a:ext cx="760560" cy="356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21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Robust Registration</a:t>
            </a:r>
          </a:p>
        </p:txBody>
      </p:sp>
      <p:pic>
        <p:nvPicPr>
          <p:cNvPr id="4" name="Picture 66" descr="symmetry_mprage_sonata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00" y="1072463"/>
            <a:ext cx="5045611" cy="398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665455" y="956442"/>
            <a:ext cx="2926095" cy="416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100000"/>
              <a:buNone/>
            </a:pPr>
            <a:r>
              <a:rPr lang="en-US" altLang="en-US" sz="1814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Inverse consistency </a:t>
            </a:r>
            <a:r>
              <a:rPr lang="en-US" altLang="en-US" sz="1814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of different methods on original (</a:t>
            </a:r>
            <a:r>
              <a:rPr lang="en-US" altLang="en-US" sz="181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orig</a:t>
            </a:r>
            <a:r>
              <a:rPr lang="en-US" altLang="en-US" sz="1814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), intensity normalized (T1) and skull stripped (norm) images.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100000"/>
              <a:buNone/>
            </a:pPr>
            <a:endParaRPr lang="en-US" altLang="en-US" sz="1814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100000"/>
              <a:buNone/>
            </a:pPr>
            <a:r>
              <a:rPr lang="en-US" altLang="en-US" sz="1814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LS and Robust: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altLang="en-US" sz="1814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nearly perfect symmetry (worst case RMS &lt; 0.02)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endParaRPr lang="en-US" altLang="en-US" sz="1814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100000"/>
              <a:buNone/>
            </a:pPr>
            <a:r>
              <a:rPr lang="en-US" altLang="en-US" sz="1814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Other methods</a:t>
            </a:r>
            <a:r>
              <a:rPr lang="en-US" altLang="en-US" sz="1814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altLang="en-US" sz="1814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several alignments with RMS errors &gt; 0.1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91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Robust Registration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93684" y="1167233"/>
            <a:ext cx="7672550" cy="399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001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  <a:r>
              <a:rPr lang="en-GB" altLang="en-US" sz="2116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mri_robust_register</a:t>
            </a:r>
            <a:r>
              <a:rPr lang="en-GB" altLang="en-US" sz="2116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is part of </a:t>
            </a:r>
            <a:r>
              <a:rPr lang="en-GB" altLang="en-US" sz="211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FreeSurfer</a:t>
            </a:r>
            <a:endParaRPr lang="en-GB" altLang="en-US" sz="2116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001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can be used for pair-wise registration (optimally within subject, within modality)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001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can output results in half-way space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001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can output </a:t>
            </a:r>
            <a:r>
              <a:rPr lang="ja-JP" alt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‘</a:t>
            </a:r>
            <a:r>
              <a:rPr lang="en-GB" altLang="ja-JP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outlier-weights</a:t>
            </a:r>
            <a:r>
              <a:rPr lang="ja-JP" alt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’</a:t>
            </a:r>
            <a:endParaRPr lang="en-GB" altLang="ja-JP" sz="2116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001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see also </a:t>
            </a:r>
            <a:r>
              <a:rPr lang="en-GB" altLang="en-US" sz="2116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Reuter et al.</a:t>
            </a:r>
            <a:r>
              <a:rPr lang="en-GB" altLang="ja-JP" sz="2116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</a:t>
            </a:r>
            <a:r>
              <a:rPr lang="en-GB" altLang="ja-JP" sz="2116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NeuroImage</a:t>
            </a:r>
            <a:r>
              <a:rPr lang="en-GB" altLang="ja-JP" sz="2116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2010</a:t>
            </a:r>
            <a:r>
              <a:rPr lang="en-GB" altLang="ja-JP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for comparison with FLIRT (FSL) and SPM </a:t>
            </a:r>
            <a:r>
              <a:rPr lang="en-GB" altLang="ja-JP" sz="211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coreg</a:t>
            </a:r>
            <a:endParaRPr lang="en-GB" altLang="ja-JP" sz="2116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001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for more than 2 images use</a:t>
            </a:r>
            <a:r>
              <a:rPr lang="en-GB" altLang="en-US" sz="2116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: </a:t>
            </a:r>
            <a:r>
              <a:rPr lang="en-GB" altLang="en-US" sz="2116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mri_robust_template</a:t>
            </a:r>
            <a:endParaRPr lang="en-GB" altLang="en-US" sz="2116" b="1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91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Robust Template Estimation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73752" y="5335876"/>
            <a:ext cx="3829784" cy="22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26655" rIns="0" bIns="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en-US" altLang="en-US" sz="151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Reuter, Rosas, </a:t>
            </a:r>
            <a:r>
              <a:rPr lang="en-US" altLang="en-US" sz="151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Fischl</a:t>
            </a:r>
            <a:r>
              <a:rPr lang="en-US" altLang="en-US" sz="151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</a:t>
            </a:r>
            <a:r>
              <a:rPr lang="en-US" altLang="en-US" sz="151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NeuroImage</a:t>
            </a:r>
            <a:r>
              <a:rPr lang="en-US" altLang="en-US" sz="151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2012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61980" y="1187626"/>
            <a:ext cx="6626713" cy="373922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15231" rIns="0" bIns="0"/>
          <a:lstStyle>
            <a:lvl1pPr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marL="388694" indent="-388694" eaLnBrk="1">
              <a:lnSpc>
                <a:spcPct val="93000"/>
              </a:lnSpc>
              <a:spcBef>
                <a:spcPts val="907"/>
              </a:spcBef>
              <a:buClr>
                <a:schemeClr val="tx1"/>
              </a:buClr>
              <a:buSzPct val="99000"/>
              <a:buFont typeface="Arial"/>
              <a:buChar char="•"/>
              <a:defRPr/>
            </a:pPr>
            <a:r>
              <a:rPr lang="en-GB" sz="241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Minimization problem for N images:</a:t>
            </a:r>
            <a:endParaRPr lang="en-GB" sz="2116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0" lvl="1" indent="0" eaLnBrk="1">
              <a:lnSpc>
                <a:spcPct val="88000"/>
              </a:lnSpc>
              <a:spcBef>
                <a:spcPts val="907"/>
              </a:spcBef>
              <a:buClr>
                <a:schemeClr val="tx1"/>
              </a:buClr>
              <a:buSzPct val="99000"/>
              <a:defRPr/>
            </a:pPr>
            <a:endParaRPr lang="en-GB" sz="3325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0"/>
            </a:endParaRPr>
          </a:p>
          <a:p>
            <a:pPr marL="0" lvl="1" indent="0" eaLnBrk="1">
              <a:lnSpc>
                <a:spcPct val="88000"/>
              </a:lnSpc>
              <a:spcBef>
                <a:spcPts val="907"/>
              </a:spcBef>
              <a:buClr>
                <a:schemeClr val="tx1"/>
              </a:buClr>
              <a:buSzPct val="99000"/>
              <a:buFont typeface="Arial" charset="0"/>
              <a:buChar char="•"/>
              <a:defRPr/>
            </a:pPr>
            <a:endParaRPr lang="en-GB" sz="605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0"/>
            </a:endParaRPr>
          </a:p>
          <a:p>
            <a:pPr marL="0" lvl="1" indent="0" eaLnBrk="1">
              <a:lnSpc>
                <a:spcPct val="88000"/>
              </a:lnSpc>
              <a:spcBef>
                <a:spcPts val="907"/>
              </a:spcBef>
              <a:buClr>
                <a:schemeClr val="tx1"/>
              </a:buClr>
              <a:buSzPct val="99000"/>
              <a:buFont typeface="Arial" charset="0"/>
              <a:buChar char="•"/>
              <a:defRPr/>
            </a:pPr>
            <a:endParaRPr lang="en-GB" sz="605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0"/>
            </a:endParaRPr>
          </a:p>
          <a:p>
            <a:pPr marL="388694" indent="-388694" eaLnBrk="1">
              <a:lnSpc>
                <a:spcPct val="88000"/>
              </a:lnSpc>
              <a:spcBef>
                <a:spcPts val="907"/>
              </a:spcBef>
              <a:buClr>
                <a:schemeClr val="tx1"/>
              </a:buClr>
              <a:buSzPct val="99000"/>
              <a:buFont typeface="Arial"/>
              <a:buChar char="•"/>
              <a:defRPr/>
            </a:pPr>
            <a:r>
              <a:rPr lang="en-GB" sz="241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Image Dissimilarity:</a:t>
            </a:r>
          </a:p>
          <a:p>
            <a:pPr marL="0" lvl="1" indent="0" eaLnBrk="1">
              <a:lnSpc>
                <a:spcPct val="88000"/>
              </a:lnSpc>
              <a:spcBef>
                <a:spcPts val="907"/>
              </a:spcBef>
              <a:buClr>
                <a:schemeClr val="tx1"/>
              </a:buClr>
              <a:buSzPct val="99000"/>
              <a:defRPr/>
            </a:pPr>
            <a:endParaRPr lang="en-GB" sz="2116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0"/>
            </a:endParaRPr>
          </a:p>
          <a:p>
            <a:pPr marL="0" lvl="1" indent="0" eaLnBrk="1">
              <a:lnSpc>
                <a:spcPct val="88000"/>
              </a:lnSpc>
              <a:spcBef>
                <a:spcPts val="907"/>
              </a:spcBef>
              <a:buClr>
                <a:schemeClr val="tx1"/>
              </a:buClr>
              <a:buSzPct val="99000"/>
              <a:defRPr/>
            </a:pPr>
            <a:endParaRPr lang="en-GB" sz="2116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0"/>
            </a:endParaRPr>
          </a:p>
          <a:p>
            <a:pPr marL="0" lvl="1" indent="0" eaLnBrk="1">
              <a:lnSpc>
                <a:spcPct val="88000"/>
              </a:lnSpc>
              <a:spcBef>
                <a:spcPts val="907"/>
              </a:spcBef>
              <a:buClr>
                <a:schemeClr val="tx1"/>
              </a:buClr>
              <a:buSzPct val="99000"/>
              <a:defRPr/>
            </a:pPr>
            <a:endParaRPr lang="en-GB" sz="605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0"/>
            </a:endParaRPr>
          </a:p>
          <a:p>
            <a:pPr marL="345506" indent="-345506" eaLnBrk="1">
              <a:lnSpc>
                <a:spcPct val="88000"/>
              </a:lnSpc>
              <a:spcBef>
                <a:spcPts val="907"/>
              </a:spcBef>
              <a:buClr>
                <a:schemeClr val="tx1"/>
              </a:buClr>
              <a:buSzPct val="99000"/>
              <a:buFont typeface="Arial"/>
              <a:buChar char="•"/>
              <a:defRPr/>
            </a:pPr>
            <a:r>
              <a:rPr lang="en-GB" sz="241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Metric of Transformations:</a:t>
            </a:r>
          </a:p>
          <a:p>
            <a:pPr marL="0" lvl="1" indent="0" eaLnBrk="1">
              <a:lnSpc>
                <a:spcPct val="88000"/>
              </a:lnSpc>
              <a:spcBef>
                <a:spcPts val="907"/>
              </a:spcBef>
              <a:buClr>
                <a:schemeClr val="tx1"/>
              </a:buClr>
              <a:buSzPct val="99000"/>
              <a:defRPr/>
            </a:pPr>
            <a:endParaRPr lang="en-GB" sz="2116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0"/>
            </a:endParaRPr>
          </a:p>
          <a:p>
            <a:pPr marL="0" lvl="1" indent="0" eaLnBrk="1">
              <a:lnSpc>
                <a:spcPct val="88000"/>
              </a:lnSpc>
              <a:spcBef>
                <a:spcPts val="907"/>
              </a:spcBef>
              <a:buClr>
                <a:schemeClr val="tx1"/>
              </a:buClr>
              <a:buSzPct val="99000"/>
              <a:buFont typeface="Arial" charset="0"/>
              <a:buChar char="•"/>
              <a:defRPr/>
            </a:pPr>
            <a:endParaRPr lang="en-GB" sz="2116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0"/>
            </a:endParaRPr>
          </a:p>
          <a:p>
            <a:pPr marL="0" lvl="1" indent="0" eaLnBrk="1">
              <a:lnSpc>
                <a:spcPct val="88000"/>
              </a:lnSpc>
              <a:buClr>
                <a:schemeClr val="tx1"/>
              </a:buClr>
              <a:buSzPct val="99000"/>
              <a:buFont typeface="Arial" charset="0"/>
              <a:buChar char="•"/>
              <a:defRPr/>
            </a:pPr>
            <a:endParaRPr lang="en-GB" sz="605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0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635" y="1590699"/>
            <a:ext cx="5339518" cy="83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217" y="3087827"/>
            <a:ext cx="4239465" cy="69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799" y="4584956"/>
            <a:ext cx="4039127" cy="36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08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Challenges 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49275" y="1031923"/>
            <a:ext cx="7659303" cy="274658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15231" rIns="0" bIns="0"/>
          <a:lstStyle>
            <a:lvl1pPr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55613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55613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55613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55613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457200" indent="-457200" eaLnBrk="1">
              <a:lnSpc>
                <a:spcPct val="93000"/>
              </a:lnSpc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GB" sz="2116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Over-Regularization (limited flexibility):</a:t>
            </a:r>
          </a:p>
          <a:p>
            <a:pPr marL="947742" lvl="1" indent="-388694" eaLnBrk="1">
              <a:lnSpc>
                <a:spcPct val="93000"/>
              </a:lnSpc>
              <a:spcAft>
                <a:spcPts val="548"/>
              </a:spcAft>
              <a:buClr>
                <a:schemeClr val="tx1"/>
              </a:buClr>
              <a:buSzPct val="100000"/>
              <a:buFont typeface="Wingdings" charset="2"/>
              <a:buChar char="Ø"/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Will avoid by only initializing processing</a:t>
            </a:r>
          </a:p>
          <a:p>
            <a:pPr marL="388694" indent="-388694" eaLnBrk="1">
              <a:lnSpc>
                <a:spcPct val="93000"/>
              </a:lnSpc>
              <a:spcBef>
                <a:spcPts val="600"/>
              </a:spcBef>
              <a:spcAft>
                <a:spcPts val="548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GB" sz="2116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Bias</a:t>
            </a: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36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[Reuter and </a:t>
            </a:r>
            <a:r>
              <a:rPr lang="en-GB" sz="13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Fischl</a:t>
            </a:r>
            <a:r>
              <a:rPr lang="en-GB" sz="136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2011] , [Reuter et al. 2012]</a:t>
            </a:r>
          </a:p>
          <a:p>
            <a:pPr marL="691012" lvl="1" indent="-345506" eaLnBrk="1">
              <a:lnSpc>
                <a:spcPct val="88000"/>
              </a:lnSpc>
              <a:spcAft>
                <a:spcPts val="548"/>
              </a:spcAft>
              <a:buClr>
                <a:schemeClr val="tx1"/>
              </a:buClr>
              <a:buSzPct val="100000"/>
              <a:buFont typeface="Wingdings" charset="2"/>
              <a:buChar char="Ø"/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Will avoid by treating time points the same</a:t>
            </a:r>
          </a:p>
          <a:p>
            <a:pPr marL="388694" indent="-388694" eaLnBrk="1">
              <a:lnSpc>
                <a:spcPct val="93000"/>
              </a:lnSpc>
              <a:spcBef>
                <a:spcPts val="600"/>
              </a:spcBef>
              <a:spcAft>
                <a:spcPts val="548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GB" sz="2116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Limited designs:</a:t>
            </a:r>
            <a:endParaRPr lang="en-GB" sz="2116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marL="691012" lvl="1" indent="-345506" eaLnBrk="1">
              <a:lnSpc>
                <a:spcPct val="88000"/>
              </a:lnSpc>
              <a:spcAft>
                <a:spcPts val="548"/>
              </a:spcAft>
              <a:buClr>
                <a:schemeClr val="tx1"/>
              </a:buClr>
              <a:buSzPct val="100000"/>
              <a:buFont typeface="Wingdings" charset="2"/>
              <a:buChar char="Ø"/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Allow n time points </a:t>
            </a:r>
          </a:p>
          <a:p>
            <a:pPr marL="691012" lvl="1" indent="-345506" eaLnBrk="1">
              <a:lnSpc>
                <a:spcPct val="88000"/>
              </a:lnSpc>
              <a:spcAft>
                <a:spcPts val="548"/>
              </a:spcAft>
              <a:buClr>
                <a:schemeClr val="tx1"/>
              </a:buClr>
              <a:buSzPct val="100000"/>
              <a:buFont typeface="Wingdings" charset="2"/>
              <a:buChar char="Ø"/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Reliably estimate all of FS measurements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26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2" descr="tp1-tp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817" y="1130044"/>
            <a:ext cx="4772097" cy="236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tp1-tp2re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817" y="1130044"/>
            <a:ext cx="4772097" cy="236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Text Box 2"/>
          <p:cNvSpPr txBox="1">
            <a:spLocks noChangeArrowheads="1"/>
          </p:cNvSpPr>
          <p:nvPr/>
        </p:nvSpPr>
        <p:spPr bwMode="auto">
          <a:xfrm>
            <a:off x="943743" y="3663646"/>
            <a:ext cx="7647808" cy="161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chemeClr val="tx1"/>
              </a:buClr>
              <a:buSzPct val="100000"/>
              <a:buFont typeface="Times New Roman" charset="0"/>
              <a:buNone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GB" altLang="en-US" sz="68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GB" altLang="en-US" sz="2116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Mapping follow-up to baseline:</a:t>
            </a:r>
          </a:p>
          <a:p>
            <a:pPr lvl="1" eaLnBrk="1">
              <a:lnSpc>
                <a:spcPct val="88000"/>
              </a:lnSpc>
              <a:spcBef>
                <a:spcPts val="907"/>
              </a:spcBef>
              <a:spcAft>
                <a:spcPts val="548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Keeps baseline image fixed (crisp)</a:t>
            </a:r>
          </a:p>
          <a:p>
            <a:pPr lvl="1"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Causes interpolation artefacts in follow-up (smoothing)</a:t>
            </a:r>
          </a:p>
          <a:p>
            <a:pPr lvl="1"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Often leads to overestimating change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9275" y="89647"/>
            <a:ext cx="8042276" cy="677608"/>
          </a:xfrm>
          <a:prstGeom prst="rect">
            <a:avLst/>
          </a:prstGeom>
        </p:spPr>
        <p:txBody>
          <a:bodyPr/>
          <a:lstStyle>
            <a:lvl1pPr algn="ctr" defTabSz="761970" rtl="0" eaLnBrk="1" latinLnBrk="0" hangingPunct="1">
              <a:spcBef>
                <a:spcPct val="0"/>
              </a:spcBef>
              <a:buNone/>
              <a:defRPr sz="3833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67"/>
              <a:t>(i) Interpolation Asymmetries (Bias)</a:t>
            </a:r>
            <a:endParaRPr lang="en-US" sz="3667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1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What can we do with </a:t>
            </a:r>
            <a:r>
              <a:rPr lang="en-US" sz="3667" dirty="0" err="1"/>
              <a:t>FreeSurfer</a:t>
            </a:r>
            <a:r>
              <a:rPr lang="en-US" sz="3667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903890" y="831423"/>
            <a:ext cx="7315200" cy="105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8000"/>
              </a:lnSpc>
              <a:spcAft>
                <a:spcPts val="600"/>
              </a:spcAft>
              <a:buClr>
                <a:schemeClr val="accent3">
                  <a:lumMod val="40000"/>
                  <a:lumOff val="60000"/>
                </a:schemeClr>
              </a:buClr>
              <a:buSzPct val="100000"/>
              <a:buFont typeface="Arial" charset="0"/>
              <a:buChar char="•"/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measure volume of cortical or subcortical structures</a:t>
            </a:r>
          </a:p>
          <a:p>
            <a:pPr>
              <a:lnSpc>
                <a:spcPct val="88000"/>
              </a:lnSpc>
              <a:spcAft>
                <a:spcPts val="600"/>
              </a:spcAft>
              <a:buClr>
                <a:schemeClr val="accent3">
                  <a:lumMod val="40000"/>
                  <a:lumOff val="60000"/>
                </a:schemeClr>
              </a:buClr>
              <a:buSzPct val="100000"/>
              <a:buFont typeface="Arial" charset="0"/>
              <a:buChar char="•"/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compute thickness (locally) of the cortical sheet</a:t>
            </a:r>
          </a:p>
          <a:p>
            <a:pPr>
              <a:lnSpc>
                <a:spcPct val="88000"/>
              </a:lnSpc>
              <a:spcAft>
                <a:spcPts val="600"/>
              </a:spcAft>
              <a:buClr>
                <a:schemeClr val="accent3">
                  <a:lumMod val="40000"/>
                  <a:lumOff val="60000"/>
                </a:schemeClr>
              </a:buClr>
              <a:buSzPct val="100000"/>
              <a:buFont typeface="Arial" charset="0"/>
              <a:buChar char="•"/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study differences of populations (diseased, control)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92567" y="2093773"/>
            <a:ext cx="8552718" cy="3016469"/>
            <a:chOff x="244441" y="2270235"/>
            <a:chExt cx="8552718" cy="3016469"/>
          </a:xfrm>
        </p:grpSpPr>
        <p:sp>
          <p:nvSpPr>
            <p:cNvPr id="9" name="Rectangle 8"/>
            <p:cNvSpPr/>
            <p:nvPr/>
          </p:nvSpPr>
          <p:spPr>
            <a:xfrm>
              <a:off x="244441" y="2270235"/>
              <a:ext cx="8552718" cy="30164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6" descr="norm-surf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290" y="2388941"/>
              <a:ext cx="2260244" cy="2052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aseg-co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21" t="14647" r="15472" b="17026"/>
            <a:stretch>
              <a:fillRect/>
            </a:stretch>
          </p:blipFill>
          <p:spPr bwMode="auto">
            <a:xfrm>
              <a:off x="254951" y="2291255"/>
              <a:ext cx="2912530" cy="2918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8" descr="me-lh-cor-label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469" y="2578531"/>
            <a:ext cx="2519254" cy="183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68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1" descr="norm-orig-cr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456" y="383879"/>
            <a:ext cx="4154292" cy="493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60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1" descr="norm-interp-cr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456" y="383879"/>
            <a:ext cx="4154292" cy="493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47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" descr="white-orig-cr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456" y="383879"/>
            <a:ext cx="4154292" cy="493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7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" descr="white-interp-cr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456" y="383879"/>
            <a:ext cx="4154292" cy="493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57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(</a:t>
            </a:r>
            <a:r>
              <a:rPr lang="en-US" sz="3667" dirty="0" err="1"/>
              <a:t>i</a:t>
            </a:r>
            <a:r>
              <a:rPr lang="en-US" sz="3667" dirty="0"/>
              <a:t>) Interpolation Asymmetries (Bias)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73751" y="5335876"/>
            <a:ext cx="4933669" cy="22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26655" rIns="0" bIns="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fr-FR" altLang="en-US" sz="151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http://</a:t>
            </a:r>
            <a:r>
              <a:rPr lang="fr-FR" altLang="en-US" sz="151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miriad.drc.ion.ucl.ac.uk</a:t>
            </a:r>
            <a:endParaRPr lang="fr-FR" altLang="en-US" sz="1511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4" name="Picture 2" descr="avg.asegs.lh.eps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19" y="1056028"/>
            <a:ext cx="3433319" cy="276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avg.asegs.rh.eps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94" y="1056028"/>
            <a:ext cx="3433319" cy="276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28580" y="4128884"/>
            <a:ext cx="7428060" cy="7245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15231" rIns="0" bIns="0" anchor="ctr"/>
          <a:lstStyle/>
          <a:p>
            <a:pPr algn="ctr" defTabSz="345448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rPr>
              <a:t>MIRIAD dataset: 65 subjects</a:t>
            </a:r>
          </a:p>
          <a:p>
            <a:pPr algn="ctr" defTabSz="345448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rPr>
              <a:t>First session first scan compared to twice interpolated image.</a:t>
            </a:r>
          </a:p>
          <a:p>
            <a:pPr algn="ctr" defTabSz="345448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rPr>
              <a:t>Regional: not finding it does not mean it is not there.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7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10"/>
          <p:cNvSpPr txBox="1">
            <a:spLocks noChangeArrowheads="1"/>
          </p:cNvSpPr>
          <p:nvPr/>
        </p:nvSpPr>
        <p:spPr bwMode="auto">
          <a:xfrm>
            <a:off x="5147219" y="1187626"/>
            <a:ext cx="3376671" cy="400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 marL="339725" indent="-339725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bg2"/>
              </a:buClr>
              <a:buSzPct val="100000"/>
              <a:buNone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Example: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Times New Roman" charset="0"/>
              <a:buAutoNum type="arabicPeriod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Process baseline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Times New Roman" charset="0"/>
              <a:buAutoNum type="arabicPeriod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Transfer results from baseline to follow-up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Times New Roman" charset="0"/>
              <a:buAutoNum type="arabicPeriod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Let procedures evolve in follow-up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bg2"/>
              </a:buClr>
              <a:buSzPct val="100000"/>
              <a:buNone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(or construct </a:t>
            </a:r>
            <a:r>
              <a:rPr lang="en-GB" altLang="en-US" sz="211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skullstrip</a:t>
            </a: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in baseline, or </a:t>
            </a:r>
            <a:r>
              <a:rPr lang="en-GB" altLang="en-US" sz="211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Talairach</a:t>
            </a: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transform …)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bg2"/>
              </a:buClr>
              <a:buSzPct val="100000"/>
              <a:buNone/>
            </a:pPr>
            <a:r>
              <a:rPr lang="en-GB" altLang="en-US" sz="2116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Can introduce bias!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rgbClr val="000000"/>
              </a:buClr>
              <a:buSzPct val="100000"/>
              <a:buFontTx/>
              <a:buChar char="-"/>
            </a:pPr>
            <a:endParaRPr lang="en-GB" altLang="en-US" sz="2116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8704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81" y="1130044"/>
            <a:ext cx="3800403" cy="380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base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81" y="1130044"/>
            <a:ext cx="3805202" cy="38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base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81" y="1130044"/>
            <a:ext cx="3805202" cy="38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47145" y="89647"/>
            <a:ext cx="8902262" cy="677608"/>
          </a:xfrm>
          <a:prstGeom prst="rect">
            <a:avLst/>
          </a:prstGeom>
        </p:spPr>
        <p:txBody>
          <a:bodyPr/>
          <a:lstStyle>
            <a:lvl1pPr algn="ctr" defTabSz="761970" rtl="0" eaLnBrk="1" latinLnBrk="0" hangingPunct="1">
              <a:spcBef>
                <a:spcPct val="0"/>
              </a:spcBef>
              <a:buNone/>
              <a:defRPr sz="3833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67"/>
              <a:t>(ii) Asymmetric Information Transfer</a:t>
            </a:r>
            <a:endParaRPr lang="en-US" sz="3667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008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0"/>
          <p:cNvSpPr txBox="1">
            <a:spLocks noChangeArrowheads="1"/>
          </p:cNvSpPr>
          <p:nvPr/>
        </p:nvSpPr>
        <p:spPr bwMode="auto">
          <a:xfrm>
            <a:off x="5089637" y="1130045"/>
            <a:ext cx="3728542" cy="417828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15231" rIns="0" bIns="0"/>
          <a:lstStyle>
            <a:lvl1pPr marL="339725" indent="-339725" eaLnBrk="0"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55613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55613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55613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55613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88694" indent="-388694" eaLnBrk="1">
              <a:lnSpc>
                <a:spcPct val="93000"/>
              </a:lnSpc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Times New Roman" charset="0"/>
              <a:buAutoNum type="arabicPeriod"/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Create subject template (iterative registration to median)</a:t>
            </a:r>
          </a:p>
          <a:p>
            <a:pPr marL="388694" indent="-388694" eaLnBrk="1">
              <a:lnSpc>
                <a:spcPct val="93000"/>
              </a:lnSpc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Times New Roman" charset="0"/>
              <a:buAutoNum type="arabicPeriod"/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Process template</a:t>
            </a:r>
          </a:p>
          <a:p>
            <a:pPr marL="388694" indent="-388694" eaLnBrk="1">
              <a:lnSpc>
                <a:spcPct val="93000"/>
              </a:lnSpc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Times New Roman" charset="0"/>
              <a:buAutoNum type="arabicPeriod"/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Transfer to time points</a:t>
            </a:r>
          </a:p>
          <a:p>
            <a:pPr marL="388694" indent="-388694" eaLnBrk="1">
              <a:lnSpc>
                <a:spcPct val="93000"/>
              </a:lnSpc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Times New Roman" charset="0"/>
              <a:buAutoNum type="arabicPeriod"/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Let it evolve there</a:t>
            </a:r>
          </a:p>
          <a:p>
            <a:pPr marL="0" indent="0" eaLnBrk="1">
              <a:lnSpc>
                <a:spcPct val="93000"/>
              </a:lnSpc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defRPr/>
            </a:pPr>
            <a:endParaRPr lang="en-GB" sz="15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5506" indent="-345506" eaLnBrk="1">
              <a:lnSpc>
                <a:spcPct val="93000"/>
              </a:lnSpc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Tx/>
              <a:buChar char="-"/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time points are treated the same</a:t>
            </a:r>
          </a:p>
          <a:p>
            <a:pPr marL="345506" indent="-345506" eaLnBrk="1">
              <a:lnSpc>
                <a:spcPct val="93000"/>
              </a:lnSpc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Tx/>
              <a:buChar char="-"/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Minimize over-regularization by letting </a:t>
            </a:r>
            <a:r>
              <a:rPr lang="en-GB" sz="211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tps</a:t>
            </a: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evolve freely</a:t>
            </a:r>
          </a:p>
        </p:txBody>
      </p:sp>
      <p:pic>
        <p:nvPicPr>
          <p:cNvPr id="8909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81" y="1130044"/>
            <a:ext cx="3800403" cy="380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edi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81" y="1130044"/>
            <a:ext cx="3805202" cy="38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median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81" y="1130044"/>
            <a:ext cx="3805202" cy="38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median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81" y="1130044"/>
            <a:ext cx="3805202" cy="38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7145" y="89647"/>
            <a:ext cx="8902262" cy="677608"/>
          </a:xfrm>
          <a:prstGeom prst="rect">
            <a:avLst/>
          </a:prstGeom>
        </p:spPr>
        <p:txBody>
          <a:bodyPr/>
          <a:lstStyle>
            <a:lvl1pPr algn="ctr" defTabSz="761970" rtl="0" eaLnBrk="1" latinLnBrk="0" hangingPunct="1">
              <a:spcBef>
                <a:spcPct val="0"/>
              </a:spcBef>
              <a:buNone/>
              <a:defRPr sz="3833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67"/>
              <a:t>Robust Unbiased Subject Template</a:t>
            </a:r>
            <a:endParaRPr lang="en-US" sz="3667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3751" y="5335876"/>
            <a:ext cx="4933669" cy="22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26655" rIns="0" bIns="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fr-FR" altLang="en-US" sz="151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Reuter et al. OHBM 2010, </a:t>
            </a:r>
            <a:r>
              <a:rPr lang="fr-FR" altLang="en-US" sz="151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NeuroImage</a:t>
            </a:r>
            <a:r>
              <a:rPr lang="fr-FR" altLang="en-US" sz="151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2011 &amp; 2012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783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45" y="89647"/>
            <a:ext cx="8902262" cy="677608"/>
          </a:xfrm>
        </p:spPr>
        <p:txBody>
          <a:bodyPr/>
          <a:lstStyle/>
          <a:p>
            <a:r>
              <a:rPr lang="en-US" sz="3667" dirty="0"/>
              <a:t>(ii) Asymmetric Information Transfer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01325" y="4527374"/>
            <a:ext cx="7164144" cy="66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 marL="339725" indent="-339725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rgbClr val="000000"/>
              </a:buClr>
              <a:buSzPct val="100000"/>
              <a:buNone/>
            </a:pPr>
            <a:r>
              <a:rPr lang="en-GB" altLang="en-US" sz="211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Biased information transfer: [BASE1] and [BASE2].</a:t>
            </a:r>
          </a:p>
          <a:p>
            <a:pPr algn="ctr"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rgbClr val="000000"/>
              </a:buClr>
              <a:buSzPct val="100000"/>
              <a:buNone/>
            </a:pPr>
            <a:r>
              <a:rPr lang="en-GB" altLang="en-US" sz="211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Our method [FS-LONG] [FS-LONG-rev] shows no bias.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744146" y="1302790"/>
            <a:ext cx="3363741" cy="32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 marL="339725" indent="-339725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rgbClr val="000000"/>
              </a:buClr>
              <a:buSzPct val="100000"/>
              <a:buNone/>
            </a:pPr>
            <a:r>
              <a:rPr lang="en-GB" altLang="en-US" sz="211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Cortical</a:t>
            </a:r>
          </a:p>
        </p:txBody>
      </p:sp>
      <p:pic>
        <p:nvPicPr>
          <p:cNvPr id="7" name="Picture 1" descr="bias-asegs.eps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39" y="1648281"/>
            <a:ext cx="3555680" cy="282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bias-parcs.eps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401" y="1648281"/>
            <a:ext cx="3555680" cy="282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346816" y="842135"/>
            <a:ext cx="6276423" cy="32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 marL="339725" indent="-339725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rgbClr val="000000"/>
              </a:buClr>
              <a:buSzPct val="100000"/>
              <a:buNone/>
            </a:pPr>
            <a:r>
              <a:rPr lang="en-GB" altLang="en-US" sz="2116" u="sng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Test-Retest (115 subjects, 2 scans, same session)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289234" y="1302790"/>
            <a:ext cx="3363741" cy="32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 marL="339725" indent="-339725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rgbClr val="000000"/>
              </a:buClr>
              <a:buSzPct val="100000"/>
              <a:buNone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Subcortical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95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Review the central ideas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31653" y="1072643"/>
            <a:ext cx="6626713" cy="399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1200150" indent="-4572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001"/>
              </a:spcAft>
              <a:buClr>
                <a:schemeClr val="tx1"/>
              </a:buClr>
              <a:buSzPct val="100000"/>
              <a:buNone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Idea: </a:t>
            </a:r>
            <a:r>
              <a:rPr lang="en-GB" altLang="en-US" sz="2116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Would like to include some information that much of the anatomy is the same over time, but don</a:t>
            </a:r>
            <a:r>
              <a:rPr lang="de-DE" altLang="en-US" sz="2116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‘</a:t>
            </a:r>
            <a:r>
              <a:rPr lang="en-GB" altLang="ja-JP" sz="2116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 want to lose sensitivity to disease effects</a:t>
            </a:r>
            <a:r>
              <a:rPr lang="en-GB" altLang="ja-JP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001"/>
              </a:spcAft>
              <a:buClr>
                <a:schemeClr val="tx1"/>
              </a:buClr>
              <a:buSzPct val="100000"/>
              <a:buNone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How to minimize over regularization:</a:t>
            </a:r>
          </a:p>
          <a:p>
            <a:pPr lvl="1" eaLnBrk="1">
              <a:lnSpc>
                <a:spcPct val="93000"/>
              </a:lnSpc>
              <a:spcBef>
                <a:spcPct val="0"/>
              </a:spcBef>
              <a:spcAft>
                <a:spcPts val="1001"/>
              </a:spcAft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Only initialize processing, evolve freely</a:t>
            </a:r>
            <a:endParaRPr lang="en-GB" altLang="en-US" sz="1058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001"/>
              </a:spcAft>
              <a:buClr>
                <a:schemeClr val="tx1"/>
              </a:buClr>
              <a:buSzPct val="100000"/>
              <a:buNone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How to avoid processing bias:</a:t>
            </a:r>
          </a:p>
          <a:p>
            <a:pPr lvl="1" eaLnBrk="1">
              <a:lnSpc>
                <a:spcPct val="93000"/>
              </a:lnSpc>
              <a:spcBef>
                <a:spcPct val="0"/>
              </a:spcBef>
              <a:spcAft>
                <a:spcPts val="1001"/>
              </a:spcAft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Treat all time points the same</a:t>
            </a:r>
            <a:endParaRPr lang="en-GB" altLang="en-US" sz="1058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001"/>
              </a:spcAft>
              <a:buClr>
                <a:schemeClr val="tx1"/>
              </a:buClr>
              <a:buSzPct val="100000"/>
              <a:buNone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Why not simply do independent processing then?</a:t>
            </a:r>
          </a:p>
          <a:p>
            <a:pPr lvl="1" eaLnBrk="1">
              <a:lnSpc>
                <a:spcPct val="93000"/>
              </a:lnSpc>
              <a:spcBef>
                <a:spcPct val="0"/>
              </a:spcBef>
              <a:spcAft>
                <a:spcPts val="1001"/>
              </a:spcAft>
              <a:buClr>
                <a:schemeClr val="tx1"/>
              </a:buClr>
              <a:buSzPct val="100000"/>
              <a:buFont typeface="Wingdings" charset="2"/>
              <a:buChar char="Ø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Sharing information across time points increases reliability, statistical power!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001"/>
              </a:spcAft>
              <a:buClr>
                <a:schemeClr val="tx1"/>
              </a:buClr>
              <a:buSzPct val="100000"/>
              <a:buNone/>
            </a:pPr>
            <a:endParaRPr lang="en-GB" altLang="en-US" sz="2116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001"/>
              </a:spcAft>
              <a:buClr>
                <a:schemeClr val="tx1"/>
              </a:buClr>
              <a:buSzPct val="100000"/>
              <a:buNone/>
            </a:pPr>
            <a:endParaRPr lang="en-GB" altLang="en-US" sz="2116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52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Improved Surface Placement</a:t>
            </a:r>
          </a:p>
        </p:txBody>
      </p:sp>
      <p:pic>
        <p:nvPicPr>
          <p:cNvPr id="4" name="Picture 3" descr="237_E_pi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89" y="1187626"/>
            <a:ext cx="3613262" cy="357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217_G_pi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067" y="1187626"/>
            <a:ext cx="2972664" cy="357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9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Neurodegenerative disease:</a:t>
            </a:r>
          </a:p>
        </p:txBody>
      </p:sp>
      <p:pic>
        <p:nvPicPr>
          <p:cNvPr id="11" name="Picture 6" descr="movi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307" y="863507"/>
            <a:ext cx="11515440" cy="383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41361" y="4605267"/>
            <a:ext cx="75723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20156" rIns="0" bIns="0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14 time points, 6 years, Huntington</a:t>
            </a:r>
            <a:r>
              <a:rPr lang="ja-JP" alt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’</a:t>
            </a:r>
            <a:r>
              <a:rPr lang="en-GB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 Disease</a:t>
            </a:r>
            <a:endParaRPr lang="en-GB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8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Test-Retest Reliability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73751" y="5335876"/>
            <a:ext cx="4933669" cy="22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26655" rIns="0" bIns="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fr-FR" altLang="en-US" sz="151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Reuter et al. </a:t>
            </a:r>
            <a:r>
              <a:rPr lang="fr-FR" altLang="en-US" sz="151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NeuroImage</a:t>
            </a:r>
            <a:r>
              <a:rPr lang="fr-FR" altLang="en-US" sz="151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2012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01325" y="4406286"/>
            <a:ext cx="7164144" cy="66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 marL="339725" indent="-339725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rgbClr val="000000"/>
              </a:buClr>
              <a:buSzPct val="100000"/>
              <a:buNone/>
            </a:pPr>
            <a:r>
              <a:rPr lang="en-GB" altLang="en-US" sz="211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[LONG] significantly improves reliability</a:t>
            </a:r>
          </a:p>
          <a:p>
            <a:pPr algn="ctr"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rgbClr val="000000"/>
              </a:buClr>
              <a:buSzPct val="100000"/>
              <a:buNone/>
            </a:pPr>
            <a:r>
              <a:rPr lang="en-GB" altLang="en-US" sz="211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115 subjects, MEMPRAGE, 2 scans, same session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74071" y="951374"/>
            <a:ext cx="3363741" cy="32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 marL="339725" indent="-339725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rgbClr val="000000"/>
              </a:buClr>
              <a:buSzPct val="100000"/>
              <a:buNone/>
            </a:pPr>
            <a:r>
              <a:rPr lang="en-GB" altLang="en-US" sz="211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Subcortical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738148" y="951374"/>
            <a:ext cx="3363741" cy="32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 marL="339725" indent="-339725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rgbClr val="000000"/>
              </a:buClr>
              <a:buSzPct val="100000"/>
              <a:buNone/>
            </a:pPr>
            <a:r>
              <a:rPr lang="en-GB" altLang="en-US" sz="211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Cortical</a:t>
            </a:r>
          </a:p>
        </p:txBody>
      </p:sp>
      <p:pic>
        <p:nvPicPr>
          <p:cNvPr id="8" name="Picture 1" descr="aseg-tt115-lh.eps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25" y="1354448"/>
            <a:ext cx="3512494" cy="290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aparc-tt115-lh.eps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983" y="1354447"/>
            <a:ext cx="3519691" cy="290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8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Test-Retest Reliability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01325" y="4437814"/>
            <a:ext cx="7164144" cy="66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 marL="339725" indent="-339725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rgbClr val="000000"/>
              </a:buClr>
              <a:buSzPct val="100000"/>
              <a:buNone/>
            </a:pPr>
            <a:r>
              <a:rPr lang="en-GB" altLang="en-US" sz="211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[LONG] significantly improves reliability</a:t>
            </a:r>
          </a:p>
          <a:p>
            <a:pPr algn="ctr"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rgbClr val="000000"/>
              </a:buClr>
              <a:buSzPct val="100000"/>
              <a:buNone/>
            </a:pPr>
            <a:r>
              <a:rPr lang="en-GB" altLang="en-US" sz="211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115 subjects, ME MPRAGE, 2 scans, same session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174071" y="982902"/>
            <a:ext cx="3363741" cy="32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 marL="339725" indent="-339725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rgbClr val="000000"/>
              </a:buClr>
              <a:buSzPct val="100000"/>
              <a:buNone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Diff. ([CROSS]-[LONG])</a:t>
            </a:r>
          </a:p>
          <a:p>
            <a:pPr algn="ctr"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rgbClr val="000000"/>
              </a:buClr>
              <a:buSzPct val="100000"/>
              <a:buNone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of Abs. Thick. Change: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801728" y="982902"/>
            <a:ext cx="3363741" cy="32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 marL="339725" indent="-339725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rgbClr val="000000"/>
              </a:buClr>
              <a:buSzPct val="100000"/>
              <a:buNone/>
            </a:pPr>
            <a:r>
              <a:rPr lang="en-GB" altLang="en-US" sz="211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Significance Map</a:t>
            </a:r>
          </a:p>
        </p:txBody>
      </p:sp>
      <p:pic>
        <p:nvPicPr>
          <p:cNvPr id="13" name="Picture 3" descr="tt115-spcdif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71" y="1673885"/>
            <a:ext cx="3272569" cy="245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tt115-spcsi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915" y="1673885"/>
            <a:ext cx="3238980" cy="245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84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Increased Power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01325" y="4479856"/>
            <a:ext cx="7164144" cy="66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 marL="339725" indent="-339725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rgbClr val="000000"/>
              </a:buClr>
              <a:buSzPct val="100000"/>
              <a:buNone/>
            </a:pPr>
            <a:r>
              <a:rPr lang="en-GB" altLang="en-US" sz="211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Sample Size Reduction when using [LONG]</a:t>
            </a:r>
          </a:p>
          <a:p>
            <a:pPr algn="ctr"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rgbClr val="000000"/>
              </a:buClr>
              <a:buSzPct val="100000"/>
              <a:buNone/>
            </a:pPr>
            <a:r>
              <a:rPr lang="en-GB" altLang="en-US" sz="211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(based on test-retest 14 subjects, 2 weeks)</a:t>
            </a:r>
          </a:p>
        </p:txBody>
      </p:sp>
      <p:pic>
        <p:nvPicPr>
          <p:cNvPr id="5" name="Picture 4" descr="power-fraction-aseg-rh.eps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290" y="909780"/>
            <a:ext cx="4197478" cy="337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663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793" y="89646"/>
            <a:ext cx="7277758" cy="877305"/>
          </a:xfrm>
        </p:spPr>
        <p:txBody>
          <a:bodyPr/>
          <a:lstStyle/>
          <a:p>
            <a:pPr algn="l"/>
            <a:r>
              <a:rPr lang="en-US" sz="3667" dirty="0"/>
              <a:t>Huntington’s Disease (3 visits)</a:t>
            </a:r>
            <a:br>
              <a:rPr lang="en-US" sz="3667" dirty="0"/>
            </a:br>
            <a:r>
              <a:rPr lang="en-US" sz="2000" dirty="0"/>
              <a:t>(with D. Rosas)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40828" y="4469346"/>
            <a:ext cx="7324641" cy="66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 marL="339725" indent="-339725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rgbClr val="000000"/>
              </a:buClr>
              <a:buSzPct val="100000"/>
              <a:buNone/>
            </a:pPr>
            <a:r>
              <a:rPr lang="en-GB" altLang="en-US" sz="211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[LONG] shows higher precision and better discrimination power between groups (specificity and sensitivity).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174071" y="1014434"/>
            <a:ext cx="3363741" cy="32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 marL="339725" indent="-339725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rgbClr val="000000"/>
              </a:buClr>
              <a:buSzPct val="100000"/>
              <a:buNone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Independent Processing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801728" y="1014434"/>
            <a:ext cx="3363741" cy="32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 marL="339725" indent="-339725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rgbClr val="000000"/>
              </a:buClr>
              <a:buSzPct val="100000"/>
              <a:buNone/>
            </a:pPr>
            <a:r>
              <a:rPr lang="en-GB" altLang="en-US" sz="211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Longitudinal Processing</a:t>
            </a:r>
          </a:p>
        </p:txBody>
      </p:sp>
      <p:pic>
        <p:nvPicPr>
          <p:cNvPr id="12" name="Picture 1" descr="cross-hd.eps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43" y="1449898"/>
            <a:ext cx="3572475" cy="290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long-hd.eps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983" y="1475089"/>
            <a:ext cx="3544883" cy="288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697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793" y="89646"/>
            <a:ext cx="7277758" cy="877305"/>
          </a:xfrm>
        </p:spPr>
        <p:txBody>
          <a:bodyPr/>
          <a:lstStyle/>
          <a:p>
            <a:pPr algn="l"/>
            <a:r>
              <a:rPr lang="en-US" sz="3667" dirty="0"/>
              <a:t>Huntington’s Disease (3 visits)</a:t>
            </a:r>
            <a:br>
              <a:rPr lang="en-US" sz="3667" dirty="0"/>
            </a:br>
            <a:r>
              <a:rPr lang="en-US" sz="2000" dirty="0"/>
              <a:t>(with D. Rosas)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01325" y="4469346"/>
            <a:ext cx="7164144" cy="66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 marL="339725" indent="-339725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rgbClr val="000000"/>
              </a:buClr>
              <a:buSzPct val="100000"/>
              <a:buNone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Putamen Atrophy Rate is significantly different between CN and </a:t>
            </a:r>
            <a:r>
              <a:rPr lang="en-GB" altLang="en-US" sz="211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PHDfar</a:t>
            </a: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but baseline volume is not.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74071" y="1003924"/>
            <a:ext cx="3363741" cy="32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 marL="339725" indent="-339725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rgbClr val="000000"/>
              </a:buClr>
              <a:buSzPct val="100000"/>
              <a:buNone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Rate of Atrophy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801728" y="1003924"/>
            <a:ext cx="3363741" cy="32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 marL="339725" indent="-339725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rgbClr val="000000"/>
              </a:buClr>
              <a:buSzPct val="100000"/>
              <a:buNone/>
            </a:pPr>
            <a:r>
              <a:rPr lang="en-GB" altLang="en-US" sz="211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Baseline Vol. (normalized)</a:t>
            </a:r>
          </a:p>
        </p:txBody>
      </p:sp>
      <p:pic>
        <p:nvPicPr>
          <p:cNvPr id="9" name="Picture 3" descr="baseline-hd.eps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564" y="1478348"/>
            <a:ext cx="3444115" cy="284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ross-hd.eps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43" y="1449898"/>
            <a:ext cx="3572475" cy="290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812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Robust Template for Initialization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740163" y="1245208"/>
            <a:ext cx="4162097" cy="37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4572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99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Unbiased </a:t>
            </a:r>
          </a:p>
          <a:p>
            <a:pPr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99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Reduces Variability</a:t>
            </a:r>
          </a:p>
          <a:p>
            <a:pPr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99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Common space for:</a:t>
            </a:r>
          </a:p>
          <a:p>
            <a:pPr lvl="1" indent="0"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99000"/>
              <a:buNone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 TIV estimation</a:t>
            </a:r>
          </a:p>
          <a:p>
            <a:pPr lvl="1" indent="0"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99000"/>
              <a:buNone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 </a:t>
            </a:r>
            <a:r>
              <a:rPr lang="en-GB" altLang="en-US" sz="211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Skullstrip</a:t>
            </a:r>
            <a:endParaRPr lang="en-GB" altLang="en-US" sz="2116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lvl="1" indent="0"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99000"/>
              <a:buNone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 Affine </a:t>
            </a:r>
            <a:r>
              <a:rPr lang="en-GB" altLang="en-US" sz="211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Talairach</a:t>
            </a: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Registration</a:t>
            </a:r>
          </a:p>
          <a:p>
            <a:pPr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99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Basis for:</a:t>
            </a:r>
          </a:p>
          <a:p>
            <a:pPr lvl="1" indent="0"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99000"/>
              <a:buNone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 Intensity Normalization</a:t>
            </a:r>
          </a:p>
          <a:p>
            <a:pPr lvl="1" indent="0"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99000"/>
              <a:buNone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 Non-linear Registration</a:t>
            </a:r>
          </a:p>
          <a:p>
            <a:pPr lvl="1" indent="0"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99000"/>
              <a:buNone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 Surfaces / </a:t>
            </a:r>
            <a:r>
              <a:rPr lang="en-GB" altLang="en-US" sz="211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Parcellation</a:t>
            </a:r>
            <a:endParaRPr lang="en-GB" altLang="en-US" sz="2116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3" name="Picture 1" descr="longdi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09" y="1302790"/>
            <a:ext cx="3618060" cy="335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0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 err="1"/>
              <a:t>FreeSurfer</a:t>
            </a:r>
            <a:r>
              <a:rPr lang="en-US" sz="3667" dirty="0"/>
              <a:t> Commands (recon-all)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89234" y="1130044"/>
            <a:ext cx="6940365" cy="4606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7999" tIns="33999" rIns="67999" bIns="33999"/>
          <a:lstStyle>
            <a:lvl1pPr eaLnBrk="0"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5613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5613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5613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5613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1.CROSS (independently for each time point </a:t>
            </a:r>
            <a:r>
              <a:rPr lang="en-GB" altLang="en-US" sz="2116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tpNid</a:t>
            </a: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):</a:t>
            </a:r>
          </a:p>
        </p:txBody>
      </p: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1289234" y="3433319"/>
            <a:ext cx="6940365" cy="1727456"/>
            <a:chOff x="693737" y="4543425"/>
            <a:chExt cx="9185240" cy="2286000"/>
          </a:xfrm>
        </p:grpSpPr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770731" y="6219825"/>
              <a:ext cx="876935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15231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charset="2"/>
                <a:buChar char=""/>
                <a:tabLst>
                  <a:tab pos="111125" algn="l"/>
                  <a:tab pos="568325" algn="l"/>
                  <a:tab pos="1025525" algn="l"/>
                  <a:tab pos="1482725" algn="l"/>
                  <a:tab pos="1939925" algn="l"/>
                  <a:tab pos="2397125" algn="l"/>
                  <a:tab pos="2854325" algn="l"/>
                  <a:tab pos="3311525" algn="l"/>
                  <a:tab pos="3768725" algn="l"/>
                  <a:tab pos="4225925" algn="l"/>
                  <a:tab pos="4683125" algn="l"/>
                  <a:tab pos="5140325" algn="l"/>
                  <a:tab pos="5597525" algn="l"/>
                  <a:tab pos="6054725" algn="l"/>
                  <a:tab pos="6511925" algn="l"/>
                  <a:tab pos="6969125" algn="l"/>
                  <a:tab pos="7426325" algn="l"/>
                  <a:tab pos="7883525" algn="l"/>
                  <a:tab pos="8340725" algn="l"/>
                  <a:tab pos="8797925" algn="l"/>
                </a:tabLst>
                <a:defRPr sz="3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"/>
                <a:tabLst>
                  <a:tab pos="111125" algn="l"/>
                  <a:tab pos="568325" algn="l"/>
                  <a:tab pos="1025525" algn="l"/>
                  <a:tab pos="1482725" algn="l"/>
                  <a:tab pos="1939925" algn="l"/>
                  <a:tab pos="2397125" algn="l"/>
                  <a:tab pos="2854325" algn="l"/>
                  <a:tab pos="3311525" algn="l"/>
                  <a:tab pos="3768725" algn="l"/>
                  <a:tab pos="4225925" algn="l"/>
                  <a:tab pos="4683125" algn="l"/>
                  <a:tab pos="5140325" algn="l"/>
                  <a:tab pos="5597525" algn="l"/>
                  <a:tab pos="6054725" algn="l"/>
                  <a:tab pos="6511925" algn="l"/>
                  <a:tab pos="6969125" algn="l"/>
                  <a:tab pos="7426325" algn="l"/>
                  <a:tab pos="7883525" algn="l"/>
                  <a:tab pos="8340725" algn="l"/>
                  <a:tab pos="8797925" algn="l"/>
                </a:tabLst>
                <a:defRPr sz="24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charset="2"/>
                <a:buChar char=""/>
                <a:tabLst>
                  <a:tab pos="111125" algn="l"/>
                  <a:tab pos="568325" algn="l"/>
                  <a:tab pos="1025525" algn="l"/>
                  <a:tab pos="1482725" algn="l"/>
                  <a:tab pos="1939925" algn="l"/>
                  <a:tab pos="2397125" algn="l"/>
                  <a:tab pos="2854325" algn="l"/>
                  <a:tab pos="3311525" algn="l"/>
                  <a:tab pos="3768725" algn="l"/>
                  <a:tab pos="4225925" algn="l"/>
                  <a:tab pos="4683125" algn="l"/>
                  <a:tab pos="5140325" algn="l"/>
                  <a:tab pos="5597525" algn="l"/>
                  <a:tab pos="6054725" algn="l"/>
                  <a:tab pos="6511925" algn="l"/>
                  <a:tab pos="6969125" algn="l"/>
                  <a:tab pos="7426325" algn="l"/>
                  <a:tab pos="7883525" algn="l"/>
                  <a:tab pos="8340725" algn="l"/>
                  <a:tab pos="8797925" algn="l"/>
                </a:tabLst>
                <a:defRPr sz="2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charset="2"/>
                <a:buChar char=""/>
                <a:tabLst>
                  <a:tab pos="111125" algn="l"/>
                  <a:tab pos="568325" algn="l"/>
                  <a:tab pos="1025525" algn="l"/>
                  <a:tab pos="1482725" algn="l"/>
                  <a:tab pos="1939925" algn="l"/>
                  <a:tab pos="2397125" algn="l"/>
                  <a:tab pos="2854325" algn="l"/>
                  <a:tab pos="3311525" algn="l"/>
                  <a:tab pos="3768725" algn="l"/>
                  <a:tab pos="4225925" algn="l"/>
                  <a:tab pos="4683125" algn="l"/>
                  <a:tab pos="5140325" algn="l"/>
                  <a:tab pos="5597525" algn="l"/>
                  <a:tab pos="6054725" algn="l"/>
                  <a:tab pos="6511925" algn="l"/>
                  <a:tab pos="6969125" algn="l"/>
                  <a:tab pos="7426325" algn="l"/>
                  <a:tab pos="7883525" algn="l"/>
                  <a:tab pos="8340725" algn="l"/>
                  <a:tab pos="8797925" algn="l"/>
                </a:tabLst>
                <a:defRPr sz="22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tabLst>
                  <a:tab pos="111125" algn="l"/>
                  <a:tab pos="568325" algn="l"/>
                  <a:tab pos="1025525" algn="l"/>
                  <a:tab pos="1482725" algn="l"/>
                  <a:tab pos="1939925" algn="l"/>
                  <a:tab pos="2397125" algn="l"/>
                  <a:tab pos="2854325" algn="l"/>
                  <a:tab pos="3311525" algn="l"/>
                  <a:tab pos="3768725" algn="l"/>
                  <a:tab pos="4225925" algn="l"/>
                  <a:tab pos="4683125" algn="l"/>
                  <a:tab pos="5140325" algn="l"/>
                  <a:tab pos="5597525" algn="l"/>
                  <a:tab pos="6054725" algn="l"/>
                  <a:tab pos="6511925" algn="l"/>
                  <a:tab pos="6969125" algn="l"/>
                  <a:tab pos="7426325" algn="l"/>
                  <a:tab pos="7883525" algn="l"/>
                  <a:tab pos="8340725" algn="l"/>
                  <a:tab pos="8797925" algn="l"/>
                </a:tabLs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tabLst>
                  <a:tab pos="111125" algn="l"/>
                  <a:tab pos="568325" algn="l"/>
                  <a:tab pos="1025525" algn="l"/>
                  <a:tab pos="1482725" algn="l"/>
                  <a:tab pos="1939925" algn="l"/>
                  <a:tab pos="2397125" algn="l"/>
                  <a:tab pos="2854325" algn="l"/>
                  <a:tab pos="3311525" algn="l"/>
                  <a:tab pos="3768725" algn="l"/>
                  <a:tab pos="4225925" algn="l"/>
                  <a:tab pos="4683125" algn="l"/>
                  <a:tab pos="5140325" algn="l"/>
                  <a:tab pos="5597525" algn="l"/>
                  <a:tab pos="6054725" algn="l"/>
                  <a:tab pos="6511925" algn="l"/>
                  <a:tab pos="6969125" algn="l"/>
                  <a:tab pos="7426325" algn="l"/>
                  <a:tab pos="7883525" algn="l"/>
                  <a:tab pos="8340725" algn="l"/>
                  <a:tab pos="8797925" algn="l"/>
                </a:tabLs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tabLst>
                  <a:tab pos="111125" algn="l"/>
                  <a:tab pos="568325" algn="l"/>
                  <a:tab pos="1025525" algn="l"/>
                  <a:tab pos="1482725" algn="l"/>
                  <a:tab pos="1939925" algn="l"/>
                  <a:tab pos="2397125" algn="l"/>
                  <a:tab pos="2854325" algn="l"/>
                  <a:tab pos="3311525" algn="l"/>
                  <a:tab pos="3768725" algn="l"/>
                  <a:tab pos="4225925" algn="l"/>
                  <a:tab pos="4683125" algn="l"/>
                  <a:tab pos="5140325" algn="l"/>
                  <a:tab pos="5597525" algn="l"/>
                  <a:tab pos="6054725" algn="l"/>
                  <a:tab pos="6511925" algn="l"/>
                  <a:tab pos="6969125" algn="l"/>
                  <a:tab pos="7426325" algn="l"/>
                  <a:tab pos="7883525" algn="l"/>
                  <a:tab pos="8340725" algn="l"/>
                  <a:tab pos="8797925" algn="l"/>
                </a:tabLs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tabLst>
                  <a:tab pos="111125" algn="l"/>
                  <a:tab pos="568325" algn="l"/>
                  <a:tab pos="1025525" algn="l"/>
                  <a:tab pos="1482725" algn="l"/>
                  <a:tab pos="1939925" algn="l"/>
                  <a:tab pos="2397125" algn="l"/>
                  <a:tab pos="2854325" algn="l"/>
                  <a:tab pos="3311525" algn="l"/>
                  <a:tab pos="3768725" algn="l"/>
                  <a:tab pos="4225925" algn="l"/>
                  <a:tab pos="4683125" algn="l"/>
                  <a:tab pos="5140325" algn="l"/>
                  <a:tab pos="5597525" algn="l"/>
                  <a:tab pos="6054725" algn="l"/>
                  <a:tab pos="6511925" algn="l"/>
                  <a:tab pos="6969125" algn="l"/>
                  <a:tab pos="7426325" algn="l"/>
                  <a:tab pos="7883525" algn="l"/>
                  <a:tab pos="8340725" algn="l"/>
                  <a:tab pos="8797925" algn="l"/>
                </a:tabLs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tabLst>
                  <a:tab pos="111125" algn="l"/>
                  <a:tab pos="568325" algn="l"/>
                  <a:tab pos="1025525" algn="l"/>
                  <a:tab pos="1482725" algn="l"/>
                  <a:tab pos="1939925" algn="l"/>
                  <a:tab pos="2397125" algn="l"/>
                  <a:tab pos="2854325" algn="l"/>
                  <a:tab pos="3311525" algn="l"/>
                  <a:tab pos="3768725" algn="l"/>
                  <a:tab pos="4225925" algn="l"/>
                  <a:tab pos="4683125" algn="l"/>
                  <a:tab pos="5140325" algn="l"/>
                  <a:tab pos="5597525" algn="l"/>
                  <a:tab pos="6054725" algn="l"/>
                  <a:tab pos="6511925" algn="l"/>
                  <a:tab pos="6969125" algn="l"/>
                  <a:tab pos="7426325" algn="l"/>
                  <a:tab pos="7883525" algn="l"/>
                  <a:tab pos="8340725" algn="l"/>
                  <a:tab pos="8797925" algn="l"/>
                </a:tabLs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3000"/>
                </a:lnSpc>
                <a:spcBef>
                  <a:spcPct val="0"/>
                </a:spcBef>
                <a:spcAft>
                  <a:spcPts val="548"/>
                </a:spcAft>
                <a:buClr>
                  <a:srgbClr val="E6E6E6"/>
                </a:buClr>
                <a:buSzPct val="45000"/>
                <a:buNone/>
              </a:pPr>
              <a:r>
                <a:rPr lang="en-GB" altLang="en-US" sz="2116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This creates the final directories </a:t>
              </a:r>
              <a:r>
                <a:rPr lang="en-GB" altLang="en-US" sz="2116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tpNid.long.baseid</a:t>
              </a:r>
              <a:endParaRPr lang="en-GB" altLang="en-US" sz="2116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693737" y="4543425"/>
              <a:ext cx="9185240" cy="5810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67999" tIns="33999" rIns="67999" bIns="33999"/>
            <a:lstStyle>
              <a:lvl1pPr eaLnBrk="0"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455613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455613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455613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455613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GB" altLang="en-US" sz="2116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3. LONG (for each time point </a:t>
              </a:r>
              <a:r>
                <a:rPr lang="en-GB" altLang="en-US" sz="2116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tpNid</a:t>
              </a:r>
              <a:r>
                <a:rPr lang="en-GB" altLang="en-US" sz="2116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, passing </a:t>
              </a:r>
              <a:r>
                <a:rPr lang="en-GB" altLang="en-US" sz="2116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baseid</a:t>
              </a:r>
              <a:r>
                <a:rPr lang="en-GB" altLang="en-US" sz="2116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):</a:t>
              </a:r>
            </a:p>
          </p:txBody>
        </p:sp>
        <p:grpSp>
          <p:nvGrpSpPr>
            <p:cNvPr id="9" name="Group 52"/>
            <p:cNvGrpSpPr>
              <a:grpSpLocks/>
            </p:cNvGrpSpPr>
            <p:nvPr/>
          </p:nvGrpSpPr>
          <p:grpSpPr bwMode="auto">
            <a:xfrm>
              <a:off x="1456531" y="5153025"/>
              <a:ext cx="7277100" cy="914400"/>
              <a:chOff x="1417638" y="4543425"/>
              <a:chExt cx="7277100" cy="914400"/>
            </a:xfrm>
          </p:grpSpPr>
          <p:sp>
            <p:nvSpPr>
              <p:cNvPr id="10" name="AutoShape 6"/>
              <p:cNvSpPr>
                <a:spLocks noChangeArrowheads="1"/>
              </p:cNvSpPr>
              <p:nvPr/>
            </p:nvSpPr>
            <p:spPr bwMode="auto">
              <a:xfrm>
                <a:off x="1607429" y="4543425"/>
                <a:ext cx="7087236" cy="914400"/>
              </a:xfrm>
              <a:prstGeom prst="roundRect">
                <a:avLst>
                  <a:gd name="adj" fmla="val 171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69086" tIns="34544" rIns="69086" bIns="34544" anchor="ctr"/>
              <a:lstStyle/>
              <a:p>
                <a:pPr defTabSz="345448" eaLnBrk="1">
                  <a:lnSpc>
                    <a:spcPct val="88000"/>
                  </a:lnSpc>
                  <a:buClr>
                    <a:srgbClr val="000000"/>
                  </a:buClr>
                  <a:buSzPct val="100000"/>
                  <a:defRPr/>
                </a:pPr>
                <a:endParaRPr lang="en-US" sz="1528">
                  <a:solidFill>
                    <a:schemeClr val="tx1">
                      <a:lumMod val="75000"/>
                      <a:lumOff val="25000"/>
                    </a:schemeClr>
                  </a:solidFill>
                  <a:ea typeface="+mn-ea"/>
                  <a:cs typeface="Arial" charset="0"/>
                </a:endParaRPr>
              </a:p>
            </p:txBody>
          </p:sp>
          <p:sp>
            <p:nvSpPr>
              <p:cNvPr id="12" name="Text Box 7"/>
              <p:cNvSpPr txBox="1">
                <a:spLocks noChangeArrowheads="1"/>
              </p:cNvSpPr>
              <p:nvPr/>
            </p:nvSpPr>
            <p:spPr bwMode="auto">
              <a:xfrm>
                <a:off x="1417638" y="4800600"/>
                <a:ext cx="726916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15231" rIns="0" bIns="0"/>
              <a:lstStyle>
                <a:lvl1pPr marL="339725" indent="-339725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charset="2"/>
                  <a:buChar char=""/>
                  <a:tabLst>
                    <a:tab pos="452438" algn="l"/>
                    <a:tab pos="909638" algn="l"/>
                    <a:tab pos="1366838" algn="l"/>
                    <a:tab pos="1824038" algn="l"/>
                    <a:tab pos="2281238" algn="l"/>
                    <a:tab pos="2738438" algn="l"/>
                    <a:tab pos="3195638" algn="l"/>
                    <a:tab pos="3652838" algn="l"/>
                    <a:tab pos="4110038" algn="l"/>
                    <a:tab pos="4567238" algn="l"/>
                    <a:tab pos="5024438" algn="l"/>
                    <a:tab pos="5481638" algn="l"/>
                    <a:tab pos="5938838" algn="l"/>
                    <a:tab pos="6396038" algn="l"/>
                    <a:tab pos="6853238" algn="l"/>
                    <a:tab pos="7310438" algn="l"/>
                    <a:tab pos="7767638" algn="l"/>
                    <a:tab pos="8224838" algn="l"/>
                    <a:tab pos="8682038" algn="l"/>
                    <a:tab pos="9139238" algn="l"/>
                  </a:tabLst>
                  <a:defRPr sz="3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"/>
                  <a:tabLst>
                    <a:tab pos="452438" algn="l"/>
                    <a:tab pos="909638" algn="l"/>
                    <a:tab pos="1366838" algn="l"/>
                    <a:tab pos="1824038" algn="l"/>
                    <a:tab pos="2281238" algn="l"/>
                    <a:tab pos="2738438" algn="l"/>
                    <a:tab pos="3195638" algn="l"/>
                    <a:tab pos="3652838" algn="l"/>
                    <a:tab pos="4110038" algn="l"/>
                    <a:tab pos="4567238" algn="l"/>
                    <a:tab pos="5024438" algn="l"/>
                    <a:tab pos="5481638" algn="l"/>
                    <a:tab pos="5938838" algn="l"/>
                    <a:tab pos="6396038" algn="l"/>
                    <a:tab pos="6853238" algn="l"/>
                    <a:tab pos="7310438" algn="l"/>
                    <a:tab pos="7767638" algn="l"/>
                    <a:tab pos="8224838" algn="l"/>
                    <a:tab pos="8682038" algn="l"/>
                    <a:tab pos="9139238" algn="l"/>
                  </a:tabLst>
                  <a:defRPr sz="2400">
                    <a:solidFill>
                      <a:schemeClr val="tx2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charset="2"/>
                  <a:buChar char=""/>
                  <a:tabLst>
                    <a:tab pos="452438" algn="l"/>
                    <a:tab pos="909638" algn="l"/>
                    <a:tab pos="1366838" algn="l"/>
                    <a:tab pos="1824038" algn="l"/>
                    <a:tab pos="2281238" algn="l"/>
                    <a:tab pos="2738438" algn="l"/>
                    <a:tab pos="3195638" algn="l"/>
                    <a:tab pos="3652838" algn="l"/>
                    <a:tab pos="4110038" algn="l"/>
                    <a:tab pos="4567238" algn="l"/>
                    <a:tab pos="5024438" algn="l"/>
                    <a:tab pos="5481638" algn="l"/>
                    <a:tab pos="5938838" algn="l"/>
                    <a:tab pos="6396038" algn="l"/>
                    <a:tab pos="6853238" algn="l"/>
                    <a:tab pos="7310438" algn="l"/>
                    <a:tab pos="7767638" algn="l"/>
                    <a:tab pos="8224838" algn="l"/>
                    <a:tab pos="8682038" algn="l"/>
                    <a:tab pos="9139238" algn="l"/>
                  </a:tabLst>
                  <a:defRPr sz="2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charset="2"/>
                  <a:buChar char=""/>
                  <a:tabLst>
                    <a:tab pos="452438" algn="l"/>
                    <a:tab pos="909638" algn="l"/>
                    <a:tab pos="1366838" algn="l"/>
                    <a:tab pos="1824038" algn="l"/>
                    <a:tab pos="2281238" algn="l"/>
                    <a:tab pos="2738438" algn="l"/>
                    <a:tab pos="3195638" algn="l"/>
                    <a:tab pos="3652838" algn="l"/>
                    <a:tab pos="4110038" algn="l"/>
                    <a:tab pos="4567238" algn="l"/>
                    <a:tab pos="5024438" algn="l"/>
                    <a:tab pos="5481638" algn="l"/>
                    <a:tab pos="5938838" algn="l"/>
                    <a:tab pos="6396038" algn="l"/>
                    <a:tab pos="6853238" algn="l"/>
                    <a:tab pos="7310438" algn="l"/>
                    <a:tab pos="7767638" algn="l"/>
                    <a:tab pos="8224838" algn="l"/>
                    <a:tab pos="8682038" algn="l"/>
                    <a:tab pos="9139238" algn="l"/>
                  </a:tabLst>
                  <a:defRPr sz="2200">
                    <a:solidFill>
                      <a:schemeClr val="tx2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Char char="•"/>
                  <a:tabLst>
                    <a:tab pos="452438" algn="l"/>
                    <a:tab pos="909638" algn="l"/>
                    <a:tab pos="1366838" algn="l"/>
                    <a:tab pos="1824038" algn="l"/>
                    <a:tab pos="2281238" algn="l"/>
                    <a:tab pos="2738438" algn="l"/>
                    <a:tab pos="3195638" algn="l"/>
                    <a:tab pos="3652838" algn="l"/>
                    <a:tab pos="4110038" algn="l"/>
                    <a:tab pos="4567238" algn="l"/>
                    <a:tab pos="5024438" algn="l"/>
                    <a:tab pos="5481638" algn="l"/>
                    <a:tab pos="5938838" algn="l"/>
                    <a:tab pos="6396038" algn="l"/>
                    <a:tab pos="6853238" algn="l"/>
                    <a:tab pos="7310438" algn="l"/>
                    <a:tab pos="7767638" algn="l"/>
                    <a:tab pos="8224838" algn="l"/>
                    <a:tab pos="8682038" algn="l"/>
                    <a:tab pos="9139238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tabLst>
                    <a:tab pos="452438" algn="l"/>
                    <a:tab pos="909638" algn="l"/>
                    <a:tab pos="1366838" algn="l"/>
                    <a:tab pos="1824038" algn="l"/>
                    <a:tab pos="2281238" algn="l"/>
                    <a:tab pos="2738438" algn="l"/>
                    <a:tab pos="3195638" algn="l"/>
                    <a:tab pos="3652838" algn="l"/>
                    <a:tab pos="4110038" algn="l"/>
                    <a:tab pos="4567238" algn="l"/>
                    <a:tab pos="5024438" algn="l"/>
                    <a:tab pos="5481638" algn="l"/>
                    <a:tab pos="5938838" algn="l"/>
                    <a:tab pos="6396038" algn="l"/>
                    <a:tab pos="6853238" algn="l"/>
                    <a:tab pos="7310438" algn="l"/>
                    <a:tab pos="7767638" algn="l"/>
                    <a:tab pos="8224838" algn="l"/>
                    <a:tab pos="8682038" algn="l"/>
                    <a:tab pos="9139238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tabLst>
                    <a:tab pos="452438" algn="l"/>
                    <a:tab pos="909638" algn="l"/>
                    <a:tab pos="1366838" algn="l"/>
                    <a:tab pos="1824038" algn="l"/>
                    <a:tab pos="2281238" algn="l"/>
                    <a:tab pos="2738438" algn="l"/>
                    <a:tab pos="3195638" algn="l"/>
                    <a:tab pos="3652838" algn="l"/>
                    <a:tab pos="4110038" algn="l"/>
                    <a:tab pos="4567238" algn="l"/>
                    <a:tab pos="5024438" algn="l"/>
                    <a:tab pos="5481638" algn="l"/>
                    <a:tab pos="5938838" algn="l"/>
                    <a:tab pos="6396038" algn="l"/>
                    <a:tab pos="6853238" algn="l"/>
                    <a:tab pos="7310438" algn="l"/>
                    <a:tab pos="7767638" algn="l"/>
                    <a:tab pos="8224838" algn="l"/>
                    <a:tab pos="8682038" algn="l"/>
                    <a:tab pos="9139238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tabLst>
                    <a:tab pos="452438" algn="l"/>
                    <a:tab pos="909638" algn="l"/>
                    <a:tab pos="1366838" algn="l"/>
                    <a:tab pos="1824038" algn="l"/>
                    <a:tab pos="2281238" algn="l"/>
                    <a:tab pos="2738438" algn="l"/>
                    <a:tab pos="3195638" algn="l"/>
                    <a:tab pos="3652838" algn="l"/>
                    <a:tab pos="4110038" algn="l"/>
                    <a:tab pos="4567238" algn="l"/>
                    <a:tab pos="5024438" algn="l"/>
                    <a:tab pos="5481638" algn="l"/>
                    <a:tab pos="5938838" algn="l"/>
                    <a:tab pos="6396038" algn="l"/>
                    <a:tab pos="6853238" algn="l"/>
                    <a:tab pos="7310438" algn="l"/>
                    <a:tab pos="7767638" algn="l"/>
                    <a:tab pos="8224838" algn="l"/>
                    <a:tab pos="8682038" algn="l"/>
                    <a:tab pos="9139238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tabLst>
                    <a:tab pos="452438" algn="l"/>
                    <a:tab pos="909638" algn="l"/>
                    <a:tab pos="1366838" algn="l"/>
                    <a:tab pos="1824038" algn="l"/>
                    <a:tab pos="2281238" algn="l"/>
                    <a:tab pos="2738438" algn="l"/>
                    <a:tab pos="3195638" algn="l"/>
                    <a:tab pos="3652838" algn="l"/>
                    <a:tab pos="4110038" algn="l"/>
                    <a:tab pos="4567238" algn="l"/>
                    <a:tab pos="5024438" algn="l"/>
                    <a:tab pos="5481638" algn="l"/>
                    <a:tab pos="5938838" algn="l"/>
                    <a:tab pos="6396038" algn="l"/>
                    <a:tab pos="6853238" algn="l"/>
                    <a:tab pos="7310438" algn="l"/>
                    <a:tab pos="7767638" algn="l"/>
                    <a:tab pos="8224838" algn="l"/>
                    <a:tab pos="8682038" algn="l"/>
                    <a:tab pos="9139238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>
                  <a:lnSpc>
                    <a:spcPct val="950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en-GB" altLang="en-US" sz="2116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recon-all -long </a:t>
                </a:r>
                <a:r>
                  <a:rPr lang="en-GB" altLang="en-US" sz="2116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tpNid</a:t>
                </a:r>
                <a:r>
                  <a:rPr lang="en-GB" altLang="en-US" sz="2116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</a:t>
                </a:r>
                <a:r>
                  <a:rPr lang="en-GB" altLang="en-US" sz="2116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baseid</a:t>
                </a:r>
                <a:r>
                  <a:rPr lang="en-GB" altLang="en-US" sz="2116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-all</a:t>
                </a:r>
              </a:p>
            </p:txBody>
          </p:sp>
        </p:grpSp>
      </p:grpSp>
      <p:grpSp>
        <p:nvGrpSpPr>
          <p:cNvPr id="13" name="Group 56"/>
          <p:cNvGrpSpPr>
            <a:grpSpLocks/>
          </p:cNvGrpSpPr>
          <p:nvPr/>
        </p:nvGrpSpPr>
        <p:grpSpPr bwMode="auto">
          <a:xfrm>
            <a:off x="1865053" y="1533117"/>
            <a:ext cx="5499068" cy="690982"/>
            <a:chOff x="1417638" y="4543425"/>
            <a:chExt cx="7277100" cy="914400"/>
          </a:xfrm>
        </p:grpSpPr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1608138" y="4543425"/>
              <a:ext cx="7086600" cy="914400"/>
            </a:xfrm>
            <a:prstGeom prst="roundRect">
              <a:avLst>
                <a:gd name="adj" fmla="val 171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69086" tIns="34544" rIns="69086" bIns="34544" anchor="ctr"/>
            <a:lstStyle/>
            <a:p>
              <a:pPr defTabSz="345448" eaLnBrk="1">
                <a:lnSpc>
                  <a:spcPct val="88000"/>
                </a:lnSpc>
                <a:buClr>
                  <a:srgbClr val="000000"/>
                </a:buClr>
                <a:buSzPct val="100000"/>
                <a:defRPr/>
              </a:pPr>
              <a:endParaRPr lang="en-US" sz="1528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Arial" charset="0"/>
              </a:endParaRP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1417638" y="4800600"/>
              <a:ext cx="72691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15231" rIns="0" bIns="0"/>
            <a:lstStyle>
              <a:lvl1pPr marL="339725" indent="-339725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charset="2"/>
                <a:buChar char=""/>
                <a:tabLst>
                  <a:tab pos="452438" algn="l"/>
                  <a:tab pos="909638" algn="l"/>
                  <a:tab pos="1366838" algn="l"/>
                  <a:tab pos="1824038" algn="l"/>
                  <a:tab pos="2281238" algn="l"/>
                  <a:tab pos="2738438" algn="l"/>
                  <a:tab pos="3195638" algn="l"/>
                  <a:tab pos="3652838" algn="l"/>
                  <a:tab pos="4110038" algn="l"/>
                  <a:tab pos="4567238" algn="l"/>
                  <a:tab pos="5024438" algn="l"/>
                  <a:tab pos="5481638" algn="l"/>
                  <a:tab pos="5938838" algn="l"/>
                  <a:tab pos="6396038" algn="l"/>
                  <a:tab pos="6853238" algn="l"/>
                  <a:tab pos="7310438" algn="l"/>
                  <a:tab pos="7767638" algn="l"/>
                  <a:tab pos="8224838" algn="l"/>
                  <a:tab pos="8682038" algn="l"/>
                  <a:tab pos="9139238" algn="l"/>
                </a:tabLst>
                <a:defRPr sz="3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"/>
                <a:tabLst>
                  <a:tab pos="452438" algn="l"/>
                  <a:tab pos="909638" algn="l"/>
                  <a:tab pos="1366838" algn="l"/>
                  <a:tab pos="1824038" algn="l"/>
                  <a:tab pos="2281238" algn="l"/>
                  <a:tab pos="2738438" algn="l"/>
                  <a:tab pos="3195638" algn="l"/>
                  <a:tab pos="3652838" algn="l"/>
                  <a:tab pos="4110038" algn="l"/>
                  <a:tab pos="4567238" algn="l"/>
                  <a:tab pos="5024438" algn="l"/>
                  <a:tab pos="5481638" algn="l"/>
                  <a:tab pos="5938838" algn="l"/>
                  <a:tab pos="6396038" algn="l"/>
                  <a:tab pos="6853238" algn="l"/>
                  <a:tab pos="7310438" algn="l"/>
                  <a:tab pos="7767638" algn="l"/>
                  <a:tab pos="8224838" algn="l"/>
                  <a:tab pos="8682038" algn="l"/>
                  <a:tab pos="9139238" algn="l"/>
                </a:tabLst>
                <a:defRPr sz="24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charset="2"/>
                <a:buChar char=""/>
                <a:tabLst>
                  <a:tab pos="452438" algn="l"/>
                  <a:tab pos="909638" algn="l"/>
                  <a:tab pos="1366838" algn="l"/>
                  <a:tab pos="1824038" algn="l"/>
                  <a:tab pos="2281238" algn="l"/>
                  <a:tab pos="2738438" algn="l"/>
                  <a:tab pos="3195638" algn="l"/>
                  <a:tab pos="3652838" algn="l"/>
                  <a:tab pos="4110038" algn="l"/>
                  <a:tab pos="4567238" algn="l"/>
                  <a:tab pos="5024438" algn="l"/>
                  <a:tab pos="5481638" algn="l"/>
                  <a:tab pos="5938838" algn="l"/>
                  <a:tab pos="6396038" algn="l"/>
                  <a:tab pos="6853238" algn="l"/>
                  <a:tab pos="7310438" algn="l"/>
                  <a:tab pos="7767638" algn="l"/>
                  <a:tab pos="8224838" algn="l"/>
                  <a:tab pos="8682038" algn="l"/>
                  <a:tab pos="9139238" algn="l"/>
                </a:tabLst>
                <a:defRPr sz="2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charset="2"/>
                <a:buChar char=""/>
                <a:tabLst>
                  <a:tab pos="452438" algn="l"/>
                  <a:tab pos="909638" algn="l"/>
                  <a:tab pos="1366838" algn="l"/>
                  <a:tab pos="1824038" algn="l"/>
                  <a:tab pos="2281238" algn="l"/>
                  <a:tab pos="2738438" algn="l"/>
                  <a:tab pos="3195638" algn="l"/>
                  <a:tab pos="3652838" algn="l"/>
                  <a:tab pos="4110038" algn="l"/>
                  <a:tab pos="4567238" algn="l"/>
                  <a:tab pos="5024438" algn="l"/>
                  <a:tab pos="5481638" algn="l"/>
                  <a:tab pos="5938838" algn="l"/>
                  <a:tab pos="6396038" algn="l"/>
                  <a:tab pos="6853238" algn="l"/>
                  <a:tab pos="7310438" algn="l"/>
                  <a:tab pos="7767638" algn="l"/>
                  <a:tab pos="8224838" algn="l"/>
                  <a:tab pos="8682038" algn="l"/>
                  <a:tab pos="9139238" algn="l"/>
                </a:tabLst>
                <a:defRPr sz="22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tabLst>
                  <a:tab pos="452438" algn="l"/>
                  <a:tab pos="909638" algn="l"/>
                  <a:tab pos="1366838" algn="l"/>
                  <a:tab pos="1824038" algn="l"/>
                  <a:tab pos="2281238" algn="l"/>
                  <a:tab pos="2738438" algn="l"/>
                  <a:tab pos="3195638" algn="l"/>
                  <a:tab pos="3652838" algn="l"/>
                  <a:tab pos="4110038" algn="l"/>
                  <a:tab pos="4567238" algn="l"/>
                  <a:tab pos="5024438" algn="l"/>
                  <a:tab pos="5481638" algn="l"/>
                  <a:tab pos="5938838" algn="l"/>
                  <a:tab pos="6396038" algn="l"/>
                  <a:tab pos="6853238" algn="l"/>
                  <a:tab pos="7310438" algn="l"/>
                  <a:tab pos="7767638" algn="l"/>
                  <a:tab pos="8224838" algn="l"/>
                  <a:tab pos="8682038" algn="l"/>
                  <a:tab pos="9139238" algn="l"/>
                </a:tabLs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tabLst>
                  <a:tab pos="452438" algn="l"/>
                  <a:tab pos="909638" algn="l"/>
                  <a:tab pos="1366838" algn="l"/>
                  <a:tab pos="1824038" algn="l"/>
                  <a:tab pos="2281238" algn="l"/>
                  <a:tab pos="2738438" algn="l"/>
                  <a:tab pos="3195638" algn="l"/>
                  <a:tab pos="3652838" algn="l"/>
                  <a:tab pos="4110038" algn="l"/>
                  <a:tab pos="4567238" algn="l"/>
                  <a:tab pos="5024438" algn="l"/>
                  <a:tab pos="5481638" algn="l"/>
                  <a:tab pos="5938838" algn="l"/>
                  <a:tab pos="6396038" algn="l"/>
                  <a:tab pos="6853238" algn="l"/>
                  <a:tab pos="7310438" algn="l"/>
                  <a:tab pos="7767638" algn="l"/>
                  <a:tab pos="8224838" algn="l"/>
                  <a:tab pos="8682038" algn="l"/>
                  <a:tab pos="9139238" algn="l"/>
                </a:tabLs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tabLst>
                  <a:tab pos="452438" algn="l"/>
                  <a:tab pos="909638" algn="l"/>
                  <a:tab pos="1366838" algn="l"/>
                  <a:tab pos="1824038" algn="l"/>
                  <a:tab pos="2281238" algn="l"/>
                  <a:tab pos="2738438" algn="l"/>
                  <a:tab pos="3195638" algn="l"/>
                  <a:tab pos="3652838" algn="l"/>
                  <a:tab pos="4110038" algn="l"/>
                  <a:tab pos="4567238" algn="l"/>
                  <a:tab pos="5024438" algn="l"/>
                  <a:tab pos="5481638" algn="l"/>
                  <a:tab pos="5938838" algn="l"/>
                  <a:tab pos="6396038" algn="l"/>
                  <a:tab pos="6853238" algn="l"/>
                  <a:tab pos="7310438" algn="l"/>
                  <a:tab pos="7767638" algn="l"/>
                  <a:tab pos="8224838" algn="l"/>
                  <a:tab pos="8682038" algn="l"/>
                  <a:tab pos="9139238" algn="l"/>
                </a:tabLs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tabLst>
                  <a:tab pos="452438" algn="l"/>
                  <a:tab pos="909638" algn="l"/>
                  <a:tab pos="1366838" algn="l"/>
                  <a:tab pos="1824038" algn="l"/>
                  <a:tab pos="2281238" algn="l"/>
                  <a:tab pos="2738438" algn="l"/>
                  <a:tab pos="3195638" algn="l"/>
                  <a:tab pos="3652838" algn="l"/>
                  <a:tab pos="4110038" algn="l"/>
                  <a:tab pos="4567238" algn="l"/>
                  <a:tab pos="5024438" algn="l"/>
                  <a:tab pos="5481638" algn="l"/>
                  <a:tab pos="5938838" algn="l"/>
                  <a:tab pos="6396038" algn="l"/>
                  <a:tab pos="6853238" algn="l"/>
                  <a:tab pos="7310438" algn="l"/>
                  <a:tab pos="7767638" algn="l"/>
                  <a:tab pos="8224838" algn="l"/>
                  <a:tab pos="8682038" algn="l"/>
                  <a:tab pos="9139238" algn="l"/>
                </a:tabLs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tabLst>
                  <a:tab pos="452438" algn="l"/>
                  <a:tab pos="909638" algn="l"/>
                  <a:tab pos="1366838" algn="l"/>
                  <a:tab pos="1824038" algn="l"/>
                  <a:tab pos="2281238" algn="l"/>
                  <a:tab pos="2738438" algn="l"/>
                  <a:tab pos="3195638" algn="l"/>
                  <a:tab pos="3652838" algn="l"/>
                  <a:tab pos="4110038" algn="l"/>
                  <a:tab pos="4567238" algn="l"/>
                  <a:tab pos="5024438" algn="l"/>
                  <a:tab pos="5481638" algn="l"/>
                  <a:tab pos="5938838" algn="l"/>
                  <a:tab pos="6396038" algn="l"/>
                  <a:tab pos="6853238" algn="l"/>
                  <a:tab pos="7310438" algn="l"/>
                  <a:tab pos="7767638" algn="l"/>
                  <a:tab pos="8224838" algn="l"/>
                  <a:tab pos="8682038" algn="l"/>
                  <a:tab pos="9139238" algn="l"/>
                </a:tabLs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95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GB" altLang="en-US" sz="2116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recon-all -</a:t>
              </a:r>
              <a:r>
                <a:rPr lang="en-GB" altLang="en-US" sz="2116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subjid</a:t>
              </a:r>
              <a:r>
                <a:rPr lang="en-GB" altLang="en-US" sz="2116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</a:t>
              </a:r>
              <a:r>
                <a:rPr lang="en-GB" altLang="en-US" sz="2116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tpNid</a:t>
              </a:r>
              <a:r>
                <a:rPr lang="en-GB" altLang="en-US" sz="2116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-all</a:t>
              </a:r>
            </a:p>
          </p:txBody>
        </p:sp>
      </p:grpSp>
      <p:grpSp>
        <p:nvGrpSpPr>
          <p:cNvPr id="16" name="Group 63"/>
          <p:cNvGrpSpPr>
            <a:grpSpLocks/>
          </p:cNvGrpSpPr>
          <p:nvPr/>
        </p:nvGrpSpPr>
        <p:grpSpPr bwMode="auto">
          <a:xfrm>
            <a:off x="1289234" y="2224100"/>
            <a:ext cx="6498932" cy="1113249"/>
            <a:chOff x="693737" y="2943225"/>
            <a:chExt cx="8601106" cy="1473200"/>
          </a:xfrm>
        </p:grpSpPr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693737" y="2943225"/>
              <a:ext cx="8601106" cy="5810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67999" tIns="33999" rIns="67999" bIns="33999"/>
            <a:lstStyle>
              <a:lvl1pPr eaLnBrk="0"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455613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455613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455613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455613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GB" altLang="en-US" sz="2116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2. BASE (creates template, one for each subject):</a:t>
              </a:r>
            </a:p>
          </p:txBody>
        </p:sp>
        <p:grpSp>
          <p:nvGrpSpPr>
            <p:cNvPr id="18" name="Group 59"/>
            <p:cNvGrpSpPr>
              <a:grpSpLocks/>
            </p:cNvGrpSpPr>
            <p:nvPr/>
          </p:nvGrpSpPr>
          <p:grpSpPr bwMode="auto">
            <a:xfrm>
              <a:off x="1608931" y="3476625"/>
              <a:ext cx="7086600" cy="939800"/>
              <a:chOff x="1600200" y="2971800"/>
              <a:chExt cx="7086600" cy="939800"/>
            </a:xfrm>
          </p:grpSpPr>
          <p:sp>
            <p:nvSpPr>
              <p:cNvPr id="19" name="AutoShape 3"/>
              <p:cNvSpPr>
                <a:spLocks noChangeArrowheads="1"/>
              </p:cNvSpPr>
              <p:nvPr/>
            </p:nvSpPr>
            <p:spPr bwMode="auto">
              <a:xfrm>
                <a:off x="1599497" y="2971800"/>
                <a:ext cx="7087303" cy="914400"/>
              </a:xfrm>
              <a:prstGeom prst="roundRect">
                <a:avLst>
                  <a:gd name="adj" fmla="val 171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69086" tIns="34544" rIns="69086" bIns="34544" anchor="ctr"/>
              <a:lstStyle/>
              <a:p>
                <a:pPr defTabSz="345448" eaLnBrk="1">
                  <a:lnSpc>
                    <a:spcPct val="88000"/>
                  </a:lnSpc>
                  <a:buClr>
                    <a:srgbClr val="000000"/>
                  </a:buClr>
                  <a:buSzPct val="100000"/>
                  <a:defRPr/>
                </a:pPr>
                <a:endParaRPr lang="en-US" sz="1528">
                  <a:solidFill>
                    <a:schemeClr val="tx1">
                      <a:lumMod val="75000"/>
                      <a:lumOff val="25000"/>
                    </a:schemeClr>
                  </a:solidFill>
                  <a:ea typeface="+mn-ea"/>
                  <a:cs typeface="Arial" charset="0"/>
                </a:endParaRPr>
              </a:p>
            </p:txBody>
          </p:sp>
          <p:sp>
            <p:nvSpPr>
              <p:cNvPr id="20" name="Text Box 4"/>
              <p:cNvSpPr txBox="1">
                <a:spLocks noChangeArrowheads="1"/>
              </p:cNvSpPr>
              <p:nvPr/>
            </p:nvSpPr>
            <p:spPr bwMode="auto">
              <a:xfrm>
                <a:off x="1828800" y="2971800"/>
                <a:ext cx="6858000" cy="939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7999" tIns="33999" rIns="67999" bIns="33999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charset="2"/>
                  <a:buChar char=""/>
                  <a:tabLst>
                    <a:tab pos="0" algn="l"/>
                    <a:tab pos="455613" algn="l"/>
                    <a:tab pos="912813" algn="l"/>
                    <a:tab pos="1370013" algn="l"/>
                    <a:tab pos="1827213" algn="l"/>
                    <a:tab pos="2284413" algn="l"/>
                    <a:tab pos="2741613" algn="l"/>
                    <a:tab pos="3198813" algn="l"/>
                    <a:tab pos="3656013" algn="l"/>
                    <a:tab pos="4113213" algn="l"/>
                    <a:tab pos="4570413" algn="l"/>
                    <a:tab pos="5027613" algn="l"/>
                    <a:tab pos="5484813" algn="l"/>
                    <a:tab pos="5942013" algn="l"/>
                    <a:tab pos="6399213" algn="l"/>
                    <a:tab pos="6856413" algn="l"/>
                    <a:tab pos="7313613" algn="l"/>
                    <a:tab pos="7770813" algn="l"/>
                    <a:tab pos="8228013" algn="l"/>
                    <a:tab pos="8685213" algn="l"/>
                    <a:tab pos="9142413" algn="l"/>
                  </a:tabLst>
                  <a:defRPr sz="3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"/>
                  <a:tabLst>
                    <a:tab pos="0" algn="l"/>
                    <a:tab pos="455613" algn="l"/>
                    <a:tab pos="912813" algn="l"/>
                    <a:tab pos="1370013" algn="l"/>
                    <a:tab pos="1827213" algn="l"/>
                    <a:tab pos="2284413" algn="l"/>
                    <a:tab pos="2741613" algn="l"/>
                    <a:tab pos="3198813" algn="l"/>
                    <a:tab pos="3656013" algn="l"/>
                    <a:tab pos="4113213" algn="l"/>
                    <a:tab pos="4570413" algn="l"/>
                    <a:tab pos="5027613" algn="l"/>
                    <a:tab pos="5484813" algn="l"/>
                    <a:tab pos="5942013" algn="l"/>
                    <a:tab pos="6399213" algn="l"/>
                    <a:tab pos="6856413" algn="l"/>
                    <a:tab pos="7313613" algn="l"/>
                    <a:tab pos="7770813" algn="l"/>
                    <a:tab pos="8228013" algn="l"/>
                    <a:tab pos="8685213" algn="l"/>
                    <a:tab pos="9142413" algn="l"/>
                  </a:tabLst>
                  <a:defRPr sz="2400">
                    <a:solidFill>
                      <a:schemeClr val="tx2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charset="2"/>
                  <a:buChar char=""/>
                  <a:tabLst>
                    <a:tab pos="0" algn="l"/>
                    <a:tab pos="455613" algn="l"/>
                    <a:tab pos="912813" algn="l"/>
                    <a:tab pos="1370013" algn="l"/>
                    <a:tab pos="1827213" algn="l"/>
                    <a:tab pos="2284413" algn="l"/>
                    <a:tab pos="2741613" algn="l"/>
                    <a:tab pos="3198813" algn="l"/>
                    <a:tab pos="3656013" algn="l"/>
                    <a:tab pos="4113213" algn="l"/>
                    <a:tab pos="4570413" algn="l"/>
                    <a:tab pos="5027613" algn="l"/>
                    <a:tab pos="5484813" algn="l"/>
                    <a:tab pos="5942013" algn="l"/>
                    <a:tab pos="6399213" algn="l"/>
                    <a:tab pos="6856413" algn="l"/>
                    <a:tab pos="7313613" algn="l"/>
                    <a:tab pos="7770813" algn="l"/>
                    <a:tab pos="8228013" algn="l"/>
                    <a:tab pos="8685213" algn="l"/>
                    <a:tab pos="9142413" algn="l"/>
                  </a:tabLst>
                  <a:defRPr sz="2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charset="2"/>
                  <a:buChar char=""/>
                  <a:tabLst>
                    <a:tab pos="0" algn="l"/>
                    <a:tab pos="455613" algn="l"/>
                    <a:tab pos="912813" algn="l"/>
                    <a:tab pos="1370013" algn="l"/>
                    <a:tab pos="1827213" algn="l"/>
                    <a:tab pos="2284413" algn="l"/>
                    <a:tab pos="2741613" algn="l"/>
                    <a:tab pos="3198813" algn="l"/>
                    <a:tab pos="3656013" algn="l"/>
                    <a:tab pos="4113213" algn="l"/>
                    <a:tab pos="4570413" algn="l"/>
                    <a:tab pos="5027613" algn="l"/>
                    <a:tab pos="5484813" algn="l"/>
                    <a:tab pos="5942013" algn="l"/>
                    <a:tab pos="6399213" algn="l"/>
                    <a:tab pos="6856413" algn="l"/>
                    <a:tab pos="7313613" algn="l"/>
                    <a:tab pos="7770813" algn="l"/>
                    <a:tab pos="8228013" algn="l"/>
                    <a:tab pos="8685213" algn="l"/>
                    <a:tab pos="9142413" algn="l"/>
                  </a:tabLst>
                  <a:defRPr sz="2200">
                    <a:solidFill>
                      <a:schemeClr val="tx2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Char char="•"/>
                  <a:tabLst>
                    <a:tab pos="0" algn="l"/>
                    <a:tab pos="455613" algn="l"/>
                    <a:tab pos="912813" algn="l"/>
                    <a:tab pos="1370013" algn="l"/>
                    <a:tab pos="1827213" algn="l"/>
                    <a:tab pos="2284413" algn="l"/>
                    <a:tab pos="2741613" algn="l"/>
                    <a:tab pos="3198813" algn="l"/>
                    <a:tab pos="3656013" algn="l"/>
                    <a:tab pos="4113213" algn="l"/>
                    <a:tab pos="4570413" algn="l"/>
                    <a:tab pos="5027613" algn="l"/>
                    <a:tab pos="5484813" algn="l"/>
                    <a:tab pos="5942013" algn="l"/>
                    <a:tab pos="6399213" algn="l"/>
                    <a:tab pos="6856413" algn="l"/>
                    <a:tab pos="7313613" algn="l"/>
                    <a:tab pos="7770813" algn="l"/>
                    <a:tab pos="8228013" algn="l"/>
                    <a:tab pos="8685213" algn="l"/>
                    <a:tab pos="9142413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tabLst>
                    <a:tab pos="0" algn="l"/>
                    <a:tab pos="455613" algn="l"/>
                    <a:tab pos="912813" algn="l"/>
                    <a:tab pos="1370013" algn="l"/>
                    <a:tab pos="1827213" algn="l"/>
                    <a:tab pos="2284413" algn="l"/>
                    <a:tab pos="2741613" algn="l"/>
                    <a:tab pos="3198813" algn="l"/>
                    <a:tab pos="3656013" algn="l"/>
                    <a:tab pos="4113213" algn="l"/>
                    <a:tab pos="4570413" algn="l"/>
                    <a:tab pos="5027613" algn="l"/>
                    <a:tab pos="5484813" algn="l"/>
                    <a:tab pos="5942013" algn="l"/>
                    <a:tab pos="6399213" algn="l"/>
                    <a:tab pos="6856413" algn="l"/>
                    <a:tab pos="7313613" algn="l"/>
                    <a:tab pos="7770813" algn="l"/>
                    <a:tab pos="8228013" algn="l"/>
                    <a:tab pos="8685213" algn="l"/>
                    <a:tab pos="9142413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tabLst>
                    <a:tab pos="0" algn="l"/>
                    <a:tab pos="455613" algn="l"/>
                    <a:tab pos="912813" algn="l"/>
                    <a:tab pos="1370013" algn="l"/>
                    <a:tab pos="1827213" algn="l"/>
                    <a:tab pos="2284413" algn="l"/>
                    <a:tab pos="2741613" algn="l"/>
                    <a:tab pos="3198813" algn="l"/>
                    <a:tab pos="3656013" algn="l"/>
                    <a:tab pos="4113213" algn="l"/>
                    <a:tab pos="4570413" algn="l"/>
                    <a:tab pos="5027613" algn="l"/>
                    <a:tab pos="5484813" algn="l"/>
                    <a:tab pos="5942013" algn="l"/>
                    <a:tab pos="6399213" algn="l"/>
                    <a:tab pos="6856413" algn="l"/>
                    <a:tab pos="7313613" algn="l"/>
                    <a:tab pos="7770813" algn="l"/>
                    <a:tab pos="8228013" algn="l"/>
                    <a:tab pos="8685213" algn="l"/>
                    <a:tab pos="9142413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tabLst>
                    <a:tab pos="0" algn="l"/>
                    <a:tab pos="455613" algn="l"/>
                    <a:tab pos="912813" algn="l"/>
                    <a:tab pos="1370013" algn="l"/>
                    <a:tab pos="1827213" algn="l"/>
                    <a:tab pos="2284413" algn="l"/>
                    <a:tab pos="2741613" algn="l"/>
                    <a:tab pos="3198813" algn="l"/>
                    <a:tab pos="3656013" algn="l"/>
                    <a:tab pos="4113213" algn="l"/>
                    <a:tab pos="4570413" algn="l"/>
                    <a:tab pos="5027613" algn="l"/>
                    <a:tab pos="5484813" algn="l"/>
                    <a:tab pos="5942013" algn="l"/>
                    <a:tab pos="6399213" algn="l"/>
                    <a:tab pos="6856413" algn="l"/>
                    <a:tab pos="7313613" algn="l"/>
                    <a:tab pos="7770813" algn="l"/>
                    <a:tab pos="8228013" algn="l"/>
                    <a:tab pos="8685213" algn="l"/>
                    <a:tab pos="9142413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tabLst>
                    <a:tab pos="0" algn="l"/>
                    <a:tab pos="455613" algn="l"/>
                    <a:tab pos="912813" algn="l"/>
                    <a:tab pos="1370013" algn="l"/>
                    <a:tab pos="1827213" algn="l"/>
                    <a:tab pos="2284413" algn="l"/>
                    <a:tab pos="2741613" algn="l"/>
                    <a:tab pos="3198813" algn="l"/>
                    <a:tab pos="3656013" algn="l"/>
                    <a:tab pos="4113213" algn="l"/>
                    <a:tab pos="4570413" algn="l"/>
                    <a:tab pos="5027613" algn="l"/>
                    <a:tab pos="5484813" algn="l"/>
                    <a:tab pos="5942013" algn="l"/>
                    <a:tab pos="6399213" algn="l"/>
                    <a:tab pos="6856413" algn="l"/>
                    <a:tab pos="7313613" algn="l"/>
                    <a:tab pos="7770813" algn="l"/>
                    <a:tab pos="8228013" algn="l"/>
                    <a:tab pos="8685213" algn="l"/>
                    <a:tab pos="9142413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>
                  <a:lnSpc>
                    <a:spcPct val="970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en-GB" altLang="en-US" sz="2116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recon-all -base </a:t>
                </a:r>
                <a:r>
                  <a:rPr lang="en-GB" altLang="en-US" sz="2116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baseid</a:t>
                </a:r>
                <a:r>
                  <a:rPr lang="en-GB" altLang="en-US" sz="2116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-</a:t>
                </a:r>
                <a:r>
                  <a:rPr lang="en-GB" altLang="en-US" sz="2116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tp</a:t>
                </a:r>
                <a:r>
                  <a:rPr lang="en-GB" altLang="en-US" sz="2116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tp1id \ 				 -</a:t>
                </a:r>
                <a:r>
                  <a:rPr lang="en-GB" altLang="en-US" sz="2116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tp</a:t>
                </a:r>
                <a:r>
                  <a:rPr lang="en-GB" altLang="en-US" sz="2116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tp2id ... -all</a:t>
                </a: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6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Directory Structure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89234" y="1072462"/>
            <a:ext cx="6626713" cy="3591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5231" rIns="0" bIns="0"/>
          <a:lstStyle>
            <a:lvl1pPr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5613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5613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5613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5613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3000"/>
              </a:lnSpc>
              <a:spcAft>
                <a:spcPts val="548"/>
              </a:spcAft>
              <a:buClr>
                <a:schemeClr val="tx1"/>
              </a:buClr>
              <a:buSzPct val="99000"/>
              <a:defRPr/>
            </a:pPr>
            <a:r>
              <a:rPr lang="en-GB" altLang="en-US" sz="241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Contains all CROSS, BASE and LONG data:</a:t>
            </a:r>
          </a:p>
          <a:p>
            <a:pPr eaLnBrk="1">
              <a:lnSpc>
                <a:spcPct val="93000"/>
              </a:lnSpc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99000"/>
              <a:buFont typeface="Arial" charset="0"/>
              <a:buChar char="•"/>
              <a:defRPr/>
            </a:pPr>
            <a:r>
              <a:rPr lang="en-GB" altLang="en-US" sz="241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me1</a:t>
            </a:r>
          </a:p>
          <a:p>
            <a:pPr eaLnBrk="1">
              <a:lnSpc>
                <a:spcPct val="93000"/>
              </a:lnSpc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99000"/>
              <a:buFont typeface="Arial" charset="0"/>
              <a:buChar char="•"/>
              <a:defRPr/>
            </a:pPr>
            <a:r>
              <a:rPr lang="en-GB" altLang="en-US" sz="2418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GB" altLang="en-US" sz="241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me2</a:t>
            </a:r>
          </a:p>
          <a:p>
            <a:pPr eaLnBrk="1">
              <a:lnSpc>
                <a:spcPct val="93000"/>
              </a:lnSpc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99000"/>
              <a:buFont typeface="Arial" charset="0"/>
              <a:buChar char="•"/>
              <a:defRPr/>
            </a:pPr>
            <a:r>
              <a:rPr lang="en-GB" altLang="en-US" sz="2418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GB" altLang="en-US" sz="241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me3</a:t>
            </a:r>
          </a:p>
          <a:p>
            <a:pPr eaLnBrk="1">
              <a:lnSpc>
                <a:spcPct val="93000"/>
              </a:lnSpc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99000"/>
              <a:buFont typeface="Arial" charset="0"/>
              <a:buChar char="•"/>
              <a:defRPr/>
            </a:pPr>
            <a:r>
              <a:rPr lang="en-GB" altLang="en-US" sz="241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GB" altLang="en-US" sz="241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me_base</a:t>
            </a:r>
            <a:endParaRPr lang="en-GB" altLang="en-US" sz="2418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>
              <a:lnSpc>
                <a:spcPct val="93000"/>
              </a:lnSpc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99000"/>
              <a:buFont typeface="Arial" charset="0"/>
              <a:buChar char="•"/>
              <a:defRPr/>
            </a:pPr>
            <a:r>
              <a:rPr lang="en-GB" altLang="en-US" sz="241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me1.long.me_base</a:t>
            </a:r>
          </a:p>
          <a:p>
            <a:pPr eaLnBrk="1">
              <a:lnSpc>
                <a:spcPct val="93000"/>
              </a:lnSpc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99000"/>
              <a:buFont typeface="Arial" charset="0"/>
              <a:buChar char="•"/>
              <a:defRPr/>
            </a:pPr>
            <a:r>
              <a:rPr lang="en-GB" altLang="en-US" sz="241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me2.long.me_base</a:t>
            </a:r>
          </a:p>
          <a:p>
            <a:pPr eaLnBrk="1">
              <a:lnSpc>
                <a:spcPct val="93000"/>
              </a:lnSpc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99000"/>
              <a:buFont typeface="Arial" charset="0"/>
              <a:buChar char="•"/>
              <a:defRPr/>
            </a:pPr>
            <a:r>
              <a:rPr lang="en-GB" altLang="en-US" sz="241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me3.long.me_base</a:t>
            </a:r>
          </a:p>
          <a:p>
            <a:pPr eaLnBrk="1">
              <a:lnSpc>
                <a:spcPct val="93000"/>
              </a:lnSpc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99000"/>
              <a:buFont typeface="Arial" charset="0"/>
              <a:buChar char="•"/>
              <a:defRPr/>
            </a:pPr>
            <a:r>
              <a:rPr lang="en-GB" altLang="en-US" sz="241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you1</a:t>
            </a:r>
          </a:p>
          <a:p>
            <a:pPr eaLnBrk="1">
              <a:lnSpc>
                <a:spcPct val="93000"/>
              </a:lnSpc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99000"/>
              <a:buFont typeface="Arial" charset="0"/>
              <a:buChar char="•"/>
              <a:defRPr/>
            </a:pPr>
            <a:r>
              <a:rPr lang="en-GB" altLang="en-US" sz="241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…</a:t>
            </a:r>
          </a:p>
          <a:p>
            <a: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GB" altLang="en-US" sz="2116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410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Single time point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231652" y="925322"/>
            <a:ext cx="6909824" cy="3591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5231" rIns="0" bIns="0"/>
          <a:lstStyle>
            <a:lvl1pPr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400050"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spcAft>
                <a:spcPts val="548"/>
              </a:spcAft>
              <a:buClr>
                <a:schemeClr val="tx1"/>
              </a:buClr>
              <a:buSzPct val="99000"/>
              <a:defRPr/>
            </a:pPr>
            <a:r>
              <a:rPr lang="en-GB" sz="241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Since FS5.2 you can run subjects with a single time point through the longitudinal stream!</a:t>
            </a:r>
          </a:p>
          <a:p>
            <a:pPr marL="345506" indent="-345506" eaLnBrk="1">
              <a:lnSpc>
                <a:spcPct val="93000"/>
              </a:lnSpc>
              <a:spcAft>
                <a:spcPts val="548"/>
              </a:spcAft>
              <a:buClr>
                <a:schemeClr val="tx1"/>
              </a:buClr>
              <a:buSzPct val="99000"/>
              <a:buFont typeface="Arial"/>
              <a:buChar char="•"/>
              <a:defRPr/>
            </a:pPr>
            <a:r>
              <a:rPr lang="en-GB" sz="241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Mixed effects models can use single time point subjects to estimate variance (increased power)</a:t>
            </a:r>
          </a:p>
          <a:p>
            <a:pPr marL="345506" indent="-345506" eaLnBrk="1">
              <a:lnSpc>
                <a:spcPct val="93000"/>
              </a:lnSpc>
              <a:spcAft>
                <a:spcPts val="548"/>
              </a:spcAft>
              <a:buClr>
                <a:schemeClr val="tx1"/>
              </a:buClr>
              <a:buSzPct val="99000"/>
              <a:buFont typeface="Arial"/>
              <a:buChar char="•"/>
              <a:defRPr/>
            </a:pPr>
            <a:r>
              <a:rPr lang="en-GB" sz="241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This assures identical processing steps as in a subject with several time points</a:t>
            </a:r>
          </a:p>
          <a:p>
            <a:pPr marL="345506" indent="-345506" eaLnBrk="1">
              <a:lnSpc>
                <a:spcPct val="93000"/>
              </a:lnSpc>
              <a:spcAft>
                <a:spcPts val="548"/>
              </a:spcAft>
              <a:buClr>
                <a:schemeClr val="tx1"/>
              </a:buClr>
              <a:buSzPct val="99000"/>
              <a:buFont typeface="Arial"/>
              <a:buChar char="•"/>
              <a:defRPr/>
            </a:pPr>
            <a:r>
              <a:rPr lang="en-GB" sz="241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Commands same as above:</a:t>
            </a:r>
          </a:p>
          <a:p>
            <a:pPr marL="345506" indent="-345506" eaLnBrk="1">
              <a:lnSpc>
                <a:spcPct val="93000"/>
              </a:lnSpc>
              <a:spcAft>
                <a:spcPts val="548"/>
              </a:spcAft>
              <a:buClr>
                <a:schemeClr val="tx1"/>
              </a:buClr>
              <a:buSzPct val="99000"/>
              <a:buFont typeface="Arial"/>
              <a:buChar char="•"/>
              <a:defRPr/>
            </a:pPr>
            <a:endParaRPr lang="en-GB" sz="2418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GB" sz="2116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</a:endParaRPr>
          </a:p>
        </p:txBody>
      </p: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1749890" y="4009137"/>
            <a:ext cx="5355113" cy="1036474"/>
            <a:chOff x="1599497" y="2971800"/>
            <a:chExt cx="7087303" cy="914400"/>
          </a:xfrm>
        </p:grpSpPr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1599497" y="2971800"/>
              <a:ext cx="7087303" cy="914400"/>
            </a:xfrm>
            <a:prstGeom prst="roundRect">
              <a:avLst>
                <a:gd name="adj" fmla="val 171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69086" tIns="34544" rIns="69086" bIns="34544" anchor="ctr"/>
            <a:lstStyle/>
            <a:p>
              <a:pPr defTabSz="345448" eaLnBrk="1">
                <a:lnSpc>
                  <a:spcPct val="88000"/>
                </a:lnSpc>
                <a:buClr>
                  <a:srgbClr val="000000"/>
                </a:buClr>
                <a:buSzPct val="100000"/>
                <a:defRPr/>
              </a:pPr>
              <a:endParaRPr lang="en-US" sz="1528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Arial" charset="0"/>
              </a:endParaRP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828800" y="2971800"/>
              <a:ext cx="68580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7999" tIns="33999" rIns="67999" bIns="33999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charset="2"/>
                <a:buChar char=""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3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"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4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charset="2"/>
                <a:buChar char=""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charset="2"/>
                <a:buChar char=""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2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GB" altLang="en-US" sz="2116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recon-all  -subjid </a:t>
              </a:r>
              <a:r>
                <a:rPr lang="en-GB" altLang="en-US" sz="2116" b="1" i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tp1id</a:t>
              </a:r>
              <a:r>
                <a:rPr lang="en-GB" altLang="en-US" sz="2116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 -all</a:t>
              </a:r>
            </a:p>
            <a:p>
              <a:pPr eaLnBrk="1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GB" altLang="en-US" sz="2116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recon-all  -base </a:t>
              </a:r>
              <a:r>
                <a:rPr lang="en-GB" altLang="en-US" sz="2116" b="1" i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baseid</a:t>
              </a:r>
              <a:r>
                <a:rPr lang="en-GB" altLang="en-US" sz="2116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 -tp </a:t>
              </a:r>
              <a:r>
                <a:rPr lang="en-GB" altLang="en-US" sz="2116" b="1" i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tp1id</a:t>
              </a:r>
              <a:r>
                <a:rPr lang="en-GB" altLang="en-US" sz="2116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 -all</a:t>
              </a:r>
            </a:p>
            <a:p>
              <a:pPr eaLnBrk="1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GB" altLang="en-US" sz="2116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recon-all  -long </a:t>
              </a:r>
              <a:r>
                <a:rPr lang="en-GB" altLang="en-US" sz="2116" b="1" i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tp1id baseid</a:t>
              </a:r>
              <a:r>
                <a:rPr lang="en-GB" altLang="en-US" sz="2116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 -all</a:t>
              </a:r>
            </a:p>
            <a:p>
              <a:pPr eaLnBrk="1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GB" altLang="en-US" sz="2116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228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Final Remarks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80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We'd like to: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8542" y="2717256"/>
            <a:ext cx="8591376" cy="251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0156" rIns="0" bIns="0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88000"/>
              </a:lnSpc>
              <a:spcBef>
                <a:spcPct val="0"/>
              </a:spcBef>
              <a:spcAft>
                <a:spcPts val="725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to reduce variability on intra-individual morph estimates</a:t>
            </a:r>
          </a:p>
          <a:p>
            <a:pPr eaLnBrk="1">
              <a:lnSpc>
                <a:spcPct val="88000"/>
              </a:lnSpc>
              <a:spcBef>
                <a:spcPct val="0"/>
              </a:spcBef>
              <a:spcAft>
                <a:spcPts val="725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to detect small changes, or use less subjects (power)</a:t>
            </a:r>
          </a:p>
          <a:p>
            <a:pPr eaLnBrk="1">
              <a:lnSpc>
                <a:spcPct val="88000"/>
              </a:lnSpc>
              <a:spcBef>
                <a:spcPct val="0"/>
              </a:spcBef>
              <a:spcAft>
                <a:spcPts val="725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for marker of disease progression (atrophy)</a:t>
            </a: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>
              <a:lnSpc>
                <a:spcPct val="88000"/>
              </a:lnSpc>
              <a:spcBef>
                <a:spcPct val="0"/>
              </a:spcBef>
              <a:spcAft>
                <a:spcPts val="725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to better estimate time to onset of symptoms</a:t>
            </a:r>
          </a:p>
          <a:p>
            <a:pPr eaLnBrk="1">
              <a:lnSpc>
                <a:spcPct val="88000"/>
              </a:lnSpc>
              <a:spcBef>
                <a:spcPct val="0"/>
              </a:spcBef>
              <a:spcAft>
                <a:spcPts val="725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to study effects of drug treatment</a:t>
            </a:r>
          </a:p>
          <a:p>
            <a:pPr>
              <a:lnSpc>
                <a:spcPct val="88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...</a:t>
            </a:r>
            <a:endParaRPr lang="en-GB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85125" y="1026698"/>
            <a:ext cx="9090025" cy="96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0156" rIns="0" bIns="0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88000"/>
              </a:lnSpc>
              <a:spcBef>
                <a:spcPct val="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exploit longitudinal information</a:t>
            </a:r>
          </a:p>
          <a:p>
            <a:pPr eaLnBrk="1">
              <a:lnSpc>
                <a:spcPct val="88000"/>
              </a:lnSpc>
              <a:spcBef>
                <a:spcPct val="0"/>
              </a:spcBef>
              <a:buClr>
                <a:schemeClr val="tx1"/>
              </a:buClr>
              <a:buSzPct val="100000"/>
              <a:buFont typeface="Times New Roman" charset="0"/>
              <a:buNone/>
            </a:pP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		(same subject, different time points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</a:t>
            </a:r>
            <a:endParaRPr lang="en-GB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>
              <a:lnSpc>
                <a:spcPct val="88000"/>
              </a:lnSpc>
              <a:spcBef>
                <a:spcPct val="0"/>
              </a:spcBef>
              <a:buClr>
                <a:srgbClr val="E6E6E6"/>
              </a:buClr>
              <a:buSzPct val="45000"/>
              <a:buFont typeface="Times New Roman" charset="0"/>
              <a:buNone/>
            </a:pPr>
            <a:endParaRPr lang="en-GB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49275" y="1909863"/>
            <a:ext cx="8042276" cy="67760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761970" rtl="0" eaLnBrk="1" latinLnBrk="0" hangingPunct="1">
              <a:spcBef>
                <a:spcPct val="0"/>
              </a:spcBef>
              <a:buNone/>
              <a:defRPr sz="3833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67" dirty="0"/>
              <a:t>Why longitudinal?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68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Sources of Bias during Acquisition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62152" y="784553"/>
            <a:ext cx="7929399" cy="410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chemeClr val="tx1"/>
              </a:buClr>
              <a:buSzPct val="100000"/>
              <a:buFont typeface="Times New Roman" charset="0"/>
              <a:buNone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GB" altLang="en-US" sz="68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</a:p>
          <a:p>
            <a:pPr eaLnBrk="1">
              <a:lnSpc>
                <a:spcPct val="93000"/>
              </a:lnSpc>
              <a:spcBef>
                <a:spcPts val="907"/>
              </a:spcBef>
              <a:spcAft>
                <a:spcPts val="548"/>
              </a:spcAft>
              <a:buClr>
                <a:schemeClr val="tx1"/>
              </a:buClr>
              <a:buSzPct val="100000"/>
              <a:buNone/>
            </a:pPr>
            <a:r>
              <a:rPr lang="en-GB" altLang="en-US" sz="2116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BAD: </a:t>
            </a: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influence images directly and cannot be easily removed!</a:t>
            </a:r>
            <a:r>
              <a:rPr lang="en-GB" altLang="en-US" sz="2116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</a:p>
          <a:p>
            <a:pPr eaLnBrk="1">
              <a:lnSpc>
                <a:spcPct val="93000"/>
              </a:lnSpc>
              <a:spcBef>
                <a:spcPts val="907"/>
              </a:spcBef>
              <a:spcAft>
                <a:spcPts val="548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Different scanner hardware </a:t>
            </a: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(head coil, pillow?)</a:t>
            </a:r>
          </a:p>
          <a:p>
            <a:pPr eaLnBrk="1">
              <a:lnSpc>
                <a:spcPct val="93000"/>
              </a:lnSpc>
              <a:spcBef>
                <a:spcPts val="907"/>
              </a:spcBef>
              <a:spcAft>
                <a:spcPts val="548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Different scanner software </a:t>
            </a: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(shimming algorithm)</a:t>
            </a:r>
          </a:p>
          <a:p>
            <a:pPr eaLnBrk="1">
              <a:lnSpc>
                <a:spcPct val="93000"/>
              </a:lnSpc>
              <a:spcBef>
                <a:spcPts val="907"/>
              </a:spcBef>
              <a:spcAft>
                <a:spcPts val="548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Scanner drift and calibration</a:t>
            </a:r>
          </a:p>
          <a:p>
            <a:pPr eaLnBrk="1">
              <a:lnSpc>
                <a:spcPct val="93000"/>
              </a:lnSpc>
              <a:spcBef>
                <a:spcPts val="907"/>
              </a:spcBef>
              <a:spcAft>
                <a:spcPts val="548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Different motion levels across groups</a:t>
            </a:r>
          </a:p>
          <a:p>
            <a:pPr eaLnBrk="1">
              <a:lnSpc>
                <a:spcPct val="93000"/>
              </a:lnSpc>
              <a:spcBef>
                <a:spcPts val="907"/>
              </a:spcBef>
              <a:spcAft>
                <a:spcPts val="548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Different hydration levels </a:t>
            </a: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(season, time of day)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509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3743" y="1475535"/>
            <a:ext cx="7299701" cy="3167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6195" name="Picture 2" descr="fs1dAonB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60"/>
          <a:stretch>
            <a:fillRect/>
          </a:stretch>
        </p:blipFill>
        <p:spPr bwMode="auto">
          <a:xfrm>
            <a:off x="943743" y="1589500"/>
            <a:ext cx="3684039" cy="176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6" name="Picture 3" descr="fs2dAonB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9998"/>
          <a:stretch>
            <a:fillRect/>
          </a:stretch>
        </p:blipFill>
        <p:spPr bwMode="auto">
          <a:xfrm>
            <a:off x="4571401" y="1589500"/>
            <a:ext cx="3672043" cy="176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7" name="Text Box 4"/>
          <p:cNvSpPr txBox="1">
            <a:spLocks noChangeArrowheads="1"/>
          </p:cNvSpPr>
          <p:nvPr/>
        </p:nvSpPr>
        <p:spPr bwMode="auto">
          <a:xfrm>
            <a:off x="1001325" y="1072462"/>
            <a:ext cx="7164144" cy="40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 marL="339725" indent="-339725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rgbClr val="000000"/>
              </a:buClr>
              <a:buSzPct val="100000"/>
              <a:buNone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14 subjects, 12h dehydration (over night)</a:t>
            </a:r>
          </a:p>
        </p:txBody>
      </p:sp>
      <p:pic>
        <p:nvPicPr>
          <p:cNvPr id="6" name="Picture 2" descr="fs1dAonB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43" y="1590699"/>
            <a:ext cx="3684039" cy="294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fs2dAonB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401" y="1590699"/>
            <a:ext cx="3672043" cy="29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01325" y="4695088"/>
            <a:ext cx="7164144" cy="46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 marL="339725" indent="-339725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rgbClr val="000000"/>
              </a:buClr>
              <a:buSzPct val="100000"/>
              <a:buNone/>
            </a:pPr>
            <a:r>
              <a:rPr lang="en-GB" altLang="en-US" sz="211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rehydration 1L/h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943743" y="5315482"/>
            <a:ext cx="4644220" cy="2292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26655" rIns="0" bIns="0" anchor="ctr">
            <a:spAutoFit/>
          </a:bodyPr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US" sz="1511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Biller et al. American Journal of Neuroradiology 2015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49275" y="89647"/>
            <a:ext cx="8042276" cy="677608"/>
          </a:xfrm>
          <a:prstGeom prst="rect">
            <a:avLst/>
          </a:prstGeom>
        </p:spPr>
        <p:txBody>
          <a:bodyPr/>
          <a:lstStyle>
            <a:lvl1pPr algn="ctr" defTabSz="761970" rtl="0" eaLnBrk="1" latinLnBrk="0" hangingPunct="1">
              <a:spcBef>
                <a:spcPct val="0"/>
              </a:spcBef>
              <a:buNone/>
              <a:defRPr sz="3833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67"/>
              <a:t>Hydration Levels</a:t>
            </a:r>
            <a:endParaRPr lang="en-US" sz="3667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755316" y="1251323"/>
            <a:ext cx="2418438" cy="37905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6655" rIns="0" bIns="0" anchor="ctr">
            <a:spAutoFit/>
          </a:bodyPr>
          <a:lstStyle/>
          <a:p>
            <a:pPr marL="345506" indent="-345506" eaLnBrk="1">
              <a:lnSpc>
                <a:spcPct val="87000"/>
              </a:lnSpc>
              <a:buClr>
                <a:srgbClr val="000000"/>
              </a:buClr>
              <a:buSzPct val="100000"/>
              <a:buFont typeface="Arial"/>
              <a:buChar char="•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US" sz="2116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12 volunteers</a:t>
            </a:r>
          </a:p>
          <a:p>
            <a:pPr marL="345506" indent="-345506" eaLnBrk="1">
              <a:lnSpc>
                <a:spcPct val="87000"/>
              </a:lnSpc>
              <a:buClr>
                <a:srgbClr val="000000"/>
              </a:buClr>
              <a:buSzPct val="100000"/>
              <a:buFont typeface="Arial"/>
              <a:buChar char="•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US" sz="2116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5 motion types:</a:t>
            </a:r>
          </a:p>
          <a:p>
            <a:pPr marL="904554" lvl="1" indent="-345506" eaLnBrk="1">
              <a:lnSpc>
                <a:spcPct val="87000"/>
              </a:lnSpc>
              <a:buClr>
                <a:srgbClr val="000000"/>
              </a:buClr>
              <a:buSzPct val="100000"/>
              <a:buFont typeface="Arial"/>
              <a:buChar char="•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US" sz="2116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2 Still</a:t>
            </a:r>
          </a:p>
          <a:p>
            <a:pPr marL="904554" lvl="1" indent="-345506" eaLnBrk="1">
              <a:lnSpc>
                <a:spcPct val="87000"/>
              </a:lnSpc>
              <a:buClr>
                <a:srgbClr val="000000"/>
              </a:buClr>
              <a:buSzPct val="100000"/>
              <a:buFont typeface="Arial"/>
              <a:buChar char="•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US" sz="2116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Nod</a:t>
            </a:r>
          </a:p>
          <a:p>
            <a:pPr marL="904554" lvl="1" indent="-345506" eaLnBrk="1">
              <a:lnSpc>
                <a:spcPct val="87000"/>
              </a:lnSpc>
              <a:buClr>
                <a:srgbClr val="000000"/>
              </a:buClr>
              <a:buSzPct val="100000"/>
              <a:buFont typeface="Arial"/>
              <a:buChar char="•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US" sz="2116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Shake</a:t>
            </a:r>
          </a:p>
          <a:p>
            <a:pPr marL="904554" lvl="1" indent="-345506" eaLnBrk="1">
              <a:lnSpc>
                <a:spcPct val="87000"/>
              </a:lnSpc>
              <a:buClr>
                <a:srgbClr val="000000"/>
              </a:buClr>
              <a:buSzPct val="100000"/>
              <a:buFont typeface="Arial"/>
              <a:buChar char="•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US" sz="2116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Free</a:t>
            </a:r>
          </a:p>
          <a:p>
            <a:pPr marL="345506" indent="-345506" eaLnBrk="1">
              <a:lnSpc>
                <a:spcPct val="87000"/>
              </a:lnSpc>
              <a:buClr>
                <a:srgbClr val="000000"/>
              </a:buClr>
              <a:buSzPct val="100000"/>
              <a:buFont typeface="Arial"/>
              <a:buChar char="•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US" sz="2116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Duration:</a:t>
            </a:r>
          </a:p>
          <a:p>
            <a:pPr marL="904554" lvl="1" indent="-345506" eaLnBrk="1">
              <a:lnSpc>
                <a:spcPct val="87000"/>
              </a:lnSpc>
              <a:buClr>
                <a:srgbClr val="000000"/>
              </a:buClr>
              <a:buSzPct val="100000"/>
              <a:buFont typeface="Arial"/>
              <a:buChar char="•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US" sz="2116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5-15 s/min</a:t>
            </a:r>
          </a:p>
          <a:p>
            <a:pPr marL="904554" lvl="1" indent="-345506" eaLnBrk="1">
              <a:lnSpc>
                <a:spcPct val="87000"/>
              </a:lnSpc>
              <a:buClr>
                <a:srgbClr val="000000"/>
              </a:buClr>
              <a:buSzPct val="100000"/>
              <a:buFont typeface="Arial"/>
              <a:buChar char="•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endParaRPr lang="en-US" sz="605" dirty="0">
              <a:solidFill>
                <a:schemeClr val="tx1">
                  <a:lumMod val="75000"/>
                  <a:lumOff val="25000"/>
                </a:schemeClr>
              </a:solidFill>
              <a:ea typeface="ＭＳ Ｐゴシック" charset="0"/>
              <a:cs typeface="ＭＳ Ｐゴシック" charset="0"/>
            </a:endParaRPr>
          </a:p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US" sz="2116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Effect: </a:t>
            </a:r>
          </a:p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US" sz="2116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roughly 0.7-1% volume loss per 1mm/min increase in motion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058907" y="5335876"/>
            <a:ext cx="4376222" cy="2292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6655" rIns="0" bIns="0" anchor="ctr">
            <a:spAutoFit/>
          </a:bodyPr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US" sz="1511" i="1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</a:rPr>
              <a:t>Reuter, et al., </a:t>
            </a:r>
            <a:r>
              <a:rPr lang="en-US" sz="1511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</a:rPr>
              <a:t>NeuroImage</a:t>
            </a:r>
            <a:r>
              <a:rPr lang="en-US" sz="1511" i="1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</a:rPr>
              <a:t> 2014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49275" y="89647"/>
            <a:ext cx="8042276" cy="677608"/>
          </a:xfrm>
          <a:prstGeom prst="rect">
            <a:avLst/>
          </a:prstGeom>
        </p:spPr>
        <p:txBody>
          <a:bodyPr/>
          <a:lstStyle>
            <a:lvl1pPr algn="ctr" defTabSz="761970" rtl="0" eaLnBrk="1" latinLnBrk="0" hangingPunct="1">
              <a:spcBef>
                <a:spcPct val="0"/>
              </a:spcBef>
              <a:buNone/>
              <a:defRPr sz="3833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67" dirty="0"/>
              <a:t>Motion Biases GM Estimates</a:t>
            </a:r>
          </a:p>
        </p:txBody>
      </p: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3894437" y="1278797"/>
            <a:ext cx="4376222" cy="3651650"/>
            <a:chOff x="2370931" y="1495425"/>
            <a:chExt cx="5791200" cy="4831649"/>
          </a:xfrm>
        </p:grpSpPr>
        <p:pic>
          <p:nvPicPr>
            <p:cNvPr id="13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931" y="1495425"/>
              <a:ext cx="5789471" cy="482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931" y="1495425"/>
              <a:ext cx="5791200" cy="4829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931" y="1495425"/>
              <a:ext cx="5791200" cy="4831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344" y="1302790"/>
            <a:ext cx="4375022" cy="364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4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Still to come …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83236" y="978892"/>
            <a:ext cx="6626713" cy="268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40005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99000"/>
              <a:buFont typeface="Arial" charset="0"/>
              <a:buChar char="•"/>
            </a:pPr>
            <a:endParaRPr lang="en-GB" altLang="en-US" sz="2418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lvl="2" indent="0"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99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Common warps (non-linear)</a:t>
            </a:r>
          </a:p>
          <a:p>
            <a:pPr lvl="2" indent="0"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99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Optimized intracranial volume estimation</a:t>
            </a:r>
          </a:p>
          <a:p>
            <a:pPr lvl="2" indent="0"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99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Joint intensity normalization</a:t>
            </a:r>
          </a:p>
          <a:p>
            <a:pPr lvl="2" indent="0"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99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New thickness computation</a:t>
            </a:r>
          </a:p>
          <a:p>
            <a:pPr lvl="2" indent="0"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99000"/>
              <a:buFont typeface="Arial" charset="0"/>
              <a:buChar char="•"/>
            </a:pPr>
            <a:r>
              <a:rPr lang="en-GB" altLang="en-US" sz="211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Joint spherical registration</a:t>
            </a:r>
          </a:p>
          <a:p>
            <a:pPr lvl="2" indent="0"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99000"/>
              <a:buFont typeface="Arial" charset="0"/>
              <a:buChar char="•"/>
            </a:pPr>
            <a:endParaRPr lang="en-GB" altLang="en-US" sz="2116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43743" y="3490901"/>
            <a:ext cx="7255315" cy="69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 marL="339725" indent="-339725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rgbClr val="000000"/>
              </a:buClr>
              <a:buSzPct val="100000"/>
              <a:buNone/>
            </a:pPr>
            <a:r>
              <a:rPr lang="en-GB" altLang="en-US" sz="2116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http://freesurfer.net/fswiki/</a:t>
            </a:r>
            <a:r>
              <a:rPr lang="en-GB" altLang="en-US" sz="2116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LongitudinalProcessing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755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Longitudinal Tutorial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72661" y="1036473"/>
            <a:ext cx="8313683" cy="4229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 marL="514350" indent="-514350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99000"/>
              <a:buFont typeface="Arial" charset="0"/>
              <a:buAutoNum type="arabicPeriod"/>
            </a:pPr>
            <a:r>
              <a:rPr lang="en-GB" altLang="en-US" sz="241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How to process longitudinal data</a:t>
            </a:r>
          </a:p>
          <a:p>
            <a:pPr lvl="1"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99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Three stages: CROSS, BASE, LONG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99000"/>
              <a:buFont typeface="Arial" charset="0"/>
              <a:buAutoNum type="arabicPeriod"/>
            </a:pPr>
            <a:r>
              <a:rPr lang="en-GB" altLang="en-US" sz="241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Post-processing (statistical analysis):</a:t>
            </a:r>
            <a:endParaRPr lang="en-GB" altLang="en-US" sz="2116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lvl="1"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99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(</a:t>
            </a:r>
            <a:r>
              <a:rPr lang="en-GB" altLang="en-US" sz="211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</a:t>
            </a: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 compute atrophy rate within each subject</a:t>
            </a:r>
          </a:p>
          <a:p>
            <a:pPr lvl="1"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99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(ii) group analysis (average rates, compare)</a:t>
            </a:r>
          </a:p>
          <a:p>
            <a:pPr lvl="1"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99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here: two time points, rate or percent change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99000"/>
              <a:buFont typeface="Arial" charset="0"/>
              <a:buAutoNum type="arabicPeriod"/>
            </a:pPr>
            <a:r>
              <a:rPr lang="en-GB" altLang="en-US" sz="241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Manual Edits</a:t>
            </a:r>
          </a:p>
          <a:p>
            <a:pPr lvl="1"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99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Start in CROSS, do BASE, then LONGs should be fixed automatically</a:t>
            </a:r>
          </a:p>
          <a:p>
            <a:pPr lvl="1"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99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Often it is enough to just edit the BASE</a:t>
            </a:r>
          </a:p>
          <a:p>
            <a:pPr lvl="1"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99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See </a:t>
            </a: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http://freesurfer.net/fswiki/LongitudinalEdits</a:t>
            </a: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</a:p>
          <a:p>
            <a:pPr lvl="1"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99000"/>
              <a:buNone/>
            </a:pPr>
            <a:endParaRPr lang="en-GB" altLang="en-US" sz="2116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626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Longitudinal Tutorial</a:t>
            </a:r>
          </a:p>
        </p:txBody>
      </p:sp>
      <p:pic>
        <p:nvPicPr>
          <p:cNvPr id="3" name="Picture 3" descr="ex-long-fit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88" y="1187626"/>
            <a:ext cx="4838076" cy="362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80840" y="1659077"/>
            <a:ext cx="2598382" cy="268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 marL="90488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908"/>
              </a:spcAft>
              <a:buClr>
                <a:schemeClr val="tx1"/>
              </a:buClr>
              <a:buSzPct val="99000"/>
              <a:buFont typeface="Arial" charset="0"/>
              <a:buChar char="•"/>
            </a:pPr>
            <a:r>
              <a:rPr lang="en-GB" altLang="en-US" sz="211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Temporal Average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908"/>
              </a:spcAft>
              <a:buClr>
                <a:schemeClr val="tx1"/>
              </a:buClr>
              <a:buSzPct val="99000"/>
              <a:buFont typeface="Arial" charset="0"/>
              <a:buChar char="•"/>
            </a:pPr>
            <a:r>
              <a:rPr lang="en-GB" altLang="en-US" sz="211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Rate of Change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908"/>
              </a:spcAft>
              <a:buClr>
                <a:schemeClr val="tx1"/>
              </a:buClr>
              <a:buSzPct val="99000"/>
              <a:buFont typeface="Arial" charset="0"/>
              <a:buChar char="•"/>
            </a:pPr>
            <a:r>
              <a:rPr lang="en-GB" altLang="en-US" sz="211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Percent Change   (w.r.t. time 1)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908"/>
              </a:spcAft>
              <a:buClr>
                <a:schemeClr val="tx1"/>
              </a:buClr>
              <a:buSzPct val="99000"/>
              <a:buFont typeface="Arial" charset="0"/>
              <a:buChar char="•"/>
            </a:pPr>
            <a:r>
              <a:rPr lang="en-GB" altLang="en-US" sz="211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Symmetrized Percent Change (w.r.t. temp. avg.)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99000"/>
              <a:buFont typeface="Arial" charset="0"/>
              <a:buChar char="•"/>
            </a:pPr>
            <a:endParaRPr lang="en-GB" altLang="en-US" sz="2116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lvl="1"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99000"/>
              <a:buNone/>
            </a:pPr>
            <a:endParaRPr lang="en-GB" altLang="en-US" sz="2116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62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scatter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17" y="1108800"/>
            <a:ext cx="2349357" cy="313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t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7" y="1108800"/>
            <a:ext cx="2349358" cy="313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down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207" y="1108800"/>
            <a:ext cx="2349357" cy="313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up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430" y="1108800"/>
            <a:ext cx="2349357" cy="313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49275" y="89647"/>
            <a:ext cx="8042276" cy="677608"/>
          </a:xfrm>
          <a:prstGeom prst="rect">
            <a:avLst/>
          </a:prstGeom>
        </p:spPr>
        <p:txBody>
          <a:bodyPr/>
          <a:lstStyle>
            <a:lvl1pPr algn="ctr" defTabSz="761970" rtl="0" eaLnBrk="1" latinLnBrk="0" hangingPunct="1">
              <a:spcBef>
                <a:spcPct val="0"/>
              </a:spcBef>
              <a:buNone/>
              <a:defRPr sz="3833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67" dirty="0"/>
              <a:t>Example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449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2tp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33" y="1080788"/>
            <a:ext cx="2370378" cy="315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2tp-means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33" y="1080788"/>
            <a:ext cx="2370378" cy="315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2tp-lines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736" y="1080788"/>
            <a:ext cx="2370378" cy="315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2tp-pc1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6" y="1080788"/>
            <a:ext cx="2370379" cy="315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49275" y="89647"/>
            <a:ext cx="8042276" cy="677608"/>
          </a:xfrm>
          <a:prstGeom prst="rect">
            <a:avLst/>
          </a:prstGeom>
        </p:spPr>
        <p:txBody>
          <a:bodyPr/>
          <a:lstStyle>
            <a:lvl1pPr algn="ctr" defTabSz="761970" rtl="0" eaLnBrk="1" latinLnBrk="0" hangingPunct="1">
              <a:spcBef>
                <a:spcPct val="0"/>
              </a:spcBef>
              <a:buNone/>
              <a:defRPr sz="3833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67" dirty="0"/>
              <a:t>Example 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124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Challenges in Longitudinal Designs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49275" y="1033934"/>
            <a:ext cx="7659303" cy="405194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15231" rIns="0" bIns="0"/>
          <a:lstStyle>
            <a:lvl1pPr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55613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55613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55613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55613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457200" indent="-457200" eaLnBrk="1">
              <a:lnSpc>
                <a:spcPct val="93000"/>
              </a:lnSpc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GB" sz="2116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Over-Regularization:</a:t>
            </a:r>
          </a:p>
          <a:p>
            <a:pPr lvl="1" eaLnBrk="1">
              <a:lnSpc>
                <a:spcPct val="93000"/>
              </a:lnSpc>
              <a:spcAft>
                <a:spcPts val="548"/>
              </a:spcAft>
              <a:buClr>
                <a:schemeClr val="tx1"/>
              </a:buClr>
              <a:buSzPct val="100000"/>
              <a:buFont typeface="Arial" charset="0"/>
              <a:buChar char="•"/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Temporal smoothing</a:t>
            </a:r>
          </a:p>
          <a:p>
            <a:pPr lvl="1" eaLnBrk="1">
              <a:lnSpc>
                <a:spcPct val="93000"/>
              </a:lnSpc>
              <a:spcAft>
                <a:spcPts val="1001"/>
              </a:spcAft>
              <a:buClr>
                <a:schemeClr val="tx1"/>
              </a:buClr>
              <a:buSzPct val="100000"/>
              <a:buFont typeface="Arial" charset="0"/>
              <a:buChar char="•"/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Non-linear warps</a:t>
            </a:r>
          </a:p>
          <a:p>
            <a:pPr marL="691012" lvl="1" indent="-345506" eaLnBrk="1">
              <a:lnSpc>
                <a:spcPct val="93000"/>
              </a:lnSpc>
              <a:spcAft>
                <a:spcPts val="1001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Potentially underestimating change</a:t>
            </a:r>
          </a:p>
          <a:p>
            <a:pPr marL="388694" indent="-388694" eaLnBrk="1">
              <a:lnSpc>
                <a:spcPct val="93000"/>
              </a:lnSpc>
              <a:spcAft>
                <a:spcPts val="548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GB" sz="2116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Bias</a:t>
            </a:r>
            <a:endParaRPr lang="en-GB" sz="136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lvl="1" eaLnBrk="1">
              <a:lnSpc>
                <a:spcPct val="88000"/>
              </a:lnSpc>
              <a:spcAft>
                <a:spcPts val="548"/>
              </a:spcAft>
              <a:buClr>
                <a:schemeClr val="tx1"/>
              </a:buClr>
              <a:buSzPct val="100000"/>
              <a:buFont typeface="Arial" charset="0"/>
              <a:buChar char="•"/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Interpolation Asymmetries </a:t>
            </a:r>
            <a:r>
              <a:rPr lang="en-GB" sz="136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[</a:t>
            </a:r>
            <a:r>
              <a:rPr lang="en-GB" sz="13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Yushkevich</a:t>
            </a:r>
            <a:r>
              <a:rPr lang="en-GB" sz="136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et al. 2010]</a:t>
            </a:r>
          </a:p>
          <a:p>
            <a:pPr lvl="1" eaLnBrk="1">
              <a:lnSpc>
                <a:spcPct val="88000"/>
              </a:lnSpc>
              <a:spcAft>
                <a:spcPts val="548"/>
              </a:spcAft>
              <a:buClr>
                <a:schemeClr val="tx1"/>
              </a:buClr>
              <a:buSzPct val="100000"/>
              <a:buFont typeface="Arial" charset="0"/>
              <a:buChar char="•"/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Asymmetric Information Transfer</a:t>
            </a:r>
          </a:p>
          <a:p>
            <a:pPr marL="691012" lvl="1" indent="-345506" eaLnBrk="1">
              <a:lnSpc>
                <a:spcPct val="88000"/>
              </a:lnSpc>
              <a:spcAft>
                <a:spcPts val="548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Often overestimating change</a:t>
            </a:r>
          </a:p>
          <a:p>
            <a:pPr marL="388694" indent="-388694" eaLnBrk="1">
              <a:lnSpc>
                <a:spcPct val="93000"/>
              </a:lnSpc>
              <a:spcAft>
                <a:spcPts val="548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GB" sz="2116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Limited designs:</a:t>
            </a:r>
          </a:p>
          <a:p>
            <a:pPr lvl="1" eaLnBrk="1">
              <a:lnSpc>
                <a:spcPct val="93000"/>
              </a:lnSpc>
              <a:spcAft>
                <a:spcPts val="548"/>
              </a:spcAft>
              <a:buClr>
                <a:schemeClr val="tx1"/>
              </a:buClr>
              <a:buSzPct val="100000"/>
              <a:buFont typeface="Arial" charset="0"/>
              <a:buChar char="•"/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Only 2 time points</a:t>
            </a:r>
          </a:p>
          <a:p>
            <a:pPr lvl="1" eaLnBrk="1">
              <a:lnSpc>
                <a:spcPct val="93000"/>
              </a:lnSpc>
              <a:spcAft>
                <a:spcPts val="548"/>
              </a:spcAft>
              <a:buClr>
                <a:schemeClr val="tx1"/>
              </a:buClr>
              <a:buSzPct val="100000"/>
              <a:buFont typeface="Arial" charset="0"/>
              <a:buChar char="•"/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Special purposes (e.g. only surfaces, WM/GM)</a:t>
            </a:r>
          </a:p>
          <a:p>
            <a:pPr marL="345506" lvl="1" indent="0" eaLnBrk="1">
              <a:lnSpc>
                <a:spcPct val="88000"/>
              </a:lnSpc>
              <a:spcAft>
                <a:spcPts val="548"/>
              </a:spcAft>
              <a:buClr>
                <a:schemeClr val="tx1"/>
              </a:buClr>
              <a:buSzPct val="100000"/>
              <a:defRPr/>
            </a:pPr>
            <a:endParaRPr lang="en-GB" sz="2116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20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How can it be done?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73752" y="5335876"/>
            <a:ext cx="3829784" cy="22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26655" rIns="0" bIns="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8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 sz="151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Reuter et al. </a:t>
            </a:r>
            <a:r>
              <a:rPr lang="en-US" altLang="en-US" sz="151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NeuroImage</a:t>
            </a:r>
            <a:r>
              <a:rPr lang="en-US" altLang="en-US" sz="151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2011 &amp; 2012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32438" y="1271259"/>
            <a:ext cx="7342195" cy="376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814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Stay </a:t>
            </a:r>
            <a:r>
              <a:rPr lang="en-GB" altLang="en-US" sz="2116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unbiased</a:t>
            </a: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with respect to any specific time point 			by </a:t>
            </a:r>
            <a:r>
              <a:rPr lang="en-GB" altLang="en-US" sz="2116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treating all the same</a:t>
            </a:r>
          </a:p>
          <a:p>
            <a:pPr eaLnBrk="1">
              <a:lnSpc>
                <a:spcPct val="88000"/>
              </a:lnSpc>
              <a:spcBef>
                <a:spcPct val="0"/>
              </a:spcBef>
              <a:spcAft>
                <a:spcPts val="1814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Create a within subject </a:t>
            </a:r>
            <a:r>
              <a:rPr lang="en-GB" altLang="en-US" sz="2116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template</a:t>
            </a: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(base) as an </a:t>
            </a:r>
            <a:r>
              <a:rPr lang="en-GB" altLang="en-US" sz="2116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initial </a:t>
            </a: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		</a:t>
            </a:r>
            <a:r>
              <a:rPr lang="en-GB" altLang="en-US" sz="2116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guess</a:t>
            </a: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for segmentation and reconstruction</a:t>
            </a:r>
          </a:p>
          <a:p>
            <a:pPr marL="0" lvl="1" indent="0" eaLnBrk="1">
              <a:lnSpc>
                <a:spcPct val="88000"/>
              </a:lnSpc>
              <a:spcBef>
                <a:spcPct val="0"/>
              </a:spcBef>
              <a:spcAft>
                <a:spcPts val="1814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GB" altLang="en-US" sz="2116" i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Initialize</a:t>
            </a:r>
            <a:r>
              <a:rPr lang="en-GB" altLang="en-US" sz="211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each time point with the template to </a:t>
            </a:r>
            <a:r>
              <a:rPr lang="en-GB" altLang="en-US" sz="2116" u="sng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reduce </a:t>
            </a:r>
            <a:r>
              <a:rPr lang="en-GB" altLang="en-US" sz="211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		</a:t>
            </a:r>
            <a:r>
              <a:rPr lang="en-GB" altLang="en-US" sz="2116" u="sng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variability</a:t>
            </a:r>
            <a:r>
              <a:rPr lang="en-GB" altLang="en-US" sz="211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in the optimization process </a:t>
            </a:r>
          </a:p>
          <a:p>
            <a:pPr marL="0" lvl="1" indent="0" eaLnBrk="1">
              <a:lnSpc>
                <a:spcPct val="88000"/>
              </a:lnSpc>
              <a:spcBef>
                <a:spcPct val="0"/>
              </a:spcBef>
              <a:spcAft>
                <a:spcPts val="1814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For this we need a </a:t>
            </a:r>
            <a:r>
              <a:rPr lang="en-GB" altLang="en-US" sz="2116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robust registration</a:t>
            </a: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(rigid) 					and </a:t>
            </a:r>
            <a:r>
              <a:rPr lang="en-GB" altLang="en-US" sz="2116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template estimation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64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Robust Registration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73752" y="5335876"/>
            <a:ext cx="3829784" cy="22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26655" rIns="0" bIns="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en-US" altLang="en-US" sz="151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Reuter, Rosas, </a:t>
            </a:r>
            <a:r>
              <a:rPr lang="en-US" altLang="en-US" sz="151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Fischl</a:t>
            </a:r>
            <a:r>
              <a:rPr lang="en-US" altLang="en-US" sz="151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</a:t>
            </a:r>
            <a:r>
              <a:rPr lang="en-US" altLang="en-US" sz="151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NeuroImage</a:t>
            </a:r>
            <a:r>
              <a:rPr lang="en-US" altLang="en-US" sz="1511" i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2010</a:t>
            </a:r>
            <a:endParaRPr lang="en-US" altLang="en-US" sz="1511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346816" y="1134842"/>
            <a:ext cx="6626713" cy="414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88000"/>
              </a:lnSpc>
              <a:spcBef>
                <a:spcPct val="0"/>
              </a:spcBef>
              <a:spcAft>
                <a:spcPts val="907"/>
              </a:spcAft>
              <a:buClr>
                <a:schemeClr val="tx1"/>
              </a:buClr>
              <a:buSzPct val="100000"/>
              <a:buNone/>
            </a:pPr>
            <a:r>
              <a:rPr lang="en-GB" altLang="en-US" sz="2116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Goal</a:t>
            </a: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Highly accurate inverse consistent registrations</a:t>
            </a:r>
          </a:p>
          <a:p>
            <a:pPr eaLnBrk="1">
              <a:lnSpc>
                <a:spcPct val="88000"/>
              </a:lnSpc>
              <a:spcBef>
                <a:spcPct val="0"/>
              </a:spcBef>
              <a:spcAft>
                <a:spcPts val="907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the </a:t>
            </a:r>
            <a:r>
              <a:rPr lang="en-GB" altLang="en-US" sz="2116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presence</a:t>
            </a: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of:</a:t>
            </a:r>
          </a:p>
          <a:p>
            <a:pPr lvl="1" eaLnBrk="1">
              <a:lnSpc>
                <a:spcPct val="88000"/>
              </a:lnSpc>
              <a:spcBef>
                <a:spcPct val="0"/>
              </a:spcBef>
              <a:spcAft>
                <a:spcPts val="907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Noise</a:t>
            </a:r>
          </a:p>
          <a:p>
            <a:pPr lvl="1" eaLnBrk="1">
              <a:lnSpc>
                <a:spcPct val="88000"/>
              </a:lnSpc>
              <a:spcBef>
                <a:spcPct val="0"/>
              </a:spcBef>
              <a:spcAft>
                <a:spcPts val="907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Gradient non-</a:t>
            </a:r>
            <a:r>
              <a:rPr lang="en-GB" altLang="en-US" sz="2116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linearities</a:t>
            </a:r>
            <a:endParaRPr lang="en-GB" altLang="en-US" sz="2116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>
              <a:lnSpc>
                <a:spcPct val="88000"/>
              </a:lnSpc>
              <a:spcBef>
                <a:spcPct val="0"/>
              </a:spcBef>
              <a:spcAft>
                <a:spcPts val="907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Movement: jaw, tongue, neck, eye, scalp ...</a:t>
            </a:r>
          </a:p>
          <a:p>
            <a:pPr lvl="1" eaLnBrk="1">
              <a:lnSpc>
                <a:spcPct val="88000"/>
              </a:lnSpc>
              <a:spcBef>
                <a:spcPct val="0"/>
              </a:spcBef>
              <a:spcAft>
                <a:spcPts val="907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Cropping</a:t>
            </a:r>
          </a:p>
          <a:p>
            <a:pPr lvl="1" eaLnBrk="1">
              <a:lnSpc>
                <a:spcPct val="88000"/>
              </a:lnSpc>
              <a:spcBef>
                <a:spcPct val="0"/>
              </a:spcBef>
              <a:spcAft>
                <a:spcPts val="907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Atrophy (or other longitudinal change)</a:t>
            </a:r>
          </a:p>
          <a:p>
            <a:pPr eaLnBrk="1">
              <a:lnSpc>
                <a:spcPct val="88000"/>
              </a:lnSpc>
              <a:spcBef>
                <a:spcPct val="0"/>
              </a:spcBef>
              <a:spcAft>
                <a:spcPts val="907"/>
              </a:spcAft>
              <a:buClr>
                <a:schemeClr val="tx1"/>
              </a:buClr>
              <a:buSzPct val="100000"/>
              <a:buNone/>
            </a:pPr>
            <a:r>
              <a:rPr lang="en-GB" altLang="en-US" sz="2116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need:</a:t>
            </a:r>
          </a:p>
          <a:p>
            <a:pPr eaLnBrk="1">
              <a:lnSpc>
                <a:spcPct val="88000"/>
              </a:lnSpc>
              <a:spcBef>
                <a:spcPct val="0"/>
              </a:spcBef>
              <a:spcAft>
                <a:spcPts val="907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116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Inverse consistency </a:t>
            </a:r>
            <a:r>
              <a:rPr lang="en-US" altLang="en-US" sz="211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keep registration </a:t>
            </a:r>
            <a:r>
              <a:rPr lang="en-US" altLang="en-US" sz="2116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unbiased</a:t>
            </a:r>
            <a:r>
              <a:rPr lang="ar-SA" altLang="en-US" sz="211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‏</a:t>
            </a:r>
            <a:endParaRPr lang="en-US" altLang="en-US" sz="2116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>
              <a:lnSpc>
                <a:spcPct val="88000"/>
              </a:lnSpc>
              <a:spcBef>
                <a:spcPct val="0"/>
              </a:spcBef>
              <a:spcAft>
                <a:spcPts val="907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altLang="en-US" sz="211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en-US" sz="2116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Robust statistics </a:t>
            </a: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GB" altLang="en-US" sz="2116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reduce</a:t>
            </a: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influence of outliers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18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4412</TotalTime>
  <Words>1586</Words>
  <Application>Microsoft Macintosh PowerPoint</Application>
  <PresentationFormat>On-screen Show (16:10)</PresentationFormat>
  <Paragraphs>345</Paragraphs>
  <Slides>45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News Gothic MT</vt:lpstr>
      <vt:lpstr>Times New Roman</vt:lpstr>
      <vt:lpstr>Wingdings</vt:lpstr>
      <vt:lpstr>Wingdings 2</vt:lpstr>
      <vt:lpstr>Breeze</vt:lpstr>
      <vt:lpstr>Equation</vt:lpstr>
      <vt:lpstr>PowerPoint Presentation</vt:lpstr>
      <vt:lpstr>What can we do with FreeSurfer?</vt:lpstr>
      <vt:lpstr>Neurodegenerative disease:</vt:lpstr>
      <vt:lpstr>We'd like to:</vt:lpstr>
      <vt:lpstr>PowerPoint Presentation</vt:lpstr>
      <vt:lpstr>PowerPoint Presentation</vt:lpstr>
      <vt:lpstr>Challenges in Longitudinal Designs</vt:lpstr>
      <vt:lpstr>How can it be done?</vt:lpstr>
      <vt:lpstr>Robust Registration</vt:lpstr>
      <vt:lpstr>Robust Registration</vt:lpstr>
      <vt:lpstr>Robust Registration</vt:lpstr>
      <vt:lpstr>Robust Registration</vt:lpstr>
      <vt:lpstr>Robust Registration</vt:lpstr>
      <vt:lpstr>Robust Registration</vt:lpstr>
      <vt:lpstr>Robust Registration</vt:lpstr>
      <vt:lpstr>Robust Registration</vt:lpstr>
      <vt:lpstr>Robust Template Estimation</vt:lpstr>
      <vt:lpstr>Challenges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(i) Interpolation Asymmetries (Bias)</vt:lpstr>
      <vt:lpstr>PowerPoint Presentation</vt:lpstr>
      <vt:lpstr>PowerPoint Presentation</vt:lpstr>
      <vt:lpstr>(ii) Asymmetric Information Transfer</vt:lpstr>
      <vt:lpstr>Review the central ideas</vt:lpstr>
      <vt:lpstr>Improved Surface Placement</vt:lpstr>
      <vt:lpstr>Test-Retest Reliability</vt:lpstr>
      <vt:lpstr>Test-Retest Reliability</vt:lpstr>
      <vt:lpstr>Increased Power</vt:lpstr>
      <vt:lpstr>Huntington’s Disease (3 visits) (with D. Rosas)</vt:lpstr>
      <vt:lpstr>Huntington’s Disease (3 visits) (with D. Rosas)</vt:lpstr>
      <vt:lpstr>Robust Template for Initialization</vt:lpstr>
      <vt:lpstr>FreeSurfer Commands (recon-all)</vt:lpstr>
      <vt:lpstr>Directory Structure</vt:lpstr>
      <vt:lpstr>Single time point</vt:lpstr>
      <vt:lpstr>Final Remarks …</vt:lpstr>
      <vt:lpstr>Sources of Bias during Acquisition</vt:lpstr>
      <vt:lpstr>PowerPoint Presentation</vt:lpstr>
      <vt:lpstr>PowerPoint Presentation</vt:lpstr>
      <vt:lpstr>Still to come …</vt:lpstr>
      <vt:lpstr>Longitudinal Tutorial</vt:lpstr>
      <vt:lpstr>Longitudinal Tutorial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FreeSurfer  Regions-of-Interest (ROIs)</dc:title>
  <dc:subject/>
  <dc:creator>Martin Reuter</dc:creator>
  <cp:keywords/>
  <dc:description/>
  <cp:lastModifiedBy>Hoffmann, Malte</cp:lastModifiedBy>
  <cp:revision>243</cp:revision>
  <cp:lastPrinted>2016-08-09T12:51:35Z</cp:lastPrinted>
  <dcterms:created xsi:type="dcterms:W3CDTF">2014-04-25T13:33:48Z</dcterms:created>
  <dcterms:modified xsi:type="dcterms:W3CDTF">2019-04-02T15:00:22Z</dcterms:modified>
  <cp:category/>
</cp:coreProperties>
</file>