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135" r:id="rId1"/>
  </p:sldMasterIdLst>
  <p:notesMasterIdLst>
    <p:notesMasterId r:id="rId74"/>
  </p:notesMasterIdLst>
  <p:handoutMasterIdLst>
    <p:handoutMasterId r:id="rId75"/>
  </p:handoutMasterIdLst>
  <p:sldIdLst>
    <p:sldId id="256" r:id="rId2"/>
    <p:sldId id="329" r:id="rId3"/>
    <p:sldId id="300" r:id="rId4"/>
    <p:sldId id="257" r:id="rId5"/>
    <p:sldId id="301" r:id="rId6"/>
    <p:sldId id="336" r:id="rId7"/>
    <p:sldId id="339" r:id="rId8"/>
    <p:sldId id="342" r:id="rId9"/>
    <p:sldId id="341" r:id="rId10"/>
    <p:sldId id="302" r:id="rId11"/>
    <p:sldId id="303" r:id="rId12"/>
    <p:sldId id="304" r:id="rId13"/>
    <p:sldId id="306" r:id="rId14"/>
    <p:sldId id="307" r:id="rId15"/>
    <p:sldId id="308" r:id="rId16"/>
    <p:sldId id="309" r:id="rId17"/>
    <p:sldId id="310" r:id="rId18"/>
    <p:sldId id="311" r:id="rId19"/>
    <p:sldId id="271" r:id="rId20"/>
    <p:sldId id="316" r:id="rId21"/>
    <p:sldId id="328" r:id="rId22"/>
    <p:sldId id="335" r:id="rId23"/>
    <p:sldId id="274" r:id="rId24"/>
    <p:sldId id="275" r:id="rId25"/>
    <p:sldId id="343" r:id="rId26"/>
    <p:sldId id="344" r:id="rId27"/>
    <p:sldId id="312" r:id="rId28"/>
    <p:sldId id="279" r:id="rId29"/>
    <p:sldId id="315" r:id="rId30"/>
    <p:sldId id="282" r:id="rId31"/>
    <p:sldId id="283" r:id="rId32"/>
    <p:sldId id="325" r:id="rId33"/>
    <p:sldId id="290" r:id="rId34"/>
    <p:sldId id="320" r:id="rId35"/>
    <p:sldId id="285" r:id="rId36"/>
    <p:sldId id="286" r:id="rId37"/>
    <p:sldId id="337" r:id="rId38"/>
    <p:sldId id="288" r:id="rId39"/>
    <p:sldId id="289" r:id="rId40"/>
    <p:sldId id="296" r:id="rId41"/>
    <p:sldId id="338" r:id="rId42"/>
    <p:sldId id="297" r:id="rId43"/>
    <p:sldId id="321" r:id="rId44"/>
    <p:sldId id="299" r:id="rId45"/>
    <p:sldId id="324" r:id="rId46"/>
    <p:sldId id="318" r:id="rId47"/>
    <p:sldId id="334" r:id="rId48"/>
    <p:sldId id="313" r:id="rId49"/>
    <p:sldId id="273" r:id="rId50"/>
    <p:sldId id="292" r:id="rId51"/>
    <p:sldId id="293" r:id="rId52"/>
    <p:sldId id="295" r:id="rId53"/>
    <p:sldId id="281" r:id="rId54"/>
    <p:sldId id="305" r:id="rId55"/>
    <p:sldId id="262" r:id="rId56"/>
    <p:sldId id="263" r:id="rId57"/>
    <p:sldId id="266" r:id="rId58"/>
    <p:sldId id="267" r:id="rId59"/>
    <p:sldId id="268" r:id="rId60"/>
    <p:sldId id="264" r:id="rId61"/>
    <p:sldId id="265" r:id="rId62"/>
    <p:sldId id="287" r:id="rId63"/>
    <p:sldId id="280" r:id="rId64"/>
    <p:sldId id="333" r:id="rId65"/>
    <p:sldId id="331" r:id="rId66"/>
    <p:sldId id="317" r:id="rId67"/>
    <p:sldId id="323" r:id="rId68"/>
    <p:sldId id="298" r:id="rId69"/>
    <p:sldId id="272" r:id="rId70"/>
    <p:sldId id="276" r:id="rId71"/>
    <p:sldId id="332" r:id="rId72"/>
    <p:sldId id="345" r:id="rId73"/>
  </p:sldIdLst>
  <p:sldSz cx="9144000" cy="6858000" type="screen4x3"/>
  <p:notesSz cx="7315200" cy="9601200"/>
  <p:defaultTextStyle>
    <a:defPPr>
      <a:defRPr lang="en-GB"/>
    </a:defPPr>
    <a:lvl1pPr algn="l" defTabSz="457200"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S PGothic" panose="020B0600070205080204" pitchFamily="34" charset="-128"/>
        <a:cs typeface="+mn-cs"/>
      </a:defRPr>
    </a:lvl1pPr>
    <a:lvl2pPr marL="742950" indent="-285750" algn="l" defTabSz="457200"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S PGothic" panose="020B0600070205080204" pitchFamily="34" charset="-128"/>
        <a:cs typeface="+mn-cs"/>
      </a:defRPr>
    </a:lvl2pPr>
    <a:lvl3pPr marL="1143000" indent="-228600" algn="l" defTabSz="457200"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S PGothic" panose="020B0600070205080204" pitchFamily="34" charset="-128"/>
        <a:cs typeface="+mn-cs"/>
      </a:defRPr>
    </a:lvl3pPr>
    <a:lvl4pPr marL="1600200" indent="-228600" algn="l" defTabSz="457200"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S PGothic" panose="020B0600070205080204" pitchFamily="34" charset="-128"/>
        <a:cs typeface="+mn-cs"/>
      </a:defRPr>
    </a:lvl4pPr>
    <a:lvl5pPr marL="2057400" indent="-228600" algn="l" defTabSz="457200"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bg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bg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bg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bg1"/>
        </a:solidFill>
        <a:latin typeface="Times New Roman"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bw"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8CD9B"/>
    <a:srgbClr val="000000"/>
    <a:srgbClr val="00FF00"/>
    <a:srgbClr val="FF0000"/>
    <a:srgbClr val="FFFF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451" autoAdjust="0"/>
  </p:normalViewPr>
  <p:slideViewPr>
    <p:cSldViewPr>
      <p:cViewPr varScale="1">
        <p:scale>
          <a:sx n="113" d="100"/>
          <a:sy n="113" d="100"/>
        </p:scale>
        <p:origin x="978" y="84"/>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66" d="100"/>
        <a:sy n="66" d="100"/>
      </p:scale>
      <p:origin x="0" y="-168"/>
    </p:cViewPr>
  </p:sorterViewPr>
  <p:notesViewPr>
    <p:cSldViewPr>
      <p:cViewPr varScale="1">
        <p:scale>
          <a:sx n="57" d="100"/>
          <a:sy n="57" d="100"/>
        </p:scale>
        <p:origin x="-2520"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537091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AutoShape 1"/>
          <p:cNvSpPr>
            <a:spLocks noChangeArrowheads="1"/>
          </p:cNvSpPr>
          <p:nvPr/>
        </p:nvSpPr>
        <p:spPr bwMode="auto">
          <a:xfrm>
            <a:off x="0" y="0"/>
            <a:ext cx="7315200" cy="9601200"/>
          </a:xfrm>
          <a:prstGeom prst="roundRect">
            <a:avLst>
              <a:gd name="adj" fmla="val 19"/>
            </a:avLst>
          </a:prstGeom>
          <a:solidFill>
            <a:srgbClr val="FFFFFF"/>
          </a:solidFill>
          <a:ln>
            <a:noFill/>
          </a:ln>
          <a:extLst>
            <a:ext uri="{91240B29-F687-4f45-9708-019B960494DF}">
              <a14:hiddenLine xmlns:a14="http://schemas.microsoft.com/office/drawing/2010/main" xmlns="" w="9360">
                <a:solidFill>
                  <a:srgbClr val="000000"/>
                </a:solidFill>
                <a:miter lim="800000"/>
                <a:headEnd/>
                <a:tailEnd/>
              </a14:hiddenLine>
            </a:ext>
          </a:extLst>
        </p:spPr>
        <p:txBody>
          <a:bodyPr wrap="none" anchor="ctr"/>
          <a:lstStyle/>
          <a:p>
            <a:endParaRPr lang="en-US" altLang="en-US"/>
          </a:p>
        </p:txBody>
      </p:sp>
      <p:sp>
        <p:nvSpPr>
          <p:cNvPr id="2051" name="AutoShape 2"/>
          <p:cNvSpPr>
            <a:spLocks noChangeArrowheads="1"/>
          </p:cNvSpPr>
          <p:nvPr/>
        </p:nvSpPr>
        <p:spPr bwMode="auto">
          <a:xfrm>
            <a:off x="0" y="0"/>
            <a:ext cx="7315200" cy="9601200"/>
          </a:xfrm>
          <a:prstGeom prst="roundRect">
            <a:avLst>
              <a:gd name="adj" fmla="val 19"/>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a:p>
        </p:txBody>
      </p:sp>
      <p:sp>
        <p:nvSpPr>
          <p:cNvPr id="2052" name="AutoShape 3"/>
          <p:cNvSpPr>
            <a:spLocks noChangeArrowheads="1"/>
          </p:cNvSpPr>
          <p:nvPr/>
        </p:nvSpPr>
        <p:spPr bwMode="auto">
          <a:xfrm>
            <a:off x="0" y="0"/>
            <a:ext cx="7315200" cy="9601200"/>
          </a:xfrm>
          <a:prstGeom prst="roundRect">
            <a:avLst>
              <a:gd name="adj" fmla="val 19"/>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a:p>
        </p:txBody>
      </p:sp>
      <p:sp>
        <p:nvSpPr>
          <p:cNvPr id="2053" name="AutoShape 4"/>
          <p:cNvSpPr>
            <a:spLocks noChangeArrowheads="1"/>
          </p:cNvSpPr>
          <p:nvPr/>
        </p:nvSpPr>
        <p:spPr bwMode="auto">
          <a:xfrm>
            <a:off x="0" y="0"/>
            <a:ext cx="7315200" cy="9601200"/>
          </a:xfrm>
          <a:prstGeom prst="roundRect">
            <a:avLst>
              <a:gd name="adj" fmla="val 19"/>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a:p>
        </p:txBody>
      </p:sp>
      <p:sp>
        <p:nvSpPr>
          <p:cNvPr id="2054" name="Text Box 5"/>
          <p:cNvSpPr txBox="1">
            <a:spLocks noChangeArrowheads="1"/>
          </p:cNvSpPr>
          <p:nvPr/>
        </p:nvSpPr>
        <p:spPr bwMode="auto">
          <a:xfrm>
            <a:off x="0" y="0"/>
            <a:ext cx="3168650" cy="48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a:p>
        </p:txBody>
      </p:sp>
      <p:sp>
        <p:nvSpPr>
          <p:cNvPr id="2055" name="Text Box 6"/>
          <p:cNvSpPr txBox="1">
            <a:spLocks noChangeArrowheads="1"/>
          </p:cNvSpPr>
          <p:nvPr/>
        </p:nvSpPr>
        <p:spPr bwMode="auto">
          <a:xfrm>
            <a:off x="4146550" y="0"/>
            <a:ext cx="3168650" cy="48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a:p>
        </p:txBody>
      </p:sp>
      <p:sp>
        <p:nvSpPr>
          <p:cNvPr id="2056" name="Rectangle 7"/>
          <p:cNvSpPr>
            <a:spLocks noGrp="1" noRot="1" noChangeAspect="1" noChangeArrowheads="1"/>
          </p:cNvSpPr>
          <p:nvPr>
            <p:ph type="sldImg"/>
          </p:nvPr>
        </p:nvSpPr>
        <p:spPr bwMode="auto">
          <a:xfrm>
            <a:off x="1258888" y="719138"/>
            <a:ext cx="4794250" cy="3594100"/>
          </a:xfrm>
          <a:prstGeom prst="rect">
            <a:avLst/>
          </a:prstGeom>
          <a:noFill/>
          <a:ln w="9360">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 name="Rectangle 8"/>
          <p:cNvSpPr>
            <a:spLocks noGrp="1" noChangeArrowheads="1"/>
          </p:cNvSpPr>
          <p:nvPr>
            <p:ph type="body"/>
          </p:nvPr>
        </p:nvSpPr>
        <p:spPr bwMode="auto">
          <a:xfrm>
            <a:off x="976313" y="4560888"/>
            <a:ext cx="5356225" cy="4314825"/>
          </a:xfrm>
          <a:prstGeom prst="rect">
            <a:avLst/>
          </a:prstGeom>
          <a:noFill/>
          <a:ln w="9525">
            <a:noFill/>
            <a:round/>
            <a:headEnd/>
            <a:tailEnd/>
          </a:ln>
          <a:effectLst/>
        </p:spPr>
        <p:txBody>
          <a:bodyPr vert="horz" wrap="square" lIns="96480" tIns="48240" rIns="96480" bIns="48240" numCol="1" anchor="t" anchorCtr="0" compatLnSpc="1">
            <a:prstTxWarp prst="textNoShape">
              <a:avLst/>
            </a:prstTxWarp>
          </a:bodyPr>
          <a:lstStyle/>
          <a:p>
            <a:pPr lvl="0"/>
            <a:endParaRPr lang="en-US" noProof="0"/>
          </a:p>
        </p:txBody>
      </p:sp>
      <p:sp>
        <p:nvSpPr>
          <p:cNvPr id="2058" name="Text Box 9"/>
          <p:cNvSpPr txBox="1">
            <a:spLocks noChangeArrowheads="1"/>
          </p:cNvSpPr>
          <p:nvPr/>
        </p:nvSpPr>
        <p:spPr bwMode="auto">
          <a:xfrm>
            <a:off x="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a:p>
        </p:txBody>
      </p:sp>
      <p:sp>
        <p:nvSpPr>
          <p:cNvPr id="3" name="Rectangle 10"/>
          <p:cNvSpPr>
            <a:spLocks noGrp="1" noChangeArrowheads="1"/>
          </p:cNvSpPr>
          <p:nvPr>
            <p:ph type="sldNum"/>
          </p:nvPr>
        </p:nvSpPr>
        <p:spPr bwMode="auto">
          <a:xfrm>
            <a:off x="4146550" y="9120188"/>
            <a:ext cx="3162300" cy="474662"/>
          </a:xfrm>
          <a:prstGeom prst="rect">
            <a:avLst/>
          </a:prstGeom>
          <a:noFill/>
          <a:ln w="9525">
            <a:noFill/>
            <a:round/>
            <a:headEnd/>
            <a:tailEnd/>
          </a:ln>
          <a:effectLst/>
        </p:spPr>
        <p:txBody>
          <a:bodyPr vert="horz" wrap="square" lIns="96480" tIns="48240" rIns="96480" bIns="48240" numCol="1" anchor="b" anchorCtr="0" compatLnSpc="1">
            <a:prstTxWarp prst="textNoShape">
              <a:avLst/>
            </a:prstTxWarp>
          </a:bodyPr>
          <a:lstStyle>
            <a:lvl1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defRPr>
            </a:lvl1pPr>
          </a:lstStyle>
          <a:p>
            <a:fld id="{8A72BD2A-E78B-455F-A4A5-242832F12136}" type="slidenum">
              <a:rPr lang="en-US" altLang="en-US"/>
              <a:pPr/>
              <a:t>‹#›</a:t>
            </a:fld>
            <a:endParaRPr lang="en-US" altLang="en-US"/>
          </a:p>
        </p:txBody>
      </p:sp>
    </p:spTree>
    <p:extLst>
      <p:ext uri="{BB962C8B-B14F-4D97-AF65-F5344CB8AC3E}">
        <p14:creationId xmlns:p14="http://schemas.microsoft.com/office/powerpoint/2010/main" val="2116341111"/>
      </p:ext>
    </p:extLst>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10" charset="0"/>
        <a:ea typeface="MS PGothic" pitchFamily="34" charset="-128"/>
        <a:cs typeface="MS PGothic" charset="0"/>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10" charset="0"/>
        <a:ea typeface="MS PGothic" pitchFamily="34" charset="-128"/>
        <a:cs typeface="MS PGothic" charset="0"/>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10" charset="0"/>
        <a:ea typeface="MS PGothic" pitchFamily="34" charset="-128"/>
        <a:cs typeface="MS PGothic" charset="0"/>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10" charset="0"/>
        <a:ea typeface="MS PGothic" pitchFamily="34" charset="-128"/>
        <a:cs typeface="MS PGothic" charset="0"/>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10"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099"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Look at reconstruction steps in depth</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Serves to familiarize with reconstruction steps for individual subject.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Important to be familiar with steps for intervention, QA, troubleshooting errors you may encounter.</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4100"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6273591-0D08-4C02-AA28-D6EF77691ADD}" type="slidenum">
              <a:rPr lang="en-US" altLang="en-US" sz="1200">
                <a:solidFill>
                  <a:srgbClr val="000000"/>
                </a:solidFill>
              </a:rPr>
              <a:pPr algn="r" eaLnBrk="1" hangingPunct="1">
                <a:buClrTx/>
                <a:buFontTx/>
                <a:buNone/>
              </a:pPr>
              <a:t>1</a:t>
            </a:fld>
            <a:endParaRPr lang="en-US" altLang="en-US" sz="120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4339"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Single dicom from T1 dicom series</a:t>
            </a:r>
          </a:p>
        </p:txBody>
      </p:sp>
      <p:sp>
        <p:nvSpPr>
          <p:cNvPr id="14340"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EB32B50-AE02-4A2B-9749-EDA8C33B953F}" type="slidenum">
              <a:rPr lang="en-US" altLang="en-US" sz="1200">
                <a:solidFill>
                  <a:srgbClr val="000000"/>
                </a:solidFill>
              </a:rPr>
              <a:pPr algn="r" eaLnBrk="1" hangingPunct="1">
                <a:buClrTx/>
                <a:buFontTx/>
                <a:buNone/>
              </a:pPr>
              <a:t>10</a:t>
            </a:fld>
            <a:endParaRPr lang="en-US" altLang="en-US" sz="120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6387"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Single dicom from T1 dicom series</a:t>
            </a:r>
          </a:p>
        </p:txBody>
      </p:sp>
      <p:sp>
        <p:nvSpPr>
          <p:cNvPr id="16388"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F9B80896-BE0E-449B-9BD6-4DC83994320B}" type="slidenum">
              <a:rPr lang="en-US" altLang="en-US" sz="1200">
                <a:solidFill>
                  <a:srgbClr val="000000"/>
                </a:solidFill>
              </a:rPr>
              <a:pPr algn="r" eaLnBrk="1" hangingPunct="1">
                <a:buClrTx/>
                <a:buFontTx/>
                <a:buNone/>
              </a:pPr>
              <a:t>11</a:t>
            </a:fld>
            <a:endParaRPr lang="en-US" altLang="en-US" sz="120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55FBC4E7-A537-4438-A6C5-88BEEA3A0D60}" type="slidenum">
              <a:rPr lang="en-US" altLang="en-US" sz="1200">
                <a:solidFill>
                  <a:srgbClr val="000000"/>
                </a:solidFill>
              </a:rPr>
              <a:pPr algn="r" eaLnBrk="1" hangingPunct="1">
                <a:buClrTx/>
                <a:buFontTx/>
                <a:buNone/>
              </a:pPr>
              <a:t>12</a:t>
            </a:fld>
            <a:endParaRPr lang="en-US" altLang="en-US" sz="1200">
              <a:solidFill>
                <a:srgbClr val="000000"/>
              </a:solidFill>
            </a:endParaRPr>
          </a:p>
        </p:txBody>
      </p:sp>
      <p:sp>
        <p:nvSpPr>
          <p:cNvPr id="20483"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20484"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FBE5239E-4B4E-4E8F-A9AB-2137BE2997CF}" type="slidenum">
              <a:rPr lang="en-US" altLang="en-US" sz="1200">
                <a:solidFill>
                  <a:srgbClr val="000000"/>
                </a:solidFill>
              </a:rPr>
              <a:pPr algn="r" eaLnBrk="1" hangingPunct="1">
                <a:buClrTx/>
                <a:buFontTx/>
                <a:buNone/>
              </a:pPr>
              <a:t>13</a:t>
            </a:fld>
            <a:endParaRPr lang="en-US" altLang="en-US" sz="1200">
              <a:solidFill>
                <a:srgbClr val="000000"/>
              </a:solidFill>
            </a:endParaRPr>
          </a:p>
        </p:txBody>
      </p:sp>
      <p:sp>
        <p:nvSpPr>
          <p:cNvPr id="22531"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22532"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76EB1AB-33B4-4FD8-97AE-98E5FD710D1A}" type="slidenum">
              <a:rPr lang="en-US" altLang="en-US" sz="1200">
                <a:solidFill>
                  <a:srgbClr val="000000"/>
                </a:solidFill>
              </a:rPr>
              <a:pPr algn="r" eaLnBrk="1" hangingPunct="1">
                <a:buClrTx/>
                <a:buFontTx/>
                <a:buNone/>
              </a:pPr>
              <a:t>14</a:t>
            </a:fld>
            <a:endParaRPr lang="en-US" altLang="en-US" sz="1200">
              <a:solidFill>
                <a:srgbClr val="000000"/>
              </a:solidFill>
            </a:endParaRPr>
          </a:p>
        </p:txBody>
      </p:sp>
      <p:sp>
        <p:nvSpPr>
          <p:cNvPr id="24579"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24580"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E3D68C8-BBE8-4099-8B1B-44CA2E537F8B}" type="slidenum">
              <a:rPr lang="en-US" altLang="en-US" sz="1200">
                <a:solidFill>
                  <a:srgbClr val="000000"/>
                </a:solidFill>
              </a:rPr>
              <a:pPr algn="r" eaLnBrk="1" hangingPunct="1">
                <a:buClrTx/>
                <a:buFontTx/>
                <a:buNone/>
              </a:pPr>
              <a:t>15</a:t>
            </a:fld>
            <a:endParaRPr lang="en-US" altLang="en-US" sz="1200">
              <a:solidFill>
                <a:srgbClr val="000000"/>
              </a:solidFill>
            </a:endParaRPr>
          </a:p>
        </p:txBody>
      </p:sp>
      <p:sp>
        <p:nvSpPr>
          <p:cNvPr id="26627"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26628"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F193D71-C0D6-47BE-A8B2-42A8530FDFEB}" type="slidenum">
              <a:rPr lang="en-US" altLang="en-US" sz="1200">
                <a:solidFill>
                  <a:srgbClr val="000000"/>
                </a:solidFill>
              </a:rPr>
              <a:pPr algn="r" eaLnBrk="1" hangingPunct="1">
                <a:buClrTx/>
                <a:buFontTx/>
                <a:buNone/>
              </a:pPr>
              <a:t>16</a:t>
            </a:fld>
            <a:endParaRPr lang="en-US" altLang="en-US" sz="1200">
              <a:solidFill>
                <a:srgbClr val="000000"/>
              </a:solidFill>
            </a:endParaRPr>
          </a:p>
        </p:txBody>
      </p:sp>
      <p:sp>
        <p:nvSpPr>
          <p:cNvPr id="30723"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30724"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EAA472B2-6F79-45A6-ADA2-88869460A3AE}" type="slidenum">
              <a:rPr lang="en-US" altLang="en-US" sz="1200">
                <a:solidFill>
                  <a:srgbClr val="000000"/>
                </a:solidFill>
              </a:rPr>
              <a:pPr algn="r" eaLnBrk="1" hangingPunct="1">
                <a:buClrTx/>
                <a:buFontTx/>
                <a:buNone/>
              </a:pPr>
              <a:t>17</a:t>
            </a:fld>
            <a:endParaRPr lang="en-US" altLang="en-US" sz="1200">
              <a:solidFill>
                <a:srgbClr val="000000"/>
              </a:solidFill>
            </a:endParaRPr>
          </a:p>
        </p:txBody>
      </p:sp>
      <p:sp>
        <p:nvSpPr>
          <p:cNvPr id="32771"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32772"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FE41C9D7-1100-4C1B-A8C9-AE153377A3B3}" type="slidenum">
              <a:rPr lang="en-US" altLang="en-US" sz="1200">
                <a:solidFill>
                  <a:srgbClr val="000000"/>
                </a:solidFill>
              </a:rPr>
              <a:pPr algn="r" eaLnBrk="1" hangingPunct="1">
                <a:buClrTx/>
                <a:buFontTx/>
                <a:buNone/>
              </a:pPr>
              <a:t>18</a:t>
            </a:fld>
            <a:endParaRPr lang="en-US" altLang="en-US" sz="1200">
              <a:solidFill>
                <a:srgbClr val="000000"/>
              </a:solidFill>
            </a:endParaRPr>
          </a:p>
        </p:txBody>
      </p:sp>
      <p:sp>
        <p:nvSpPr>
          <p:cNvPr id="34819"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34820"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36867"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36868"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8983A28-580D-4517-9263-24B5FFC2D5E1}" type="slidenum">
              <a:rPr lang="en-US" altLang="en-US" sz="1200">
                <a:solidFill>
                  <a:srgbClr val="000000"/>
                </a:solidFill>
              </a:rPr>
              <a:pPr algn="r" eaLnBrk="1" hangingPunct="1">
                <a:buClrTx/>
                <a:buFontTx/>
                <a:buNone/>
              </a:pPr>
              <a:t>19</a:t>
            </a:fld>
            <a:endParaRPr lang="en-US" altLang="en-US" sz="120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fld id="{7703F9A4-DC2F-47F8-B09A-887410335426}" type="slidenum">
              <a:rPr lang="en-US" altLang="en-US" sz="1200">
                <a:solidFill>
                  <a:srgbClr val="000000"/>
                </a:solidFill>
              </a:rPr>
              <a:pPr algn="r" eaLnBrk="1" hangingPunct="1"/>
              <a:t>2</a:t>
            </a:fld>
            <a:endParaRPr lang="en-US" altLang="en-US" sz="1200">
              <a:solidFill>
                <a:srgbClr val="000000"/>
              </a:solidFill>
            </a:endParaRPr>
          </a:p>
        </p:txBody>
      </p:sp>
      <p:sp>
        <p:nvSpPr>
          <p:cNvPr id="6147" name="Text Box 2"/>
          <p:cNvSpPr txBox="1">
            <a:spLocks noChangeArrowheads="1"/>
          </p:cNvSpPr>
          <p:nvPr/>
        </p:nvSpPr>
        <p:spPr bwMode="auto">
          <a:xfrm>
            <a:off x="1265238" y="723900"/>
            <a:ext cx="4786312" cy="3589338"/>
          </a:xfrm>
          <a:prstGeom prst="rect">
            <a:avLst/>
          </a:prstGeom>
          <a:solidFill>
            <a:srgbClr val="FFFFFF"/>
          </a:solidFill>
          <a:ln w="9360">
            <a:solidFill>
              <a:srgbClr val="000000"/>
            </a:solidFill>
            <a:miter lim="800000"/>
            <a:headEnd/>
            <a:tailEnd/>
          </a:ln>
        </p:spPr>
        <p:txBody>
          <a:bodyPr wrap="none" anchor="ctr"/>
          <a:lstStyle/>
          <a:p>
            <a:endParaRPr lang="en-US" altLang="en-US">
              <a:solidFill>
                <a:schemeClr val="tx1"/>
              </a:solidFill>
            </a:endParaRPr>
          </a:p>
        </p:txBody>
      </p:sp>
      <p:sp>
        <p:nvSpPr>
          <p:cNvPr id="6148" name="Text Box 3"/>
          <p:cNvSpPr>
            <a:spLocks noGrp="1" noChangeArrowheads="1"/>
          </p:cNvSpPr>
          <p:nvPr>
            <p:ph type="body"/>
          </p:nvPr>
        </p:nvSpPr>
        <p:spPr>
          <a:xfrm>
            <a:off x="976313" y="4560888"/>
            <a:ext cx="5362575" cy="432276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-T1-weighted (wm brighter than gm)</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-If higher res, gets downsampled (1mm isotropic)</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-Can’t go lower than 1.5mm^3</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xfrm>
            <a:off x="1257300" y="720725"/>
            <a:ext cx="4800600" cy="3600450"/>
          </a:xfrm>
          <a:ln/>
        </p:spPr>
      </p:sp>
      <p:sp>
        <p:nvSpPr>
          <p:cNvPr id="28674"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0963"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computes transformation matrix, using MNI305 template, not resampling – just transform</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Tells FS how to get from anatomical space -&gt; MNI space (contains talairach labels)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Montreal Neurological Institute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4096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71C3AA09-C820-4B86-BEDE-A15D0477A4D4}" type="slidenum">
              <a:rPr lang="en-US" altLang="en-US" sz="1200">
                <a:solidFill>
                  <a:srgbClr val="000000"/>
                </a:solidFill>
              </a:rPr>
              <a:pPr algn="r" eaLnBrk="1" hangingPunct="1">
                <a:buClrTx/>
                <a:buFontTx/>
                <a:buNone/>
              </a:pPr>
              <a:t>21</a:t>
            </a:fld>
            <a:endParaRPr lang="en-US" altLang="en-US" sz="1200">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3011"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latin typeface="Arial" panose="020B0604020202020204" pitchFamily="34" charset="0"/>
              </a:rPr>
              <a:t>-Remove bias from the coil.  brain areas closer to coil are brighter than others, get rid of bias.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latin typeface="Arial" panose="020B0604020202020204" pitchFamily="34" charset="0"/>
              </a:rPr>
              <a:t>-Hard to see with human eye, demonstrates map of intensity bias.  Want to make it uniform.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latin typeface="Arial" panose="020B0604020202020204" pitchFamily="34" charset="0"/>
              </a:rPr>
              <a:t>-No coils in middle of brain (poorer SNR, CNR).</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dirty="0">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dirty="0">
              <a:latin typeface="Arial" panose="020B0604020202020204" pitchFamily="34" charset="0"/>
            </a:endParaRPr>
          </a:p>
        </p:txBody>
      </p:sp>
      <p:sp>
        <p:nvSpPr>
          <p:cNvPr id="43012"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2F99656-8263-46A1-8FDA-7E53D2C6C268}" type="slidenum">
              <a:rPr lang="en-US" altLang="en-US" sz="1200">
                <a:solidFill>
                  <a:srgbClr val="000000"/>
                </a:solidFill>
              </a:rPr>
              <a:pPr algn="r" eaLnBrk="1" hangingPunct="1">
                <a:buClrTx/>
                <a:buFontTx/>
                <a:buNone/>
              </a:pPr>
              <a:t>22</a:t>
            </a:fld>
            <a:endParaRPr lang="en-US" altLang="en-US" sz="1200">
              <a:solidFill>
                <a:srgbClr val="000000"/>
              </a:solidFill>
            </a:endParaRPr>
          </a:p>
        </p:txBody>
      </p:sp>
    </p:spTree>
    <p:extLst>
      <p:ext uri="{BB962C8B-B14F-4D97-AF65-F5344CB8AC3E}">
        <p14:creationId xmlns:p14="http://schemas.microsoft.com/office/powerpoint/2010/main" val="34981528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5059" name="Text Box 2"/>
          <p:cNvSpPr>
            <a:spLocks noGrp="1" noChangeArrowheads="1"/>
          </p:cNvSpPr>
          <p:nvPr>
            <p:ph type="body"/>
          </p:nvPr>
        </p:nvSpPr>
        <p:spPr>
          <a:xfrm>
            <a:off x="976313" y="4560888"/>
            <a:ext cx="5359400" cy="441483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remove non brain areas, gives us brainmask (work with it a lot).  Again, helps with wm/gm seg</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7107"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-Automatic segmentation (multi source of info), known intensity profiles, neighborhood relations, probability of voxel label given spatial location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-get stats for subcortical structures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Several papers on FS wiki detailing sub-cortical segmentation in FS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See ROI talk online, plus tutorial</a:t>
            </a:r>
          </a:p>
        </p:txBody>
      </p:sp>
      <p:sp>
        <p:nvSpPr>
          <p:cNvPr id="47108"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048411C-6C44-4335-8BAF-2913DC24506E}" type="slidenum">
              <a:rPr lang="en-US" altLang="en-US" sz="1200">
                <a:solidFill>
                  <a:srgbClr val="000000"/>
                </a:solidFill>
              </a:rPr>
              <a:pPr algn="r" eaLnBrk="1" hangingPunct="1">
                <a:buClrTx/>
                <a:buFontTx/>
                <a:buNone/>
              </a:pPr>
              <a:t>24</a:t>
            </a:fld>
            <a:endParaRPr lang="en-US" altLang="en-US" sz="1200">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1203"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latin typeface="Arial" panose="020B0604020202020204" pitchFamily="34" charset="0"/>
              </a:rPr>
              <a:t>Final step: prepare for generating </a:t>
            </a:r>
            <a:r>
              <a:rPr lang="en-US" altLang="en-US" dirty="0" err="1">
                <a:latin typeface="Arial" panose="020B0604020202020204" pitchFamily="34" charset="0"/>
              </a:rPr>
              <a:t>wm</a:t>
            </a:r>
            <a:r>
              <a:rPr lang="en-US" altLang="en-US" dirty="0">
                <a:latin typeface="Arial" panose="020B0604020202020204" pitchFamily="34" charset="0"/>
              </a:rPr>
              <a:t> surf</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dirty="0">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latin typeface="Arial" panose="020B0604020202020204" pitchFamily="34" charset="0"/>
              </a:rPr>
              <a:t>Separate mask, one side per hemi, each hemi gets separate surface.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dirty="0">
              <a:latin typeface="Arial" panose="020B0604020202020204" pitchFamily="34" charset="0"/>
            </a:endParaRPr>
          </a:p>
        </p:txBody>
      </p:sp>
      <p:sp>
        <p:nvSpPr>
          <p:cNvPr id="5120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FC015E2-B9B7-48BC-8388-FF1C55074241}" type="slidenum">
              <a:rPr lang="en-US" altLang="en-US" sz="1200">
                <a:solidFill>
                  <a:srgbClr val="000000"/>
                </a:solidFill>
              </a:rPr>
              <a:pPr algn="r" eaLnBrk="1" hangingPunct="1">
                <a:buClrTx/>
                <a:buFontTx/>
                <a:buNone/>
              </a:pPr>
              <a:t>25</a:t>
            </a:fld>
            <a:endParaRPr lang="en-US" altLang="en-US" sz="1200">
              <a:solidFill>
                <a:srgbClr val="000000"/>
              </a:solidFill>
            </a:endParaRPr>
          </a:p>
        </p:txBody>
      </p:sp>
    </p:spTree>
    <p:extLst>
      <p:ext uri="{BB962C8B-B14F-4D97-AF65-F5344CB8AC3E}">
        <p14:creationId xmlns:p14="http://schemas.microsoft.com/office/powerpoint/2010/main" val="13485018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1203"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Final step: prepare for generating wm surf</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Separate mask, one side per hemi, each hemi gets separate surface.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5120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FC015E2-B9B7-48BC-8388-FF1C55074241}" type="slidenum">
              <a:rPr lang="en-US" altLang="en-US" sz="1200">
                <a:solidFill>
                  <a:srgbClr val="000000"/>
                </a:solidFill>
              </a:rPr>
              <a:pPr algn="r" eaLnBrk="1" hangingPunct="1">
                <a:buClrTx/>
                <a:buFontTx/>
                <a:buNone/>
              </a:pPr>
              <a:t>26</a:t>
            </a:fld>
            <a:endParaRPr lang="en-US" altLang="en-US" sz="1200">
              <a:solidFill>
                <a:srgbClr val="000000"/>
              </a:solidFill>
            </a:endParaRPr>
          </a:p>
        </p:txBody>
      </p:sp>
    </p:spTree>
    <p:extLst>
      <p:ext uri="{BB962C8B-B14F-4D97-AF65-F5344CB8AC3E}">
        <p14:creationId xmlns:p14="http://schemas.microsoft.com/office/powerpoint/2010/main" val="4200508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FB752A7-B222-4F4C-BF7F-144E4720D86B}" type="slidenum">
              <a:rPr lang="en-US" altLang="en-US" sz="1200">
                <a:solidFill>
                  <a:srgbClr val="000000"/>
                </a:solidFill>
              </a:rPr>
              <a:pPr algn="r" eaLnBrk="1" hangingPunct="1">
                <a:buClrTx/>
                <a:buFontTx/>
                <a:buNone/>
              </a:pPr>
              <a:t>27</a:t>
            </a:fld>
            <a:endParaRPr lang="en-US" altLang="en-US" sz="1200">
              <a:solidFill>
                <a:srgbClr val="000000"/>
              </a:solidFill>
            </a:endParaRPr>
          </a:p>
        </p:txBody>
      </p:sp>
      <p:sp>
        <p:nvSpPr>
          <p:cNvPr id="53251"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3252"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-label all wm, fills in ventricles and other structures based on aseg.  Mask to extract wm.</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Ventricles are filled in (as are the other subcortical structures).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Set of histograms in axial/horizontal plane, highest peak in each histo near center of image classified as wm (most voxels), checks across slices to make sure classification consistent, centers wm intensities on 110.</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9AD1E6D-7B94-4E7A-A49D-E1FD48F957EA}" type="slidenum">
              <a:rPr lang="en-US" altLang="en-US" sz="1200">
                <a:solidFill>
                  <a:srgbClr val="000000"/>
                </a:solidFill>
              </a:rPr>
              <a:pPr algn="r" eaLnBrk="1" hangingPunct="1">
                <a:buClrTx/>
                <a:buFontTx/>
                <a:buNone/>
              </a:pPr>
              <a:t>28</a:t>
            </a:fld>
            <a:endParaRPr lang="en-US" altLang="en-US" sz="1200">
              <a:solidFill>
                <a:srgbClr val="000000"/>
              </a:solidFill>
            </a:endParaRPr>
          </a:p>
        </p:txBody>
      </p:sp>
      <p:sp>
        <p:nvSpPr>
          <p:cNvPr id="55299"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5300"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-mesh allows FS to get various measurements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-all triangles meet at various points called vertices – measurements stored there (area = area of all triangles)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-XYZ - each vertex has a label (important for cross-subject reg)</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 Once the xyz of  each corner of each triangle is known, then it is possible to characterize the  entire cortical surface in terms of area, distance, curvature, and thickness.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The cortical surface is represented by a finite element model using triangles to cover the cortical surface. The reconstruction is the (mostly automated) process of assigning an xyz to each corner of each triangle.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C4AF21F-E379-41F0-A9E3-4EF5274EB492}" type="slidenum">
              <a:rPr lang="en-US" altLang="en-US" sz="1200">
                <a:solidFill>
                  <a:srgbClr val="000000"/>
                </a:solidFill>
              </a:rPr>
              <a:pPr algn="r" eaLnBrk="1" hangingPunct="1">
                <a:buClrTx/>
                <a:buFontTx/>
                <a:buNone/>
              </a:pPr>
              <a:t>29</a:t>
            </a:fld>
            <a:endParaRPr lang="en-US" altLang="en-US" sz="1200">
              <a:solidFill>
                <a:srgbClr val="000000"/>
              </a:solidFill>
            </a:endParaRPr>
          </a:p>
        </p:txBody>
      </p:sp>
      <p:sp>
        <p:nvSpPr>
          <p:cNvPr id="57347"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7348"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924DD32-2166-4AAF-AF15-4CAAD225B479}" type="slidenum">
              <a:rPr lang="en-US" altLang="en-US" sz="1200">
                <a:solidFill>
                  <a:srgbClr val="000000"/>
                </a:solidFill>
              </a:rPr>
              <a:pPr algn="r" eaLnBrk="1" hangingPunct="1">
                <a:buClrTx/>
                <a:buFontTx/>
                <a:buNone/>
              </a:pPr>
              <a:t>3</a:t>
            </a:fld>
            <a:endParaRPr lang="en-US" altLang="en-US" sz="1200">
              <a:solidFill>
                <a:srgbClr val="000000"/>
              </a:solidFill>
            </a:endParaRPr>
          </a:p>
        </p:txBody>
      </p:sp>
      <p:sp>
        <p:nvSpPr>
          <p:cNvPr id="8195" name="Text Box 3"/>
          <p:cNvSpPr txBox="1">
            <a:spLocks noChangeArrowheads="1"/>
          </p:cNvSpPr>
          <p:nvPr/>
        </p:nvSpPr>
        <p:spPr bwMode="auto">
          <a:xfrm>
            <a:off x="1265238" y="723900"/>
            <a:ext cx="4786312" cy="3589338"/>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8196" name="Text Box 4"/>
          <p:cNvSpPr>
            <a:spLocks noGrp="1" noChangeArrowheads="1"/>
          </p:cNvSpPr>
          <p:nvPr>
            <p:ph type="body"/>
          </p:nvPr>
        </p:nvSpPr>
        <p:spPr>
          <a:xfrm>
            <a:off x="976313" y="4560888"/>
            <a:ext cx="5362575" cy="432276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dirty="0">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9395"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59396"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5276C510-A5CE-4355-8FFB-07BF0B4FAD99}" type="slidenum">
              <a:rPr lang="en-US" altLang="en-US" sz="1200">
                <a:solidFill>
                  <a:srgbClr val="000000"/>
                </a:solidFill>
              </a:rPr>
              <a:pPr algn="r" eaLnBrk="1" hangingPunct="1">
                <a:buClrTx/>
                <a:buFontTx/>
                <a:buNone/>
              </a:pPr>
              <a:t>30</a:t>
            </a:fld>
            <a:endParaRPr lang="en-US" altLang="en-US" sz="1200">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61443"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Use finalized wm as starting point, pial grow out from wm surf, find fall off of gm and CSF, </a:t>
            </a:r>
          </a:p>
        </p:txBody>
      </p:sp>
      <p:sp>
        <p:nvSpPr>
          <p:cNvPr id="6144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F708820-D3A1-4362-9540-F7326482132F}" type="slidenum">
              <a:rPr lang="en-US" altLang="en-US" sz="1200">
                <a:solidFill>
                  <a:srgbClr val="000000"/>
                </a:solidFill>
              </a:rPr>
              <a:pPr algn="r" eaLnBrk="1" hangingPunct="1">
                <a:buClrTx/>
                <a:buFontTx/>
                <a:buNone/>
              </a:pPr>
              <a:t>31</a:t>
            </a:fld>
            <a:endParaRPr lang="en-US" altLang="en-US" sz="1200">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a:xfrm>
            <a:off x="1260475" y="719138"/>
            <a:ext cx="4791075" cy="3594100"/>
          </a:xfrm>
          <a:ln/>
        </p:spPr>
      </p:sp>
      <p:sp>
        <p:nvSpPr>
          <p:cNvPr id="634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65539"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certain part of medial wall not included in any cortical measures.  Filled in to create continuous surface, makes certain calculations easier</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image of masked out area,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view in three different planes.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65540"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FFFA8CB-B8AE-4B77-BF20-F51E586CF908}" type="slidenum">
              <a:rPr lang="en-US" altLang="en-US" sz="1200">
                <a:solidFill>
                  <a:srgbClr val="000000"/>
                </a:solidFill>
              </a:rPr>
              <a:pPr algn="r" eaLnBrk="1" hangingPunct="1">
                <a:buClrTx/>
                <a:buFontTx/>
                <a:buNone/>
              </a:pPr>
              <a:t>33</a:t>
            </a:fld>
            <a:endParaRPr lang="en-US" altLang="en-US" sz="1200">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6631" tIns="48315" rIns="96631" bIns="48315" anchor="b"/>
          <a:lstStyle>
            <a:lvl1pPr defTabSz="966788" eaLnBrk="0" hangingPunct="0">
              <a:defRPr sz="2400">
                <a:solidFill>
                  <a:schemeClr val="bg1"/>
                </a:solidFill>
                <a:latin typeface="Times New Roman" panose="02020603050405020304" pitchFamily="18" charset="0"/>
                <a:ea typeface="MS PGothic" panose="020B0600070205080204" pitchFamily="34" charset="-128"/>
              </a:defRPr>
            </a:lvl1pPr>
            <a:lvl2pPr defTabSz="966788" eaLnBrk="0" hangingPunct="0">
              <a:defRPr sz="2400">
                <a:solidFill>
                  <a:schemeClr val="bg1"/>
                </a:solidFill>
                <a:latin typeface="Times New Roman" panose="02020603050405020304" pitchFamily="18" charset="0"/>
                <a:ea typeface="MS PGothic" panose="020B0600070205080204" pitchFamily="34" charset="-128"/>
              </a:defRPr>
            </a:lvl2pPr>
            <a:lvl3pPr defTabSz="966788" eaLnBrk="0" hangingPunct="0">
              <a:defRPr sz="2400">
                <a:solidFill>
                  <a:schemeClr val="bg1"/>
                </a:solidFill>
                <a:latin typeface="Times New Roman" panose="02020603050405020304" pitchFamily="18" charset="0"/>
                <a:ea typeface="MS PGothic" panose="020B0600070205080204" pitchFamily="34" charset="-128"/>
              </a:defRPr>
            </a:lvl3pPr>
            <a:lvl4pPr defTabSz="966788" eaLnBrk="0" hangingPunct="0">
              <a:defRPr sz="2400">
                <a:solidFill>
                  <a:schemeClr val="bg1"/>
                </a:solidFill>
                <a:latin typeface="Times New Roman" panose="02020603050405020304" pitchFamily="18" charset="0"/>
                <a:ea typeface="MS PGothic" panose="020B0600070205080204" pitchFamily="34" charset="-128"/>
              </a:defRPr>
            </a:lvl4pPr>
            <a:lvl5pPr defTabSz="966788"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algn="r">
              <a:buClrTx/>
              <a:buSzTx/>
              <a:buFontTx/>
              <a:buNone/>
            </a:pPr>
            <a:fld id="{0B0F8D5C-14A4-487B-B276-95EC5018F26F}" type="slidenum">
              <a:rPr lang="en-US" altLang="en-US" sz="1200">
                <a:solidFill>
                  <a:srgbClr val="000000"/>
                </a:solidFill>
              </a:rPr>
              <a:pPr algn="r">
                <a:buClrTx/>
                <a:buSzTx/>
                <a:buFontTx/>
                <a:buNone/>
              </a:pPr>
              <a:t>34</a:t>
            </a:fld>
            <a:endParaRPr lang="en-US" altLang="en-US" sz="1200">
              <a:solidFill>
                <a:srgbClr val="000000"/>
              </a:solidFill>
            </a:endParaRPr>
          </a:p>
        </p:txBody>
      </p:sp>
      <p:sp>
        <p:nvSpPr>
          <p:cNvPr id="67586" name="Rectangle 2"/>
          <p:cNvSpPr>
            <a:spLocks noGrp="1" noRot="1" noChangeAspect="1" noChangeArrowheads="1" noTextEdit="1"/>
          </p:cNvSpPr>
          <p:nvPr>
            <p:ph type="sldImg"/>
          </p:nvPr>
        </p:nvSpPr>
        <p:spPr>
          <a:xfrm>
            <a:off x="1258888" y="719138"/>
            <a:ext cx="4800600" cy="3600450"/>
          </a:xfrm>
          <a:ln/>
        </p:spPr>
      </p:sp>
      <p:sp>
        <p:nvSpPr>
          <p:cNvPr id="67587" name="Rectangle 3"/>
          <p:cNvSpPr>
            <a:spLocks noGrp="1" noChangeArrowheads="1"/>
          </p:cNvSpPr>
          <p:nvPr>
            <p:ph type="body" idx="1"/>
          </p:nvPr>
        </p:nvSpPr>
        <p:spPr>
          <a:xfrm>
            <a:off x="976313" y="4559300"/>
            <a:ext cx="5362575" cy="43227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631" tIns="48315" rIns="96631" bIns="48315"/>
          <a:lstStyle/>
          <a:p>
            <a:pPr defTabSz="914400"/>
            <a:endParaRPr lang="en-US" altLang="en-US">
              <a:latin typeface="Times New Roman" panose="02020603050405020304"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69635"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-Now that you have wm &amp; pial surfs…get cort meas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-calculates cort thick, distance between vertices on wm and gm.  blue dots are vertices (indicated by). dist from wm to gm, and gm to wm and takes average.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69636"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7417D7A-FEFB-4F8F-BD44-CC8D24655243}" type="slidenum">
              <a:rPr lang="en-US" altLang="en-US" sz="1200">
                <a:solidFill>
                  <a:srgbClr val="000000"/>
                </a:solidFill>
              </a:rPr>
              <a:pPr algn="r" eaLnBrk="1" hangingPunct="1">
                <a:buClrTx/>
                <a:buFontTx/>
                <a:buNone/>
              </a:pPr>
              <a:t>35</a:t>
            </a:fld>
            <a:endParaRPr lang="en-US" altLang="en-US" sz="1200">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71683"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-there is a curvature for pial surface and curvature for white surface at every vertex</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Curvature = ratio , 1/radius of circle best matches what’s going on at each vertex in all directions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-indicates how curvy at each vertex (not sulcul depth).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How bumpy, nothing to do with sulci/gyri</a:t>
            </a:r>
          </a:p>
        </p:txBody>
      </p:sp>
      <p:sp>
        <p:nvSpPr>
          <p:cNvPr id="7168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547BE20B-7BC5-4121-884A-05E5587819E8}" type="slidenum">
              <a:rPr lang="en-US" altLang="en-US" sz="1200">
                <a:solidFill>
                  <a:srgbClr val="000000"/>
                </a:solidFill>
              </a:rPr>
              <a:pPr algn="r" eaLnBrk="1" hangingPunct="1">
                <a:buClrTx/>
                <a:buFontTx/>
                <a:buNone/>
              </a:pPr>
              <a:t>36</a:t>
            </a:fld>
            <a:endParaRPr lang="en-US" altLang="en-US" sz="1200">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71683"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dirty="0">
              <a:latin typeface="Arial" panose="020B0604020202020204" pitchFamily="34" charset="0"/>
            </a:endParaRPr>
          </a:p>
        </p:txBody>
      </p:sp>
      <p:sp>
        <p:nvSpPr>
          <p:cNvPr id="7168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547BE20B-7BC5-4121-884A-05E5587819E8}" type="slidenum">
              <a:rPr lang="en-US" altLang="en-US" sz="1200">
                <a:solidFill>
                  <a:srgbClr val="000000"/>
                </a:solidFill>
              </a:rPr>
              <a:pPr algn="r" eaLnBrk="1" hangingPunct="1">
                <a:buClrTx/>
                <a:buFontTx/>
                <a:buNone/>
              </a:pPr>
              <a:t>37</a:t>
            </a:fld>
            <a:endParaRPr lang="en-US" altLang="en-US" sz="1200">
              <a:solidFill>
                <a:srgbClr val="000000"/>
              </a:solidFill>
            </a:endParaRPr>
          </a:p>
        </p:txBody>
      </p:sp>
    </p:spTree>
    <p:extLst>
      <p:ext uri="{BB962C8B-B14F-4D97-AF65-F5344CB8AC3E}">
        <p14:creationId xmlns:p14="http://schemas.microsoft.com/office/powerpoint/2010/main" val="23239393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B88D152-CB85-4F86-BE0F-0BA81CE36B21}" type="slidenum">
              <a:rPr lang="en-US" altLang="en-US" sz="1200">
                <a:solidFill>
                  <a:srgbClr val="000000"/>
                </a:solidFill>
              </a:rPr>
              <a:pPr algn="r" eaLnBrk="1" hangingPunct="1">
                <a:buClrTx/>
                <a:buFontTx/>
                <a:buNone/>
              </a:pPr>
              <a:t>38</a:t>
            </a:fld>
            <a:endParaRPr lang="en-US" altLang="en-US" sz="1200">
              <a:solidFill>
                <a:srgbClr val="000000"/>
              </a:solidFill>
            </a:endParaRPr>
          </a:p>
        </p:txBody>
      </p:sp>
      <p:sp>
        <p:nvSpPr>
          <p:cNvPr id="73731"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73732"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main reason to use FS, this stage (important slide).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Now we have surfs that can be inflated, (a) inflate to sphere, (b) align to template, (c) then put subject back into original space.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Template = fsaverage (40 adults ranging in age), we do not recommend processing MRI datasets with subjects younger than 4/5 years of age.  Atlas built using adult data, prior information related to intensities and structures not representative of younger populations.  Pediatric atlas is in the works (Lilla).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75779"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-subject aligned to spherical atlas, take labels from cortparc atlas and apply to individ subject, since anatomical boundaries are matched up.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not just throwing labels on there, using individual anatomy to fine tune labels.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75780"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728FEB6-49D7-4625-AE60-8DFC43A9307F}" type="slidenum">
              <a:rPr lang="en-US" altLang="en-US" sz="1200">
                <a:solidFill>
                  <a:srgbClr val="000000"/>
                </a:solidFill>
              </a:rPr>
              <a:pPr algn="r" eaLnBrk="1" hangingPunct="1">
                <a:buClrTx/>
                <a:buFontTx/>
                <a:buNone/>
              </a:pPr>
              <a:t>39</a:t>
            </a:fld>
            <a:endParaRPr lang="en-US" altLang="en-US" sz="120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0243"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Single dicom from T1 dicom series</a:t>
            </a:r>
          </a:p>
        </p:txBody>
      </p:sp>
      <p:sp>
        <p:nvSpPr>
          <p:cNvPr id="1024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7BA6E3B8-9D7C-454D-880E-40226753D0BB}" type="slidenum">
              <a:rPr lang="en-US" altLang="en-US" sz="1200">
                <a:solidFill>
                  <a:srgbClr val="000000"/>
                </a:solidFill>
              </a:rPr>
              <a:pPr algn="r" eaLnBrk="1" hangingPunct="1">
                <a:buClrTx/>
                <a:buFontTx/>
                <a:buNone/>
              </a:pPr>
              <a:t>4</a:t>
            </a:fld>
            <a:endParaRPr lang="en-US" altLang="en-US" sz="1200">
              <a:solidFill>
                <a:srgbClr val="00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17DA99C-FD09-44B9-805B-2318629FE131}" type="slidenum">
              <a:rPr lang="en-US" altLang="en-US" sz="1200">
                <a:solidFill>
                  <a:srgbClr val="000000"/>
                </a:solidFill>
              </a:rPr>
              <a:pPr algn="r" eaLnBrk="1" hangingPunct="1">
                <a:buClrTx/>
                <a:buFontTx/>
                <a:buNone/>
              </a:pPr>
              <a:t>40</a:t>
            </a:fld>
            <a:endParaRPr lang="en-US" altLang="en-US" sz="1200">
              <a:solidFill>
                <a:srgbClr val="000000"/>
              </a:solidFill>
            </a:endParaRPr>
          </a:p>
        </p:txBody>
      </p:sp>
      <p:sp>
        <p:nvSpPr>
          <p:cNvPr id="77827"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77828"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Name some of them.</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All surfaces have the same number of vertices. Different surfaces are made by moving the triangles around to achieve some goal. There is a one-to-one correspondence between surfaces which allows the user to cross-reference vertices from one surface to another (even across subjects) and to the volume. This feature is critical to get properly oriented. In the flat surface, there’s still a one-to-one correspondence, but not all vertices in the orig surface may be represented.</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7AE0D7F-06CC-4437-9385-3B00421B0F36}" type="slidenum">
              <a:rPr lang="en-US" altLang="en-US" sz="1200">
                <a:solidFill>
                  <a:srgbClr val="000000"/>
                </a:solidFill>
              </a:rPr>
              <a:pPr algn="r" eaLnBrk="1" hangingPunct="1">
                <a:buClrTx/>
                <a:buFontTx/>
                <a:buNone/>
              </a:pPr>
              <a:t>41</a:t>
            </a:fld>
            <a:endParaRPr lang="en-US" altLang="en-US" sz="1200">
              <a:solidFill>
                <a:srgbClr val="000000"/>
              </a:solidFill>
            </a:endParaRPr>
          </a:p>
        </p:txBody>
      </p:sp>
      <p:sp>
        <p:nvSpPr>
          <p:cNvPr id="81923"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81924"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extLst>
      <p:ext uri="{BB962C8B-B14F-4D97-AF65-F5344CB8AC3E}">
        <p14:creationId xmlns:p14="http://schemas.microsoft.com/office/powerpoint/2010/main" val="13536562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79875"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Stats, subcortical from aseg, cortical from surfaces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Found in scripts dir</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Have functions to compile individual subjects stats, select certain ROIs, or all.</a:t>
            </a:r>
          </a:p>
        </p:txBody>
      </p:sp>
      <p:sp>
        <p:nvSpPr>
          <p:cNvPr id="79876"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6569AA0-EC5E-48B9-92AB-96D3B5129C13}" type="slidenum">
              <a:rPr lang="en-US" altLang="en-US" sz="1200">
                <a:solidFill>
                  <a:srgbClr val="000000"/>
                </a:solidFill>
              </a:rPr>
              <a:pPr algn="r" eaLnBrk="1" hangingPunct="1">
                <a:buClrTx/>
                <a:buFontTx/>
                <a:buNone/>
              </a:pPr>
              <a:t>42</a:t>
            </a:fld>
            <a:endParaRPr lang="en-US" altLang="en-US" sz="1200">
              <a:solidFill>
                <a:srgbClr val="00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7AE0D7F-06CC-4437-9385-3B00421B0F36}" type="slidenum">
              <a:rPr lang="en-US" altLang="en-US" sz="1200">
                <a:solidFill>
                  <a:srgbClr val="000000"/>
                </a:solidFill>
              </a:rPr>
              <a:pPr algn="r" eaLnBrk="1" hangingPunct="1">
                <a:buClrTx/>
                <a:buFontTx/>
                <a:buNone/>
              </a:pPr>
              <a:t>43</a:t>
            </a:fld>
            <a:endParaRPr lang="en-US" altLang="en-US" sz="1200">
              <a:solidFill>
                <a:srgbClr val="000000"/>
              </a:solidFill>
            </a:endParaRPr>
          </a:p>
        </p:txBody>
      </p:sp>
      <p:sp>
        <p:nvSpPr>
          <p:cNvPr id="81923"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81924"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93187" name="Text Box 2"/>
          <p:cNvSpPr>
            <a:spLocks noGrp="1" noChangeArrowheads="1"/>
          </p:cNvSpPr>
          <p:nvPr>
            <p:ph type="body"/>
          </p:nvPr>
        </p:nvSpPr>
        <p:spPr>
          <a:xfrm>
            <a:off x="976313" y="4560888"/>
            <a:ext cx="5360987" cy="44164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
        <p:nvSpPr>
          <p:cNvPr id="93188"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9E7F9F9-2EF0-440F-A029-C503DCE9DF33}" type="slidenum">
              <a:rPr lang="en-US" altLang="en-US" sz="1200">
                <a:solidFill>
                  <a:srgbClr val="000000"/>
                </a:solidFill>
              </a:rPr>
              <a:pPr algn="r" eaLnBrk="1" hangingPunct="1">
                <a:buClrTx/>
                <a:buFontTx/>
                <a:buNone/>
              </a:pPr>
              <a:t>44</a:t>
            </a:fld>
            <a:endParaRPr lang="en-US" altLang="en-US" sz="1200">
              <a:solidFill>
                <a:srgbClr val="00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noTextEdit="1"/>
          </p:cNvSpPr>
          <p:nvPr>
            <p:ph type="sldImg"/>
          </p:nvPr>
        </p:nvSpPr>
        <p:spPr>
          <a:xfrm>
            <a:off x="1260475" y="719138"/>
            <a:ext cx="4791075" cy="3594100"/>
          </a:xfrm>
          <a:ln/>
        </p:spPr>
      </p:sp>
      <p:sp>
        <p:nvSpPr>
          <p:cNvPr id="870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US" altLang="en-US">
                <a:latin typeface="Times New Roman" panose="02020603050405020304" pitchFamily="18" charset="0"/>
              </a:rPr>
              <a:t>Directions on where to get tutorial data &amp; how to run recon-all on QuickInstall wiki</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6631" tIns="48315" rIns="96631" bIns="48315" anchor="b"/>
          <a:lstStyle>
            <a:lvl1pPr defTabSz="966788" eaLnBrk="0" hangingPunct="0">
              <a:defRPr sz="2400">
                <a:solidFill>
                  <a:schemeClr val="bg1"/>
                </a:solidFill>
                <a:latin typeface="Times New Roman" panose="02020603050405020304" pitchFamily="18" charset="0"/>
                <a:ea typeface="MS PGothic" panose="020B0600070205080204" pitchFamily="34" charset="-128"/>
              </a:defRPr>
            </a:lvl1pPr>
            <a:lvl2pPr defTabSz="966788" eaLnBrk="0" hangingPunct="0">
              <a:defRPr sz="2400">
                <a:solidFill>
                  <a:schemeClr val="bg1"/>
                </a:solidFill>
                <a:latin typeface="Times New Roman" panose="02020603050405020304" pitchFamily="18" charset="0"/>
                <a:ea typeface="MS PGothic" panose="020B0600070205080204" pitchFamily="34" charset="-128"/>
              </a:defRPr>
            </a:lvl2pPr>
            <a:lvl3pPr defTabSz="966788" eaLnBrk="0" hangingPunct="0">
              <a:defRPr sz="2400">
                <a:solidFill>
                  <a:schemeClr val="bg1"/>
                </a:solidFill>
                <a:latin typeface="Times New Roman" panose="02020603050405020304" pitchFamily="18" charset="0"/>
                <a:ea typeface="MS PGothic" panose="020B0600070205080204" pitchFamily="34" charset="-128"/>
              </a:defRPr>
            </a:lvl3pPr>
            <a:lvl4pPr defTabSz="966788" eaLnBrk="0" hangingPunct="0">
              <a:defRPr sz="2400">
                <a:solidFill>
                  <a:schemeClr val="bg1"/>
                </a:solidFill>
                <a:latin typeface="Times New Roman" panose="02020603050405020304" pitchFamily="18" charset="0"/>
                <a:ea typeface="MS PGothic" panose="020B0600070205080204" pitchFamily="34" charset="-128"/>
              </a:defRPr>
            </a:lvl4pPr>
            <a:lvl5pPr defTabSz="966788"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algn="r">
              <a:buClrTx/>
              <a:buSzTx/>
              <a:buFontTx/>
              <a:buNone/>
            </a:pPr>
            <a:fld id="{8CF9CB54-4538-44AA-9EFD-738F05B4262E}" type="slidenum">
              <a:rPr lang="en-US" altLang="en-US" sz="1200">
                <a:solidFill>
                  <a:schemeClr val="tx1"/>
                </a:solidFill>
              </a:rPr>
              <a:pPr algn="r">
                <a:buClrTx/>
                <a:buSzTx/>
                <a:buFontTx/>
                <a:buNone/>
              </a:pPr>
              <a:t>46</a:t>
            </a:fld>
            <a:endParaRPr lang="en-US" altLang="en-US" sz="1200">
              <a:solidFill>
                <a:schemeClr val="tx1"/>
              </a:solidFill>
            </a:endParaRPr>
          </a:p>
        </p:txBody>
      </p:sp>
      <p:sp>
        <p:nvSpPr>
          <p:cNvPr id="89090" name="Rectangle 2"/>
          <p:cNvSpPr>
            <a:spLocks noGrp="1" noRot="1" noChangeAspect="1" noChangeArrowheads="1" noTextEdit="1"/>
          </p:cNvSpPr>
          <p:nvPr>
            <p:ph type="sldImg"/>
          </p:nvPr>
        </p:nvSpPr>
        <p:spPr>
          <a:xfrm>
            <a:off x="1257300" y="717550"/>
            <a:ext cx="4800600" cy="3600450"/>
          </a:xfrm>
          <a:ln/>
        </p:spPr>
      </p:sp>
      <p:sp>
        <p:nvSpPr>
          <p:cNvPr id="89091" name="Rectangle 3"/>
          <p:cNvSpPr>
            <a:spLocks noGrp="1" noChangeArrowheads="1"/>
          </p:cNvSpPr>
          <p:nvPr>
            <p:ph type="body" idx="1"/>
          </p:nvPr>
        </p:nvSpPr>
        <p:spPr>
          <a:xfrm>
            <a:off x="976313" y="4557713"/>
            <a:ext cx="5362575" cy="432593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631" tIns="48315" rIns="96631" bIns="48315"/>
          <a:lstStyle/>
          <a:p>
            <a:pPr defTabSz="914400"/>
            <a:endParaRPr lang="en-US" altLang="en-US">
              <a:latin typeface="Times New Roman" panose="02020603050405020304" pitchFamily="18"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95235" name="Text Box 3"/>
          <p:cNvSpPr>
            <a:spLocks noGrp="1" noChangeArrowheads="1"/>
          </p:cNvSpPr>
          <p:nvPr>
            <p:ph type="body"/>
          </p:nvPr>
        </p:nvSpPr>
        <p:spPr>
          <a:xfrm>
            <a:off x="976313" y="4560888"/>
            <a:ext cx="5360987" cy="44164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
        <p:nvSpPr>
          <p:cNvPr id="95236"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10AFACB-E561-4733-8194-01EC625D34E0}" type="slidenum">
              <a:rPr lang="en-US" altLang="en-US" sz="1200">
                <a:solidFill>
                  <a:srgbClr val="000000"/>
                </a:solidFill>
              </a:rPr>
              <a:pPr algn="r" eaLnBrk="1" hangingPunct="1">
                <a:buClrTx/>
                <a:buFontTx/>
                <a:buNone/>
              </a:pPr>
              <a:t>47</a:t>
            </a:fld>
            <a:endParaRPr lang="en-US" altLang="en-US" sz="1200">
              <a:solidFill>
                <a:srgbClr val="000000"/>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95235" name="Text Box 3"/>
          <p:cNvSpPr>
            <a:spLocks noGrp="1" noChangeArrowheads="1"/>
          </p:cNvSpPr>
          <p:nvPr>
            <p:ph type="body"/>
          </p:nvPr>
        </p:nvSpPr>
        <p:spPr>
          <a:xfrm>
            <a:off x="976313" y="4560888"/>
            <a:ext cx="5360987" cy="44164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
        <p:nvSpPr>
          <p:cNvPr id="95236"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10AFACB-E561-4733-8194-01EC625D34E0}" type="slidenum">
              <a:rPr lang="en-US" altLang="en-US" sz="1200">
                <a:solidFill>
                  <a:srgbClr val="000000"/>
                </a:solidFill>
              </a:rPr>
              <a:pPr algn="r" eaLnBrk="1" hangingPunct="1">
                <a:buClrTx/>
                <a:buFontTx/>
                <a:buNone/>
              </a:pPr>
              <a:t>48</a:t>
            </a:fld>
            <a:endParaRPr lang="en-US" altLang="en-US" sz="1200">
              <a:solidFill>
                <a:srgbClr val="000000"/>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97283" name="Text Box 2"/>
          <p:cNvSpPr>
            <a:spLocks noGrp="1" noChangeArrowheads="1"/>
          </p:cNvSpPr>
          <p:nvPr>
            <p:ph type="body"/>
          </p:nvPr>
        </p:nvSpPr>
        <p:spPr>
          <a:xfrm>
            <a:off x="976313" y="4560888"/>
            <a:ext cx="5359400" cy="441483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Nu volume created – bias removed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T1 – adjust intensity so that wm is around 110</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Makes wm segment easier and generate wm surface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The B1 bias field is estimated by measuring the variation in the white matter intensity. The main body of the white matter is used to estimate the field across the entire volume. The intensity at each voxel is then divided by the estimated bias field at that location in order to remove the effect of the bias field.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Intensity = brightness of voxel – ideally only indicative of the MR params of the tissue (PD, T2, T1).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			GM = dark, WM = bright.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Bias = changes in intensity across space that are unrelated to biology.  i.e. tissue gets further away from receive coil,  gets darker in intensity.  When talking about bias, referring to biologically unrelated fluctuations in intensity.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291"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Single dicom from T1 dicom series</a:t>
            </a:r>
          </a:p>
        </p:txBody>
      </p:sp>
      <p:sp>
        <p:nvSpPr>
          <p:cNvPr id="12292"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EBB38EE-D559-41F1-B7CC-F57B2AE87EEC}" type="slidenum">
              <a:rPr lang="en-US" altLang="en-US" sz="1200">
                <a:solidFill>
                  <a:srgbClr val="000000"/>
                </a:solidFill>
              </a:rPr>
              <a:pPr algn="r" eaLnBrk="1" hangingPunct="1">
                <a:buClrTx/>
                <a:buFontTx/>
                <a:buNone/>
              </a:pPr>
              <a:t>5</a:t>
            </a:fld>
            <a:endParaRPr lang="en-US" altLang="en-US" sz="1200">
              <a:solidFill>
                <a:srgbClr val="000000"/>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99331"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All organize in each subjects folder in SUBJECTS_DIR path</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99332"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F1BADCA-8A01-4D7A-AD10-AE73CC61BAF5}" type="slidenum">
              <a:rPr lang="en-US" altLang="en-US" sz="1200">
                <a:solidFill>
                  <a:srgbClr val="000000"/>
                </a:solidFill>
              </a:rPr>
              <a:pPr algn="r" eaLnBrk="1" hangingPunct="1">
                <a:buClrTx/>
                <a:buFontTx/>
                <a:buNone/>
              </a:pPr>
              <a:t>50</a:t>
            </a:fld>
            <a:endParaRPr lang="en-US" altLang="en-US" sz="1200">
              <a:solidFill>
                <a:srgbClr val="000000"/>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AAEC347-74EE-4EDC-AFB1-C971182A1B02}" type="slidenum">
              <a:rPr lang="en-US" altLang="en-US" sz="1200">
                <a:solidFill>
                  <a:srgbClr val="000000"/>
                </a:solidFill>
              </a:rPr>
              <a:pPr algn="r" eaLnBrk="1" hangingPunct="1">
                <a:buClrTx/>
                <a:buFontTx/>
                <a:buNone/>
              </a:pPr>
              <a:t>51</a:t>
            </a:fld>
            <a:endParaRPr lang="en-US" altLang="en-US" sz="1200">
              <a:solidFill>
                <a:srgbClr val="000000"/>
              </a:solidFill>
            </a:endParaRPr>
          </a:p>
        </p:txBody>
      </p:sp>
      <p:sp>
        <p:nvSpPr>
          <p:cNvPr id="101379"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01380"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Overview of main volumes created. most important ones brainmask, wm.mgz (editing, fix topos).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use tkmedit to view/edit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24C3BED-2A3D-4E00-91A6-BCDC712BD18C}" type="slidenum">
              <a:rPr lang="en-US" altLang="en-US" sz="1200">
                <a:solidFill>
                  <a:srgbClr val="000000"/>
                </a:solidFill>
              </a:rPr>
              <a:pPr algn="r" eaLnBrk="1" hangingPunct="1">
                <a:buClrTx/>
                <a:buFontTx/>
                <a:buNone/>
              </a:pPr>
              <a:t>52</a:t>
            </a:fld>
            <a:endParaRPr lang="en-US" altLang="en-US" sz="1200">
              <a:solidFill>
                <a:srgbClr val="000000"/>
              </a:solidFill>
            </a:endParaRPr>
          </a:p>
        </p:txBody>
      </p:sp>
      <p:sp>
        <p:nvSpPr>
          <p:cNvPr id="103427"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03428"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-All surfaces have the same number of vertices (within one subject??)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-There is a one-to-one correspondence between surfaces which allows the user to cross-reference vertices from one surface to another (even across subjects) and to the volume.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Different surfaces are made by moving the triangles around to achieve some goal. This feature is critical to get properly oriented. In the flat surface, there’s still a one-to-one correspondence, but not all vertices in the orig surface may be represented.</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05475"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Examples of topo defects on surface which should be corrected.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-cut handles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-fill holes</a:t>
            </a:r>
          </a:p>
        </p:txBody>
      </p:sp>
      <p:sp>
        <p:nvSpPr>
          <p:cNvPr id="105476"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4F8367F3-D5B8-4F94-99AD-ACFEFAAAE38C}" type="slidenum">
              <a:rPr lang="en-US" altLang="en-US" sz="1200">
                <a:solidFill>
                  <a:srgbClr val="000000"/>
                </a:solidFill>
              </a:rPr>
              <a:pPr algn="r" eaLnBrk="1" hangingPunct="1">
                <a:buClrTx/>
                <a:buFontTx/>
                <a:buNone/>
              </a:pPr>
              <a:t>53</a:t>
            </a:fld>
            <a:endParaRPr lang="en-US" altLang="en-US" sz="1200">
              <a:solidFill>
                <a:srgbClr val="000000"/>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52C7154-DC0C-42F7-85DF-781D4E8EDA09}" type="slidenum">
              <a:rPr lang="en-US" altLang="en-US" sz="1200">
                <a:solidFill>
                  <a:srgbClr val="000000"/>
                </a:solidFill>
              </a:rPr>
              <a:pPr algn="r" eaLnBrk="1" hangingPunct="1">
                <a:buClrTx/>
                <a:buFontTx/>
                <a:buNone/>
              </a:pPr>
              <a:t>54</a:t>
            </a:fld>
            <a:endParaRPr lang="en-US" altLang="en-US" sz="1200">
              <a:solidFill>
                <a:srgbClr val="000000"/>
              </a:solidFill>
            </a:endParaRPr>
          </a:p>
        </p:txBody>
      </p:sp>
      <p:sp>
        <p:nvSpPr>
          <p:cNvPr id="107523"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07524"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09571" name="Text Box 2"/>
          <p:cNvSpPr>
            <a:spLocks noGrp="1" noChangeArrowheads="1"/>
          </p:cNvSpPr>
          <p:nvPr>
            <p:ph type="body"/>
          </p:nvPr>
        </p:nvSpPr>
        <p:spPr>
          <a:xfrm>
            <a:off x="976313" y="4560888"/>
            <a:ext cx="5360987" cy="44164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
        <p:nvSpPr>
          <p:cNvPr id="109572"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6F5BCDD-D719-42FE-8E8D-86A05B1EE3D3}" type="slidenum">
              <a:rPr lang="en-US" altLang="en-US" sz="1200">
                <a:solidFill>
                  <a:srgbClr val="000000"/>
                </a:solidFill>
              </a:rPr>
              <a:pPr algn="r" eaLnBrk="1" hangingPunct="1">
                <a:buClrTx/>
                <a:buFontTx/>
                <a:buNone/>
              </a:pPr>
              <a:t>55</a:t>
            </a:fld>
            <a:endParaRPr lang="en-US" altLang="en-US" sz="1200">
              <a:solidFill>
                <a:srgbClr val="000000"/>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11619"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Overall goal, extract wm along with subcortical structures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After certain point hemis processed seperately</a:t>
            </a:r>
          </a:p>
        </p:txBody>
      </p:sp>
      <p:sp>
        <p:nvSpPr>
          <p:cNvPr id="111620"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9B9DFC02-F64B-4DB4-A1F1-C17E252D8504}" type="slidenum">
              <a:rPr lang="en-US" altLang="en-US" sz="1200">
                <a:solidFill>
                  <a:srgbClr val="000000"/>
                </a:solidFill>
              </a:rPr>
              <a:pPr algn="r" eaLnBrk="1" hangingPunct="1">
                <a:buClrTx/>
                <a:buFontTx/>
                <a:buNone/>
              </a:pPr>
              <a:t>56</a:t>
            </a:fld>
            <a:endParaRPr lang="en-US" altLang="en-US" sz="1200">
              <a:solidFill>
                <a:srgbClr val="000000"/>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6"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13667"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FS uses special file format (volumes FS creates in this format)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-do not need to convert dicom or nifti, FS does this (using mri_convert)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frame is the 4</a:t>
            </a:r>
            <a:r>
              <a:rPr lang="en-US" altLang="en-US" baseline="30000">
                <a:latin typeface="Arial" panose="020B0604020202020204" pitchFamily="34" charset="0"/>
              </a:rPr>
              <a:t>th</a:t>
            </a:r>
            <a:r>
              <a:rPr lang="en-US" altLang="en-US">
                <a:latin typeface="Arial" panose="020B0604020202020204" pitchFamily="34" charset="0"/>
              </a:rPr>
              <a:t> dimension which is the variable you are analyzing. The first 3 dimensions are spatial and the fourth is the variable (schizophrenics vs. controls).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-analyze format is SPM format; “Siemens IMA” and AFNI is fmri software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113668"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D7529C8-36E2-4375-B104-A35423CB5F13}" type="slidenum">
              <a:rPr lang="en-US" altLang="en-US" sz="1200">
                <a:solidFill>
                  <a:srgbClr val="000000"/>
                </a:solidFill>
              </a:rPr>
              <a:pPr algn="r" eaLnBrk="1" hangingPunct="1">
                <a:buClrTx/>
                <a:buFontTx/>
                <a:buNone/>
              </a:pPr>
              <a:t>57</a:t>
            </a:fld>
            <a:endParaRPr lang="en-US" altLang="en-US" sz="1200">
              <a:solidFill>
                <a:srgbClr val="000000"/>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15715"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Curv: surface overlay (stats visualized on surface)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Annot: surface label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Label: volumetric label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FS read and write variety of formats</a:t>
            </a:r>
          </a:p>
        </p:txBody>
      </p:sp>
      <p:sp>
        <p:nvSpPr>
          <p:cNvPr id="115716"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FF6000D-9007-43D6-9782-CF4907CE75B6}" type="slidenum">
              <a:rPr lang="en-US" altLang="en-US" sz="1200">
                <a:solidFill>
                  <a:srgbClr val="000000"/>
                </a:solidFill>
              </a:rPr>
              <a:pPr algn="r" eaLnBrk="1" hangingPunct="1">
                <a:buClrTx/>
                <a:buFontTx/>
                <a:buNone/>
              </a:pPr>
              <a:t>58</a:t>
            </a:fld>
            <a:endParaRPr lang="en-US" altLang="en-US" sz="1200">
              <a:solidFill>
                <a:srgbClr val="000000"/>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17763"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-all: perform all standard recon steps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-not so distant future, sig less time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-visually inspect results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Certain functions implemented using CUDA to take advantage of GPU</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Collaboration with IBM to implement OpenMP versions of certain functions</a:t>
            </a:r>
          </a:p>
        </p:txBody>
      </p:sp>
      <p:sp>
        <p:nvSpPr>
          <p:cNvPr id="11776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BDAD6D2-9FE0-45E0-B309-3F27361BAAC1}" type="slidenum">
              <a:rPr lang="en-US" altLang="en-US" sz="1200">
                <a:solidFill>
                  <a:srgbClr val="000000"/>
                </a:solidFill>
              </a:rPr>
              <a:pPr algn="r" eaLnBrk="1" hangingPunct="1">
                <a:buClrTx/>
                <a:buFontTx/>
                <a:buNone/>
              </a:pPr>
              <a:t>59</a:t>
            </a:fld>
            <a:endParaRPr lang="en-US" altLang="en-US" sz="120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291"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Single dicom from T1 dicom series</a:t>
            </a:r>
          </a:p>
        </p:txBody>
      </p:sp>
      <p:sp>
        <p:nvSpPr>
          <p:cNvPr id="12292"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EBB38EE-D559-41F1-B7CC-F57B2AE87EEC}" type="slidenum">
              <a:rPr lang="en-US" altLang="en-US" sz="1200">
                <a:solidFill>
                  <a:srgbClr val="000000"/>
                </a:solidFill>
              </a:rPr>
              <a:pPr algn="r" eaLnBrk="1" hangingPunct="1">
                <a:buClrTx/>
                <a:buFontTx/>
                <a:buNone/>
              </a:pPr>
              <a:t>6</a:t>
            </a:fld>
            <a:endParaRPr lang="en-US" altLang="en-US" sz="1200">
              <a:solidFill>
                <a:srgbClr val="000000"/>
              </a:solidFill>
            </a:endParaRPr>
          </a:p>
        </p:txBody>
      </p:sp>
    </p:spTree>
    <p:extLst>
      <p:ext uri="{BB962C8B-B14F-4D97-AF65-F5344CB8AC3E}">
        <p14:creationId xmlns:p14="http://schemas.microsoft.com/office/powerpoint/2010/main" val="41703837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140C5A9-6118-446C-84E6-9C0209015432}" type="slidenum">
              <a:rPr lang="en-US" altLang="en-US" sz="1200">
                <a:solidFill>
                  <a:srgbClr val="000000"/>
                </a:solidFill>
              </a:rPr>
              <a:pPr algn="r" eaLnBrk="1" hangingPunct="1">
                <a:buClrTx/>
                <a:buFontTx/>
                <a:buNone/>
              </a:pPr>
              <a:t>60</a:t>
            </a:fld>
            <a:endParaRPr lang="en-US" altLang="en-US" sz="1200">
              <a:solidFill>
                <a:srgbClr val="000000"/>
              </a:solidFill>
            </a:endParaRPr>
          </a:p>
        </p:txBody>
      </p:sp>
      <p:sp>
        <p:nvSpPr>
          <p:cNvPr id="119811"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19812"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-Necessary to tell FS where your data, where to save output.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-Each unique subject has standard sub-directory heirarchy, organizes the output (volumes, surfs, logs, stats, etc.)</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5D506CDE-99A9-4F6E-83C2-672E8890D3DD}" type="slidenum">
              <a:rPr lang="en-US" altLang="en-US" sz="1200">
                <a:solidFill>
                  <a:srgbClr val="000000"/>
                </a:solidFill>
              </a:rPr>
              <a:pPr algn="r" eaLnBrk="1" hangingPunct="1">
                <a:buClrTx/>
                <a:buFontTx/>
                <a:buNone/>
              </a:pPr>
              <a:t>61</a:t>
            </a:fld>
            <a:endParaRPr lang="en-US" altLang="en-US" sz="1200">
              <a:solidFill>
                <a:srgbClr val="000000"/>
              </a:solidFill>
            </a:endParaRPr>
          </a:p>
        </p:txBody>
      </p:sp>
      <p:sp>
        <p:nvSpPr>
          <p:cNvPr id="121859"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1860"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3907"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Distance vertex travel from wm/pial surface to ?h.inflated version.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Less detail than curv measure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?h.sulc (sulcal depth) used to register (grossly align) with atlas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?h.curv to tweak alignment to take individual anatomy into account.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Another cortical measure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Show to prove curv not sulcal depth</a:t>
            </a:r>
          </a:p>
        </p:txBody>
      </p:sp>
      <p:sp>
        <p:nvSpPr>
          <p:cNvPr id="123908"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6A5938D-A611-43B7-A63E-595B82B5B7B9}" type="slidenum">
              <a:rPr lang="en-US" altLang="en-US" sz="1200">
                <a:solidFill>
                  <a:srgbClr val="000000"/>
                </a:solidFill>
              </a:rPr>
              <a:pPr algn="r" eaLnBrk="1" hangingPunct="1">
                <a:buClrTx/>
                <a:buFontTx/>
                <a:buNone/>
              </a:pPr>
              <a:t>62</a:t>
            </a:fld>
            <a:endParaRPr lang="en-US" altLang="en-US" sz="1200">
              <a:solidFill>
                <a:srgbClr val="000000"/>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5955"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lay mesh of triangles around wm.mgz,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-original guess(first draft) at wm surface, contains some errors (subsequently fixed)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-dont think as one slice, but over entire brain.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125956"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54F38D4-67E6-4561-B623-8634780BFE75}" type="slidenum">
              <a:rPr lang="en-US" altLang="en-US" sz="1200">
                <a:solidFill>
                  <a:srgbClr val="000000"/>
                </a:solidFill>
              </a:rPr>
              <a:pPr algn="r" eaLnBrk="1" hangingPunct="1">
                <a:buClrTx/>
                <a:buFontTx/>
                <a:buNone/>
              </a:pPr>
              <a:t>63</a:t>
            </a:fld>
            <a:endParaRPr lang="en-US" altLang="en-US" sz="1200">
              <a:solidFill>
                <a:srgbClr val="000000"/>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noTextEdit="1"/>
          </p:cNvSpPr>
          <p:nvPr>
            <p:ph type="sldImg"/>
          </p:nvPr>
        </p:nvSpPr>
        <p:spPr>
          <a:xfrm>
            <a:off x="1260475" y="719138"/>
            <a:ext cx="4791075" cy="3594100"/>
          </a:xfrm>
          <a:ln/>
        </p:spPr>
      </p:sp>
      <p:sp>
        <p:nvSpPr>
          <p:cNvPr id="12800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38915"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FS dir structure illustrated on slides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Can give more than one, then avg to rawavg.</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cs typeface="Arial" panose="020B0604020202020204" pitchFamily="34" charset="0"/>
              </a:rPr>
              <a:t>used to be that 2 acqs recommended, now with 3T, 32ch, MEMPRAGE, one </a:t>
            </a:r>
            <a:r>
              <a:rPr lang="en-US" altLang="en-US">
                <a:latin typeface="Arial" panose="020B0604020202020204" pitchFamily="34" charset="0"/>
              </a:rPr>
              <a:t> recommended.  still beneficial to collect to acquisitions, then use one with  best  contrast, one or 2, make sure it's consistent.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2 mprage at 1.5</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1 mprage at 3t (SNR is good) - only use 1 or 2 for all subjects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-uses robust_register, no longer fsl</a:t>
            </a:r>
          </a:p>
        </p:txBody>
      </p:sp>
      <p:sp>
        <p:nvSpPr>
          <p:cNvPr id="38916"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062D564-7F0B-4DAE-97C1-B1BC3E5E5090}" type="slidenum">
              <a:rPr lang="en-US" altLang="en-US" sz="1200">
                <a:solidFill>
                  <a:srgbClr val="000000"/>
                </a:solidFill>
              </a:rPr>
              <a:pPr algn="r" eaLnBrk="1" hangingPunct="1">
                <a:buClrTx/>
                <a:buFontTx/>
                <a:buNone/>
              </a:pPr>
              <a:t>65</a:t>
            </a:fld>
            <a:endParaRPr lang="en-US" altLang="en-US" sz="1200">
              <a:solidFill>
                <a:srgbClr val="000000"/>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83971" name="Text Box 3"/>
          <p:cNvSpPr>
            <a:spLocks noGrp="1" noChangeArrowheads="1"/>
          </p:cNvSpPr>
          <p:nvPr>
            <p:ph type="body"/>
          </p:nvPr>
        </p:nvSpPr>
        <p:spPr>
          <a:xfrm>
            <a:off x="976313" y="4560888"/>
            <a:ext cx="5360987" cy="44164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91139"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 command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GUI – graphical user interface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Familiar with…</a:t>
            </a:r>
          </a:p>
        </p:txBody>
      </p:sp>
      <p:sp>
        <p:nvSpPr>
          <p:cNvPr id="91140"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8F1FCC4-BCF6-4083-B47B-4865DB6A0306}" type="slidenum">
              <a:rPr lang="en-US" altLang="en-US" sz="1200">
                <a:solidFill>
                  <a:srgbClr val="000000"/>
                </a:solidFill>
              </a:rPr>
              <a:pPr algn="r" eaLnBrk="1" hangingPunct="1">
                <a:buClrTx/>
                <a:buFontTx/>
                <a:buNone/>
              </a:pPr>
              <a:t>68</a:t>
            </a:fld>
            <a:endParaRPr lang="en-US" altLang="en-US" sz="1200">
              <a:solidFill>
                <a:srgbClr val="000000"/>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3011"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-Remove bias from the coil.  brain areas closer to coil are brighter than others, get rid of bias.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-Hard to see with human eye, demonstrates map of intensity bias.  Want to make it uniform.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-No coils in middle of brain (poorer SNR, CNR).</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43012"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2F99656-8263-46A1-8FDA-7E53D2C6C268}" type="slidenum">
              <a:rPr lang="en-US" altLang="en-US" sz="1200">
                <a:solidFill>
                  <a:srgbClr val="000000"/>
                </a:solidFill>
              </a:rPr>
              <a:pPr algn="r" eaLnBrk="1" hangingPunct="1">
                <a:buClrTx/>
                <a:buFontTx/>
                <a:buNone/>
              </a:pPr>
              <a:t>69</a:t>
            </a:fld>
            <a:endParaRPr lang="en-US" altLang="en-US" sz="1200">
              <a:solidFill>
                <a:srgbClr val="000000"/>
              </a:solidFill>
            </a:endParaRPr>
          </a:p>
        </p:txBody>
      </p:sp>
    </p:spTree>
    <p:extLst>
      <p:ext uri="{BB962C8B-B14F-4D97-AF65-F5344CB8AC3E}">
        <p14:creationId xmlns:p14="http://schemas.microsoft.com/office/powerpoint/2010/main" val="150229542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E35835AC-58A7-4AD7-A9BC-5E6AB8F140F1}" type="slidenum">
              <a:rPr lang="en-US" altLang="en-US" sz="1200">
                <a:solidFill>
                  <a:srgbClr val="000000"/>
                </a:solidFill>
              </a:rPr>
              <a:pPr algn="r" eaLnBrk="1" hangingPunct="1">
                <a:buClrTx/>
                <a:buFontTx/>
                <a:buNone/>
              </a:pPr>
              <a:t>70</a:t>
            </a:fld>
            <a:endParaRPr lang="en-US" altLang="en-US" sz="1200">
              <a:solidFill>
                <a:srgbClr val="000000"/>
              </a:solidFill>
            </a:endParaRPr>
          </a:p>
        </p:txBody>
      </p:sp>
      <p:sp>
        <p:nvSpPr>
          <p:cNvPr id="49155"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9156"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extLst>
      <p:ext uri="{BB962C8B-B14F-4D97-AF65-F5344CB8AC3E}">
        <p14:creationId xmlns:p14="http://schemas.microsoft.com/office/powerpoint/2010/main" val="3010666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291"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Single dicom from T1 dicom series</a:t>
            </a:r>
          </a:p>
        </p:txBody>
      </p:sp>
      <p:sp>
        <p:nvSpPr>
          <p:cNvPr id="12292"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EBB38EE-D559-41F1-B7CC-F57B2AE87EEC}" type="slidenum">
              <a:rPr lang="en-US" altLang="en-US" sz="1200">
                <a:solidFill>
                  <a:srgbClr val="000000"/>
                </a:solidFill>
              </a:rPr>
              <a:pPr algn="r" eaLnBrk="1" hangingPunct="1">
                <a:buClrTx/>
                <a:buFontTx/>
                <a:buNone/>
              </a:pPr>
              <a:t>7</a:t>
            </a:fld>
            <a:endParaRPr lang="en-US" altLang="en-US" sz="1200">
              <a:solidFill>
                <a:srgbClr val="000000"/>
              </a:solidFill>
            </a:endParaRPr>
          </a:p>
        </p:txBody>
      </p:sp>
    </p:spTree>
    <p:extLst>
      <p:ext uri="{BB962C8B-B14F-4D97-AF65-F5344CB8AC3E}">
        <p14:creationId xmlns:p14="http://schemas.microsoft.com/office/powerpoint/2010/main" val="10776247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1203"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Final step: prepare for generating wm surf</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Separate mask, one side per hemi, each hemi gets separate surface.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5120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FC015E2-B9B7-48BC-8388-FF1C55074241}" type="slidenum">
              <a:rPr lang="en-US" altLang="en-US" sz="1200">
                <a:solidFill>
                  <a:srgbClr val="000000"/>
                </a:solidFill>
              </a:rPr>
              <a:pPr algn="r" eaLnBrk="1" hangingPunct="1">
                <a:buClrTx/>
                <a:buFontTx/>
                <a:buNone/>
              </a:pPr>
              <a:t>71</a:t>
            </a:fld>
            <a:endParaRPr lang="en-US" altLang="en-US" sz="1200">
              <a:solidFill>
                <a:srgbClr val="000000"/>
              </a:solidFill>
            </a:endParaRPr>
          </a:p>
        </p:txBody>
      </p:sp>
    </p:spTree>
    <p:extLst>
      <p:ext uri="{BB962C8B-B14F-4D97-AF65-F5344CB8AC3E}">
        <p14:creationId xmlns:p14="http://schemas.microsoft.com/office/powerpoint/2010/main" val="211348305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FB752A7-B222-4F4C-BF7F-144E4720D86B}" type="slidenum">
              <a:rPr lang="en-US" altLang="en-US" sz="1200">
                <a:solidFill>
                  <a:srgbClr val="000000"/>
                </a:solidFill>
              </a:rPr>
              <a:pPr algn="r" eaLnBrk="1" hangingPunct="1">
                <a:buClrTx/>
                <a:buFontTx/>
                <a:buNone/>
              </a:pPr>
              <a:t>72</a:t>
            </a:fld>
            <a:endParaRPr lang="en-US" altLang="en-US" sz="1200">
              <a:solidFill>
                <a:srgbClr val="000000"/>
              </a:solidFill>
            </a:endParaRPr>
          </a:p>
        </p:txBody>
      </p:sp>
      <p:sp>
        <p:nvSpPr>
          <p:cNvPr id="53251"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3252"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-label all wm, fills in ventricles and other structures based on aseg.  Mask to extract wm.</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Ventricles are filled in (as are the other subcortical structures).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Set of histograms in axial/horizontal plane, highest peak in each histo near center of image classified as wm (most voxels), checks across slices to make sure classification consistent, centers wm intensities on 110.</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extLst>
      <p:ext uri="{BB962C8B-B14F-4D97-AF65-F5344CB8AC3E}">
        <p14:creationId xmlns:p14="http://schemas.microsoft.com/office/powerpoint/2010/main" val="1942578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291"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Single dicom from T1 dicom series</a:t>
            </a:r>
          </a:p>
        </p:txBody>
      </p:sp>
      <p:sp>
        <p:nvSpPr>
          <p:cNvPr id="12292"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EBB38EE-D559-41F1-B7CC-F57B2AE87EEC}" type="slidenum">
              <a:rPr lang="en-US" altLang="en-US" sz="1200">
                <a:solidFill>
                  <a:srgbClr val="000000"/>
                </a:solidFill>
              </a:rPr>
              <a:pPr algn="r" eaLnBrk="1" hangingPunct="1">
                <a:buClrTx/>
                <a:buFontTx/>
                <a:buNone/>
              </a:pPr>
              <a:t>8</a:t>
            </a:fld>
            <a:endParaRPr lang="en-US" altLang="en-US" sz="1200">
              <a:solidFill>
                <a:srgbClr val="000000"/>
              </a:solidFill>
            </a:endParaRPr>
          </a:p>
        </p:txBody>
      </p:sp>
    </p:spTree>
    <p:extLst>
      <p:ext uri="{BB962C8B-B14F-4D97-AF65-F5344CB8AC3E}">
        <p14:creationId xmlns:p14="http://schemas.microsoft.com/office/powerpoint/2010/main" val="608554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291"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Single dicom from T1 dicom series</a:t>
            </a:r>
          </a:p>
        </p:txBody>
      </p:sp>
      <p:sp>
        <p:nvSpPr>
          <p:cNvPr id="12292"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EBB38EE-D559-41F1-B7CC-F57B2AE87EEC}" type="slidenum">
              <a:rPr lang="en-US" altLang="en-US" sz="1200">
                <a:solidFill>
                  <a:srgbClr val="000000"/>
                </a:solidFill>
              </a:rPr>
              <a:pPr algn="r" eaLnBrk="1" hangingPunct="1">
                <a:buClrTx/>
                <a:buFontTx/>
                <a:buNone/>
              </a:pPr>
              <a:t>9</a:t>
            </a:fld>
            <a:endParaRPr lang="en-US" altLang="en-US" sz="1200">
              <a:solidFill>
                <a:srgbClr val="000000"/>
              </a:solidFill>
            </a:endParaRPr>
          </a:p>
        </p:txBody>
      </p:sp>
    </p:spTree>
    <p:extLst>
      <p:ext uri="{BB962C8B-B14F-4D97-AF65-F5344CB8AC3E}">
        <p14:creationId xmlns:p14="http://schemas.microsoft.com/office/powerpoint/2010/main" val="2493549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5" name="Rectangle 4"/>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dirty="0"/>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2" name="Title 1"/>
          <p:cNvSpPr>
            <a:spLocks noGrp="1"/>
          </p:cNvSpPr>
          <p:nvPr>
            <p:ph type="ctrTitle"/>
          </p:nvPr>
        </p:nvSpPr>
        <p:spPr>
          <a:xfrm>
            <a:off x="817581" y="3132290"/>
            <a:ext cx="7175351" cy="1793167"/>
          </a:xfrm>
          <a:effectLst/>
        </p:spPr>
        <p:txBody>
          <a:bodyPr/>
          <a:lstStyle>
            <a:lvl1pPr marL="640080" indent="-457200" algn="l">
              <a:defRPr sz="5400"/>
            </a:lvl1pPr>
          </a:lstStyle>
          <a:p>
            <a:r>
              <a:rPr lang="en-GB"/>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fld id="{D3A370EF-BFDE-497D-B860-F93894F432BF}" type="datetimeFigureOut">
              <a:rPr lang="en-US" altLang="en-US"/>
              <a:pPr/>
              <a:t>8/29/2022</a:t>
            </a:fld>
            <a:endParaRPr lang="en-US" alt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fld id="{DB3A31AD-76CC-4EC4-A2D7-4D913A6D5B16}" type="slidenum">
              <a:rPr lang="en-US" altLang="en-US"/>
              <a:pPr/>
              <a:t>‹#›</a:t>
            </a:fld>
            <a:endParaRPr lang="en-US" altLang="en-US"/>
          </a:p>
        </p:txBody>
      </p:sp>
    </p:spTree>
    <p:extLst>
      <p:ext uri="{BB962C8B-B14F-4D97-AF65-F5344CB8AC3E}">
        <p14:creationId xmlns:p14="http://schemas.microsoft.com/office/powerpoint/2010/main" val="3801127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992FAD52-59B8-404D-8F91-FD328A8EC26D}" type="datetimeFigureOut">
              <a:rPr lang="en-US" altLang="en-US"/>
              <a:pPr/>
              <a:t>8/29/2022</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1D0AA46-1BEF-4B91-8249-20EEB5E77462}" type="slidenum">
              <a:rPr lang="en-US" altLang="en-US"/>
              <a:pPr/>
              <a:t>‹#›</a:t>
            </a:fld>
            <a:endParaRPr lang="en-US" altLang="en-US"/>
          </a:p>
        </p:txBody>
      </p:sp>
    </p:spTree>
    <p:extLst>
      <p:ext uri="{BB962C8B-B14F-4D97-AF65-F5344CB8AC3E}">
        <p14:creationId xmlns:p14="http://schemas.microsoft.com/office/powerpoint/2010/main" val="1312992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lvl1pPr>
              <a:defRPr/>
            </a:lvl1pPr>
          </a:lstStyle>
          <a:p>
            <a:fld id="{E5D4FD07-58F9-42C6-81CB-A23624326AD9}" type="datetimeFigureOut">
              <a:rPr lang="en-US" altLang="en-US"/>
              <a:pPr/>
              <a:t>8/29/2022</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6B9827C-1CBE-4C76-B765-848A6C7E6D6F}" type="slidenum">
              <a:rPr lang="en-US" altLang="en-US"/>
              <a:pPr/>
              <a:t>‹#›</a:t>
            </a:fld>
            <a:endParaRPr lang="en-US" altLang="en-US"/>
          </a:p>
        </p:txBody>
      </p:sp>
    </p:spTree>
    <p:extLst>
      <p:ext uri="{BB962C8B-B14F-4D97-AF65-F5344CB8AC3E}">
        <p14:creationId xmlns:p14="http://schemas.microsoft.com/office/powerpoint/2010/main" val="2501076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4"/>
          </p:nvPr>
        </p:nvSpPr>
        <p:spPr/>
        <p:txBody>
          <a:bodyPr/>
          <a:lstStyle>
            <a:lvl1pPr>
              <a:defRPr/>
            </a:lvl1pPr>
          </a:lstStyle>
          <a:p>
            <a:fld id="{0C3829EF-C473-491D-9EF1-B6EEE84FADE7}" type="datetimeFigureOut">
              <a:rPr lang="en-US" altLang="en-US"/>
              <a:pPr/>
              <a:t>8/29/2022</a:t>
            </a:fld>
            <a:endParaRPr lang="en-US" alt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fld id="{884844E1-5586-4E2F-A698-EDDE496CFD33}" type="slidenum">
              <a:rPr lang="en-US" altLang="en-US"/>
              <a:pPr/>
              <a:t>‹#›</a:t>
            </a:fld>
            <a:endParaRPr lang="en-US" altLang="en-US"/>
          </a:p>
        </p:txBody>
      </p:sp>
    </p:spTree>
    <p:extLst>
      <p:ext uri="{BB962C8B-B14F-4D97-AF65-F5344CB8AC3E}">
        <p14:creationId xmlns:p14="http://schemas.microsoft.com/office/powerpoint/2010/main" val="4064534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5" name="Rectangle 4"/>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dirty="0"/>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GB"/>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8" name="Date Placeholder 3"/>
          <p:cNvSpPr>
            <a:spLocks noGrp="1"/>
          </p:cNvSpPr>
          <p:nvPr>
            <p:ph type="dt" sz="half" idx="10"/>
          </p:nvPr>
        </p:nvSpPr>
        <p:spPr/>
        <p:txBody>
          <a:bodyPr/>
          <a:lstStyle>
            <a:lvl1pPr>
              <a:defRPr/>
            </a:lvl1pPr>
          </a:lstStyle>
          <a:p>
            <a:fld id="{A5683004-64D5-4120-AD53-A65A1BDCEAFC}" type="datetimeFigureOut">
              <a:rPr lang="en-US" altLang="en-US"/>
              <a:pPr/>
              <a:t>8/29/2022</a:t>
            </a:fld>
            <a:endParaRPr lang="en-US" alt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fld id="{0DF8ECAE-36B0-42BF-B209-5DCB74EFBAC4}" type="slidenum">
              <a:rPr lang="en-US" altLang="en-US"/>
              <a:pPr/>
              <a:t>‹#›</a:t>
            </a:fld>
            <a:endParaRPr lang="en-US" altLang="en-US"/>
          </a:p>
        </p:txBody>
      </p:sp>
    </p:spTree>
    <p:extLst>
      <p:ext uri="{BB962C8B-B14F-4D97-AF65-F5344CB8AC3E}">
        <p14:creationId xmlns:p14="http://schemas.microsoft.com/office/powerpoint/2010/main" val="2957644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5"/>
          </p:nvPr>
        </p:nvSpPr>
        <p:spPr/>
        <p:txBody>
          <a:bodyPr/>
          <a:lstStyle>
            <a:lvl1pPr>
              <a:defRPr/>
            </a:lvl1pPr>
          </a:lstStyle>
          <a:p>
            <a:fld id="{B5BDC038-A1A0-49E1-ABC5-B88E458C8CDF}" type="datetimeFigureOut">
              <a:rPr lang="en-US" altLang="en-US"/>
              <a:pPr/>
              <a:t>8/29/2022</a:t>
            </a:fld>
            <a:endParaRPr lang="en-US" altLang="en-US"/>
          </a:p>
        </p:txBody>
      </p:sp>
      <p:sp>
        <p:nvSpPr>
          <p:cNvPr id="6" name="Footer Placeholder 4"/>
          <p:cNvSpPr>
            <a:spLocks noGrp="1"/>
          </p:cNvSpPr>
          <p:nvPr>
            <p:ph type="ftr" sz="quarter" idx="16"/>
          </p:nvPr>
        </p:nvSpPr>
        <p:spPr/>
        <p:txBody>
          <a:bodyPr/>
          <a:lstStyle>
            <a:lvl1pPr>
              <a:defRPr/>
            </a:lvl1pPr>
          </a:lstStyle>
          <a:p>
            <a:pPr>
              <a:defRPr/>
            </a:pPr>
            <a:endParaRPr lang="en-US"/>
          </a:p>
        </p:txBody>
      </p:sp>
      <p:sp>
        <p:nvSpPr>
          <p:cNvPr id="7" name="Slide Number Placeholder 5"/>
          <p:cNvSpPr>
            <a:spLocks noGrp="1"/>
          </p:cNvSpPr>
          <p:nvPr>
            <p:ph type="sldNum" sz="quarter" idx="17"/>
          </p:nvPr>
        </p:nvSpPr>
        <p:spPr/>
        <p:txBody>
          <a:bodyPr/>
          <a:lstStyle>
            <a:lvl1pPr>
              <a:defRPr/>
            </a:lvl1pPr>
          </a:lstStyle>
          <a:p>
            <a:fld id="{BE2F8F72-58B3-4B41-AB06-48AB92E5AC6E}" type="slidenum">
              <a:rPr lang="en-US" altLang="en-US"/>
              <a:pPr/>
              <a:t>‹#›</a:t>
            </a:fld>
            <a:endParaRPr lang="en-US" altLang="en-US"/>
          </a:p>
        </p:txBody>
      </p:sp>
    </p:spTree>
    <p:extLst>
      <p:ext uri="{BB962C8B-B14F-4D97-AF65-F5344CB8AC3E}">
        <p14:creationId xmlns:p14="http://schemas.microsoft.com/office/powerpoint/2010/main" val="3748098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Title 9"/>
          <p:cNvSpPr>
            <a:spLocks noGrp="1"/>
          </p:cNvSpPr>
          <p:nvPr>
            <p:ph type="title"/>
          </p:nvPr>
        </p:nvSpPr>
        <p:spPr/>
        <p:txBody>
          <a:bodyPr/>
          <a:lstStyle/>
          <a:p>
            <a:r>
              <a:rPr lang="en-GB"/>
              <a:t>Click to edit Master title style</a:t>
            </a:r>
            <a:endParaRPr lang="en-US" dirty="0"/>
          </a:p>
        </p:txBody>
      </p:sp>
      <p:sp>
        <p:nvSpPr>
          <p:cNvPr id="7" name="Date Placeholder 3"/>
          <p:cNvSpPr>
            <a:spLocks noGrp="1"/>
          </p:cNvSpPr>
          <p:nvPr>
            <p:ph type="dt" sz="half" idx="10"/>
          </p:nvPr>
        </p:nvSpPr>
        <p:spPr/>
        <p:txBody>
          <a:bodyPr/>
          <a:lstStyle>
            <a:lvl1pPr>
              <a:defRPr/>
            </a:lvl1pPr>
          </a:lstStyle>
          <a:p>
            <a:fld id="{34F06A14-8E72-47E0-9CA9-A385CCCD927A}" type="datetimeFigureOut">
              <a:rPr lang="en-US" altLang="en-US"/>
              <a:pPr/>
              <a:t>8/29/2022</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F950B585-C2EC-4CDA-8ECD-D8C8582F92A4}" type="slidenum">
              <a:rPr lang="en-US" altLang="en-US"/>
              <a:pPr/>
              <a:t>‹#›</a:t>
            </a:fld>
            <a:endParaRPr lang="en-US" altLang="en-US"/>
          </a:p>
        </p:txBody>
      </p:sp>
    </p:spTree>
    <p:extLst>
      <p:ext uri="{BB962C8B-B14F-4D97-AF65-F5344CB8AC3E}">
        <p14:creationId xmlns:p14="http://schemas.microsoft.com/office/powerpoint/2010/main" val="2129829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fld id="{BD76B932-B318-4F0D-BA1B-4EC51A4AE060}" type="datetimeFigureOut">
              <a:rPr lang="en-US" altLang="en-US"/>
              <a:pPr/>
              <a:t>8/29/2022</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6DE78721-A8B9-4569-B7F9-90398B2199BF}" type="slidenum">
              <a:rPr lang="en-US" altLang="en-US"/>
              <a:pPr/>
              <a:t>‹#›</a:t>
            </a:fld>
            <a:endParaRPr lang="en-US" altLang="en-US"/>
          </a:p>
        </p:txBody>
      </p:sp>
    </p:spTree>
    <p:extLst>
      <p:ext uri="{BB962C8B-B14F-4D97-AF65-F5344CB8AC3E}">
        <p14:creationId xmlns:p14="http://schemas.microsoft.com/office/powerpoint/2010/main" val="3575618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C1B7C79-91B6-4827-8C4C-2CC6E2080B02}" type="datetimeFigureOut">
              <a:rPr lang="en-US" altLang="en-US"/>
              <a:pPr/>
              <a:t>8/29/2022</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2270D127-4B46-4256-BC96-7012E1DFC5FC}" type="slidenum">
              <a:rPr lang="en-US" altLang="en-US"/>
              <a:pPr/>
              <a:t>‹#›</a:t>
            </a:fld>
            <a:endParaRPr lang="en-US" altLang="en-US"/>
          </a:p>
        </p:txBody>
      </p:sp>
    </p:spTree>
    <p:extLst>
      <p:ext uri="{BB962C8B-B14F-4D97-AF65-F5344CB8AC3E}">
        <p14:creationId xmlns:p14="http://schemas.microsoft.com/office/powerpoint/2010/main" val="1799553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lstStyle>
            <a:lvl1pPr marL="228600" indent="-228600" algn="l">
              <a:defRPr sz="2800" b="1">
                <a:effectLst/>
              </a:defRPr>
            </a:lvl1pPr>
          </a:lstStyle>
          <a:p>
            <a:r>
              <a:rPr lang="en-GB"/>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a:defRPr/>
            </a:lvl1pPr>
          </a:lstStyle>
          <a:p>
            <a:fld id="{CF822F72-DAE4-42CA-A77A-5BC6D474AA18}" type="datetimeFigureOut">
              <a:rPr lang="en-US" altLang="en-US"/>
              <a:pPr/>
              <a:t>8/29/2022</a:t>
            </a:fld>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CCB4AFF9-B7C4-4A76-932A-5763655E1D0A}" type="slidenum">
              <a:rPr lang="en-US" altLang="en-US"/>
              <a:pPr/>
              <a:t>‹#›</a:t>
            </a:fld>
            <a:endParaRPr lang="en-US" altLang="en-US"/>
          </a:p>
        </p:txBody>
      </p:sp>
    </p:spTree>
    <p:extLst>
      <p:ext uri="{BB962C8B-B14F-4D97-AF65-F5344CB8AC3E}">
        <p14:creationId xmlns:p14="http://schemas.microsoft.com/office/powerpoint/2010/main" val="175936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6" name="Rectangle 5"/>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dirty="0"/>
          </a:p>
        </p:txBody>
      </p:sp>
      <p:sp>
        <p:nvSpPr>
          <p:cNvPr id="7" name="Rectangle 6"/>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8" name="Oval 7"/>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endParaRPr lang="en-US" noProof="0"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 name="Title 1"/>
          <p:cNvSpPr>
            <a:spLocks noGrp="1"/>
          </p:cNvSpPr>
          <p:nvPr>
            <p:ph type="title"/>
          </p:nvPr>
        </p:nvSpPr>
        <p:spPr>
          <a:xfrm>
            <a:off x="727268" y="4464421"/>
            <a:ext cx="6383538" cy="1143000"/>
          </a:xfrm>
        </p:spPr>
        <p:txBody>
          <a:bodyPr anchor="b"/>
          <a:lstStyle>
            <a:lvl1pPr algn="l">
              <a:defRPr sz="4600" b="1"/>
            </a:lvl1pPr>
          </a:lstStyle>
          <a:p>
            <a:r>
              <a:rPr lang="en-GB"/>
              <a:t>Click to edit Master title style</a:t>
            </a:r>
            <a:endParaRPr lang="en-US" dirty="0"/>
          </a:p>
        </p:txBody>
      </p:sp>
      <p:sp>
        <p:nvSpPr>
          <p:cNvPr id="9" name="Date Placeholder 4"/>
          <p:cNvSpPr>
            <a:spLocks noGrp="1"/>
          </p:cNvSpPr>
          <p:nvPr>
            <p:ph type="dt" sz="half" idx="10"/>
          </p:nvPr>
        </p:nvSpPr>
        <p:spPr/>
        <p:txBody>
          <a:bodyPr/>
          <a:lstStyle>
            <a:lvl1pPr>
              <a:defRPr/>
            </a:lvl1pPr>
          </a:lstStyle>
          <a:p>
            <a:fld id="{79D187EA-970B-49AD-B16F-5AC81595533D}" type="datetimeFigureOut">
              <a:rPr lang="en-US" altLang="en-US"/>
              <a:pPr/>
              <a:t>8/29/2022</a:t>
            </a:fld>
            <a:endParaRPr lang="en-US" alt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p:txBody>
          <a:bodyPr/>
          <a:lstStyle>
            <a:lvl1pPr>
              <a:defRPr/>
            </a:lvl1pPr>
          </a:lstStyle>
          <a:p>
            <a:fld id="{68B19C51-98A1-4E98-802A-BF8069AA77AB}" type="slidenum">
              <a:rPr lang="en-US" altLang="en-US"/>
              <a:pPr/>
              <a:t>‹#›</a:t>
            </a:fld>
            <a:endParaRPr lang="en-US" altLang="en-US"/>
          </a:p>
        </p:txBody>
      </p:sp>
    </p:spTree>
    <p:extLst>
      <p:ext uri="{BB962C8B-B14F-4D97-AF65-F5344CB8AC3E}">
        <p14:creationId xmlns:p14="http://schemas.microsoft.com/office/powerpoint/2010/main" val="383383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dirty="0"/>
          </a:p>
        </p:txBody>
      </p:sp>
      <p:sp>
        <p:nvSpPr>
          <p:cNvPr id="9" name="Rectangle 8"/>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2" name="Title Placeholder 1"/>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en-GB"/>
              <a:t>Click to edit Master title style</a:t>
            </a:r>
            <a:endParaRPr lang="en-US" dirty="0"/>
          </a:p>
        </p:txBody>
      </p:sp>
      <p:sp>
        <p:nvSpPr>
          <p:cNvPr id="129037" name="Text Placeholder 2"/>
          <p:cNvSpPr>
            <a:spLocks noGrp="1"/>
          </p:cNvSpPr>
          <p:nvPr>
            <p:ph type="body" idx="1"/>
          </p:nvPr>
        </p:nvSpPr>
        <p:spPr bwMode="auto">
          <a:xfrm>
            <a:off x="1143000" y="731838"/>
            <a:ext cx="6400800" cy="3475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6172200" y="6172200"/>
            <a:ext cx="2514600" cy="365125"/>
          </a:xfrm>
          <a:prstGeom prst="rect">
            <a:avLst/>
          </a:prstGeom>
        </p:spPr>
        <p:txBody>
          <a:bodyPr vert="horz" wrap="square" lIns="91440" tIns="45720" rIns="91440" bIns="45720" numCol="1" anchor="ctr" anchorCtr="0" compatLnSpc="1">
            <a:prstTxWarp prst="textNoShape">
              <a:avLst/>
            </a:prstTxWarp>
          </a:bodyPr>
          <a:lstStyle>
            <a:lvl1pPr algn="r">
              <a:defRPr sz="1100" b="1">
                <a:solidFill>
                  <a:srgbClr val="7F7F7F"/>
                </a:solidFill>
              </a:defRPr>
            </a:lvl1pPr>
          </a:lstStyle>
          <a:p>
            <a:fld id="{DCFF9446-9024-4469-9647-E0A0B17BA53F}" type="datetimeFigureOut">
              <a:rPr lang="en-US" altLang="en-US"/>
              <a:pPr/>
              <a:t>8/29/2022</a:t>
            </a:fld>
            <a:endParaRPr lang="en-US" altLang="en-US"/>
          </a:p>
        </p:txBody>
      </p:sp>
      <p:sp>
        <p:nvSpPr>
          <p:cNvPr id="5" name="Footer Placeholder 4"/>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a:buFont typeface="Times New Roman" charset="0"/>
              <a:buNone/>
              <a:defRPr sz="1100" b="1">
                <a:solidFill>
                  <a:schemeClr val="tx1">
                    <a:lumMod val="50000"/>
                    <a:lumOff val="50000"/>
                  </a:schemeClr>
                </a:solidFill>
                <a:latin typeface="Times New Roman" charset="0"/>
                <a:ea typeface="MS PGothic" charset="0"/>
                <a:cs typeface="MS PGothic" charset="0"/>
              </a:defRPr>
            </a:lvl1pPr>
          </a:lstStyle>
          <a:p>
            <a:pPr>
              <a:defRPr/>
            </a:pPr>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wrap="square" lIns="91440" tIns="45720" rIns="91440" bIns="45720" numCol="1" anchor="ctr" anchorCtr="0" compatLnSpc="1">
            <a:prstTxWarp prst="textNoShape">
              <a:avLst/>
            </a:prstTxWarp>
          </a:bodyPr>
          <a:lstStyle>
            <a:lvl1pPr algn="ctr">
              <a:defRPr sz="1200" b="1">
                <a:solidFill>
                  <a:srgbClr val="7F7F7F"/>
                </a:solidFill>
              </a:defRPr>
            </a:lvl1pPr>
          </a:lstStyle>
          <a:p>
            <a:fld id="{CAEC9C35-9ADD-4105-A627-DD3DBEBDD45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58" r:id="rId1"/>
    <p:sldLayoutId id="2147484151" r:id="rId2"/>
    <p:sldLayoutId id="2147484159" r:id="rId3"/>
    <p:sldLayoutId id="2147484152" r:id="rId4"/>
    <p:sldLayoutId id="2147484153" r:id="rId5"/>
    <p:sldLayoutId id="2147484154" r:id="rId6"/>
    <p:sldLayoutId id="2147484155" r:id="rId7"/>
    <p:sldLayoutId id="2147484160" r:id="rId8"/>
    <p:sldLayoutId id="2147484161" r:id="rId9"/>
    <p:sldLayoutId id="2147484156" r:id="rId10"/>
    <p:sldLayoutId id="2147484157" r:id="rId11"/>
  </p:sldLayoutIdLst>
  <p:hf sldNum="0" hdr="0" ftr="0" dt="0"/>
  <p:txStyles>
    <p:titleStyle>
      <a:lvl1pPr marL="319088" indent="-319088" algn="r" rtl="0" fontAlgn="base">
        <a:spcBef>
          <a:spcPct val="0"/>
        </a:spcBef>
        <a:spcAft>
          <a:spcPct val="0"/>
        </a:spcAft>
        <a:buClr>
          <a:srgbClr val="C3260C"/>
        </a:buClr>
        <a:buSzPct val="128000"/>
        <a:buFont typeface="Georgia" panose="02040502050405020303"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S PGothic" panose="020B0600070205080204" pitchFamily="34" charset="-128"/>
          <a:cs typeface="+mj-cs"/>
        </a:defRPr>
      </a:lvl1pPr>
      <a:lvl2pPr marL="319088" indent="-319088" algn="r" rtl="0" fontAlgn="base">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ea typeface="MS PGothic" panose="020B0600070205080204" pitchFamily="34" charset="-128"/>
        </a:defRPr>
      </a:lvl2pPr>
      <a:lvl3pPr marL="319088" indent="-319088" algn="r" rtl="0" fontAlgn="base">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ea typeface="MS PGothic" panose="020B0600070205080204" pitchFamily="34" charset="-128"/>
        </a:defRPr>
      </a:lvl3pPr>
      <a:lvl4pPr marL="319088" indent="-319088" algn="r" rtl="0" fontAlgn="base">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ea typeface="MS PGothic" panose="020B0600070205080204" pitchFamily="34" charset="-128"/>
        </a:defRPr>
      </a:lvl4pPr>
      <a:lvl5pPr marL="319088" indent="-319088" algn="r" rtl="0" fontAlgn="base">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ea typeface="MS PGothic" panose="020B0600070205080204"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fontAlgn="base">
        <a:spcBef>
          <a:spcPct val="20000"/>
        </a:spcBef>
        <a:spcAft>
          <a:spcPts val="300"/>
        </a:spcAft>
        <a:buClr>
          <a:srgbClr val="C3260C"/>
        </a:buClr>
        <a:buSzPct val="130000"/>
        <a:buFont typeface="Georgia" panose="02040502050405020303" pitchFamily="18" charset="0"/>
        <a:buChar char="*"/>
        <a:defRPr sz="2200" kern="1200">
          <a:solidFill>
            <a:srgbClr val="404040"/>
          </a:solidFill>
          <a:latin typeface="+mn-lt"/>
          <a:ea typeface="MS PGothic" panose="020B0600070205080204" pitchFamily="34" charset="-128"/>
          <a:cs typeface="+mn-cs"/>
        </a:defRPr>
      </a:lvl1pPr>
      <a:lvl2pPr marL="547688" indent="-182563" algn="l" rtl="0" fontAlgn="base">
        <a:spcBef>
          <a:spcPct val="20000"/>
        </a:spcBef>
        <a:spcAft>
          <a:spcPts val="300"/>
        </a:spcAft>
        <a:buClr>
          <a:srgbClr val="C3260C"/>
        </a:buClr>
        <a:buSzPct val="130000"/>
        <a:buFont typeface="Georgia" panose="02040502050405020303" pitchFamily="18" charset="0"/>
        <a:buChar char="*"/>
        <a:defRPr sz="2000" kern="1200">
          <a:solidFill>
            <a:srgbClr val="404040"/>
          </a:solidFill>
          <a:latin typeface="+mn-lt"/>
          <a:ea typeface="MS PGothic" panose="020B0600070205080204" pitchFamily="34" charset="-128"/>
          <a:cs typeface="+mn-cs"/>
        </a:defRPr>
      </a:lvl2pPr>
      <a:lvl3pPr marL="822325" indent="-182563" algn="l" rtl="0" fontAlgn="base">
        <a:spcBef>
          <a:spcPct val="20000"/>
        </a:spcBef>
        <a:spcAft>
          <a:spcPts val="300"/>
        </a:spcAft>
        <a:buClr>
          <a:srgbClr val="C3260C"/>
        </a:buClr>
        <a:buSzPct val="130000"/>
        <a:buFont typeface="Georgia" panose="02040502050405020303" pitchFamily="18" charset="0"/>
        <a:buChar char="*"/>
        <a:defRPr kern="1200">
          <a:solidFill>
            <a:srgbClr val="404040"/>
          </a:solidFill>
          <a:latin typeface="+mn-lt"/>
          <a:ea typeface="MS PGothic" panose="020B0600070205080204" pitchFamily="34" charset="-128"/>
          <a:cs typeface="+mn-cs"/>
        </a:defRPr>
      </a:lvl3pPr>
      <a:lvl4pPr marL="1096963" indent="-182563" algn="l" rtl="0" fontAlgn="base">
        <a:spcBef>
          <a:spcPct val="20000"/>
        </a:spcBef>
        <a:spcAft>
          <a:spcPts val="300"/>
        </a:spcAft>
        <a:buClr>
          <a:srgbClr val="C3260C"/>
        </a:buClr>
        <a:buSzPct val="130000"/>
        <a:buFont typeface="Georgia" panose="02040502050405020303" pitchFamily="18" charset="0"/>
        <a:buChar char="*"/>
        <a:defRPr sz="1600" kern="1200">
          <a:solidFill>
            <a:srgbClr val="404040"/>
          </a:solidFill>
          <a:latin typeface="+mn-lt"/>
          <a:ea typeface="MS PGothic" panose="020B0600070205080204" pitchFamily="34" charset="-128"/>
          <a:cs typeface="+mn-cs"/>
        </a:defRPr>
      </a:lvl4pPr>
      <a:lvl5pPr marL="1389063" indent="-182563" algn="l" rtl="0" fontAlgn="base">
        <a:spcBef>
          <a:spcPct val="20000"/>
        </a:spcBef>
        <a:spcAft>
          <a:spcPts val="300"/>
        </a:spcAft>
        <a:buClr>
          <a:srgbClr val="C3260C"/>
        </a:buClr>
        <a:buSzPct val="130000"/>
        <a:buFont typeface="Georgia" panose="02040502050405020303" pitchFamily="18" charset="0"/>
        <a:buChar char="*"/>
        <a:defRPr sz="1400" kern="1200">
          <a:solidFill>
            <a:srgbClr val="404040"/>
          </a:solidFill>
          <a:latin typeface="+mn-lt"/>
          <a:ea typeface="MS PGothic" panose="020B0600070205080204" pitchFamily="34" charset="-128"/>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jpeg"/><Relationship Id="rId9" Type="http://schemas.openxmlformats.org/officeDocument/2006/relationships/image" Target="../media/image8.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6.jpeg"/><Relationship Id="rId7" Type="http://schemas.openxmlformats.org/officeDocument/2006/relationships/image" Target="../media/image6.jpeg"/><Relationship Id="rId12"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image" Target="../media/image23.jpeg"/><Relationship Id="rId5" Type="http://schemas.openxmlformats.org/officeDocument/2006/relationships/image" Target="../media/image18.jpeg"/><Relationship Id="rId10" Type="http://schemas.openxmlformats.org/officeDocument/2006/relationships/image" Target="../media/image22.jpeg"/><Relationship Id="rId4" Type="http://schemas.openxmlformats.org/officeDocument/2006/relationships/image" Target="../media/image17.jpeg"/><Relationship Id="rId9"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jpeg"/><Relationship Id="rId9" Type="http://schemas.openxmlformats.org/officeDocument/2006/relationships/image" Target="../media/image8.jpe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0.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0.jpe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hyperlink" Target="http://adni.loni.usc.edu/methods/documents/mri-protocols" TargetMode="External"/><Relationship Id="rId4" Type="http://schemas.openxmlformats.org/officeDocument/2006/relationships/hyperlink" Target="http://www.nmr.mgh.harvard.edu/~andr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32.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51.gif"/><Relationship Id="rId7"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6.jpeg"/></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jpeg"/><Relationship Id="rId9" Type="http://schemas.openxmlformats.org/officeDocument/2006/relationships/image" Target="../media/image8.jpeg"/></Relationships>
</file>

<file path=ppt/slides/_rels/slide4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2.jpeg"/><Relationship Id="rId7" Type="http://schemas.openxmlformats.org/officeDocument/2006/relationships/image" Target="../media/image61.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 Id="rId9" Type="http://schemas.openxmlformats.org/officeDocument/2006/relationships/image" Target="../media/image67.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19.jpeg"/></Relationships>
</file>

<file path=ppt/slides/_rels/slide4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jpeg"/><Relationship Id="rId9" Type="http://schemas.openxmlformats.org/officeDocument/2006/relationships/image" Target="../media/image8.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2.jpeg"/><Relationship Id="rId7" Type="http://schemas.openxmlformats.org/officeDocument/2006/relationships/image" Target="../media/image73.jpe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74.jpeg"/></Relationships>
</file>

<file path=ppt/slides/_rels/slide52.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16.jpeg"/><Relationship Id="rId7" Type="http://schemas.openxmlformats.org/officeDocument/2006/relationships/image" Target="../media/image6.jpe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79.png"/></Relationships>
</file>

<file path=ppt/slides/_rels/slide6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16.jpeg"/></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83.jpeg"/><Relationship Id="rId7" Type="http://schemas.openxmlformats.org/officeDocument/2006/relationships/image" Target="../media/image5.pn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png"/></Relationships>
</file>

<file path=ppt/slides/_rels/slide6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9.xml"/><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png"/></Relationships>
</file>

<file path=ppt/slides/_rels/slide7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72.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75D8DA69-8426-4050-AA5C-81AB02143D38}" type="slidenum">
              <a:rPr lang="en-US" altLang="en-US" sz="1400">
                <a:solidFill>
                  <a:srgbClr val="FFFF66"/>
                </a:solidFill>
              </a:rPr>
              <a:pPr algn="r" eaLnBrk="1" hangingPunct="1">
                <a:buClrTx/>
                <a:buFontTx/>
                <a:buNone/>
              </a:pPr>
              <a:t>1</a:t>
            </a:fld>
            <a:endParaRPr lang="en-US" altLang="en-US" sz="1400">
              <a:solidFill>
                <a:srgbClr val="FFFF66"/>
              </a:solidFill>
            </a:endParaRPr>
          </a:p>
        </p:txBody>
      </p:sp>
      <p:sp>
        <p:nvSpPr>
          <p:cNvPr id="3074" name="Text Box 2"/>
          <p:cNvSpPr txBox="1">
            <a:spLocks noChangeArrowheads="1"/>
          </p:cNvSpPr>
          <p:nvPr/>
        </p:nvSpPr>
        <p:spPr bwMode="auto">
          <a:xfrm>
            <a:off x="266700" y="525463"/>
            <a:ext cx="8610600" cy="1919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chemeClr val="tx1"/>
                </a:solidFill>
              </a:rPr>
              <a:t>Anatomical Analysis with </a:t>
            </a:r>
            <a:br>
              <a:rPr lang="en-US" altLang="en-US" sz="4400">
                <a:solidFill>
                  <a:schemeClr val="tx1"/>
                </a:solidFill>
              </a:rPr>
            </a:br>
            <a:r>
              <a:rPr lang="en-US" altLang="en-US" sz="4400">
                <a:solidFill>
                  <a:schemeClr val="tx1"/>
                </a:solidFill>
              </a:rPr>
              <a:t>FreeSurfer</a:t>
            </a:r>
            <a:br>
              <a:rPr lang="en-US" altLang="en-US" sz="4400">
                <a:solidFill>
                  <a:schemeClr val="tx1"/>
                </a:solidFill>
              </a:rPr>
            </a:br>
            <a:r>
              <a:rPr lang="en-US" altLang="en-US" sz="3200">
                <a:solidFill>
                  <a:schemeClr val="tx1"/>
                </a:solidFill>
              </a:rPr>
              <a:t>surfer.nmr.mgh.harvard.edu</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667000"/>
            <a:ext cx="2798763"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FDE4D8B-4171-42D2-A734-372E611F0DE3}" type="slidenum">
              <a:rPr lang="en-US" altLang="en-US" sz="1400">
                <a:solidFill>
                  <a:schemeClr val="tx1"/>
                </a:solidFill>
              </a:rPr>
              <a:pPr algn="r" eaLnBrk="1" hangingPunct="1">
                <a:buClrTx/>
                <a:buFontTx/>
                <a:buNone/>
              </a:pPr>
              <a:t>10</a:t>
            </a:fld>
            <a:endParaRPr lang="en-US" altLang="en-US" sz="1400" dirty="0">
              <a:solidFill>
                <a:schemeClr val="tx1"/>
              </a:solidFill>
            </a:endParaRPr>
          </a:p>
        </p:txBody>
      </p:sp>
      <p:sp>
        <p:nvSpPr>
          <p:cNvPr id="13314" name="Text Box 3"/>
          <p:cNvSpPr txBox="1">
            <a:spLocks noChangeArrowheads="1"/>
          </p:cNvSpPr>
          <p:nvPr/>
        </p:nvSpPr>
        <p:spPr bwMode="auto">
          <a:xfrm>
            <a:off x="990600" y="-228600"/>
            <a:ext cx="7239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Fully Automated Reconstruction</a:t>
            </a:r>
          </a:p>
        </p:txBody>
      </p:sp>
      <p:sp>
        <p:nvSpPr>
          <p:cNvPr id="13315" name="Rectangle 4"/>
          <p:cNvSpPr>
            <a:spLocks noChangeArrowheads="1"/>
          </p:cNvSpPr>
          <p:nvPr/>
        </p:nvSpPr>
        <p:spPr bwMode="auto">
          <a:xfrm>
            <a:off x="381000" y="914400"/>
            <a:ext cx="2209800" cy="1562100"/>
          </a:xfrm>
          <a:prstGeom prst="rect">
            <a:avLst/>
          </a:prstGeom>
          <a:noFill/>
          <a:ln w="936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recon-all   </a:t>
            </a:r>
          </a:p>
          <a:p>
            <a:pPr eaLnBrk="1" hangingPunct="1">
              <a:buClrTx/>
              <a:buFontTx/>
              <a:buNone/>
            </a:pPr>
            <a:r>
              <a:rPr lang="en-US" altLang="en-US">
                <a:solidFill>
                  <a:srgbClr val="000000"/>
                </a:solidFill>
              </a:rPr>
              <a:t>  –i  file.dcm   </a:t>
            </a:r>
          </a:p>
          <a:p>
            <a:pPr eaLnBrk="1" hangingPunct="1">
              <a:buClrTx/>
              <a:buFontTx/>
              <a:buNone/>
            </a:pPr>
            <a:r>
              <a:rPr lang="en-US" altLang="en-US">
                <a:solidFill>
                  <a:srgbClr val="000000"/>
                </a:solidFill>
              </a:rPr>
              <a:t>  –subject  bert   </a:t>
            </a:r>
          </a:p>
          <a:p>
            <a:pPr eaLnBrk="1" hangingPunct="1">
              <a:buClrTx/>
              <a:buFontTx/>
              <a:buNone/>
            </a:pPr>
            <a:r>
              <a:rPr lang="en-US" altLang="en-US">
                <a:solidFill>
                  <a:srgbClr val="000000"/>
                </a:solidFill>
              </a:rPr>
              <a:t>  –all</a:t>
            </a:r>
          </a:p>
        </p:txBody>
      </p:sp>
      <p:sp>
        <p:nvSpPr>
          <p:cNvPr id="13316" name="Rectangle 22"/>
          <p:cNvSpPr>
            <a:spLocks noChangeArrowheads="1"/>
          </p:cNvSpPr>
          <p:nvPr/>
        </p:nvSpPr>
        <p:spPr bwMode="auto">
          <a:xfrm>
            <a:off x="228600" y="1676400"/>
            <a:ext cx="2667000" cy="4572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
        <p:nvSpPr>
          <p:cNvPr id="13317" name="Text Box 23"/>
          <p:cNvSpPr txBox="1">
            <a:spLocks noChangeArrowheads="1"/>
          </p:cNvSpPr>
          <p:nvPr/>
        </p:nvSpPr>
        <p:spPr bwMode="auto">
          <a:xfrm>
            <a:off x="3581400" y="685800"/>
            <a:ext cx="52578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en-US">
                <a:solidFill>
                  <a:srgbClr val="000000"/>
                </a:solidFill>
              </a:rPr>
              <a:t>“</a:t>
            </a:r>
            <a:r>
              <a:rPr lang="en-US" altLang="ja-JP">
                <a:solidFill>
                  <a:srgbClr val="000000"/>
                </a:solidFill>
              </a:rPr>
              <a:t>bert</a:t>
            </a:r>
            <a:r>
              <a:rPr lang="en-US" altLang="en-US">
                <a:solidFill>
                  <a:srgbClr val="000000"/>
                </a:solidFill>
              </a:rPr>
              <a:t>”</a:t>
            </a:r>
            <a:r>
              <a:rPr lang="en-US" altLang="ja-JP">
                <a:solidFill>
                  <a:srgbClr val="000000"/>
                </a:solidFill>
              </a:rPr>
              <a:t> is the </a:t>
            </a:r>
            <a:r>
              <a:rPr lang="en-US" altLang="en-US">
                <a:solidFill>
                  <a:srgbClr val="000000"/>
                </a:solidFill>
              </a:rPr>
              <a:t>“</a:t>
            </a:r>
            <a:r>
              <a:rPr lang="en-US" altLang="ja-JP">
                <a:solidFill>
                  <a:srgbClr val="000000"/>
                </a:solidFill>
              </a:rPr>
              <a:t>name</a:t>
            </a:r>
            <a:r>
              <a:rPr lang="en-US" altLang="en-US">
                <a:solidFill>
                  <a:srgbClr val="000000"/>
                </a:solidFill>
              </a:rPr>
              <a:t>”</a:t>
            </a:r>
            <a:r>
              <a:rPr lang="en-US" altLang="ja-JP">
                <a:solidFill>
                  <a:srgbClr val="000000"/>
                </a:solidFill>
              </a:rPr>
              <a:t> of the subject</a:t>
            </a:r>
          </a:p>
          <a:p>
            <a:r>
              <a:rPr lang="en-US" altLang="en-US">
                <a:solidFill>
                  <a:srgbClr val="000000"/>
                </a:solidFill>
              </a:rPr>
              <a:t>Creates a folder in $SUBJECTS_DIR</a:t>
            </a:r>
          </a:p>
          <a:p>
            <a:r>
              <a:rPr lang="en-US" altLang="en-US">
                <a:solidFill>
                  <a:srgbClr val="000000"/>
                </a:solidFill>
              </a:rPr>
              <a:t>All output goes in this folder (~400MB)</a:t>
            </a:r>
          </a:p>
          <a:p>
            <a:r>
              <a:rPr lang="en-US" altLang="en-US">
                <a:solidFill>
                  <a:srgbClr val="000000"/>
                </a:solidFill>
              </a:rPr>
              <a:t>Other subjects in $SUBJECTS_DIR</a:t>
            </a:r>
          </a:p>
        </p:txBody>
      </p:sp>
      <p:sp>
        <p:nvSpPr>
          <p:cNvPr id="13318" name="Text Box 24"/>
          <p:cNvSpPr txBox="1">
            <a:spLocks noChangeArrowheads="1"/>
          </p:cNvSpPr>
          <p:nvPr/>
        </p:nvSpPr>
        <p:spPr bwMode="auto">
          <a:xfrm>
            <a:off x="1135063" y="4343400"/>
            <a:ext cx="1287462" cy="1084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80000"/>
              </a:lnSpc>
              <a:spcBef>
                <a:spcPts val="900"/>
              </a:spcBef>
              <a:buClrTx/>
              <a:buFontTx/>
              <a:buNone/>
            </a:pPr>
            <a:r>
              <a:rPr lang="en-US" altLang="en-US" sz="2000">
                <a:solidFill>
                  <a:srgbClr val="000000"/>
                </a:solidFill>
              </a:rPr>
              <a:t>bert</a:t>
            </a:r>
          </a:p>
          <a:p>
            <a:pPr algn="ctr" eaLnBrk="1" hangingPunct="1">
              <a:lnSpc>
                <a:spcPct val="80000"/>
              </a:lnSpc>
              <a:spcBef>
                <a:spcPts val="900"/>
              </a:spcBef>
              <a:buClrTx/>
              <a:buFontTx/>
              <a:buNone/>
            </a:pPr>
            <a:endParaRPr lang="en-US" altLang="en-US" sz="2000">
              <a:solidFill>
                <a:srgbClr val="FFFF66"/>
              </a:solidFill>
            </a:endParaRPr>
          </a:p>
        </p:txBody>
      </p:sp>
      <p:sp>
        <p:nvSpPr>
          <p:cNvPr id="13319" name="Rectangle 25"/>
          <p:cNvSpPr>
            <a:spLocks noChangeArrowheads="1"/>
          </p:cNvSpPr>
          <p:nvPr/>
        </p:nvSpPr>
        <p:spPr bwMode="auto">
          <a:xfrm>
            <a:off x="3098800" y="2438400"/>
            <a:ext cx="4132263"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a:solidFill>
                  <a:srgbClr val="000000"/>
                </a:solidFill>
              </a:rPr>
              <a:t>$SUBJECTS_DIR</a:t>
            </a:r>
          </a:p>
        </p:txBody>
      </p:sp>
      <p:sp>
        <p:nvSpPr>
          <p:cNvPr id="13320" name="Rectangle 27"/>
          <p:cNvSpPr>
            <a:spLocks noChangeArrowheads="1"/>
          </p:cNvSpPr>
          <p:nvPr/>
        </p:nvSpPr>
        <p:spPr bwMode="auto">
          <a:xfrm>
            <a:off x="3641725" y="4267200"/>
            <a:ext cx="203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80000"/>
              </a:lnSpc>
              <a:spcBef>
                <a:spcPts val="900"/>
              </a:spcBef>
              <a:buClrTx/>
              <a:buFontTx/>
              <a:buNone/>
            </a:pPr>
            <a:r>
              <a:rPr lang="en-US" altLang="en-US" sz="2000">
                <a:solidFill>
                  <a:srgbClr val="000000"/>
                </a:solidFill>
              </a:rPr>
              <a:t>ernie</a:t>
            </a:r>
          </a:p>
          <a:p>
            <a:pPr algn="ctr" eaLnBrk="1" hangingPunct="1">
              <a:lnSpc>
                <a:spcPct val="80000"/>
              </a:lnSpc>
              <a:spcBef>
                <a:spcPts val="900"/>
              </a:spcBef>
              <a:buClrTx/>
              <a:buFontTx/>
              <a:buNone/>
            </a:pPr>
            <a:endParaRPr lang="en-US" altLang="en-US" sz="2000">
              <a:solidFill>
                <a:srgbClr val="FFFF66"/>
              </a:solidFill>
            </a:endParaRPr>
          </a:p>
        </p:txBody>
      </p:sp>
      <p:sp>
        <p:nvSpPr>
          <p:cNvPr id="13321" name="Rectangle 28"/>
          <p:cNvSpPr>
            <a:spLocks noChangeArrowheads="1"/>
          </p:cNvSpPr>
          <p:nvPr/>
        </p:nvSpPr>
        <p:spPr bwMode="auto">
          <a:xfrm>
            <a:off x="5334000" y="4267200"/>
            <a:ext cx="3657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80000"/>
              </a:lnSpc>
              <a:spcBef>
                <a:spcPts val="900"/>
              </a:spcBef>
              <a:buClrTx/>
              <a:buFontTx/>
              <a:buNone/>
            </a:pPr>
            <a:r>
              <a:rPr lang="en-US" altLang="en-US" sz="2000">
                <a:solidFill>
                  <a:srgbClr val="000000"/>
                </a:solidFill>
              </a:rPr>
              <a:t>fsaverage   …</a:t>
            </a:r>
          </a:p>
          <a:p>
            <a:pPr algn="ctr" eaLnBrk="1" hangingPunct="1">
              <a:lnSpc>
                <a:spcPct val="80000"/>
              </a:lnSpc>
              <a:spcBef>
                <a:spcPts val="900"/>
              </a:spcBef>
              <a:buClrTx/>
              <a:buFontTx/>
              <a:buNone/>
            </a:pPr>
            <a:endParaRPr lang="en-US" altLang="en-US" sz="2000">
              <a:solidFill>
                <a:srgbClr val="FFFF66"/>
              </a:solidFill>
            </a:endParaRPr>
          </a:p>
        </p:txBody>
      </p:sp>
      <p:sp>
        <p:nvSpPr>
          <p:cNvPr id="13322" name="Line 29"/>
          <p:cNvSpPr>
            <a:spLocks noChangeShapeType="1"/>
          </p:cNvSpPr>
          <p:nvPr/>
        </p:nvSpPr>
        <p:spPr bwMode="auto">
          <a:xfrm flipH="1">
            <a:off x="1873250" y="3124200"/>
            <a:ext cx="2994025" cy="1143000"/>
          </a:xfrm>
          <a:prstGeom prst="line">
            <a:avLst/>
          </a:prstGeom>
          <a:noFill/>
          <a:ln w="3816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23" name="Line 31"/>
          <p:cNvSpPr>
            <a:spLocks noChangeShapeType="1"/>
          </p:cNvSpPr>
          <p:nvPr/>
        </p:nvSpPr>
        <p:spPr bwMode="auto">
          <a:xfrm flipH="1">
            <a:off x="4651375" y="3124200"/>
            <a:ext cx="215900" cy="1143000"/>
          </a:xfrm>
          <a:prstGeom prst="line">
            <a:avLst/>
          </a:prstGeom>
          <a:noFill/>
          <a:ln w="3816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24" name="Line 32"/>
          <p:cNvSpPr>
            <a:spLocks noChangeShapeType="1"/>
          </p:cNvSpPr>
          <p:nvPr/>
        </p:nvSpPr>
        <p:spPr bwMode="auto">
          <a:xfrm>
            <a:off x="4860925" y="3124200"/>
            <a:ext cx="1895475" cy="1143000"/>
          </a:xfrm>
          <a:prstGeom prst="line">
            <a:avLst/>
          </a:prstGeom>
          <a:noFill/>
          <a:ln w="3816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grpSp>
        <p:nvGrpSpPr>
          <p:cNvPr id="13325" name="Group 33"/>
          <p:cNvGrpSpPr>
            <a:grpSpLocks/>
          </p:cNvGrpSpPr>
          <p:nvPr/>
        </p:nvGrpSpPr>
        <p:grpSpPr bwMode="auto">
          <a:xfrm>
            <a:off x="796925" y="4876800"/>
            <a:ext cx="1968500" cy="985838"/>
            <a:chOff x="235" y="2478"/>
            <a:chExt cx="1240" cy="621"/>
          </a:xfrm>
        </p:grpSpPr>
        <p:sp>
          <p:nvSpPr>
            <p:cNvPr id="13352" name="Line 34"/>
            <p:cNvSpPr>
              <a:spLocks noChangeShapeType="1"/>
            </p:cNvSpPr>
            <p:nvPr/>
          </p:nvSpPr>
          <p:spPr bwMode="auto">
            <a:xfrm>
              <a:off x="862" y="2478"/>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53" name="Line 35"/>
            <p:cNvSpPr>
              <a:spLocks noChangeShapeType="1"/>
            </p:cNvSpPr>
            <p:nvPr/>
          </p:nvSpPr>
          <p:spPr bwMode="auto">
            <a:xfrm>
              <a:off x="235" y="2790"/>
              <a:ext cx="1238" cy="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54" name="Line 36"/>
            <p:cNvSpPr>
              <a:spLocks noChangeShapeType="1"/>
            </p:cNvSpPr>
            <p:nvPr/>
          </p:nvSpPr>
          <p:spPr bwMode="auto">
            <a:xfrm>
              <a:off x="1356"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55" name="Line 37"/>
            <p:cNvSpPr>
              <a:spLocks noChangeShapeType="1"/>
            </p:cNvSpPr>
            <p:nvPr/>
          </p:nvSpPr>
          <p:spPr bwMode="auto">
            <a:xfrm>
              <a:off x="1236"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56" name="Line 38"/>
            <p:cNvSpPr>
              <a:spLocks noChangeShapeType="1"/>
            </p:cNvSpPr>
            <p:nvPr/>
          </p:nvSpPr>
          <p:spPr bwMode="auto">
            <a:xfrm>
              <a:off x="1062"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57" name="Line 39"/>
            <p:cNvSpPr>
              <a:spLocks noChangeShapeType="1"/>
            </p:cNvSpPr>
            <p:nvPr/>
          </p:nvSpPr>
          <p:spPr bwMode="auto">
            <a:xfrm>
              <a:off x="888"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58" name="Line 40"/>
            <p:cNvSpPr>
              <a:spLocks noChangeShapeType="1"/>
            </p:cNvSpPr>
            <p:nvPr/>
          </p:nvSpPr>
          <p:spPr bwMode="auto">
            <a:xfrm>
              <a:off x="769"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59" name="Line 41"/>
            <p:cNvSpPr>
              <a:spLocks noChangeShapeType="1"/>
            </p:cNvSpPr>
            <p:nvPr/>
          </p:nvSpPr>
          <p:spPr bwMode="auto">
            <a:xfrm>
              <a:off x="581"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60" name="Line 42"/>
            <p:cNvSpPr>
              <a:spLocks noChangeShapeType="1"/>
            </p:cNvSpPr>
            <p:nvPr/>
          </p:nvSpPr>
          <p:spPr bwMode="auto">
            <a:xfrm>
              <a:off x="395"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61" name="Line 43"/>
            <p:cNvSpPr>
              <a:spLocks noChangeShapeType="1"/>
            </p:cNvSpPr>
            <p:nvPr/>
          </p:nvSpPr>
          <p:spPr bwMode="auto">
            <a:xfrm>
              <a:off x="235"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62" name="Line 44"/>
            <p:cNvSpPr>
              <a:spLocks noChangeShapeType="1"/>
            </p:cNvSpPr>
            <p:nvPr/>
          </p:nvSpPr>
          <p:spPr bwMode="auto">
            <a:xfrm>
              <a:off x="1476"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3326" name="Group 45"/>
          <p:cNvGrpSpPr>
            <a:grpSpLocks/>
          </p:cNvGrpSpPr>
          <p:nvPr/>
        </p:nvGrpSpPr>
        <p:grpSpPr bwMode="auto">
          <a:xfrm>
            <a:off x="3573463" y="4800600"/>
            <a:ext cx="1970087" cy="985838"/>
            <a:chOff x="1984" y="2430"/>
            <a:chExt cx="1241" cy="621"/>
          </a:xfrm>
        </p:grpSpPr>
        <p:sp>
          <p:nvSpPr>
            <p:cNvPr id="13341" name="Line 46"/>
            <p:cNvSpPr>
              <a:spLocks noChangeShapeType="1"/>
            </p:cNvSpPr>
            <p:nvPr/>
          </p:nvSpPr>
          <p:spPr bwMode="auto">
            <a:xfrm>
              <a:off x="2611" y="243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42" name="Line 47"/>
            <p:cNvSpPr>
              <a:spLocks noChangeShapeType="1"/>
            </p:cNvSpPr>
            <p:nvPr/>
          </p:nvSpPr>
          <p:spPr bwMode="auto">
            <a:xfrm>
              <a:off x="1984" y="2742"/>
              <a:ext cx="1239" cy="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43" name="Line 48"/>
            <p:cNvSpPr>
              <a:spLocks noChangeShapeType="1"/>
            </p:cNvSpPr>
            <p:nvPr/>
          </p:nvSpPr>
          <p:spPr bwMode="auto">
            <a:xfrm>
              <a:off x="3106"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44" name="Line 49"/>
            <p:cNvSpPr>
              <a:spLocks noChangeShapeType="1"/>
            </p:cNvSpPr>
            <p:nvPr/>
          </p:nvSpPr>
          <p:spPr bwMode="auto">
            <a:xfrm>
              <a:off x="2985"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45" name="Line 50"/>
            <p:cNvSpPr>
              <a:spLocks noChangeShapeType="1"/>
            </p:cNvSpPr>
            <p:nvPr/>
          </p:nvSpPr>
          <p:spPr bwMode="auto">
            <a:xfrm>
              <a:off x="2812"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46" name="Line 51"/>
            <p:cNvSpPr>
              <a:spLocks noChangeShapeType="1"/>
            </p:cNvSpPr>
            <p:nvPr/>
          </p:nvSpPr>
          <p:spPr bwMode="auto">
            <a:xfrm>
              <a:off x="2638"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47" name="Line 52"/>
            <p:cNvSpPr>
              <a:spLocks noChangeShapeType="1"/>
            </p:cNvSpPr>
            <p:nvPr/>
          </p:nvSpPr>
          <p:spPr bwMode="auto">
            <a:xfrm>
              <a:off x="2519"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48" name="Line 53"/>
            <p:cNvSpPr>
              <a:spLocks noChangeShapeType="1"/>
            </p:cNvSpPr>
            <p:nvPr/>
          </p:nvSpPr>
          <p:spPr bwMode="auto">
            <a:xfrm>
              <a:off x="2331"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49" name="Line 54"/>
            <p:cNvSpPr>
              <a:spLocks noChangeShapeType="1"/>
            </p:cNvSpPr>
            <p:nvPr/>
          </p:nvSpPr>
          <p:spPr bwMode="auto">
            <a:xfrm>
              <a:off x="2144"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50" name="Line 55"/>
            <p:cNvSpPr>
              <a:spLocks noChangeShapeType="1"/>
            </p:cNvSpPr>
            <p:nvPr/>
          </p:nvSpPr>
          <p:spPr bwMode="auto">
            <a:xfrm>
              <a:off x="1984"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51" name="Line 56"/>
            <p:cNvSpPr>
              <a:spLocks noChangeShapeType="1"/>
            </p:cNvSpPr>
            <p:nvPr/>
          </p:nvSpPr>
          <p:spPr bwMode="auto">
            <a:xfrm>
              <a:off x="3226"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3327" name="Group 57"/>
          <p:cNvGrpSpPr>
            <a:grpSpLocks/>
          </p:cNvGrpSpPr>
          <p:nvPr/>
        </p:nvGrpSpPr>
        <p:grpSpPr bwMode="auto">
          <a:xfrm>
            <a:off x="6011863" y="4800600"/>
            <a:ext cx="1970087" cy="985838"/>
            <a:chOff x="3520" y="2430"/>
            <a:chExt cx="1241" cy="621"/>
          </a:xfrm>
        </p:grpSpPr>
        <p:sp>
          <p:nvSpPr>
            <p:cNvPr id="13330" name="Line 58"/>
            <p:cNvSpPr>
              <a:spLocks noChangeShapeType="1"/>
            </p:cNvSpPr>
            <p:nvPr/>
          </p:nvSpPr>
          <p:spPr bwMode="auto">
            <a:xfrm>
              <a:off x="4147" y="243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31" name="Line 59"/>
            <p:cNvSpPr>
              <a:spLocks noChangeShapeType="1"/>
            </p:cNvSpPr>
            <p:nvPr/>
          </p:nvSpPr>
          <p:spPr bwMode="auto">
            <a:xfrm>
              <a:off x="3520" y="2742"/>
              <a:ext cx="1239" cy="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32" name="Line 60"/>
            <p:cNvSpPr>
              <a:spLocks noChangeShapeType="1"/>
            </p:cNvSpPr>
            <p:nvPr/>
          </p:nvSpPr>
          <p:spPr bwMode="auto">
            <a:xfrm>
              <a:off x="4642"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33" name="Line 61"/>
            <p:cNvSpPr>
              <a:spLocks noChangeShapeType="1"/>
            </p:cNvSpPr>
            <p:nvPr/>
          </p:nvSpPr>
          <p:spPr bwMode="auto">
            <a:xfrm>
              <a:off x="4522"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34" name="Line 62"/>
            <p:cNvSpPr>
              <a:spLocks noChangeShapeType="1"/>
            </p:cNvSpPr>
            <p:nvPr/>
          </p:nvSpPr>
          <p:spPr bwMode="auto">
            <a:xfrm>
              <a:off x="4348"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35" name="Line 63"/>
            <p:cNvSpPr>
              <a:spLocks noChangeShapeType="1"/>
            </p:cNvSpPr>
            <p:nvPr/>
          </p:nvSpPr>
          <p:spPr bwMode="auto">
            <a:xfrm>
              <a:off x="4174"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36" name="Line 64"/>
            <p:cNvSpPr>
              <a:spLocks noChangeShapeType="1"/>
            </p:cNvSpPr>
            <p:nvPr/>
          </p:nvSpPr>
          <p:spPr bwMode="auto">
            <a:xfrm>
              <a:off x="4054"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37" name="Line 65"/>
            <p:cNvSpPr>
              <a:spLocks noChangeShapeType="1"/>
            </p:cNvSpPr>
            <p:nvPr/>
          </p:nvSpPr>
          <p:spPr bwMode="auto">
            <a:xfrm>
              <a:off x="3866"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38" name="Line 66"/>
            <p:cNvSpPr>
              <a:spLocks noChangeShapeType="1"/>
            </p:cNvSpPr>
            <p:nvPr/>
          </p:nvSpPr>
          <p:spPr bwMode="auto">
            <a:xfrm>
              <a:off x="3680"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39" name="Line 67"/>
            <p:cNvSpPr>
              <a:spLocks noChangeShapeType="1"/>
            </p:cNvSpPr>
            <p:nvPr/>
          </p:nvSpPr>
          <p:spPr bwMode="auto">
            <a:xfrm>
              <a:off x="3520"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40" name="Line 68"/>
            <p:cNvSpPr>
              <a:spLocks noChangeShapeType="1"/>
            </p:cNvSpPr>
            <p:nvPr/>
          </p:nvSpPr>
          <p:spPr bwMode="auto">
            <a:xfrm>
              <a:off x="4762"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grpSp>
      <p:sp>
        <p:nvSpPr>
          <p:cNvPr id="25616" name="Oval 80"/>
          <p:cNvSpPr>
            <a:spLocks noChangeArrowheads="1"/>
          </p:cNvSpPr>
          <p:nvPr/>
        </p:nvSpPr>
        <p:spPr bwMode="auto">
          <a:xfrm>
            <a:off x="863600" y="4191000"/>
            <a:ext cx="1828800" cy="838200"/>
          </a:xfrm>
          <a:prstGeom prst="ellipse">
            <a:avLst/>
          </a:prstGeom>
          <a:noFill/>
          <a:ln w="57240">
            <a:solidFill>
              <a:schemeClr val="accent3"/>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buFont typeface="Times New Roman" charset="0"/>
              <a:buNone/>
              <a:defRPr/>
            </a:pPr>
            <a:endParaRPr lang="en-US">
              <a:solidFill>
                <a:srgbClr val="A7EA52"/>
              </a:solidFill>
              <a:latin typeface="Times New Roman" charset="0"/>
              <a:ea typeface="MS PGothic" charset="0"/>
              <a:cs typeface="MS PGothic" charset="0"/>
            </a:endParaRPr>
          </a:p>
        </p:txBody>
      </p:sp>
      <p:sp>
        <p:nvSpPr>
          <p:cNvPr id="13329" name="Rectangle 83"/>
          <p:cNvSpPr>
            <a:spLocks noChangeArrowheads="1"/>
          </p:cNvSpPr>
          <p:nvPr/>
        </p:nvSpPr>
        <p:spPr bwMode="auto">
          <a:xfrm>
            <a:off x="685800" y="6248400"/>
            <a:ext cx="49895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a:solidFill>
                  <a:srgbClr val="000000"/>
                </a:solidFill>
              </a:rPr>
              <a:t>setenv SUBJECTS_DIR /path/to/space</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6583191-4F5C-467E-B833-1849075A74BB}" type="slidenum">
              <a:rPr lang="en-US" altLang="en-US" sz="1400">
                <a:solidFill>
                  <a:schemeClr val="tx1"/>
                </a:solidFill>
              </a:rPr>
              <a:pPr algn="r" eaLnBrk="1" hangingPunct="1">
                <a:buClrTx/>
                <a:buFontTx/>
                <a:buNone/>
              </a:pPr>
              <a:t>11</a:t>
            </a:fld>
            <a:endParaRPr lang="en-US" altLang="en-US" sz="1400" dirty="0">
              <a:solidFill>
                <a:schemeClr val="tx1"/>
              </a:solidFill>
            </a:endParaRPr>
          </a:p>
        </p:txBody>
      </p:sp>
      <p:sp>
        <p:nvSpPr>
          <p:cNvPr id="15362" name="Text Box 3"/>
          <p:cNvSpPr txBox="1">
            <a:spLocks noChangeArrowheads="1"/>
          </p:cNvSpPr>
          <p:nvPr/>
        </p:nvSpPr>
        <p:spPr bwMode="auto">
          <a:xfrm>
            <a:off x="990600" y="-228600"/>
            <a:ext cx="7239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Fully Automated Reconstruction</a:t>
            </a:r>
          </a:p>
        </p:txBody>
      </p:sp>
      <p:sp>
        <p:nvSpPr>
          <p:cNvPr id="15363" name="Rectangle 4"/>
          <p:cNvSpPr>
            <a:spLocks noChangeArrowheads="1"/>
          </p:cNvSpPr>
          <p:nvPr/>
        </p:nvSpPr>
        <p:spPr bwMode="auto">
          <a:xfrm>
            <a:off x="381000" y="914400"/>
            <a:ext cx="2209800" cy="1562100"/>
          </a:xfrm>
          <a:prstGeom prst="rect">
            <a:avLst/>
          </a:prstGeom>
          <a:noFill/>
          <a:ln w="936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recon-all   </a:t>
            </a:r>
          </a:p>
          <a:p>
            <a:pPr eaLnBrk="1" hangingPunct="1">
              <a:buClrTx/>
              <a:buFontTx/>
              <a:buNone/>
            </a:pPr>
            <a:r>
              <a:rPr lang="en-US" altLang="en-US">
                <a:solidFill>
                  <a:srgbClr val="000000"/>
                </a:solidFill>
              </a:rPr>
              <a:t>  –i  file.dcm   </a:t>
            </a:r>
          </a:p>
          <a:p>
            <a:pPr eaLnBrk="1" hangingPunct="1">
              <a:buClrTx/>
              <a:buFontTx/>
              <a:buNone/>
            </a:pPr>
            <a:r>
              <a:rPr lang="en-US" altLang="en-US">
                <a:solidFill>
                  <a:srgbClr val="000000"/>
                </a:solidFill>
              </a:rPr>
              <a:t>  –subject  bert   </a:t>
            </a:r>
          </a:p>
          <a:p>
            <a:pPr eaLnBrk="1" hangingPunct="1">
              <a:buClrTx/>
              <a:buFontTx/>
              <a:buNone/>
            </a:pPr>
            <a:r>
              <a:rPr lang="en-US" altLang="en-US">
                <a:solidFill>
                  <a:srgbClr val="000000"/>
                </a:solidFill>
              </a:rPr>
              <a:t>  –all</a:t>
            </a:r>
          </a:p>
        </p:txBody>
      </p:sp>
      <p:sp>
        <p:nvSpPr>
          <p:cNvPr id="15364" name="Rectangle 22"/>
          <p:cNvSpPr>
            <a:spLocks noChangeArrowheads="1"/>
          </p:cNvSpPr>
          <p:nvPr/>
        </p:nvSpPr>
        <p:spPr bwMode="auto">
          <a:xfrm>
            <a:off x="304800" y="2057400"/>
            <a:ext cx="2667000" cy="4572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
        <p:nvSpPr>
          <p:cNvPr id="15365" name="Text Box 23"/>
          <p:cNvSpPr txBox="1">
            <a:spLocks noChangeArrowheads="1"/>
          </p:cNvSpPr>
          <p:nvPr/>
        </p:nvSpPr>
        <p:spPr bwMode="auto">
          <a:xfrm>
            <a:off x="4182603" y="881198"/>
            <a:ext cx="4206875" cy="3416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en-US" dirty="0">
                <a:solidFill>
                  <a:srgbClr val="000000"/>
                </a:solidFill>
              </a:rPr>
              <a:t>-all    means to do everything!</a:t>
            </a:r>
          </a:p>
          <a:p>
            <a:endParaRPr lang="en-US" altLang="en-US" dirty="0">
              <a:solidFill>
                <a:srgbClr val="000000"/>
              </a:solidFill>
            </a:endParaRPr>
          </a:p>
          <a:p>
            <a:r>
              <a:rPr lang="en-US" altLang="en-US" dirty="0">
                <a:solidFill>
                  <a:srgbClr val="000000"/>
                </a:solidFill>
              </a:rPr>
              <a:t>Can take 10-13 hours (next version about half that time)</a:t>
            </a:r>
          </a:p>
          <a:p>
            <a:endParaRPr lang="en-US" altLang="en-US" dirty="0">
              <a:solidFill>
                <a:srgbClr val="000000"/>
              </a:solidFill>
            </a:endParaRPr>
          </a:p>
          <a:p>
            <a:r>
              <a:rPr lang="en-US" altLang="en-US" dirty="0">
                <a:solidFill>
                  <a:srgbClr val="000000"/>
                </a:solidFill>
              </a:rPr>
              <a:t>Later, we will show you how to run subsets of the processing stream to make it faster when correcting errors.</a:t>
            </a:r>
          </a:p>
        </p:txBody>
      </p:sp>
      <p:grpSp>
        <p:nvGrpSpPr>
          <p:cNvPr id="2" name="Group 1">
            <a:extLst>
              <a:ext uri="{FF2B5EF4-FFF2-40B4-BE49-F238E27FC236}">
                <a16:creationId xmlns:a16="http://schemas.microsoft.com/office/drawing/2014/main" id="{BDDB1231-3046-25B2-A0B2-F1184C3BDF98}"/>
              </a:ext>
            </a:extLst>
          </p:cNvPr>
          <p:cNvGrpSpPr/>
          <p:nvPr/>
        </p:nvGrpSpPr>
        <p:grpSpPr>
          <a:xfrm>
            <a:off x="300177" y="4419600"/>
            <a:ext cx="3509823" cy="2084683"/>
            <a:chOff x="300177" y="2996458"/>
            <a:chExt cx="5640972" cy="3507825"/>
          </a:xfrm>
        </p:grpSpPr>
        <p:pic>
          <p:nvPicPr>
            <p:cNvPr id="3" name="Picture 4">
              <a:extLst>
                <a:ext uri="{FF2B5EF4-FFF2-40B4-BE49-F238E27FC236}">
                  <a16:creationId xmlns:a16="http://schemas.microsoft.com/office/drawing/2014/main" id="{F6EF1326-7A62-181F-4911-7BEF482929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6530"/>
            <a:stretch>
              <a:fillRect/>
            </a:stretch>
          </p:blipFill>
          <p:spPr bwMode="auto">
            <a:xfrm>
              <a:off x="300177" y="2996458"/>
              <a:ext cx="1355198" cy="11220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4" name="Picture 7">
              <a:extLst>
                <a:ext uri="{FF2B5EF4-FFF2-40B4-BE49-F238E27FC236}">
                  <a16:creationId xmlns:a16="http://schemas.microsoft.com/office/drawing/2014/main" id="{A50878E6-88D9-8CCF-C8CF-BDB689A92C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819" t="11232" r="4535" b="6396"/>
            <a:stretch>
              <a:fillRect/>
            </a:stretch>
          </p:blipFill>
          <p:spPr bwMode="auto">
            <a:xfrm>
              <a:off x="3440366" y="3089962"/>
              <a:ext cx="1017334" cy="932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 name="Picture 9" descr="fb101">
              <a:extLst>
                <a:ext uri="{FF2B5EF4-FFF2-40B4-BE49-F238E27FC236}">
                  <a16:creationId xmlns:a16="http://schemas.microsoft.com/office/drawing/2014/main" id="{D170F910-C323-EC27-E032-D87107190E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368" t="16534" r="7895" b="36407"/>
            <a:stretch>
              <a:fillRect/>
            </a:stretch>
          </p:blipFill>
          <p:spPr bwMode="auto">
            <a:xfrm>
              <a:off x="3341210" y="5543052"/>
              <a:ext cx="1376392" cy="961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2" descr="fb101">
              <a:extLst>
                <a:ext uri="{FF2B5EF4-FFF2-40B4-BE49-F238E27FC236}">
                  <a16:creationId xmlns:a16="http://schemas.microsoft.com/office/drawing/2014/main" id="{18904BCC-9549-C050-3B96-ACEBBB1850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5323" t="22182" r="16985" b="18633"/>
            <a:stretch>
              <a:fillRect/>
            </a:stretch>
          </p:blipFill>
          <p:spPr bwMode="auto">
            <a:xfrm>
              <a:off x="3464628" y="4603751"/>
              <a:ext cx="1024814" cy="932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a:extLst>
                <a:ext uri="{FF2B5EF4-FFF2-40B4-BE49-F238E27FC236}">
                  <a16:creationId xmlns:a16="http://schemas.microsoft.com/office/drawing/2014/main" id="{205F2E59-B27D-91F0-A914-FD962BB379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4125" y="4535070"/>
              <a:ext cx="1196863" cy="11120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8" name="Picture 3" descr="lh">
              <a:extLst>
                <a:ext uri="{FF2B5EF4-FFF2-40B4-BE49-F238E27FC236}">
                  <a16:creationId xmlns:a16="http://schemas.microsoft.com/office/drawing/2014/main" id="{8C26E342-9851-5FD9-572F-415ACDC2A0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177" y="4603751"/>
              <a:ext cx="1441223" cy="979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Line 21">
              <a:extLst>
                <a:ext uri="{FF2B5EF4-FFF2-40B4-BE49-F238E27FC236}">
                  <a16:creationId xmlns:a16="http://schemas.microsoft.com/office/drawing/2014/main" id="{78C43222-F4C2-6BF4-38D0-FD50BF67DE97}"/>
                </a:ext>
              </a:extLst>
            </p:cNvPr>
            <p:cNvSpPr>
              <a:spLocks noChangeShapeType="1"/>
            </p:cNvSpPr>
            <p:nvPr/>
          </p:nvSpPr>
          <p:spPr bwMode="auto">
            <a:xfrm flipH="1" flipV="1">
              <a:off x="4464002" y="5070029"/>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 name="Line 21">
              <a:extLst>
                <a:ext uri="{FF2B5EF4-FFF2-40B4-BE49-F238E27FC236}">
                  <a16:creationId xmlns:a16="http://schemas.microsoft.com/office/drawing/2014/main" id="{0F93FF29-39FE-C86B-ABB9-E949E591DEA3}"/>
                </a:ext>
              </a:extLst>
            </p:cNvPr>
            <p:cNvSpPr>
              <a:spLocks noChangeShapeType="1"/>
            </p:cNvSpPr>
            <p:nvPr/>
          </p:nvSpPr>
          <p:spPr bwMode="auto">
            <a:xfrm>
              <a:off x="1701929" y="3556240"/>
              <a:ext cx="263099" cy="124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 name="Line 21">
              <a:extLst>
                <a:ext uri="{FF2B5EF4-FFF2-40B4-BE49-F238E27FC236}">
                  <a16:creationId xmlns:a16="http://schemas.microsoft.com/office/drawing/2014/main" id="{2A109467-CC8E-5099-F6AE-809DC0ED213F}"/>
                </a:ext>
              </a:extLst>
            </p:cNvPr>
            <p:cNvSpPr>
              <a:spLocks noChangeShapeType="1"/>
            </p:cNvSpPr>
            <p:nvPr/>
          </p:nvSpPr>
          <p:spPr bwMode="auto">
            <a:xfrm>
              <a:off x="3149564" y="3563722"/>
              <a:ext cx="263099" cy="124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2" name="Line 21">
              <a:extLst>
                <a:ext uri="{FF2B5EF4-FFF2-40B4-BE49-F238E27FC236}">
                  <a16:creationId xmlns:a16="http://schemas.microsoft.com/office/drawing/2014/main" id="{FECDC550-5E52-0D0E-0816-8AE7D005C634}"/>
                </a:ext>
              </a:extLst>
            </p:cNvPr>
            <p:cNvSpPr>
              <a:spLocks noChangeShapeType="1"/>
            </p:cNvSpPr>
            <p:nvPr/>
          </p:nvSpPr>
          <p:spPr bwMode="auto">
            <a:xfrm>
              <a:off x="4457700" y="3554994"/>
              <a:ext cx="263098" cy="124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3" name="Line 21">
              <a:extLst>
                <a:ext uri="{FF2B5EF4-FFF2-40B4-BE49-F238E27FC236}">
                  <a16:creationId xmlns:a16="http://schemas.microsoft.com/office/drawing/2014/main" id="{BB806015-893B-E885-1874-85C4F475D534}"/>
                </a:ext>
              </a:extLst>
            </p:cNvPr>
            <p:cNvSpPr>
              <a:spLocks noChangeShapeType="1"/>
            </p:cNvSpPr>
            <p:nvPr/>
          </p:nvSpPr>
          <p:spPr bwMode="auto">
            <a:xfrm flipH="1" flipV="1">
              <a:off x="3190988" y="5091112"/>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4" name="Line 21">
              <a:extLst>
                <a:ext uri="{FF2B5EF4-FFF2-40B4-BE49-F238E27FC236}">
                  <a16:creationId xmlns:a16="http://schemas.microsoft.com/office/drawing/2014/main" id="{E63F5766-C1C5-6D37-9152-EA52AF1CF9C7}"/>
                </a:ext>
              </a:extLst>
            </p:cNvPr>
            <p:cNvSpPr>
              <a:spLocks noChangeShapeType="1"/>
            </p:cNvSpPr>
            <p:nvPr/>
          </p:nvSpPr>
          <p:spPr bwMode="auto">
            <a:xfrm flipH="1" flipV="1">
              <a:off x="1701929" y="5124620"/>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5" name="Line 21">
              <a:extLst>
                <a:ext uri="{FF2B5EF4-FFF2-40B4-BE49-F238E27FC236}">
                  <a16:creationId xmlns:a16="http://schemas.microsoft.com/office/drawing/2014/main" id="{A36EA4B8-0A24-9727-DC6E-F6E5A1FF4FDA}"/>
                </a:ext>
              </a:extLst>
            </p:cNvPr>
            <p:cNvSpPr>
              <a:spLocks noChangeShapeType="1"/>
            </p:cNvSpPr>
            <p:nvPr/>
          </p:nvSpPr>
          <p:spPr bwMode="auto">
            <a:xfrm flipH="1">
              <a:off x="5319552" y="4060246"/>
              <a:ext cx="2425" cy="56975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pic>
          <p:nvPicPr>
            <p:cNvPr id="16" name="Picture 1" descr="bert.brainmask.auto.jpg">
              <a:extLst>
                <a:ext uri="{FF2B5EF4-FFF2-40B4-BE49-F238E27FC236}">
                  <a16:creationId xmlns:a16="http://schemas.microsoft.com/office/drawing/2014/main" id="{4AB482C2-4238-A271-B05A-EE953C64710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975929" y="2996458"/>
              <a:ext cx="1102111" cy="1137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descr="Map&#10;&#10;Description automatically generated">
              <a:extLst>
                <a:ext uri="{FF2B5EF4-FFF2-40B4-BE49-F238E27FC236}">
                  <a16:creationId xmlns:a16="http://schemas.microsoft.com/office/drawing/2014/main" id="{E5229235-A0E0-C291-B1CD-DE54C4436EA7}"/>
                </a:ext>
              </a:extLst>
            </p:cNvPr>
            <p:cNvPicPr>
              <a:picLocks noChangeAspect="1"/>
            </p:cNvPicPr>
            <p:nvPr/>
          </p:nvPicPr>
          <p:blipFill>
            <a:blip r:embed="rId10"/>
            <a:stretch>
              <a:fillRect/>
            </a:stretch>
          </p:blipFill>
          <p:spPr>
            <a:xfrm>
              <a:off x="4728240" y="4659229"/>
              <a:ext cx="1212909" cy="821600"/>
            </a:xfrm>
            <a:prstGeom prst="rect">
              <a:avLst/>
            </a:prstGeom>
          </p:spPr>
        </p:pic>
        <p:pic>
          <p:nvPicPr>
            <p:cNvPr id="18" name="Picture 2" descr="aseg.jpg">
              <a:extLst>
                <a:ext uri="{FF2B5EF4-FFF2-40B4-BE49-F238E27FC236}">
                  <a16:creationId xmlns:a16="http://schemas.microsoft.com/office/drawing/2014/main" id="{7D665B53-84CA-C65D-A90A-3A189EB655F4}"/>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717602" y="3024384"/>
              <a:ext cx="1208750" cy="1024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1B06524-4F6E-44E8-BE64-49FBEC3A121E}" type="slidenum">
              <a:rPr lang="en-US" altLang="en-US" sz="1400">
                <a:solidFill>
                  <a:schemeClr val="tx1"/>
                </a:solidFill>
              </a:rPr>
              <a:pPr algn="r" eaLnBrk="1" hangingPunct="1">
                <a:buClrTx/>
                <a:buFontTx/>
                <a:buNone/>
              </a:pPr>
              <a:t>12</a:t>
            </a:fld>
            <a:endParaRPr lang="en-US" altLang="en-US" sz="1400" dirty="0">
              <a:solidFill>
                <a:schemeClr val="tx1"/>
              </a:solidFill>
            </a:endParaRPr>
          </a:p>
        </p:txBody>
      </p:sp>
      <p:sp>
        <p:nvSpPr>
          <p:cNvPr id="19458"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Upon Completion…</a:t>
            </a:r>
          </a:p>
        </p:txBody>
      </p:sp>
      <p:sp>
        <p:nvSpPr>
          <p:cNvPr id="19459" name="Text Box 4"/>
          <p:cNvSpPr txBox="1">
            <a:spLocks noChangeArrowheads="1"/>
          </p:cNvSpPr>
          <p:nvPr/>
        </p:nvSpPr>
        <p:spPr bwMode="auto">
          <a:xfrm>
            <a:off x="152400" y="685800"/>
            <a:ext cx="8839200" cy="342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sz="3200">
                <a:solidFill>
                  <a:srgbClr val="000000"/>
                </a:solidFill>
              </a:rPr>
              <a:t>  </a:t>
            </a:r>
            <a:r>
              <a:rPr lang="en-US" altLang="en-US">
                <a:solidFill>
                  <a:srgbClr val="000000"/>
                </a:solidFill>
              </a:rPr>
              <a:t>$SUBJECTS_DIR/</a:t>
            </a:r>
            <a:r>
              <a:rPr lang="en-US" altLang="en-US" sz="3200">
                <a:solidFill>
                  <a:srgbClr val="000000"/>
                </a:solidFill>
              </a:rPr>
              <a:t>bert      </a:t>
            </a:r>
          </a:p>
          <a:p>
            <a:pPr algn="ctr" eaLnBrk="1" hangingPunct="1">
              <a:spcBef>
                <a:spcPts val="800"/>
              </a:spcBef>
              <a:buClrTx/>
              <a:buFontTx/>
              <a:buNone/>
            </a:pPr>
            <a:endParaRPr lang="en-US" altLang="en-US" sz="3200">
              <a:solidFill>
                <a:srgbClr val="FFFF00"/>
              </a:solidFill>
            </a:endParaRPr>
          </a:p>
          <a:p>
            <a:pPr eaLnBrk="1" hangingPunct="1">
              <a:spcBef>
                <a:spcPts val="800"/>
              </a:spcBef>
              <a:buClrTx/>
              <a:buFontTx/>
              <a:buNone/>
            </a:pPr>
            <a:r>
              <a:rPr lang="en-US" altLang="en-US" sz="3200">
                <a:solidFill>
                  <a:srgbClr val="FFFF66"/>
                </a:solidFill>
              </a:rPr>
              <a:t>         </a:t>
            </a:r>
            <a:r>
              <a:rPr lang="en-US" altLang="en-US" sz="3200">
                <a:solidFill>
                  <a:srgbClr val="000000"/>
                </a:solidFill>
              </a:rPr>
              <a:t>scripts   mri    surf      label     stats</a:t>
            </a:r>
          </a:p>
          <a:p>
            <a:pPr algn="ctr" eaLnBrk="1" hangingPunct="1">
              <a:spcBef>
                <a:spcPts val="800"/>
              </a:spcBef>
              <a:buClrTx/>
              <a:buFontTx/>
              <a:buNone/>
            </a:pPr>
            <a:endParaRPr lang="en-US" altLang="en-US" sz="3200">
              <a:solidFill>
                <a:srgbClr val="FFFF00"/>
              </a:solidFill>
            </a:endParaRPr>
          </a:p>
          <a:p>
            <a:pPr algn="ctr" eaLnBrk="1" hangingPunct="1">
              <a:spcBef>
                <a:spcPts val="800"/>
              </a:spcBef>
              <a:buClrTx/>
              <a:buFontTx/>
              <a:buNone/>
            </a:pPr>
            <a:r>
              <a:rPr lang="en-US" altLang="en-US" sz="3200">
                <a:solidFill>
                  <a:srgbClr val="FFFF00"/>
                </a:solidFill>
              </a:rPr>
              <a:t>			     </a:t>
            </a:r>
          </a:p>
        </p:txBody>
      </p:sp>
      <p:sp>
        <p:nvSpPr>
          <p:cNvPr id="19460" name="Line 5"/>
          <p:cNvSpPr>
            <a:spLocks noChangeShapeType="1"/>
          </p:cNvSpPr>
          <p:nvPr/>
        </p:nvSpPr>
        <p:spPr bwMode="auto">
          <a:xfrm>
            <a:off x="4038600" y="1295400"/>
            <a:ext cx="1588" cy="3048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9461" name="Line 6"/>
          <p:cNvSpPr>
            <a:spLocks noChangeShapeType="1"/>
          </p:cNvSpPr>
          <p:nvPr/>
        </p:nvSpPr>
        <p:spPr bwMode="auto">
          <a:xfrm>
            <a:off x="1905000" y="1600200"/>
            <a:ext cx="4572000" cy="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9462" name="Line 10"/>
          <p:cNvSpPr>
            <a:spLocks noChangeShapeType="1"/>
          </p:cNvSpPr>
          <p:nvPr/>
        </p:nvSpPr>
        <p:spPr bwMode="auto">
          <a:xfrm>
            <a:off x="51054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9463" name="Line 11"/>
          <p:cNvSpPr>
            <a:spLocks noChangeShapeType="1"/>
          </p:cNvSpPr>
          <p:nvPr/>
        </p:nvSpPr>
        <p:spPr bwMode="auto">
          <a:xfrm>
            <a:off x="38100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9464" name="Line 12"/>
          <p:cNvSpPr>
            <a:spLocks noChangeShapeType="1"/>
          </p:cNvSpPr>
          <p:nvPr/>
        </p:nvSpPr>
        <p:spPr bwMode="auto">
          <a:xfrm>
            <a:off x="29718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9465" name="Line 13"/>
          <p:cNvSpPr>
            <a:spLocks noChangeShapeType="1"/>
          </p:cNvSpPr>
          <p:nvPr/>
        </p:nvSpPr>
        <p:spPr bwMode="auto">
          <a:xfrm>
            <a:off x="19050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1754" name="Rectangle 23"/>
          <p:cNvSpPr>
            <a:spLocks noChangeArrowheads="1"/>
          </p:cNvSpPr>
          <p:nvPr/>
        </p:nvSpPr>
        <p:spPr bwMode="auto">
          <a:xfrm>
            <a:off x="304800" y="5867400"/>
            <a:ext cx="51054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a:solidFill>
                  <a:srgbClr val="000000"/>
                </a:solidFill>
              </a:rPr>
              <a:t>recon-all –i file.dcm –subject </a:t>
            </a:r>
            <a:r>
              <a:rPr lang="en-US" altLang="en-US">
                <a:solidFill>
                  <a:srgbClr val="A7EA52"/>
                </a:solidFill>
              </a:rPr>
              <a:t>bert</a:t>
            </a:r>
            <a:r>
              <a:rPr lang="en-US" altLang="en-US">
                <a:solidFill>
                  <a:srgbClr val="FFFF66"/>
                </a:solidFill>
              </a:rPr>
              <a:t> </a:t>
            </a:r>
            <a:r>
              <a:rPr lang="en-US" altLang="en-US">
                <a:solidFill>
                  <a:srgbClr val="000000"/>
                </a:solidFill>
              </a:rPr>
              <a:t>–all</a:t>
            </a:r>
          </a:p>
        </p:txBody>
      </p:sp>
      <p:sp>
        <p:nvSpPr>
          <p:cNvPr id="19467" name="Line 24"/>
          <p:cNvSpPr>
            <a:spLocks noChangeShapeType="1"/>
          </p:cNvSpPr>
          <p:nvPr/>
        </p:nvSpPr>
        <p:spPr bwMode="auto">
          <a:xfrm>
            <a:off x="64770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9468" name="Rectangle 25"/>
          <p:cNvSpPr>
            <a:spLocks noChangeArrowheads="1"/>
          </p:cNvSpPr>
          <p:nvPr/>
        </p:nvSpPr>
        <p:spPr bwMode="auto">
          <a:xfrm>
            <a:off x="5791200" y="5791200"/>
            <a:ext cx="12811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a:solidFill>
                  <a:srgbClr val="000000"/>
                </a:solidFill>
              </a:rPr>
              <a:t>~400MB</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2"/>
          <p:cNvSpPr txBox="1">
            <a:spLocks noChangeArrowheads="1"/>
          </p:cNvSpPr>
          <p:nvPr/>
        </p:nvSpPr>
        <p:spPr bwMode="auto">
          <a:xfrm>
            <a:off x="7239000" y="64770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B2D8A25-CAF8-4E3F-B41F-A50D61B68DEA}" type="slidenum">
              <a:rPr lang="en-US" altLang="en-US" sz="1400">
                <a:solidFill>
                  <a:schemeClr val="tx1"/>
                </a:solidFill>
              </a:rPr>
              <a:pPr algn="r" eaLnBrk="1" hangingPunct="1">
                <a:buClrTx/>
                <a:buFontTx/>
                <a:buNone/>
              </a:pPr>
              <a:t>13</a:t>
            </a:fld>
            <a:endParaRPr lang="en-US" altLang="en-US" sz="1400" dirty="0">
              <a:solidFill>
                <a:schemeClr val="tx1"/>
              </a:solidFill>
            </a:endParaRPr>
          </a:p>
        </p:txBody>
      </p:sp>
      <p:sp>
        <p:nvSpPr>
          <p:cNvPr id="21506"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Upon Completion…</a:t>
            </a:r>
          </a:p>
        </p:txBody>
      </p:sp>
      <p:sp>
        <p:nvSpPr>
          <p:cNvPr id="21507" name="Text Box 4"/>
          <p:cNvSpPr txBox="1">
            <a:spLocks noChangeArrowheads="1"/>
          </p:cNvSpPr>
          <p:nvPr/>
        </p:nvSpPr>
        <p:spPr bwMode="auto">
          <a:xfrm>
            <a:off x="152400" y="609600"/>
            <a:ext cx="8839200" cy="342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sz="3200">
                <a:solidFill>
                  <a:srgbClr val="000000"/>
                </a:solidFill>
              </a:rPr>
              <a:t> bert      </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         scripts   mri    surf      label     stats</a:t>
            </a:r>
          </a:p>
          <a:p>
            <a:pPr algn="ctr" eaLnBrk="1" hangingPunct="1">
              <a:spcBef>
                <a:spcPts val="800"/>
              </a:spcBef>
              <a:buClrTx/>
              <a:buFontTx/>
              <a:buNone/>
            </a:pPr>
            <a:r>
              <a:rPr lang="en-US" altLang="en-US" sz="2800">
                <a:solidFill>
                  <a:srgbClr val="000000"/>
                </a:solidFill>
              </a:rPr>
              <a:t>	</a:t>
            </a:r>
          </a:p>
          <a:p>
            <a:pPr eaLnBrk="1" hangingPunct="1">
              <a:spcBef>
                <a:spcPts val="800"/>
              </a:spcBef>
              <a:buClrTx/>
              <a:buFontTx/>
              <a:buNone/>
            </a:pPr>
            <a:r>
              <a:rPr lang="en-US" altLang="en-US" sz="2800">
                <a:solidFill>
                  <a:srgbClr val="000000"/>
                </a:solidFill>
              </a:rPr>
              <a:t>      recon-all.log</a:t>
            </a:r>
          </a:p>
          <a:p>
            <a:pPr eaLnBrk="1" hangingPunct="1">
              <a:spcBef>
                <a:spcPts val="800"/>
              </a:spcBef>
              <a:buClrTx/>
              <a:buFontTx/>
              <a:buNone/>
            </a:pPr>
            <a:r>
              <a:rPr lang="en-US" altLang="en-US" sz="2800">
                <a:solidFill>
                  <a:srgbClr val="000000"/>
                </a:solidFill>
              </a:rPr>
              <a:t>      recon-all.done		     </a:t>
            </a:r>
          </a:p>
        </p:txBody>
      </p:sp>
      <p:sp>
        <p:nvSpPr>
          <p:cNvPr id="21508" name="Line 5"/>
          <p:cNvSpPr>
            <a:spLocks noChangeShapeType="1"/>
          </p:cNvSpPr>
          <p:nvPr/>
        </p:nvSpPr>
        <p:spPr bwMode="auto">
          <a:xfrm>
            <a:off x="4038600" y="10668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1509" name="Line 6"/>
          <p:cNvSpPr>
            <a:spLocks noChangeShapeType="1"/>
          </p:cNvSpPr>
          <p:nvPr/>
        </p:nvSpPr>
        <p:spPr bwMode="auto">
          <a:xfrm>
            <a:off x="1905000" y="1524000"/>
            <a:ext cx="4572000" cy="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1510" name="Line 7"/>
          <p:cNvSpPr>
            <a:spLocks noChangeShapeType="1"/>
          </p:cNvSpPr>
          <p:nvPr/>
        </p:nvSpPr>
        <p:spPr bwMode="auto">
          <a:xfrm>
            <a:off x="51054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1511" name="Line 8"/>
          <p:cNvSpPr>
            <a:spLocks noChangeShapeType="1"/>
          </p:cNvSpPr>
          <p:nvPr/>
        </p:nvSpPr>
        <p:spPr bwMode="auto">
          <a:xfrm>
            <a:off x="3810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1512" name="Line 9"/>
          <p:cNvSpPr>
            <a:spLocks noChangeShapeType="1"/>
          </p:cNvSpPr>
          <p:nvPr/>
        </p:nvSpPr>
        <p:spPr bwMode="auto">
          <a:xfrm>
            <a:off x="29718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1513" name="Line 10"/>
          <p:cNvSpPr>
            <a:spLocks noChangeShapeType="1"/>
          </p:cNvSpPr>
          <p:nvPr/>
        </p:nvSpPr>
        <p:spPr bwMode="auto">
          <a:xfrm>
            <a:off x="1905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1514" name="Rectangle 11"/>
          <p:cNvSpPr>
            <a:spLocks noChangeArrowheads="1"/>
          </p:cNvSpPr>
          <p:nvPr/>
        </p:nvSpPr>
        <p:spPr bwMode="auto">
          <a:xfrm>
            <a:off x="228600" y="4800600"/>
            <a:ext cx="4038600" cy="120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a:solidFill>
                  <a:srgbClr val="000000"/>
                </a:solidFill>
              </a:rPr>
              <a:t>Just because it finishes “without error” does not mean that everything is ok!</a:t>
            </a:r>
          </a:p>
        </p:txBody>
      </p:sp>
      <p:sp>
        <p:nvSpPr>
          <p:cNvPr id="21515" name="Line 12"/>
          <p:cNvSpPr>
            <a:spLocks noChangeShapeType="1"/>
          </p:cNvSpPr>
          <p:nvPr/>
        </p:nvSpPr>
        <p:spPr bwMode="auto">
          <a:xfrm>
            <a:off x="6477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1516" name="Line 14"/>
          <p:cNvSpPr>
            <a:spLocks noChangeShapeType="1"/>
          </p:cNvSpPr>
          <p:nvPr/>
        </p:nvSpPr>
        <p:spPr bwMode="auto">
          <a:xfrm>
            <a:off x="1905000" y="2286000"/>
            <a:ext cx="0" cy="6858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pic>
        <p:nvPicPr>
          <p:cNvPr id="21517" name="Picture 15" descr="log-screen-sh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667000"/>
            <a:ext cx="4572000" cy="261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18" name="Line 16"/>
          <p:cNvSpPr>
            <a:spLocks noChangeShapeType="1"/>
          </p:cNvSpPr>
          <p:nvPr/>
        </p:nvSpPr>
        <p:spPr bwMode="auto">
          <a:xfrm>
            <a:off x="2667000" y="3276600"/>
            <a:ext cx="1600200" cy="533400"/>
          </a:xfrm>
          <a:prstGeom prst="line">
            <a:avLst/>
          </a:prstGeom>
          <a:noFill/>
          <a:ln w="38100">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3807" name="Line 17"/>
          <p:cNvSpPr>
            <a:spLocks noChangeShapeType="1"/>
          </p:cNvSpPr>
          <p:nvPr/>
        </p:nvSpPr>
        <p:spPr bwMode="auto">
          <a:xfrm flipH="1" flipV="1">
            <a:off x="5867400" y="5181600"/>
            <a:ext cx="228600" cy="533400"/>
          </a:xfrm>
          <a:prstGeom prst="line">
            <a:avLst/>
          </a:prstGeom>
          <a:noFill/>
          <a:ln w="76200">
            <a:solidFill>
              <a:schemeClr val="accent6"/>
            </a:solidFill>
            <a:round/>
            <a:headEnd/>
            <a:tailEnd type="triangle" w="med" len="med"/>
          </a:ln>
          <a:extLst>
            <a:ext uri="{909E8E84-426E-40dd-AFC4-6F175D3DCCD1}">
              <a14:hiddenFill xmlns:a14="http://schemas.microsoft.com/office/drawing/2010/main" xmlns="">
                <a:noFill/>
              </a14:hiddenFill>
            </a:ext>
          </a:extLst>
        </p:spPr>
        <p:txBody>
          <a:bodyPr/>
          <a:lstStyle/>
          <a:p>
            <a:pPr>
              <a:buFont typeface="Times New Roman" charset="0"/>
              <a:buNone/>
              <a:defRPr/>
            </a:pPr>
            <a:endParaRPr lang="en-US">
              <a:latin typeface="Times New Roman" charset="0"/>
              <a:ea typeface="MS PGothic" charset="0"/>
              <a:cs typeface="MS PGothic" charset="0"/>
            </a:endParaRPr>
          </a:p>
        </p:txBody>
      </p:sp>
      <p:sp>
        <p:nvSpPr>
          <p:cNvPr id="33808" name="Rectangle 18"/>
          <p:cNvSpPr>
            <a:spLocks noChangeArrowheads="1"/>
          </p:cNvSpPr>
          <p:nvPr/>
        </p:nvSpPr>
        <p:spPr bwMode="auto">
          <a:xfrm>
            <a:off x="4495800" y="5594350"/>
            <a:ext cx="4495800" cy="120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solidFill>
                  <a:schemeClr val="tx1"/>
                </a:solidFill>
                <a:latin typeface="Times New Roman" charset="0"/>
                <a:ea typeface="MS PGothic" charset="0"/>
                <a:cs typeface="MS PGothic" charset="0"/>
              </a:rPr>
              <a:t>Send us recon-</a:t>
            </a:r>
            <a:r>
              <a:rPr lang="en-US" dirty="0" err="1">
                <a:solidFill>
                  <a:schemeClr val="tx1"/>
                </a:solidFill>
                <a:latin typeface="Times New Roman" charset="0"/>
                <a:ea typeface="MS PGothic" charset="0"/>
                <a:cs typeface="MS PGothic" charset="0"/>
              </a:rPr>
              <a:t>all.log</a:t>
            </a:r>
            <a:r>
              <a:rPr lang="en-US" dirty="0">
                <a:solidFill>
                  <a:schemeClr val="tx1"/>
                </a:solidFill>
                <a:latin typeface="Times New Roman" charset="0"/>
                <a:ea typeface="MS PGothic" charset="0"/>
                <a:cs typeface="MS PGothic" charset="0"/>
              </a:rPr>
              <a:t> when you have problems! </a:t>
            </a:r>
            <a:r>
              <a:rPr lang="en-US" dirty="0" err="1">
                <a:solidFill>
                  <a:schemeClr val="tx1"/>
                </a:solidFill>
                <a:latin typeface="Times New Roman" charset="0"/>
                <a:ea typeface="MS PGothic" charset="0"/>
                <a:cs typeface="MS PGothic" charset="0"/>
              </a:rPr>
              <a:t>freesurfer@nmr.mgh.harvard.edu</a:t>
            </a:r>
            <a:endParaRPr lang="en-US" dirty="0">
              <a:solidFill>
                <a:schemeClr val="tx1"/>
              </a:solidFill>
              <a:latin typeface="Times New Roman" charset="0"/>
              <a:ea typeface="MS PGothic" charset="0"/>
              <a:cs typeface="MS PGothic"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8D10013-89CC-4052-8D56-AEA35F79B1E0}" type="slidenum">
              <a:rPr lang="en-US" altLang="en-US" sz="1400">
                <a:solidFill>
                  <a:schemeClr val="tx1"/>
                </a:solidFill>
              </a:rPr>
              <a:pPr algn="r" eaLnBrk="1" hangingPunct="1">
                <a:buClrTx/>
                <a:buFontTx/>
                <a:buNone/>
              </a:pPr>
              <a:t>14</a:t>
            </a:fld>
            <a:endParaRPr lang="en-US" altLang="en-US" sz="1400" dirty="0">
              <a:solidFill>
                <a:schemeClr val="tx1"/>
              </a:solidFill>
            </a:endParaRPr>
          </a:p>
        </p:txBody>
      </p:sp>
      <p:sp>
        <p:nvSpPr>
          <p:cNvPr id="23554"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Upon Completion…</a:t>
            </a:r>
          </a:p>
        </p:txBody>
      </p:sp>
      <p:sp>
        <p:nvSpPr>
          <p:cNvPr id="23555" name="Text Box 4"/>
          <p:cNvSpPr txBox="1">
            <a:spLocks noChangeArrowheads="1"/>
          </p:cNvSpPr>
          <p:nvPr/>
        </p:nvSpPr>
        <p:spPr bwMode="auto">
          <a:xfrm>
            <a:off x="152400" y="609600"/>
            <a:ext cx="8839200" cy="342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sz="3200">
                <a:solidFill>
                  <a:srgbClr val="000000"/>
                </a:solidFill>
              </a:rPr>
              <a:t>bert      </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         scripts   mri    surf      label     stats</a:t>
            </a:r>
          </a:p>
          <a:p>
            <a:pPr algn="ctr" eaLnBrk="1" hangingPunct="1">
              <a:spcBef>
                <a:spcPts val="800"/>
              </a:spcBef>
              <a:buClrTx/>
              <a:buFontTx/>
              <a:buNone/>
            </a:pPr>
            <a:endParaRPr lang="en-US" altLang="en-US" sz="3200">
              <a:solidFill>
                <a:srgbClr val="FFFF00"/>
              </a:solidFill>
            </a:endParaRPr>
          </a:p>
          <a:p>
            <a:pPr algn="ctr" eaLnBrk="1" hangingPunct="1">
              <a:spcBef>
                <a:spcPts val="800"/>
              </a:spcBef>
              <a:buClrTx/>
              <a:buFontTx/>
              <a:buNone/>
            </a:pPr>
            <a:r>
              <a:rPr lang="en-US" altLang="en-US" sz="3200">
                <a:solidFill>
                  <a:srgbClr val="FFFF00"/>
                </a:solidFill>
              </a:rPr>
              <a:t>			     </a:t>
            </a:r>
          </a:p>
        </p:txBody>
      </p:sp>
      <p:sp>
        <p:nvSpPr>
          <p:cNvPr id="23556" name="Line 5"/>
          <p:cNvSpPr>
            <a:spLocks noChangeShapeType="1"/>
          </p:cNvSpPr>
          <p:nvPr/>
        </p:nvSpPr>
        <p:spPr bwMode="auto">
          <a:xfrm>
            <a:off x="4038600" y="10668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3557" name="Line 6"/>
          <p:cNvSpPr>
            <a:spLocks noChangeShapeType="1"/>
          </p:cNvSpPr>
          <p:nvPr/>
        </p:nvSpPr>
        <p:spPr bwMode="auto">
          <a:xfrm>
            <a:off x="1905000" y="1524000"/>
            <a:ext cx="4572000" cy="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3558" name="Line 7"/>
          <p:cNvSpPr>
            <a:spLocks noChangeShapeType="1"/>
          </p:cNvSpPr>
          <p:nvPr/>
        </p:nvSpPr>
        <p:spPr bwMode="auto">
          <a:xfrm>
            <a:off x="51054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3559" name="Line 8"/>
          <p:cNvSpPr>
            <a:spLocks noChangeShapeType="1"/>
          </p:cNvSpPr>
          <p:nvPr/>
        </p:nvSpPr>
        <p:spPr bwMode="auto">
          <a:xfrm>
            <a:off x="3810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3560" name="Line 9"/>
          <p:cNvSpPr>
            <a:spLocks noChangeShapeType="1"/>
          </p:cNvSpPr>
          <p:nvPr/>
        </p:nvSpPr>
        <p:spPr bwMode="auto">
          <a:xfrm>
            <a:off x="28194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3561" name="Line 10"/>
          <p:cNvSpPr>
            <a:spLocks noChangeShapeType="1"/>
          </p:cNvSpPr>
          <p:nvPr/>
        </p:nvSpPr>
        <p:spPr bwMode="auto">
          <a:xfrm>
            <a:off x="1905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3562" name="Line 12"/>
          <p:cNvSpPr>
            <a:spLocks noChangeShapeType="1"/>
          </p:cNvSpPr>
          <p:nvPr/>
        </p:nvSpPr>
        <p:spPr bwMode="auto">
          <a:xfrm>
            <a:off x="6477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3563" name="Text Box 26"/>
          <p:cNvSpPr txBox="1">
            <a:spLocks noChangeArrowheads="1"/>
          </p:cNvSpPr>
          <p:nvPr/>
        </p:nvSpPr>
        <p:spPr bwMode="auto">
          <a:xfrm>
            <a:off x="1752600" y="48768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orig.mgz</a:t>
            </a:r>
          </a:p>
        </p:txBody>
      </p:sp>
      <p:pic>
        <p:nvPicPr>
          <p:cNvPr id="23564" name="Picture 27"/>
          <p:cNvPicPr>
            <a:picLocks noChangeAspect="1" noChangeArrowheads="1"/>
          </p:cNvPicPr>
          <p:nvPr/>
        </p:nvPicPr>
        <p:blipFill>
          <a:blip r:embed="rId3">
            <a:extLst>
              <a:ext uri="{28A0092B-C50C-407E-A947-70E740481C1C}">
                <a14:useLocalDpi xmlns:a14="http://schemas.microsoft.com/office/drawing/2010/main" val="0"/>
              </a:ext>
            </a:extLst>
          </a:blip>
          <a:srcRect l="19231" t="17902" r="19231" b="3088"/>
          <a:stretch>
            <a:fillRect/>
          </a:stretch>
        </p:blipFill>
        <p:spPr bwMode="auto">
          <a:xfrm>
            <a:off x="1828800" y="3400425"/>
            <a:ext cx="1065213" cy="14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23565" name="Picture 28"/>
          <p:cNvPicPr>
            <a:picLocks noChangeAspect="1" noChangeArrowheads="1"/>
          </p:cNvPicPr>
          <p:nvPr/>
        </p:nvPicPr>
        <p:blipFill>
          <a:blip r:embed="rId4">
            <a:extLst>
              <a:ext uri="{28A0092B-C50C-407E-A947-70E740481C1C}">
                <a14:useLocalDpi xmlns:a14="http://schemas.microsoft.com/office/drawing/2010/main" val="0"/>
              </a:ext>
            </a:extLst>
          </a:blip>
          <a:srcRect l="21799" t="20375" r="24367" b="5545"/>
          <a:stretch>
            <a:fillRect/>
          </a:stretch>
        </p:blipFill>
        <p:spPr bwMode="auto">
          <a:xfrm>
            <a:off x="4419600" y="3400425"/>
            <a:ext cx="993775" cy="14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23566" name="Picture 29"/>
          <p:cNvPicPr>
            <a:picLocks noChangeAspect="1" noChangeArrowheads="1"/>
          </p:cNvPicPr>
          <p:nvPr/>
        </p:nvPicPr>
        <p:blipFill>
          <a:blip r:embed="rId5">
            <a:extLst>
              <a:ext uri="{28A0092B-C50C-407E-A947-70E740481C1C}">
                <a14:useLocalDpi xmlns:a14="http://schemas.microsoft.com/office/drawing/2010/main" val="0"/>
              </a:ext>
            </a:extLst>
          </a:blip>
          <a:srcRect l="17952" t="16670" r="19231" b="1855"/>
          <a:stretch>
            <a:fillRect/>
          </a:stretch>
        </p:blipFill>
        <p:spPr bwMode="auto">
          <a:xfrm>
            <a:off x="3124200" y="3400425"/>
            <a:ext cx="1054100" cy="14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23568" name="Picture 32"/>
          <p:cNvPicPr>
            <a:picLocks noChangeAspect="1" noChangeArrowheads="1"/>
          </p:cNvPicPr>
          <p:nvPr/>
        </p:nvPicPr>
        <p:blipFill>
          <a:blip r:embed="rId6">
            <a:extLst>
              <a:ext uri="{28A0092B-C50C-407E-A947-70E740481C1C}">
                <a14:useLocalDpi xmlns:a14="http://schemas.microsoft.com/office/drawing/2010/main" val="0"/>
              </a:ext>
            </a:extLst>
          </a:blip>
          <a:srcRect l="17952" t="16054" r="19231" b="3705"/>
          <a:stretch>
            <a:fillRect/>
          </a:stretch>
        </p:blipFill>
        <p:spPr bwMode="auto">
          <a:xfrm>
            <a:off x="5867400" y="3429000"/>
            <a:ext cx="1069975" cy="14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3569" name="Text Box 34"/>
          <p:cNvSpPr txBox="1">
            <a:spLocks noChangeArrowheads="1"/>
          </p:cNvSpPr>
          <p:nvPr/>
        </p:nvSpPr>
        <p:spPr bwMode="auto">
          <a:xfrm>
            <a:off x="3124200" y="48768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T1.mgz</a:t>
            </a:r>
          </a:p>
        </p:txBody>
      </p:sp>
      <p:sp>
        <p:nvSpPr>
          <p:cNvPr id="23570" name="Text Box 35"/>
          <p:cNvSpPr txBox="1">
            <a:spLocks noChangeArrowheads="1"/>
          </p:cNvSpPr>
          <p:nvPr/>
        </p:nvSpPr>
        <p:spPr bwMode="auto">
          <a:xfrm>
            <a:off x="4114800" y="48768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brainmask.mgz</a:t>
            </a:r>
          </a:p>
        </p:txBody>
      </p:sp>
      <p:sp>
        <p:nvSpPr>
          <p:cNvPr id="23571" name="Text Box 36"/>
          <p:cNvSpPr txBox="1">
            <a:spLocks noChangeArrowheads="1"/>
          </p:cNvSpPr>
          <p:nvPr/>
        </p:nvSpPr>
        <p:spPr bwMode="auto">
          <a:xfrm>
            <a:off x="7239000" y="4842668"/>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dirty="0" err="1">
                <a:solidFill>
                  <a:srgbClr val="000000"/>
                </a:solidFill>
              </a:rPr>
              <a:t>filled.mgz</a:t>
            </a:r>
            <a:endParaRPr lang="en-US" altLang="en-US" sz="2000" dirty="0">
              <a:solidFill>
                <a:srgbClr val="000000"/>
              </a:solidFill>
            </a:endParaRPr>
          </a:p>
        </p:txBody>
      </p:sp>
      <p:sp>
        <p:nvSpPr>
          <p:cNvPr id="23572" name="Text Box 39"/>
          <p:cNvSpPr txBox="1">
            <a:spLocks noChangeArrowheads="1"/>
          </p:cNvSpPr>
          <p:nvPr/>
        </p:nvSpPr>
        <p:spPr bwMode="auto">
          <a:xfrm>
            <a:off x="5867400" y="48768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aseg.mgz</a:t>
            </a:r>
          </a:p>
        </p:txBody>
      </p:sp>
      <p:sp>
        <p:nvSpPr>
          <p:cNvPr id="23573" name="Line 40"/>
          <p:cNvSpPr>
            <a:spLocks noChangeShapeType="1"/>
          </p:cNvSpPr>
          <p:nvPr/>
        </p:nvSpPr>
        <p:spPr bwMode="auto">
          <a:xfrm>
            <a:off x="2819400" y="2362200"/>
            <a:ext cx="0" cy="685800"/>
          </a:xfrm>
          <a:prstGeom prst="line">
            <a:avLst/>
          </a:prstGeom>
          <a:noFill/>
          <a:ln w="28440">
            <a:solidFill>
              <a:schemeClr val="tx1"/>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3574" name="Text Box 41"/>
          <p:cNvSpPr txBox="1">
            <a:spLocks noChangeArrowheads="1"/>
          </p:cNvSpPr>
          <p:nvPr/>
        </p:nvSpPr>
        <p:spPr bwMode="auto">
          <a:xfrm>
            <a:off x="0" y="6400800"/>
            <a:ext cx="480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mgz = “compressed mgh” format (like nifti) unique to FreeSurfer</a:t>
            </a:r>
          </a:p>
        </p:txBody>
      </p:sp>
      <p:sp>
        <p:nvSpPr>
          <p:cNvPr id="23575" name="Text Box 42"/>
          <p:cNvSpPr txBox="1">
            <a:spLocks noChangeArrowheads="1"/>
          </p:cNvSpPr>
          <p:nvPr/>
        </p:nvSpPr>
        <p:spPr bwMode="auto">
          <a:xfrm>
            <a:off x="228600" y="48768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rawavg.mgz</a:t>
            </a:r>
          </a:p>
        </p:txBody>
      </p:sp>
      <p:pic>
        <p:nvPicPr>
          <p:cNvPr id="23576" name="Picture 43"/>
          <p:cNvPicPr>
            <a:picLocks noChangeAspect="1" noChangeArrowheads="1"/>
          </p:cNvPicPr>
          <p:nvPr/>
        </p:nvPicPr>
        <p:blipFill>
          <a:blip r:embed="rId3">
            <a:extLst>
              <a:ext uri="{28A0092B-C50C-407E-A947-70E740481C1C}">
                <a14:useLocalDpi xmlns:a14="http://schemas.microsoft.com/office/drawing/2010/main" val="0"/>
              </a:ext>
            </a:extLst>
          </a:blip>
          <a:srcRect l="19231" t="17902" r="19231" b="3088"/>
          <a:stretch>
            <a:fillRect/>
          </a:stretch>
        </p:blipFill>
        <p:spPr bwMode="auto">
          <a:xfrm>
            <a:off x="381000" y="3400425"/>
            <a:ext cx="1065213" cy="14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3577" name="Text Box 44"/>
          <p:cNvSpPr txBox="1">
            <a:spLocks noChangeArrowheads="1"/>
          </p:cNvSpPr>
          <p:nvPr/>
        </p:nvSpPr>
        <p:spPr bwMode="auto">
          <a:xfrm>
            <a:off x="152400" y="5486400"/>
            <a:ext cx="7772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others: nu.mgz, norm.mgz, wmparc.mgz, aparc+aseg.mgz, ribbon.mgz</a:t>
            </a:r>
          </a:p>
        </p:txBody>
      </p:sp>
      <p:pic>
        <p:nvPicPr>
          <p:cNvPr id="3" name="Picture 2" descr="Map&#10;&#10;Description automatically generated">
            <a:extLst>
              <a:ext uri="{FF2B5EF4-FFF2-40B4-BE49-F238E27FC236}">
                <a16:creationId xmlns:a16="http://schemas.microsoft.com/office/drawing/2014/main" id="{1B03CBA3-3BF1-DA04-66EB-C9DE889E728A}"/>
              </a:ext>
            </a:extLst>
          </p:cNvPr>
          <p:cNvPicPr>
            <a:picLocks noChangeAspect="1"/>
          </p:cNvPicPr>
          <p:nvPr/>
        </p:nvPicPr>
        <p:blipFill>
          <a:blip r:embed="rId7"/>
          <a:stretch>
            <a:fillRect/>
          </a:stretch>
        </p:blipFill>
        <p:spPr>
          <a:xfrm>
            <a:off x="7138248" y="3471070"/>
            <a:ext cx="1040551" cy="704848"/>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3259CCB-4714-4A7E-B3F2-61B834716B41}" type="slidenum">
              <a:rPr lang="en-US" altLang="en-US" sz="1400">
                <a:solidFill>
                  <a:schemeClr val="tx1"/>
                </a:solidFill>
              </a:rPr>
              <a:pPr algn="r" eaLnBrk="1" hangingPunct="1">
                <a:buClrTx/>
                <a:buFontTx/>
                <a:buNone/>
              </a:pPr>
              <a:t>15</a:t>
            </a:fld>
            <a:endParaRPr lang="en-US" altLang="en-US" sz="1400" dirty="0">
              <a:solidFill>
                <a:schemeClr val="tx1"/>
              </a:solidFill>
            </a:endParaRPr>
          </a:p>
        </p:txBody>
      </p:sp>
      <p:sp>
        <p:nvSpPr>
          <p:cNvPr id="25602"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Upon Completion…</a:t>
            </a:r>
          </a:p>
        </p:txBody>
      </p:sp>
      <p:sp>
        <p:nvSpPr>
          <p:cNvPr id="25603" name="Text Box 4"/>
          <p:cNvSpPr txBox="1">
            <a:spLocks noChangeArrowheads="1"/>
          </p:cNvSpPr>
          <p:nvPr/>
        </p:nvSpPr>
        <p:spPr bwMode="auto">
          <a:xfrm>
            <a:off x="152400" y="609600"/>
            <a:ext cx="8839200" cy="342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sz="3200">
                <a:solidFill>
                  <a:srgbClr val="000000"/>
                </a:solidFill>
              </a:rPr>
              <a:t> bert      </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         scripts   mri    surf      label     stats</a:t>
            </a:r>
          </a:p>
          <a:p>
            <a:pPr algn="ctr" eaLnBrk="1" hangingPunct="1">
              <a:spcBef>
                <a:spcPts val="800"/>
              </a:spcBef>
              <a:buClrTx/>
              <a:buFontTx/>
              <a:buNone/>
            </a:pPr>
            <a:endParaRPr lang="en-US" altLang="en-US" sz="3200">
              <a:solidFill>
                <a:srgbClr val="FFFF00"/>
              </a:solidFill>
            </a:endParaRPr>
          </a:p>
          <a:p>
            <a:pPr algn="ctr" eaLnBrk="1" hangingPunct="1">
              <a:spcBef>
                <a:spcPts val="800"/>
              </a:spcBef>
              <a:buClrTx/>
              <a:buFontTx/>
              <a:buNone/>
            </a:pPr>
            <a:r>
              <a:rPr lang="en-US" altLang="en-US" sz="3200">
                <a:solidFill>
                  <a:srgbClr val="FFFF00"/>
                </a:solidFill>
              </a:rPr>
              <a:t>			     </a:t>
            </a:r>
          </a:p>
        </p:txBody>
      </p:sp>
      <p:sp>
        <p:nvSpPr>
          <p:cNvPr id="25604" name="Line 5"/>
          <p:cNvSpPr>
            <a:spLocks noChangeShapeType="1"/>
          </p:cNvSpPr>
          <p:nvPr/>
        </p:nvSpPr>
        <p:spPr bwMode="auto">
          <a:xfrm>
            <a:off x="4038600" y="1066800"/>
            <a:ext cx="1588" cy="457200"/>
          </a:xfrm>
          <a:prstGeom prst="line">
            <a:avLst/>
          </a:prstGeom>
          <a:noFill/>
          <a:ln w="28440">
            <a:solidFill>
              <a:schemeClr val="tx1"/>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5605" name="Line 6"/>
          <p:cNvSpPr>
            <a:spLocks noChangeShapeType="1"/>
          </p:cNvSpPr>
          <p:nvPr/>
        </p:nvSpPr>
        <p:spPr bwMode="auto">
          <a:xfrm>
            <a:off x="1905000" y="1524000"/>
            <a:ext cx="4572000" cy="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5606" name="Line 7"/>
          <p:cNvSpPr>
            <a:spLocks noChangeShapeType="1"/>
          </p:cNvSpPr>
          <p:nvPr/>
        </p:nvSpPr>
        <p:spPr bwMode="auto">
          <a:xfrm>
            <a:off x="51054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5607" name="Line 8"/>
          <p:cNvSpPr>
            <a:spLocks noChangeShapeType="1"/>
          </p:cNvSpPr>
          <p:nvPr/>
        </p:nvSpPr>
        <p:spPr bwMode="auto">
          <a:xfrm>
            <a:off x="3810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5608" name="Line 9"/>
          <p:cNvSpPr>
            <a:spLocks noChangeShapeType="1"/>
          </p:cNvSpPr>
          <p:nvPr/>
        </p:nvSpPr>
        <p:spPr bwMode="auto">
          <a:xfrm>
            <a:off x="28194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5609" name="Line 10"/>
          <p:cNvSpPr>
            <a:spLocks noChangeShapeType="1"/>
          </p:cNvSpPr>
          <p:nvPr/>
        </p:nvSpPr>
        <p:spPr bwMode="auto">
          <a:xfrm>
            <a:off x="1905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5610" name="Line 11"/>
          <p:cNvSpPr>
            <a:spLocks noChangeShapeType="1"/>
          </p:cNvSpPr>
          <p:nvPr/>
        </p:nvSpPr>
        <p:spPr bwMode="auto">
          <a:xfrm>
            <a:off x="6477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5611" name="Text Box 12"/>
          <p:cNvSpPr txBox="1">
            <a:spLocks noChangeArrowheads="1"/>
          </p:cNvSpPr>
          <p:nvPr/>
        </p:nvSpPr>
        <p:spPr bwMode="auto">
          <a:xfrm>
            <a:off x="1752600" y="48768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orig.mgz</a:t>
            </a:r>
          </a:p>
        </p:txBody>
      </p:sp>
      <p:pic>
        <p:nvPicPr>
          <p:cNvPr id="25612" name="Picture 13"/>
          <p:cNvPicPr>
            <a:picLocks noChangeAspect="1" noChangeArrowheads="1"/>
          </p:cNvPicPr>
          <p:nvPr/>
        </p:nvPicPr>
        <p:blipFill>
          <a:blip r:embed="rId3">
            <a:extLst>
              <a:ext uri="{28A0092B-C50C-407E-A947-70E740481C1C}">
                <a14:useLocalDpi xmlns:a14="http://schemas.microsoft.com/office/drawing/2010/main" val="0"/>
              </a:ext>
            </a:extLst>
          </a:blip>
          <a:srcRect l="19231" t="17902" r="19231" b="3088"/>
          <a:stretch>
            <a:fillRect/>
          </a:stretch>
        </p:blipFill>
        <p:spPr bwMode="auto">
          <a:xfrm>
            <a:off x="1828800" y="3400425"/>
            <a:ext cx="1065213" cy="14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25613" name="Picture 14"/>
          <p:cNvPicPr>
            <a:picLocks noChangeAspect="1" noChangeArrowheads="1"/>
          </p:cNvPicPr>
          <p:nvPr/>
        </p:nvPicPr>
        <p:blipFill>
          <a:blip r:embed="rId4">
            <a:extLst>
              <a:ext uri="{28A0092B-C50C-407E-A947-70E740481C1C}">
                <a14:useLocalDpi xmlns:a14="http://schemas.microsoft.com/office/drawing/2010/main" val="0"/>
              </a:ext>
            </a:extLst>
          </a:blip>
          <a:srcRect l="21799" t="20375" r="24367" b="5545"/>
          <a:stretch>
            <a:fillRect/>
          </a:stretch>
        </p:blipFill>
        <p:spPr bwMode="auto">
          <a:xfrm>
            <a:off x="4419600" y="3400425"/>
            <a:ext cx="993775" cy="14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25614" name="Picture 15"/>
          <p:cNvPicPr>
            <a:picLocks noChangeAspect="1" noChangeArrowheads="1"/>
          </p:cNvPicPr>
          <p:nvPr/>
        </p:nvPicPr>
        <p:blipFill>
          <a:blip r:embed="rId5">
            <a:extLst>
              <a:ext uri="{28A0092B-C50C-407E-A947-70E740481C1C}">
                <a14:useLocalDpi xmlns:a14="http://schemas.microsoft.com/office/drawing/2010/main" val="0"/>
              </a:ext>
            </a:extLst>
          </a:blip>
          <a:srcRect l="17952" t="16670" r="19231" b="1855"/>
          <a:stretch>
            <a:fillRect/>
          </a:stretch>
        </p:blipFill>
        <p:spPr bwMode="auto">
          <a:xfrm>
            <a:off x="3124200" y="3400425"/>
            <a:ext cx="1054100" cy="14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5617" name="Text Box 18"/>
          <p:cNvSpPr txBox="1">
            <a:spLocks noChangeArrowheads="1"/>
          </p:cNvSpPr>
          <p:nvPr/>
        </p:nvSpPr>
        <p:spPr bwMode="auto">
          <a:xfrm>
            <a:off x="3124200" y="48768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T1.mgz</a:t>
            </a:r>
          </a:p>
        </p:txBody>
      </p:sp>
      <p:sp>
        <p:nvSpPr>
          <p:cNvPr id="25618" name="Text Box 19"/>
          <p:cNvSpPr txBox="1">
            <a:spLocks noChangeArrowheads="1"/>
          </p:cNvSpPr>
          <p:nvPr/>
        </p:nvSpPr>
        <p:spPr bwMode="auto">
          <a:xfrm>
            <a:off x="4114800" y="48768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brainmask.mgz</a:t>
            </a:r>
          </a:p>
        </p:txBody>
      </p:sp>
      <p:sp>
        <p:nvSpPr>
          <p:cNvPr id="25621" name="Line 22"/>
          <p:cNvSpPr>
            <a:spLocks noChangeShapeType="1"/>
          </p:cNvSpPr>
          <p:nvPr/>
        </p:nvSpPr>
        <p:spPr bwMode="auto">
          <a:xfrm>
            <a:off x="2819400" y="2362200"/>
            <a:ext cx="0" cy="6858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5622" name="Text Box 24"/>
          <p:cNvSpPr txBox="1">
            <a:spLocks noChangeArrowheads="1"/>
          </p:cNvSpPr>
          <p:nvPr/>
        </p:nvSpPr>
        <p:spPr bwMode="auto">
          <a:xfrm>
            <a:off x="228600" y="48768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rawavg.mgz</a:t>
            </a:r>
          </a:p>
        </p:txBody>
      </p:sp>
      <p:pic>
        <p:nvPicPr>
          <p:cNvPr id="25623" name="Picture 25"/>
          <p:cNvPicPr>
            <a:picLocks noChangeAspect="1" noChangeArrowheads="1"/>
          </p:cNvPicPr>
          <p:nvPr/>
        </p:nvPicPr>
        <p:blipFill>
          <a:blip r:embed="rId3">
            <a:extLst>
              <a:ext uri="{28A0092B-C50C-407E-A947-70E740481C1C}">
                <a14:useLocalDpi xmlns:a14="http://schemas.microsoft.com/office/drawing/2010/main" val="0"/>
              </a:ext>
            </a:extLst>
          </a:blip>
          <a:srcRect l="19231" t="17902" r="19231" b="3088"/>
          <a:stretch>
            <a:fillRect/>
          </a:stretch>
        </p:blipFill>
        <p:spPr bwMode="auto">
          <a:xfrm>
            <a:off x="381000" y="3400425"/>
            <a:ext cx="1065213" cy="14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5624" name="Rectangle 26"/>
          <p:cNvSpPr>
            <a:spLocks noChangeArrowheads="1"/>
          </p:cNvSpPr>
          <p:nvPr/>
        </p:nvSpPr>
        <p:spPr bwMode="auto">
          <a:xfrm>
            <a:off x="1676400" y="3200400"/>
            <a:ext cx="6858000" cy="2209800"/>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
        <p:nvSpPr>
          <p:cNvPr id="25625" name="Line 27"/>
          <p:cNvSpPr>
            <a:spLocks noChangeShapeType="1"/>
          </p:cNvSpPr>
          <p:nvPr/>
        </p:nvSpPr>
        <p:spPr bwMode="auto">
          <a:xfrm>
            <a:off x="838200" y="5334000"/>
            <a:ext cx="0" cy="60960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5626" name="Text Box 28"/>
          <p:cNvSpPr txBox="1">
            <a:spLocks noChangeArrowheads="1"/>
          </p:cNvSpPr>
          <p:nvPr/>
        </p:nvSpPr>
        <p:spPr bwMode="auto">
          <a:xfrm>
            <a:off x="304800" y="59436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Native Anatomical Space</a:t>
            </a:r>
          </a:p>
          <a:p>
            <a:pPr eaLnBrk="1" hangingPunct="1">
              <a:buClrTx/>
              <a:buFontTx/>
              <a:buNone/>
            </a:pPr>
            <a:r>
              <a:rPr lang="en-US" altLang="en-US" sz="2000">
                <a:solidFill>
                  <a:srgbClr val="000000"/>
                </a:solidFill>
              </a:rPr>
              <a:t>eg, 1x1x1.2mm</a:t>
            </a:r>
            <a:r>
              <a:rPr lang="en-US" altLang="en-US" sz="2000" baseline="30000">
                <a:solidFill>
                  <a:srgbClr val="000000"/>
                </a:solidFill>
              </a:rPr>
              <a:t>3 </a:t>
            </a:r>
            <a:r>
              <a:rPr lang="en-US" altLang="en-US" sz="2000">
                <a:solidFill>
                  <a:srgbClr val="000000"/>
                </a:solidFill>
              </a:rPr>
              <a:t>, 256x256x128</a:t>
            </a:r>
            <a:endParaRPr lang="en-US" altLang="en-US" sz="2000" baseline="30000">
              <a:solidFill>
                <a:srgbClr val="000000"/>
              </a:solidFill>
            </a:endParaRPr>
          </a:p>
        </p:txBody>
      </p:sp>
      <p:sp>
        <p:nvSpPr>
          <p:cNvPr id="25627" name="Line 29"/>
          <p:cNvSpPr>
            <a:spLocks noChangeShapeType="1"/>
          </p:cNvSpPr>
          <p:nvPr/>
        </p:nvSpPr>
        <p:spPr bwMode="auto">
          <a:xfrm>
            <a:off x="6324600" y="5410200"/>
            <a:ext cx="0" cy="60960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5628" name="Text Box 30"/>
          <p:cNvSpPr txBox="1">
            <a:spLocks noChangeArrowheads="1"/>
          </p:cNvSpPr>
          <p:nvPr/>
        </p:nvSpPr>
        <p:spPr bwMode="auto">
          <a:xfrm>
            <a:off x="5029200" y="60198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“Conformed” Anatomical Space</a:t>
            </a:r>
          </a:p>
          <a:p>
            <a:pPr eaLnBrk="1" hangingPunct="1">
              <a:buClrTx/>
              <a:buFontTx/>
              <a:buNone/>
            </a:pPr>
            <a:r>
              <a:rPr lang="en-US" altLang="en-US" sz="2000">
                <a:solidFill>
                  <a:srgbClr val="000000"/>
                </a:solidFill>
              </a:rPr>
              <a:t>1x1x1mm</a:t>
            </a:r>
            <a:r>
              <a:rPr lang="en-US" altLang="en-US" sz="2000" baseline="30000">
                <a:solidFill>
                  <a:srgbClr val="000000"/>
                </a:solidFill>
              </a:rPr>
              <a:t>3 </a:t>
            </a:r>
            <a:r>
              <a:rPr lang="en-US" altLang="en-US" sz="2000">
                <a:solidFill>
                  <a:srgbClr val="000000"/>
                </a:solidFill>
              </a:rPr>
              <a:t>, 256x256x256</a:t>
            </a:r>
            <a:endParaRPr lang="en-US" altLang="en-US" sz="2000" baseline="30000">
              <a:solidFill>
                <a:srgbClr val="000000"/>
              </a:solidFill>
            </a:endParaRPr>
          </a:p>
        </p:txBody>
      </p:sp>
      <p:pic>
        <p:nvPicPr>
          <p:cNvPr id="6" name="Picture 32">
            <a:extLst>
              <a:ext uri="{FF2B5EF4-FFF2-40B4-BE49-F238E27FC236}">
                <a16:creationId xmlns:a16="http://schemas.microsoft.com/office/drawing/2014/main" id="{929FC32E-C20E-E46C-E6CD-01A2FBD5CA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7952" t="16054" r="19231" b="3705"/>
          <a:stretch>
            <a:fillRect/>
          </a:stretch>
        </p:blipFill>
        <p:spPr bwMode="auto">
          <a:xfrm>
            <a:off x="5867400" y="3429000"/>
            <a:ext cx="1069975" cy="14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 name="Text Box 36">
            <a:extLst>
              <a:ext uri="{FF2B5EF4-FFF2-40B4-BE49-F238E27FC236}">
                <a16:creationId xmlns:a16="http://schemas.microsoft.com/office/drawing/2014/main" id="{AE01D38C-E64C-A85F-93C7-44FA2C5CEDB9}"/>
              </a:ext>
            </a:extLst>
          </p:cNvPr>
          <p:cNvSpPr txBox="1">
            <a:spLocks noChangeArrowheads="1"/>
          </p:cNvSpPr>
          <p:nvPr/>
        </p:nvSpPr>
        <p:spPr bwMode="auto">
          <a:xfrm>
            <a:off x="7239000" y="4842668"/>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dirty="0" err="1">
                <a:solidFill>
                  <a:srgbClr val="000000"/>
                </a:solidFill>
              </a:rPr>
              <a:t>filled.mgz</a:t>
            </a:r>
            <a:endParaRPr lang="en-US" altLang="en-US" sz="2000" dirty="0">
              <a:solidFill>
                <a:srgbClr val="000000"/>
              </a:solidFill>
            </a:endParaRPr>
          </a:p>
        </p:txBody>
      </p:sp>
      <p:sp>
        <p:nvSpPr>
          <p:cNvPr id="8" name="Text Box 39">
            <a:extLst>
              <a:ext uri="{FF2B5EF4-FFF2-40B4-BE49-F238E27FC236}">
                <a16:creationId xmlns:a16="http://schemas.microsoft.com/office/drawing/2014/main" id="{00678B00-B29F-34C7-D13A-56E3C340327A}"/>
              </a:ext>
            </a:extLst>
          </p:cNvPr>
          <p:cNvSpPr txBox="1">
            <a:spLocks noChangeArrowheads="1"/>
          </p:cNvSpPr>
          <p:nvPr/>
        </p:nvSpPr>
        <p:spPr bwMode="auto">
          <a:xfrm>
            <a:off x="5867400" y="48768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aseg.mgz</a:t>
            </a:r>
          </a:p>
        </p:txBody>
      </p:sp>
      <p:pic>
        <p:nvPicPr>
          <p:cNvPr id="9" name="Picture 8" descr="Map&#10;&#10;Description automatically generated">
            <a:extLst>
              <a:ext uri="{FF2B5EF4-FFF2-40B4-BE49-F238E27FC236}">
                <a16:creationId xmlns:a16="http://schemas.microsoft.com/office/drawing/2014/main" id="{B3568E2C-3905-274D-65CA-301801571085}"/>
              </a:ext>
            </a:extLst>
          </p:cNvPr>
          <p:cNvPicPr>
            <a:picLocks noChangeAspect="1"/>
          </p:cNvPicPr>
          <p:nvPr/>
        </p:nvPicPr>
        <p:blipFill>
          <a:blip r:embed="rId7"/>
          <a:stretch>
            <a:fillRect/>
          </a:stretch>
        </p:blipFill>
        <p:spPr>
          <a:xfrm>
            <a:off x="7138248" y="3471070"/>
            <a:ext cx="1040551" cy="704848"/>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90339D1-E178-4013-8DD9-59EDF572B7B4}" type="slidenum">
              <a:rPr lang="en-US" altLang="en-US" sz="1400">
                <a:solidFill>
                  <a:schemeClr val="tx1"/>
                </a:solidFill>
              </a:rPr>
              <a:pPr algn="r" eaLnBrk="1" hangingPunct="1">
                <a:buClrTx/>
                <a:buFontTx/>
                <a:buNone/>
              </a:pPr>
              <a:t>16</a:t>
            </a:fld>
            <a:endParaRPr lang="en-US" altLang="en-US" sz="1400" dirty="0">
              <a:solidFill>
                <a:schemeClr val="tx1"/>
              </a:solidFill>
            </a:endParaRPr>
          </a:p>
        </p:txBody>
      </p:sp>
      <p:sp>
        <p:nvSpPr>
          <p:cNvPr id="29698"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Upon Completion…</a:t>
            </a:r>
          </a:p>
        </p:txBody>
      </p:sp>
      <p:sp>
        <p:nvSpPr>
          <p:cNvPr id="29699" name="Text Box 4"/>
          <p:cNvSpPr txBox="1">
            <a:spLocks noChangeArrowheads="1"/>
          </p:cNvSpPr>
          <p:nvPr/>
        </p:nvSpPr>
        <p:spPr bwMode="auto">
          <a:xfrm>
            <a:off x="152400" y="609600"/>
            <a:ext cx="8839200" cy="342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sz="3200">
                <a:solidFill>
                  <a:srgbClr val="000000"/>
                </a:solidFill>
              </a:rPr>
              <a:t>bert      </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         scripts   mri    surf      label     stats</a:t>
            </a:r>
          </a:p>
          <a:p>
            <a:pPr algn="ctr" eaLnBrk="1" hangingPunct="1">
              <a:spcBef>
                <a:spcPts val="800"/>
              </a:spcBef>
              <a:buClrTx/>
              <a:buFontTx/>
              <a:buNone/>
            </a:pPr>
            <a:endParaRPr lang="en-US" altLang="en-US" sz="3200">
              <a:solidFill>
                <a:srgbClr val="000000"/>
              </a:solidFill>
            </a:endParaRPr>
          </a:p>
          <a:p>
            <a:pPr algn="ctr" eaLnBrk="1" hangingPunct="1">
              <a:spcBef>
                <a:spcPts val="800"/>
              </a:spcBef>
              <a:buClrTx/>
              <a:buFontTx/>
              <a:buNone/>
            </a:pPr>
            <a:r>
              <a:rPr lang="en-US" altLang="en-US" sz="3200">
                <a:solidFill>
                  <a:srgbClr val="000000"/>
                </a:solidFill>
              </a:rPr>
              <a:t>			     </a:t>
            </a:r>
          </a:p>
        </p:txBody>
      </p:sp>
      <p:sp>
        <p:nvSpPr>
          <p:cNvPr id="29700" name="Line 5"/>
          <p:cNvSpPr>
            <a:spLocks noChangeShapeType="1"/>
          </p:cNvSpPr>
          <p:nvPr/>
        </p:nvSpPr>
        <p:spPr bwMode="auto">
          <a:xfrm>
            <a:off x="4038600" y="10668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9701" name="Line 6"/>
          <p:cNvSpPr>
            <a:spLocks noChangeShapeType="1"/>
          </p:cNvSpPr>
          <p:nvPr/>
        </p:nvSpPr>
        <p:spPr bwMode="auto">
          <a:xfrm>
            <a:off x="1905000" y="1524000"/>
            <a:ext cx="4572000" cy="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9702" name="Line 7"/>
          <p:cNvSpPr>
            <a:spLocks noChangeShapeType="1"/>
          </p:cNvSpPr>
          <p:nvPr/>
        </p:nvSpPr>
        <p:spPr bwMode="auto">
          <a:xfrm>
            <a:off x="51054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9703" name="Line 8"/>
          <p:cNvSpPr>
            <a:spLocks noChangeShapeType="1"/>
          </p:cNvSpPr>
          <p:nvPr/>
        </p:nvSpPr>
        <p:spPr bwMode="auto">
          <a:xfrm>
            <a:off x="3810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9704" name="Line 9"/>
          <p:cNvSpPr>
            <a:spLocks noChangeShapeType="1"/>
          </p:cNvSpPr>
          <p:nvPr/>
        </p:nvSpPr>
        <p:spPr bwMode="auto">
          <a:xfrm>
            <a:off x="29718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9705" name="Line 10"/>
          <p:cNvSpPr>
            <a:spLocks noChangeShapeType="1"/>
          </p:cNvSpPr>
          <p:nvPr/>
        </p:nvSpPr>
        <p:spPr bwMode="auto">
          <a:xfrm>
            <a:off x="1905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9706" name="Line 12"/>
          <p:cNvSpPr>
            <a:spLocks noChangeShapeType="1"/>
          </p:cNvSpPr>
          <p:nvPr/>
        </p:nvSpPr>
        <p:spPr bwMode="auto">
          <a:xfrm>
            <a:off x="6477000" y="1524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pic>
        <p:nvPicPr>
          <p:cNvPr id="29707"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3" y="3163888"/>
            <a:ext cx="1858962" cy="1112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29708"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9300" y="3179763"/>
            <a:ext cx="1857375" cy="1081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29709"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0650" y="3186113"/>
            <a:ext cx="1858963" cy="1069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9710" name="Text Box 18"/>
          <p:cNvSpPr txBox="1">
            <a:spLocks noChangeArrowheads="1"/>
          </p:cNvSpPr>
          <p:nvPr/>
        </p:nvSpPr>
        <p:spPr bwMode="auto">
          <a:xfrm>
            <a:off x="544513" y="4191000"/>
            <a:ext cx="99377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lh.orig</a:t>
            </a:r>
          </a:p>
        </p:txBody>
      </p:sp>
      <p:sp>
        <p:nvSpPr>
          <p:cNvPr id="29711" name="Text Box 19"/>
          <p:cNvSpPr txBox="1">
            <a:spLocks noChangeArrowheads="1"/>
          </p:cNvSpPr>
          <p:nvPr/>
        </p:nvSpPr>
        <p:spPr bwMode="auto">
          <a:xfrm>
            <a:off x="2363788" y="4191000"/>
            <a:ext cx="11811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lh.white</a:t>
            </a:r>
          </a:p>
        </p:txBody>
      </p:sp>
      <p:sp>
        <p:nvSpPr>
          <p:cNvPr id="29712" name="Text Box 20"/>
          <p:cNvSpPr txBox="1">
            <a:spLocks noChangeArrowheads="1"/>
          </p:cNvSpPr>
          <p:nvPr/>
        </p:nvSpPr>
        <p:spPr bwMode="auto">
          <a:xfrm>
            <a:off x="4386263" y="4191000"/>
            <a:ext cx="95885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lh.pial</a:t>
            </a:r>
          </a:p>
        </p:txBody>
      </p:sp>
      <p:pic>
        <p:nvPicPr>
          <p:cNvPr id="29713"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2233" y="3232150"/>
            <a:ext cx="1600200" cy="976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29714" name="Picture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7600" y="2895600"/>
            <a:ext cx="1447800" cy="1344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9715" name="Text Box 23"/>
          <p:cNvSpPr txBox="1">
            <a:spLocks noChangeArrowheads="1"/>
          </p:cNvSpPr>
          <p:nvPr/>
        </p:nvSpPr>
        <p:spPr bwMode="auto">
          <a:xfrm>
            <a:off x="5845175" y="4191000"/>
            <a:ext cx="143827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lh.inflated</a:t>
            </a:r>
          </a:p>
        </p:txBody>
      </p:sp>
      <p:sp>
        <p:nvSpPr>
          <p:cNvPr id="29716" name="Text Box 24"/>
          <p:cNvSpPr txBox="1">
            <a:spLocks noChangeArrowheads="1"/>
          </p:cNvSpPr>
          <p:nvPr/>
        </p:nvSpPr>
        <p:spPr bwMode="auto">
          <a:xfrm>
            <a:off x="7313613" y="4191000"/>
            <a:ext cx="177165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lh.sphere.reg</a:t>
            </a:r>
          </a:p>
        </p:txBody>
      </p:sp>
      <p:pic>
        <p:nvPicPr>
          <p:cNvPr id="29717" name="Picture 2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950" y="4702175"/>
            <a:ext cx="1858963" cy="1112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29718" name="Picture 2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20888" y="4718050"/>
            <a:ext cx="1857375" cy="1081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29719" name="Picture 2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32238" y="4724400"/>
            <a:ext cx="1858962" cy="1069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29720" name="Picture 3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42233" y="4770438"/>
            <a:ext cx="1600200" cy="976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29721" name="Picture 3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67600" y="4724400"/>
            <a:ext cx="1447800" cy="1344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9722" name="Text Box 32"/>
          <p:cNvSpPr txBox="1">
            <a:spLocks noChangeArrowheads="1"/>
          </p:cNvSpPr>
          <p:nvPr/>
        </p:nvSpPr>
        <p:spPr bwMode="auto">
          <a:xfrm>
            <a:off x="533400" y="5791200"/>
            <a:ext cx="1011238"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rh.orig</a:t>
            </a:r>
          </a:p>
        </p:txBody>
      </p:sp>
      <p:sp>
        <p:nvSpPr>
          <p:cNvPr id="29723" name="Text Box 33"/>
          <p:cNvSpPr txBox="1">
            <a:spLocks noChangeArrowheads="1"/>
          </p:cNvSpPr>
          <p:nvPr/>
        </p:nvSpPr>
        <p:spPr bwMode="auto">
          <a:xfrm>
            <a:off x="2362200" y="5791200"/>
            <a:ext cx="1198563"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rh.white</a:t>
            </a:r>
          </a:p>
        </p:txBody>
      </p:sp>
      <p:sp>
        <p:nvSpPr>
          <p:cNvPr id="29724" name="Text Box 34"/>
          <p:cNvSpPr txBox="1">
            <a:spLocks noChangeArrowheads="1"/>
          </p:cNvSpPr>
          <p:nvPr/>
        </p:nvSpPr>
        <p:spPr bwMode="auto">
          <a:xfrm>
            <a:off x="4343400" y="5791200"/>
            <a:ext cx="976313"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rh.pial</a:t>
            </a:r>
          </a:p>
        </p:txBody>
      </p:sp>
      <p:sp>
        <p:nvSpPr>
          <p:cNvPr id="29725" name="Text Box 35"/>
          <p:cNvSpPr txBox="1">
            <a:spLocks noChangeArrowheads="1"/>
          </p:cNvSpPr>
          <p:nvPr/>
        </p:nvSpPr>
        <p:spPr bwMode="auto">
          <a:xfrm>
            <a:off x="5837238" y="5638800"/>
            <a:ext cx="1455737"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rh.inflated</a:t>
            </a:r>
          </a:p>
        </p:txBody>
      </p:sp>
      <p:sp>
        <p:nvSpPr>
          <p:cNvPr id="29726" name="Text Box 36"/>
          <p:cNvSpPr txBox="1">
            <a:spLocks noChangeArrowheads="1"/>
          </p:cNvSpPr>
          <p:nvPr/>
        </p:nvSpPr>
        <p:spPr bwMode="auto">
          <a:xfrm>
            <a:off x="7372350" y="6019800"/>
            <a:ext cx="17875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rh.sphere.reg</a:t>
            </a:r>
          </a:p>
        </p:txBody>
      </p:sp>
      <p:sp>
        <p:nvSpPr>
          <p:cNvPr id="29727" name="Line 37"/>
          <p:cNvSpPr>
            <a:spLocks noChangeShapeType="1"/>
          </p:cNvSpPr>
          <p:nvPr/>
        </p:nvSpPr>
        <p:spPr bwMode="auto">
          <a:xfrm>
            <a:off x="3810000" y="2286000"/>
            <a:ext cx="0" cy="838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9728" name="Text Box 38"/>
          <p:cNvSpPr txBox="1">
            <a:spLocks noChangeArrowheads="1"/>
          </p:cNvSpPr>
          <p:nvPr/>
        </p:nvSpPr>
        <p:spPr bwMode="auto">
          <a:xfrm>
            <a:off x="533400" y="6248400"/>
            <a:ext cx="5786438"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lh.thickness and rh.thickness, ?h.curv, ?h.sulc</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7AAC1C5B-9343-471A-A33B-7F542C9238B3}" type="slidenum">
              <a:rPr lang="en-US" altLang="en-US" sz="1400">
                <a:solidFill>
                  <a:schemeClr val="tx1"/>
                </a:solidFill>
              </a:rPr>
              <a:pPr algn="r" eaLnBrk="1" hangingPunct="1">
                <a:buClrTx/>
                <a:buFontTx/>
                <a:buNone/>
              </a:pPr>
              <a:t>17</a:t>
            </a:fld>
            <a:endParaRPr lang="en-US" altLang="en-US" sz="1400" dirty="0">
              <a:solidFill>
                <a:schemeClr val="tx1"/>
              </a:solidFill>
            </a:endParaRPr>
          </a:p>
        </p:txBody>
      </p:sp>
      <p:sp>
        <p:nvSpPr>
          <p:cNvPr id="31746"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Upon Completion…</a:t>
            </a:r>
          </a:p>
        </p:txBody>
      </p:sp>
      <p:sp>
        <p:nvSpPr>
          <p:cNvPr id="31747" name="Text Box 4"/>
          <p:cNvSpPr txBox="1">
            <a:spLocks noChangeArrowheads="1"/>
          </p:cNvSpPr>
          <p:nvPr/>
        </p:nvSpPr>
        <p:spPr bwMode="auto">
          <a:xfrm>
            <a:off x="152400" y="685800"/>
            <a:ext cx="8839200" cy="342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sz="3200">
                <a:solidFill>
                  <a:srgbClr val="000000"/>
                </a:solidFill>
              </a:rPr>
              <a:t>bert      </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         scripts   mri    surf      label     stats</a:t>
            </a:r>
          </a:p>
          <a:p>
            <a:pPr algn="ctr" eaLnBrk="1" hangingPunct="1">
              <a:spcBef>
                <a:spcPts val="800"/>
              </a:spcBef>
              <a:buClrTx/>
              <a:buFontTx/>
              <a:buNone/>
            </a:pPr>
            <a:endParaRPr lang="en-US" altLang="en-US" sz="3200">
              <a:solidFill>
                <a:srgbClr val="FFFF00"/>
              </a:solidFill>
            </a:endParaRPr>
          </a:p>
          <a:p>
            <a:pPr algn="ctr" eaLnBrk="1" hangingPunct="1">
              <a:spcBef>
                <a:spcPts val="800"/>
              </a:spcBef>
              <a:buClrTx/>
              <a:buFontTx/>
              <a:buNone/>
            </a:pPr>
            <a:r>
              <a:rPr lang="en-US" altLang="en-US" sz="3200">
                <a:solidFill>
                  <a:srgbClr val="FFFF00"/>
                </a:solidFill>
              </a:rPr>
              <a:t>			     </a:t>
            </a:r>
          </a:p>
        </p:txBody>
      </p:sp>
      <p:sp>
        <p:nvSpPr>
          <p:cNvPr id="31748" name="Line 5"/>
          <p:cNvSpPr>
            <a:spLocks noChangeShapeType="1"/>
          </p:cNvSpPr>
          <p:nvPr/>
        </p:nvSpPr>
        <p:spPr bwMode="auto">
          <a:xfrm>
            <a:off x="4038600" y="11430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1749" name="Line 6"/>
          <p:cNvSpPr>
            <a:spLocks noChangeShapeType="1"/>
          </p:cNvSpPr>
          <p:nvPr/>
        </p:nvSpPr>
        <p:spPr bwMode="auto">
          <a:xfrm>
            <a:off x="1905000" y="1600200"/>
            <a:ext cx="4572000" cy="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1750" name="Line 7"/>
          <p:cNvSpPr>
            <a:spLocks noChangeShapeType="1"/>
          </p:cNvSpPr>
          <p:nvPr/>
        </p:nvSpPr>
        <p:spPr bwMode="auto">
          <a:xfrm>
            <a:off x="51054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1751" name="Line 8"/>
          <p:cNvSpPr>
            <a:spLocks noChangeShapeType="1"/>
          </p:cNvSpPr>
          <p:nvPr/>
        </p:nvSpPr>
        <p:spPr bwMode="auto">
          <a:xfrm>
            <a:off x="38100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1752" name="Line 9"/>
          <p:cNvSpPr>
            <a:spLocks noChangeShapeType="1"/>
          </p:cNvSpPr>
          <p:nvPr/>
        </p:nvSpPr>
        <p:spPr bwMode="auto">
          <a:xfrm>
            <a:off x="29718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1753" name="Line 10"/>
          <p:cNvSpPr>
            <a:spLocks noChangeShapeType="1"/>
          </p:cNvSpPr>
          <p:nvPr/>
        </p:nvSpPr>
        <p:spPr bwMode="auto">
          <a:xfrm>
            <a:off x="19050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1754" name="Line 12"/>
          <p:cNvSpPr>
            <a:spLocks noChangeShapeType="1"/>
          </p:cNvSpPr>
          <p:nvPr/>
        </p:nvSpPr>
        <p:spPr bwMode="auto">
          <a:xfrm>
            <a:off x="6477000" y="1600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pic>
        <p:nvPicPr>
          <p:cNvPr id="31755" name="Picture 3" descr="l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963" y="2820988"/>
            <a:ext cx="2209800" cy="139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6" name="Picture 3" descr="l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5963" y="4495800"/>
            <a:ext cx="2209800" cy="139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7" name="Picture 4" descr="bert"/>
          <p:cNvPicPr>
            <a:picLocks noChangeAspect="1" noChangeArrowheads="1"/>
          </p:cNvPicPr>
          <p:nvPr/>
        </p:nvPicPr>
        <p:blipFill>
          <a:blip r:embed="rId5">
            <a:extLst>
              <a:ext uri="{28A0092B-C50C-407E-A947-70E740481C1C}">
                <a14:useLocalDpi xmlns:a14="http://schemas.microsoft.com/office/drawing/2010/main" val="0"/>
              </a:ext>
            </a:extLst>
          </a:blip>
          <a:srcRect l="18474" t="25793" r="10579" b="33424"/>
          <a:stretch>
            <a:fillRect/>
          </a:stretch>
        </p:blipFill>
        <p:spPr bwMode="auto">
          <a:xfrm>
            <a:off x="5132388" y="2936875"/>
            <a:ext cx="2111375" cy="1254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8" name="Picture 4" descr="bert"/>
          <p:cNvPicPr>
            <a:picLocks noChangeAspect="1" noChangeArrowheads="1"/>
          </p:cNvPicPr>
          <p:nvPr/>
        </p:nvPicPr>
        <p:blipFill>
          <a:blip r:embed="rId6">
            <a:extLst>
              <a:ext uri="{28A0092B-C50C-407E-A947-70E740481C1C}">
                <a14:useLocalDpi xmlns:a14="http://schemas.microsoft.com/office/drawing/2010/main" val="0"/>
              </a:ext>
            </a:extLst>
          </a:blip>
          <a:srcRect l="10579" t="25793" r="18474" b="33424"/>
          <a:stretch>
            <a:fillRect/>
          </a:stretch>
        </p:blipFill>
        <p:spPr bwMode="auto">
          <a:xfrm>
            <a:off x="5132388" y="4633913"/>
            <a:ext cx="2111375" cy="1254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59" name="Text Box 18"/>
          <p:cNvSpPr txBox="1">
            <a:spLocks noChangeArrowheads="1"/>
          </p:cNvSpPr>
          <p:nvPr/>
        </p:nvSpPr>
        <p:spPr bwMode="auto">
          <a:xfrm>
            <a:off x="2138363" y="4049713"/>
            <a:ext cx="1925637"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lh.aparc.annot</a:t>
            </a:r>
          </a:p>
        </p:txBody>
      </p:sp>
      <p:sp>
        <p:nvSpPr>
          <p:cNvPr id="31760" name="Text Box 19"/>
          <p:cNvSpPr txBox="1">
            <a:spLocks noChangeArrowheads="1"/>
          </p:cNvSpPr>
          <p:nvPr/>
        </p:nvSpPr>
        <p:spPr bwMode="auto">
          <a:xfrm>
            <a:off x="2133600" y="5867400"/>
            <a:ext cx="1951038"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rh.aparc.annot</a:t>
            </a:r>
          </a:p>
        </p:txBody>
      </p:sp>
      <p:sp>
        <p:nvSpPr>
          <p:cNvPr id="31761" name="Text Box 20"/>
          <p:cNvSpPr txBox="1">
            <a:spLocks noChangeArrowheads="1"/>
          </p:cNvSpPr>
          <p:nvPr/>
        </p:nvSpPr>
        <p:spPr bwMode="auto">
          <a:xfrm>
            <a:off x="4767263" y="4049713"/>
            <a:ext cx="2874962"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lh.aparc.a2009s.annot</a:t>
            </a:r>
          </a:p>
        </p:txBody>
      </p:sp>
      <p:sp>
        <p:nvSpPr>
          <p:cNvPr id="31762" name="Text Box 21"/>
          <p:cNvSpPr txBox="1">
            <a:spLocks noChangeArrowheads="1"/>
          </p:cNvSpPr>
          <p:nvPr/>
        </p:nvSpPr>
        <p:spPr bwMode="auto">
          <a:xfrm>
            <a:off x="4800600" y="5867400"/>
            <a:ext cx="2900363"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rh.aparc.a2009s.annot</a:t>
            </a:r>
          </a:p>
        </p:txBody>
      </p:sp>
      <p:sp>
        <p:nvSpPr>
          <p:cNvPr id="31763" name="Line 22"/>
          <p:cNvSpPr>
            <a:spLocks noChangeShapeType="1"/>
          </p:cNvSpPr>
          <p:nvPr/>
        </p:nvSpPr>
        <p:spPr bwMode="auto">
          <a:xfrm>
            <a:off x="5105400" y="2362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1764" name="Text Box 23"/>
          <p:cNvSpPr txBox="1">
            <a:spLocks noChangeArrowheads="1"/>
          </p:cNvSpPr>
          <p:nvPr/>
        </p:nvSpPr>
        <p:spPr bwMode="auto">
          <a:xfrm>
            <a:off x="1600200" y="6324600"/>
            <a:ext cx="29940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Desikan/Killiany Atlas</a:t>
            </a:r>
          </a:p>
        </p:txBody>
      </p:sp>
      <p:sp>
        <p:nvSpPr>
          <p:cNvPr id="31765" name="Text Box 24"/>
          <p:cNvSpPr txBox="1">
            <a:spLocks noChangeArrowheads="1"/>
          </p:cNvSpPr>
          <p:nvPr/>
        </p:nvSpPr>
        <p:spPr bwMode="auto">
          <a:xfrm>
            <a:off x="5146675" y="6324600"/>
            <a:ext cx="2087563"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Destrieux Atlas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4421E59C-0ADF-4AE5-B8D7-A0DB8CEF867F}" type="slidenum">
              <a:rPr lang="en-US" altLang="en-US" sz="1400">
                <a:solidFill>
                  <a:schemeClr val="tx1"/>
                </a:solidFill>
              </a:rPr>
              <a:pPr algn="r" eaLnBrk="1" hangingPunct="1">
                <a:buClrTx/>
                <a:buFontTx/>
                <a:buNone/>
              </a:pPr>
              <a:t>18</a:t>
            </a:fld>
            <a:endParaRPr lang="en-US" altLang="en-US" sz="1400" dirty="0">
              <a:solidFill>
                <a:schemeClr val="tx1"/>
              </a:solidFill>
            </a:endParaRPr>
          </a:p>
        </p:txBody>
      </p:sp>
      <p:sp>
        <p:nvSpPr>
          <p:cNvPr id="33794"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Upon Completion…</a:t>
            </a:r>
          </a:p>
        </p:txBody>
      </p:sp>
      <p:sp>
        <p:nvSpPr>
          <p:cNvPr id="33795" name="Text Box 4"/>
          <p:cNvSpPr txBox="1">
            <a:spLocks noChangeArrowheads="1"/>
          </p:cNvSpPr>
          <p:nvPr/>
        </p:nvSpPr>
        <p:spPr bwMode="auto">
          <a:xfrm>
            <a:off x="152400" y="762000"/>
            <a:ext cx="8839200" cy="342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sz="3200">
                <a:solidFill>
                  <a:srgbClr val="000000"/>
                </a:solidFill>
              </a:rPr>
              <a:t>bert      </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         scripts   mri    surf      label     stats</a:t>
            </a:r>
          </a:p>
          <a:p>
            <a:pPr algn="ctr" eaLnBrk="1" hangingPunct="1">
              <a:spcBef>
                <a:spcPts val="800"/>
              </a:spcBef>
              <a:buClrTx/>
              <a:buFontTx/>
              <a:buNone/>
            </a:pPr>
            <a:endParaRPr lang="en-US" altLang="en-US" sz="3200">
              <a:solidFill>
                <a:srgbClr val="000000"/>
              </a:solidFill>
            </a:endParaRPr>
          </a:p>
          <a:p>
            <a:pPr algn="ctr" eaLnBrk="1" hangingPunct="1">
              <a:spcBef>
                <a:spcPts val="800"/>
              </a:spcBef>
              <a:buClrTx/>
              <a:buFontTx/>
              <a:buNone/>
            </a:pPr>
            <a:r>
              <a:rPr lang="en-US" altLang="en-US" sz="3200">
                <a:solidFill>
                  <a:srgbClr val="000000"/>
                </a:solidFill>
              </a:rPr>
              <a:t>			     </a:t>
            </a:r>
          </a:p>
        </p:txBody>
      </p:sp>
      <p:sp>
        <p:nvSpPr>
          <p:cNvPr id="33796" name="Line 5"/>
          <p:cNvSpPr>
            <a:spLocks noChangeShapeType="1"/>
          </p:cNvSpPr>
          <p:nvPr/>
        </p:nvSpPr>
        <p:spPr bwMode="auto">
          <a:xfrm>
            <a:off x="4038600" y="12192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3797" name="Line 6"/>
          <p:cNvSpPr>
            <a:spLocks noChangeShapeType="1"/>
          </p:cNvSpPr>
          <p:nvPr/>
        </p:nvSpPr>
        <p:spPr bwMode="auto">
          <a:xfrm>
            <a:off x="1905000" y="1676400"/>
            <a:ext cx="4572000" cy="0"/>
          </a:xfrm>
          <a:prstGeom prst="line">
            <a:avLst/>
          </a:prstGeom>
          <a:noFill/>
          <a:ln w="28440">
            <a:solidFill>
              <a:schemeClr val="tx1"/>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3798" name="Line 7"/>
          <p:cNvSpPr>
            <a:spLocks noChangeShapeType="1"/>
          </p:cNvSpPr>
          <p:nvPr/>
        </p:nvSpPr>
        <p:spPr bwMode="auto">
          <a:xfrm>
            <a:off x="5105400" y="16764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3799" name="Line 8"/>
          <p:cNvSpPr>
            <a:spLocks noChangeShapeType="1"/>
          </p:cNvSpPr>
          <p:nvPr/>
        </p:nvSpPr>
        <p:spPr bwMode="auto">
          <a:xfrm>
            <a:off x="3810000" y="16764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3800" name="Line 9"/>
          <p:cNvSpPr>
            <a:spLocks noChangeShapeType="1"/>
          </p:cNvSpPr>
          <p:nvPr/>
        </p:nvSpPr>
        <p:spPr bwMode="auto">
          <a:xfrm>
            <a:off x="2971800" y="16764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3801" name="Line 10"/>
          <p:cNvSpPr>
            <a:spLocks noChangeShapeType="1"/>
          </p:cNvSpPr>
          <p:nvPr/>
        </p:nvSpPr>
        <p:spPr bwMode="auto">
          <a:xfrm>
            <a:off x="1905000" y="16764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3802" name="Line 11"/>
          <p:cNvSpPr>
            <a:spLocks noChangeShapeType="1"/>
          </p:cNvSpPr>
          <p:nvPr/>
        </p:nvSpPr>
        <p:spPr bwMode="auto">
          <a:xfrm>
            <a:off x="6477000" y="16764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3803" name="Line 20"/>
          <p:cNvSpPr>
            <a:spLocks noChangeShapeType="1"/>
          </p:cNvSpPr>
          <p:nvPr/>
        </p:nvSpPr>
        <p:spPr bwMode="auto">
          <a:xfrm>
            <a:off x="6477000" y="25146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46092" name="Text Box 10"/>
          <p:cNvSpPr txBox="1">
            <a:spLocks noChangeArrowheads="1"/>
          </p:cNvSpPr>
          <p:nvPr/>
        </p:nvSpPr>
        <p:spPr bwMode="auto">
          <a:xfrm>
            <a:off x="533400" y="2971800"/>
            <a:ext cx="7335838" cy="22923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sz="2400">
                <a:solidFill>
                  <a:schemeClr val="bg1"/>
                </a:solidFill>
                <a:latin typeface="Times New Roman" panose="02020603050405020304" pitchFamily="18" charset="0"/>
                <a:ea typeface="MS PGothic" panose="020B0600070205080204" pitchFamily="34" charset="-128"/>
              </a:defRPr>
            </a:lvl1pPr>
            <a:lvl2pPr eaLnBrk="0" hangingPunct="0">
              <a:defRPr sz="2400">
                <a:solidFill>
                  <a:schemeClr val="bg1"/>
                </a:solidFill>
                <a:latin typeface="Times New Roman" panose="02020603050405020304" pitchFamily="18" charset="0"/>
                <a:ea typeface="MS PGothic" panose="020B0600070205080204" pitchFamily="34" charset="-128"/>
              </a:defRPr>
            </a:lvl2pPr>
            <a:lvl3pPr eaLnBrk="0" hangingPunct="0">
              <a:defRPr sz="2400">
                <a:solidFill>
                  <a:schemeClr val="bg1"/>
                </a:solidFill>
                <a:latin typeface="Times New Roman" panose="02020603050405020304" pitchFamily="18" charset="0"/>
                <a:ea typeface="MS PGothic" panose="020B0600070205080204" pitchFamily="34" charset="-128"/>
              </a:defRPr>
            </a:lvl3pPr>
            <a:lvl4pPr eaLnBrk="0" hangingPunct="0">
              <a:defRPr sz="2400">
                <a:solidFill>
                  <a:schemeClr val="bg1"/>
                </a:solidFill>
                <a:latin typeface="Times New Roman" panose="02020603050405020304" pitchFamily="18" charset="0"/>
                <a:ea typeface="MS PGothic" panose="020B0600070205080204" pitchFamily="34" charset="-128"/>
              </a:defRPr>
            </a:lvl4pPr>
            <a:lvl5pPr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defTabSz="914400" eaLnBrk="1" hangingPunct="1">
              <a:buClrTx/>
              <a:buSzTx/>
              <a:buFontTx/>
              <a:buNone/>
            </a:pPr>
            <a:r>
              <a:rPr lang="en-US" altLang="en-US">
                <a:solidFill>
                  <a:schemeClr val="tx1"/>
                </a:solidFill>
              </a:rPr>
              <a:t>aseg.stats – subcortical volumetric stats</a:t>
            </a:r>
          </a:p>
          <a:p>
            <a:pPr defTabSz="914400" eaLnBrk="1" hangingPunct="1">
              <a:buClrTx/>
              <a:buSzTx/>
              <a:buFontTx/>
              <a:buNone/>
            </a:pPr>
            <a:r>
              <a:rPr lang="en-US" altLang="en-US">
                <a:solidFill>
                  <a:schemeClr val="tx1"/>
                </a:solidFill>
              </a:rPr>
              <a:t>wmparc.stats – white matter segmentation volumetric stats</a:t>
            </a:r>
          </a:p>
          <a:p>
            <a:pPr defTabSz="914400" eaLnBrk="1" hangingPunct="1">
              <a:buClrTx/>
              <a:buSzTx/>
              <a:buFontTx/>
              <a:buNone/>
            </a:pPr>
            <a:r>
              <a:rPr lang="en-US" altLang="en-US">
                <a:solidFill>
                  <a:srgbClr val="5968B0"/>
                </a:solidFill>
              </a:rPr>
              <a:t>lh.aparc.stats – left hemi Desikan/Killiany surface stats</a:t>
            </a:r>
          </a:p>
          <a:p>
            <a:pPr defTabSz="914400" eaLnBrk="1" hangingPunct="1">
              <a:buClrTx/>
              <a:buSzTx/>
              <a:buFontTx/>
              <a:buNone/>
            </a:pPr>
            <a:r>
              <a:rPr lang="en-US" altLang="en-US">
                <a:solidFill>
                  <a:srgbClr val="5968B0"/>
                </a:solidFill>
              </a:rPr>
              <a:t>rh.aparc.stats – right hemi Desikan/Killiany surface stats</a:t>
            </a:r>
          </a:p>
          <a:p>
            <a:pPr defTabSz="914400" eaLnBrk="1" hangingPunct="1">
              <a:buClrTx/>
              <a:buSzTx/>
              <a:buFontTx/>
              <a:buNone/>
            </a:pPr>
            <a:r>
              <a:rPr lang="en-US" altLang="en-US">
                <a:solidFill>
                  <a:srgbClr val="5968B0"/>
                </a:solidFill>
              </a:rPr>
              <a:t>lh.aparc.a2009.stats – left hemi Destrieux </a:t>
            </a:r>
          </a:p>
          <a:p>
            <a:pPr defTabSz="914400" eaLnBrk="1" hangingPunct="1">
              <a:buClrTx/>
              <a:buSzTx/>
              <a:buFontTx/>
              <a:buNone/>
            </a:pPr>
            <a:r>
              <a:rPr lang="en-US" altLang="en-US">
                <a:solidFill>
                  <a:srgbClr val="5968B0"/>
                </a:solidFill>
              </a:rPr>
              <a:t>rh.aparc.a2009.stats – right hemi Destrieux </a:t>
            </a:r>
          </a:p>
        </p:txBody>
      </p:sp>
      <p:sp>
        <p:nvSpPr>
          <p:cNvPr id="33805" name="Rectangle 24"/>
          <p:cNvSpPr>
            <a:spLocks noChangeArrowheads="1"/>
          </p:cNvSpPr>
          <p:nvPr/>
        </p:nvSpPr>
        <p:spPr bwMode="auto">
          <a:xfrm>
            <a:off x="762000" y="5562600"/>
            <a:ext cx="6843713"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a:solidFill>
                  <a:srgbClr val="000000"/>
                </a:solidFill>
              </a:rPr>
              <a:t>stats files are text files with summary information, eg:</a:t>
            </a:r>
          </a:p>
          <a:p>
            <a:r>
              <a:rPr lang="en-US" altLang="en-US">
                <a:solidFill>
                  <a:srgbClr val="000000"/>
                </a:solidFill>
              </a:rPr>
              <a:t>   volume of left amygdala</a:t>
            </a:r>
          </a:p>
          <a:p>
            <a:r>
              <a:rPr lang="en-US" altLang="en-US">
                <a:solidFill>
                  <a:srgbClr val="000000"/>
                </a:solidFill>
              </a:rPr>
              <a:t>   average thickness in superior temporal gyrus</a:t>
            </a:r>
          </a:p>
        </p:txBody>
      </p:sp>
      <p:pic>
        <p:nvPicPr>
          <p:cNvPr id="33806" name="Picture 25"/>
          <p:cNvPicPr>
            <a:picLocks noChangeAspect="1" noChangeArrowheads="1"/>
          </p:cNvPicPr>
          <p:nvPr/>
        </p:nvPicPr>
        <p:blipFill>
          <a:blip r:embed="rId3">
            <a:extLst>
              <a:ext uri="{28A0092B-C50C-407E-A947-70E740481C1C}">
                <a14:useLocalDpi xmlns:a14="http://schemas.microsoft.com/office/drawing/2010/main" val="0"/>
              </a:ext>
            </a:extLst>
          </a:blip>
          <a:srcRect l="17952" t="16054" r="19231" b="32246"/>
          <a:stretch>
            <a:fillRect/>
          </a:stretch>
        </p:blipFill>
        <p:spPr bwMode="auto">
          <a:xfrm>
            <a:off x="7848600" y="5562600"/>
            <a:ext cx="841375"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33807" name="Picture 3" descr="lh"/>
          <p:cNvPicPr>
            <a:picLocks noChangeAspect="1" noChangeArrowheads="1"/>
          </p:cNvPicPr>
          <p:nvPr/>
        </p:nvPicPr>
        <p:blipFill>
          <a:blip r:embed="rId4">
            <a:extLst>
              <a:ext uri="{28A0092B-C50C-407E-A947-70E740481C1C}">
                <a14:useLocalDpi xmlns:a14="http://schemas.microsoft.com/office/drawing/2010/main" val="0"/>
              </a:ext>
            </a:extLst>
          </a:blip>
          <a:srcRect l="6897" t="6955" r="6897" b="10947"/>
          <a:stretch>
            <a:fillRect/>
          </a:stretch>
        </p:blipFill>
        <p:spPr bwMode="auto">
          <a:xfrm>
            <a:off x="6934200" y="6308725"/>
            <a:ext cx="91440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2"/>
          <p:cNvSpPr txBox="1">
            <a:spLocks noChangeArrowheads="1"/>
          </p:cNvSpPr>
          <p:nvPr/>
        </p:nvSpPr>
        <p:spPr bwMode="auto">
          <a:xfrm>
            <a:off x="1524000" y="304800"/>
            <a:ext cx="6096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chemeClr val="tx1"/>
                </a:solidFill>
              </a:rPr>
              <a:t>Some of the Processing Steps…</a:t>
            </a:r>
          </a:p>
        </p:txBody>
      </p:sp>
      <p:sp>
        <p:nvSpPr>
          <p:cNvPr id="35843" name="Text Box 2"/>
          <p:cNvSpPr txBox="1">
            <a:spLocks noChangeArrowheads="1"/>
          </p:cNvSpPr>
          <p:nvPr/>
        </p:nvSpPr>
        <p:spPr bwMode="auto">
          <a:xfrm>
            <a:off x="7239000" y="6542088"/>
            <a:ext cx="1905000" cy="315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98FDEA63-F49E-449F-B429-27EF0B24EEC4}" type="slidenum">
              <a:rPr lang="en-US" altLang="en-US" sz="1400">
                <a:solidFill>
                  <a:schemeClr val="tx1"/>
                </a:solidFill>
              </a:rPr>
              <a:pPr algn="r" eaLnBrk="1" hangingPunct="1">
                <a:buClrTx/>
                <a:buFontTx/>
                <a:buNone/>
              </a:pPr>
              <a:t>19</a:t>
            </a:fld>
            <a:endParaRPr lang="en-US" altLang="en-US" sz="1400" dirty="0">
              <a:solidFill>
                <a:schemeClr val="tx1"/>
              </a:solidFill>
            </a:endParaRPr>
          </a:p>
        </p:txBody>
      </p:sp>
      <p:grpSp>
        <p:nvGrpSpPr>
          <p:cNvPr id="2" name="Group 1">
            <a:extLst>
              <a:ext uri="{FF2B5EF4-FFF2-40B4-BE49-F238E27FC236}">
                <a16:creationId xmlns:a16="http://schemas.microsoft.com/office/drawing/2014/main" id="{7A41F124-8027-487C-343F-CB964DD14B71}"/>
              </a:ext>
            </a:extLst>
          </p:cNvPr>
          <p:cNvGrpSpPr/>
          <p:nvPr/>
        </p:nvGrpSpPr>
        <p:grpSpPr>
          <a:xfrm>
            <a:off x="1219200" y="2362200"/>
            <a:ext cx="5640972" cy="3507825"/>
            <a:chOff x="300177" y="2996458"/>
            <a:chExt cx="5640972" cy="3507825"/>
          </a:xfrm>
        </p:grpSpPr>
        <p:pic>
          <p:nvPicPr>
            <p:cNvPr id="3" name="Picture 4">
              <a:extLst>
                <a:ext uri="{FF2B5EF4-FFF2-40B4-BE49-F238E27FC236}">
                  <a16:creationId xmlns:a16="http://schemas.microsoft.com/office/drawing/2014/main" id="{47728850-8B1D-E6D1-F277-8E72D61407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6530"/>
            <a:stretch>
              <a:fillRect/>
            </a:stretch>
          </p:blipFill>
          <p:spPr bwMode="auto">
            <a:xfrm>
              <a:off x="300177" y="2996458"/>
              <a:ext cx="1355198" cy="11220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4" name="Picture 7">
              <a:extLst>
                <a:ext uri="{FF2B5EF4-FFF2-40B4-BE49-F238E27FC236}">
                  <a16:creationId xmlns:a16="http://schemas.microsoft.com/office/drawing/2014/main" id="{95FAA4D3-A9B7-19A8-8AAB-76FE64DA4A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819" t="11232" r="4535" b="6396"/>
            <a:stretch>
              <a:fillRect/>
            </a:stretch>
          </p:blipFill>
          <p:spPr bwMode="auto">
            <a:xfrm>
              <a:off x="3440366" y="3089962"/>
              <a:ext cx="1017334" cy="932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 name="Picture 9" descr="fb101">
              <a:extLst>
                <a:ext uri="{FF2B5EF4-FFF2-40B4-BE49-F238E27FC236}">
                  <a16:creationId xmlns:a16="http://schemas.microsoft.com/office/drawing/2014/main" id="{AA7B7778-6478-5E9F-C520-682E3A2161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368" t="16534" r="7895" b="36407"/>
            <a:stretch>
              <a:fillRect/>
            </a:stretch>
          </p:blipFill>
          <p:spPr bwMode="auto">
            <a:xfrm>
              <a:off x="3341210" y="5543052"/>
              <a:ext cx="1376392" cy="961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2" descr="fb101">
              <a:extLst>
                <a:ext uri="{FF2B5EF4-FFF2-40B4-BE49-F238E27FC236}">
                  <a16:creationId xmlns:a16="http://schemas.microsoft.com/office/drawing/2014/main" id="{7C35BC8A-4EF8-95E0-F7D9-C8CBF57AD1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5323" t="22182" r="16985" b="18633"/>
            <a:stretch>
              <a:fillRect/>
            </a:stretch>
          </p:blipFill>
          <p:spPr bwMode="auto">
            <a:xfrm>
              <a:off x="3464628" y="4603751"/>
              <a:ext cx="1024814" cy="932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a:extLst>
                <a:ext uri="{FF2B5EF4-FFF2-40B4-BE49-F238E27FC236}">
                  <a16:creationId xmlns:a16="http://schemas.microsoft.com/office/drawing/2014/main" id="{512187B0-B3A5-3103-4FE1-351664E5D6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4125" y="4535070"/>
              <a:ext cx="1196863" cy="11120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8" name="Picture 3" descr="lh">
              <a:extLst>
                <a:ext uri="{FF2B5EF4-FFF2-40B4-BE49-F238E27FC236}">
                  <a16:creationId xmlns:a16="http://schemas.microsoft.com/office/drawing/2014/main" id="{CD137025-F6A9-DC8F-3357-EED71B289E5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177" y="4603751"/>
              <a:ext cx="1441223" cy="979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Line 21">
              <a:extLst>
                <a:ext uri="{FF2B5EF4-FFF2-40B4-BE49-F238E27FC236}">
                  <a16:creationId xmlns:a16="http://schemas.microsoft.com/office/drawing/2014/main" id="{96066D52-6781-3456-6B37-E755606B786F}"/>
                </a:ext>
              </a:extLst>
            </p:cNvPr>
            <p:cNvSpPr>
              <a:spLocks noChangeShapeType="1"/>
            </p:cNvSpPr>
            <p:nvPr/>
          </p:nvSpPr>
          <p:spPr bwMode="auto">
            <a:xfrm flipH="1" flipV="1">
              <a:off x="4464002" y="5070029"/>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 name="Line 21">
              <a:extLst>
                <a:ext uri="{FF2B5EF4-FFF2-40B4-BE49-F238E27FC236}">
                  <a16:creationId xmlns:a16="http://schemas.microsoft.com/office/drawing/2014/main" id="{4045B50C-FF42-1923-E9E2-39BBDE6BCFDF}"/>
                </a:ext>
              </a:extLst>
            </p:cNvPr>
            <p:cNvSpPr>
              <a:spLocks noChangeShapeType="1"/>
            </p:cNvSpPr>
            <p:nvPr/>
          </p:nvSpPr>
          <p:spPr bwMode="auto">
            <a:xfrm>
              <a:off x="1701929" y="3556240"/>
              <a:ext cx="263099" cy="124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 name="Line 21">
              <a:extLst>
                <a:ext uri="{FF2B5EF4-FFF2-40B4-BE49-F238E27FC236}">
                  <a16:creationId xmlns:a16="http://schemas.microsoft.com/office/drawing/2014/main" id="{8C589444-DF75-DA8D-8B9D-1E3EEAD97EB2}"/>
                </a:ext>
              </a:extLst>
            </p:cNvPr>
            <p:cNvSpPr>
              <a:spLocks noChangeShapeType="1"/>
            </p:cNvSpPr>
            <p:nvPr/>
          </p:nvSpPr>
          <p:spPr bwMode="auto">
            <a:xfrm>
              <a:off x="3149564" y="3563722"/>
              <a:ext cx="263099" cy="124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2" name="Line 21">
              <a:extLst>
                <a:ext uri="{FF2B5EF4-FFF2-40B4-BE49-F238E27FC236}">
                  <a16:creationId xmlns:a16="http://schemas.microsoft.com/office/drawing/2014/main" id="{3BFEBF3D-5153-B78C-C540-56A7FA4EE20C}"/>
                </a:ext>
              </a:extLst>
            </p:cNvPr>
            <p:cNvSpPr>
              <a:spLocks noChangeShapeType="1"/>
            </p:cNvSpPr>
            <p:nvPr/>
          </p:nvSpPr>
          <p:spPr bwMode="auto">
            <a:xfrm>
              <a:off x="4457700" y="3554994"/>
              <a:ext cx="263098" cy="124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3" name="Line 21">
              <a:extLst>
                <a:ext uri="{FF2B5EF4-FFF2-40B4-BE49-F238E27FC236}">
                  <a16:creationId xmlns:a16="http://schemas.microsoft.com/office/drawing/2014/main" id="{AB8B0414-1CBB-BFBC-0D33-BC210800837C}"/>
                </a:ext>
              </a:extLst>
            </p:cNvPr>
            <p:cNvSpPr>
              <a:spLocks noChangeShapeType="1"/>
            </p:cNvSpPr>
            <p:nvPr/>
          </p:nvSpPr>
          <p:spPr bwMode="auto">
            <a:xfrm flipH="1" flipV="1">
              <a:off x="3190988" y="5091112"/>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4" name="Line 21">
              <a:extLst>
                <a:ext uri="{FF2B5EF4-FFF2-40B4-BE49-F238E27FC236}">
                  <a16:creationId xmlns:a16="http://schemas.microsoft.com/office/drawing/2014/main" id="{BB25588D-20E8-A2AD-DEBF-DC1D2A587891}"/>
                </a:ext>
              </a:extLst>
            </p:cNvPr>
            <p:cNvSpPr>
              <a:spLocks noChangeShapeType="1"/>
            </p:cNvSpPr>
            <p:nvPr/>
          </p:nvSpPr>
          <p:spPr bwMode="auto">
            <a:xfrm flipH="1" flipV="1">
              <a:off x="1701929" y="5124620"/>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5" name="Line 21">
              <a:extLst>
                <a:ext uri="{FF2B5EF4-FFF2-40B4-BE49-F238E27FC236}">
                  <a16:creationId xmlns:a16="http://schemas.microsoft.com/office/drawing/2014/main" id="{AF267A1F-34CA-3802-6F20-3F756D6E06F3}"/>
                </a:ext>
              </a:extLst>
            </p:cNvPr>
            <p:cNvSpPr>
              <a:spLocks noChangeShapeType="1"/>
            </p:cNvSpPr>
            <p:nvPr/>
          </p:nvSpPr>
          <p:spPr bwMode="auto">
            <a:xfrm flipH="1">
              <a:off x="5319552" y="4060246"/>
              <a:ext cx="2425" cy="56975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pic>
          <p:nvPicPr>
            <p:cNvPr id="16" name="Picture 1" descr="bert.brainmask.auto.jpg">
              <a:extLst>
                <a:ext uri="{FF2B5EF4-FFF2-40B4-BE49-F238E27FC236}">
                  <a16:creationId xmlns:a16="http://schemas.microsoft.com/office/drawing/2014/main" id="{22491943-9B22-6E1D-D590-52EC8ABEA37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975929" y="2996458"/>
              <a:ext cx="1102111" cy="1137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descr="Map&#10;&#10;Description automatically generated">
              <a:extLst>
                <a:ext uri="{FF2B5EF4-FFF2-40B4-BE49-F238E27FC236}">
                  <a16:creationId xmlns:a16="http://schemas.microsoft.com/office/drawing/2014/main" id="{2D818B7A-D7D5-463A-3948-F5E93B93797A}"/>
                </a:ext>
              </a:extLst>
            </p:cNvPr>
            <p:cNvPicPr>
              <a:picLocks noChangeAspect="1"/>
            </p:cNvPicPr>
            <p:nvPr/>
          </p:nvPicPr>
          <p:blipFill>
            <a:blip r:embed="rId10"/>
            <a:stretch>
              <a:fillRect/>
            </a:stretch>
          </p:blipFill>
          <p:spPr>
            <a:xfrm>
              <a:off x="4728240" y="4659229"/>
              <a:ext cx="1212909" cy="821600"/>
            </a:xfrm>
            <a:prstGeom prst="rect">
              <a:avLst/>
            </a:prstGeom>
          </p:spPr>
        </p:pic>
        <p:pic>
          <p:nvPicPr>
            <p:cNvPr id="18" name="Picture 2" descr="aseg.jpg">
              <a:extLst>
                <a:ext uri="{FF2B5EF4-FFF2-40B4-BE49-F238E27FC236}">
                  <a16:creationId xmlns:a16="http://schemas.microsoft.com/office/drawing/2014/main" id="{D8938DF1-BD28-6A1C-E548-B1CD8B39DD4B}"/>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717602" y="3024384"/>
              <a:ext cx="1208750" cy="1024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fld id="{C6AD5A0D-0C4B-4ADA-8EC9-7D750B10E6FF}" type="slidenum">
              <a:rPr lang="en-US" altLang="en-US" sz="1400">
                <a:solidFill>
                  <a:schemeClr val="tx1"/>
                </a:solidFill>
              </a:rPr>
              <a:pPr algn="r" eaLnBrk="1" hangingPunct="1"/>
              <a:t>2</a:t>
            </a:fld>
            <a:endParaRPr lang="en-US" altLang="en-US" sz="1400">
              <a:solidFill>
                <a:schemeClr val="tx1"/>
              </a:solidFill>
            </a:endParaRPr>
          </a:p>
        </p:txBody>
      </p:sp>
      <p:sp>
        <p:nvSpPr>
          <p:cNvPr id="5122" name="Text Box 2"/>
          <p:cNvSpPr txBox="1">
            <a:spLocks noChangeArrowheads="1"/>
          </p:cNvSpPr>
          <p:nvPr/>
        </p:nvSpPr>
        <p:spPr bwMode="auto">
          <a:xfrm>
            <a:off x="331258" y="-201613"/>
            <a:ext cx="8712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r>
              <a:rPr lang="en-US" altLang="en-US" sz="4000" dirty="0">
                <a:solidFill>
                  <a:schemeClr val="tx1"/>
                </a:solidFill>
              </a:rPr>
              <a:t> Individual Processing Stream Overview</a:t>
            </a:r>
          </a:p>
        </p:txBody>
      </p:sp>
      <p:sp>
        <p:nvSpPr>
          <p:cNvPr id="5123" name="Rectangle 14"/>
          <p:cNvSpPr>
            <a:spLocks noChangeArrowheads="1"/>
          </p:cNvSpPr>
          <p:nvPr/>
        </p:nvSpPr>
        <p:spPr bwMode="auto">
          <a:xfrm>
            <a:off x="2349500" y="2117725"/>
            <a:ext cx="1743075" cy="40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r>
              <a:rPr lang="en-US" altLang="en-US" sz="2000">
                <a:solidFill>
                  <a:srgbClr val="000000"/>
                </a:solidFill>
              </a:rPr>
              <a:t>Skull Stripping</a:t>
            </a:r>
          </a:p>
        </p:txBody>
      </p:sp>
      <p:sp>
        <p:nvSpPr>
          <p:cNvPr id="5128" name="Rectangle 20"/>
          <p:cNvSpPr>
            <a:spLocks noChangeArrowheads="1"/>
          </p:cNvSpPr>
          <p:nvPr/>
        </p:nvSpPr>
        <p:spPr bwMode="auto">
          <a:xfrm>
            <a:off x="357188" y="5226050"/>
            <a:ext cx="1741487" cy="40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r>
              <a:rPr lang="en-US" altLang="en-US" sz="2000">
                <a:solidFill>
                  <a:srgbClr val="000000"/>
                </a:solidFill>
              </a:rPr>
              <a:t>Gyral Labeling</a:t>
            </a:r>
          </a:p>
        </p:txBody>
      </p:sp>
      <p:pic>
        <p:nvPicPr>
          <p:cNvPr id="5130" name="Picture 4"/>
          <p:cNvPicPr>
            <a:picLocks noChangeAspect="1" noChangeArrowheads="1"/>
          </p:cNvPicPr>
          <p:nvPr/>
        </p:nvPicPr>
        <p:blipFill>
          <a:blip r:embed="rId3">
            <a:extLst>
              <a:ext uri="{28A0092B-C50C-407E-A947-70E740481C1C}">
                <a14:useLocalDpi xmlns:a14="http://schemas.microsoft.com/office/drawing/2010/main" val="0"/>
              </a:ext>
            </a:extLst>
          </a:blip>
          <a:srcRect b="26530"/>
          <a:stretch>
            <a:fillRect/>
          </a:stretch>
        </p:blipFill>
        <p:spPr bwMode="auto">
          <a:xfrm>
            <a:off x="98425" y="679450"/>
            <a:ext cx="1725613" cy="142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nvGrpSpPr>
          <p:cNvPr id="3" name="Group 2">
            <a:extLst>
              <a:ext uri="{FF2B5EF4-FFF2-40B4-BE49-F238E27FC236}">
                <a16:creationId xmlns:a16="http://schemas.microsoft.com/office/drawing/2014/main" id="{BB7DBE03-7059-F76A-B7FF-88622216DE3A}"/>
              </a:ext>
            </a:extLst>
          </p:cNvPr>
          <p:cNvGrpSpPr/>
          <p:nvPr/>
        </p:nvGrpSpPr>
        <p:grpSpPr>
          <a:xfrm>
            <a:off x="4633912" y="865187"/>
            <a:ext cx="1828800" cy="1917700"/>
            <a:chOff x="6859588" y="927100"/>
            <a:chExt cx="1828800" cy="1917700"/>
          </a:xfrm>
        </p:grpSpPr>
        <p:sp>
          <p:nvSpPr>
            <p:cNvPr id="5124" name="Rectangle 15"/>
            <p:cNvSpPr>
              <a:spLocks noChangeArrowheads="1"/>
            </p:cNvSpPr>
            <p:nvPr/>
          </p:nvSpPr>
          <p:spPr bwMode="auto">
            <a:xfrm>
              <a:off x="6859588" y="2135188"/>
              <a:ext cx="1828800" cy="709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r>
                <a:rPr lang="en-US" altLang="en-US" sz="2000" dirty="0">
                  <a:solidFill>
                    <a:srgbClr val="000000"/>
                  </a:solidFill>
                </a:rPr>
                <a:t>Intensity Normalization</a:t>
              </a:r>
            </a:p>
          </p:txBody>
        </p:sp>
        <p:pic>
          <p:nvPicPr>
            <p:cNvPr id="5131" name="Picture 7"/>
            <p:cNvPicPr>
              <a:picLocks noChangeAspect="1" noChangeArrowheads="1"/>
            </p:cNvPicPr>
            <p:nvPr/>
          </p:nvPicPr>
          <p:blipFill>
            <a:blip r:embed="rId4">
              <a:extLst>
                <a:ext uri="{28A0092B-C50C-407E-A947-70E740481C1C}">
                  <a14:useLocalDpi xmlns:a14="http://schemas.microsoft.com/office/drawing/2010/main" val="0"/>
                </a:ext>
              </a:extLst>
            </a:blip>
            <a:srcRect l="3819" t="11232" r="4535" b="6396"/>
            <a:stretch>
              <a:fillRect/>
            </a:stretch>
          </p:blipFill>
          <p:spPr bwMode="auto">
            <a:xfrm>
              <a:off x="7011988" y="927100"/>
              <a:ext cx="1295400"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sp>
        <p:nvSpPr>
          <p:cNvPr id="5126" name="Rectangle 18"/>
          <p:cNvSpPr>
            <a:spLocks noChangeArrowheads="1"/>
          </p:cNvSpPr>
          <p:nvPr/>
        </p:nvSpPr>
        <p:spPr bwMode="auto">
          <a:xfrm>
            <a:off x="5056188" y="6165851"/>
            <a:ext cx="2097087" cy="40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r>
              <a:rPr lang="en-US" altLang="en-US" sz="2000" dirty="0">
                <a:solidFill>
                  <a:srgbClr val="000000"/>
                </a:solidFill>
              </a:rPr>
              <a:t>Surface Extraction</a:t>
            </a:r>
          </a:p>
        </p:txBody>
      </p:sp>
      <p:pic>
        <p:nvPicPr>
          <p:cNvPr id="5132" name="Picture 9" descr="fb101"/>
          <p:cNvPicPr>
            <a:picLocks noChangeAspect="1" noChangeArrowheads="1"/>
          </p:cNvPicPr>
          <p:nvPr/>
        </p:nvPicPr>
        <p:blipFill>
          <a:blip r:embed="rId5">
            <a:extLst>
              <a:ext uri="{28A0092B-C50C-407E-A947-70E740481C1C}">
                <a14:useLocalDpi xmlns:a14="http://schemas.microsoft.com/office/drawing/2010/main" val="0"/>
              </a:ext>
            </a:extLst>
          </a:blip>
          <a:srcRect l="22368" t="16534" r="7895" b="36407"/>
          <a:stretch>
            <a:fillRect/>
          </a:stretch>
        </p:blipFill>
        <p:spPr bwMode="auto">
          <a:xfrm>
            <a:off x="4956705" y="4996656"/>
            <a:ext cx="1752600" cy="1223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33" name="Picture 12" descr="fb101"/>
          <p:cNvPicPr>
            <a:picLocks noChangeAspect="1" noChangeArrowheads="1"/>
          </p:cNvPicPr>
          <p:nvPr/>
        </p:nvPicPr>
        <p:blipFill>
          <a:blip r:embed="rId6">
            <a:extLst>
              <a:ext uri="{28A0092B-C50C-407E-A947-70E740481C1C}">
                <a14:useLocalDpi xmlns:a14="http://schemas.microsoft.com/office/drawing/2010/main" val="0"/>
              </a:ext>
            </a:extLst>
          </a:blip>
          <a:srcRect l="15323" t="22182" r="16985" b="18633"/>
          <a:stretch>
            <a:fillRect/>
          </a:stretch>
        </p:blipFill>
        <p:spPr bwMode="auto">
          <a:xfrm>
            <a:off x="5157258" y="3779838"/>
            <a:ext cx="1304925"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418ACA2D-17F0-745B-3D90-95154298F91C}"/>
              </a:ext>
            </a:extLst>
          </p:cNvPr>
          <p:cNvGrpSpPr/>
          <p:nvPr/>
        </p:nvGrpSpPr>
        <p:grpSpPr>
          <a:xfrm>
            <a:off x="2843213" y="3707607"/>
            <a:ext cx="1557338" cy="2101850"/>
            <a:chOff x="5156200" y="3873500"/>
            <a:chExt cx="1557338" cy="2101850"/>
          </a:xfrm>
        </p:grpSpPr>
        <p:sp>
          <p:nvSpPr>
            <p:cNvPr id="5127" name="Rectangle 19"/>
            <p:cNvSpPr>
              <a:spLocks noChangeArrowheads="1"/>
            </p:cNvSpPr>
            <p:nvPr/>
          </p:nvSpPr>
          <p:spPr bwMode="auto">
            <a:xfrm>
              <a:off x="5156200" y="5265738"/>
              <a:ext cx="1557338" cy="709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r>
                <a:rPr lang="en-US" altLang="en-US" sz="2000" dirty="0">
                  <a:solidFill>
                    <a:srgbClr val="000000"/>
                  </a:solidFill>
                </a:rPr>
                <a:t>Surface Atlas</a:t>
              </a:r>
            </a:p>
            <a:p>
              <a:pPr algn="ctr" eaLnBrk="1" hangingPunct="1"/>
              <a:r>
                <a:rPr lang="en-US" altLang="en-US" sz="2000" dirty="0">
                  <a:solidFill>
                    <a:srgbClr val="000000"/>
                  </a:solidFill>
                </a:rPr>
                <a:t>Registration</a:t>
              </a:r>
            </a:p>
          </p:txBody>
        </p:sp>
        <p:pic>
          <p:nvPicPr>
            <p:cNvPr id="5134"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78425" y="3873500"/>
              <a:ext cx="1524000" cy="141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pic>
        <p:nvPicPr>
          <p:cNvPr id="5135" name="Picture 3" descr="l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035425"/>
            <a:ext cx="1835150" cy="1247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39" name="Rectangle 31"/>
          <p:cNvSpPr>
            <a:spLocks noChangeArrowheads="1"/>
          </p:cNvSpPr>
          <p:nvPr/>
        </p:nvSpPr>
        <p:spPr bwMode="auto">
          <a:xfrm>
            <a:off x="7270282" y="5210175"/>
            <a:ext cx="1347141" cy="7100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r>
              <a:rPr lang="en-US" altLang="en-US" sz="2000" dirty="0">
                <a:solidFill>
                  <a:srgbClr val="000000"/>
                </a:solidFill>
              </a:rPr>
              <a:t>Subcortical</a:t>
            </a:r>
          </a:p>
          <a:p>
            <a:pPr algn="ctr" eaLnBrk="1" hangingPunct="1"/>
            <a:r>
              <a:rPr lang="en-US" altLang="en-US" sz="2000" dirty="0">
                <a:solidFill>
                  <a:srgbClr val="000000"/>
                </a:solidFill>
              </a:rPr>
              <a:t>Mass</a:t>
            </a:r>
          </a:p>
        </p:txBody>
      </p:sp>
      <p:sp>
        <p:nvSpPr>
          <p:cNvPr id="5140" name="Rectangle 32"/>
          <p:cNvSpPr>
            <a:spLocks noChangeArrowheads="1"/>
          </p:cNvSpPr>
          <p:nvPr/>
        </p:nvSpPr>
        <p:spPr bwMode="auto">
          <a:xfrm>
            <a:off x="295275" y="2112963"/>
            <a:ext cx="1503363" cy="709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r>
              <a:rPr lang="en-US" altLang="en-US" sz="2000">
                <a:solidFill>
                  <a:srgbClr val="000000"/>
                </a:solidFill>
              </a:rPr>
              <a:t>T1 Weighted</a:t>
            </a:r>
          </a:p>
          <a:p>
            <a:pPr algn="ctr" eaLnBrk="1" hangingPunct="1"/>
            <a:r>
              <a:rPr lang="en-US" altLang="en-US" sz="2000">
                <a:solidFill>
                  <a:srgbClr val="000000"/>
                </a:solidFill>
              </a:rPr>
              <a:t>Input</a:t>
            </a:r>
          </a:p>
        </p:txBody>
      </p:sp>
      <p:sp>
        <p:nvSpPr>
          <p:cNvPr id="14" name="TextBox 13"/>
          <p:cNvSpPr txBox="1"/>
          <p:nvPr/>
        </p:nvSpPr>
        <p:spPr>
          <a:xfrm>
            <a:off x="681038" y="6242843"/>
            <a:ext cx="1143000" cy="461963"/>
          </a:xfrm>
          <a:prstGeom prst="rect">
            <a:avLst/>
          </a:prstGeom>
          <a:ln/>
        </p:spPr>
        <p:style>
          <a:lnRef idx="2">
            <a:schemeClr val="dk1"/>
          </a:lnRef>
          <a:fillRef idx="1">
            <a:schemeClr val="lt1"/>
          </a:fillRef>
          <a:effectRef idx="0">
            <a:schemeClr val="dk1"/>
          </a:effectRef>
          <a:fontRef idx="minor">
            <a:schemeClr val="dk1"/>
          </a:fontRef>
        </p:style>
        <p:txBody>
          <a:bodyPr>
            <a:spAutoFit/>
          </a:bodyPr>
          <a:lstStyle/>
          <a:p>
            <a:pPr>
              <a:buFont typeface="Times New Roman" charset="0"/>
              <a:buNone/>
              <a:defRPr/>
            </a:pPr>
            <a:r>
              <a:rPr lang="en-US" dirty="0">
                <a:solidFill>
                  <a:schemeClr val="tx1"/>
                </a:solidFill>
              </a:rPr>
              <a:t> Stats</a:t>
            </a:r>
          </a:p>
        </p:txBody>
      </p:sp>
      <p:sp>
        <p:nvSpPr>
          <p:cNvPr id="17428" name="Line 21"/>
          <p:cNvSpPr>
            <a:spLocks noChangeShapeType="1"/>
          </p:cNvSpPr>
          <p:nvPr/>
        </p:nvSpPr>
        <p:spPr bwMode="auto">
          <a:xfrm flipH="1" flipV="1">
            <a:off x="6577012" y="4415632"/>
            <a:ext cx="382587"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7429" name="Line 21"/>
          <p:cNvSpPr>
            <a:spLocks noChangeShapeType="1"/>
          </p:cNvSpPr>
          <p:nvPr/>
        </p:nvSpPr>
        <p:spPr bwMode="auto">
          <a:xfrm>
            <a:off x="2060575" y="1403350"/>
            <a:ext cx="344488" cy="1588"/>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7430" name="Line 21"/>
          <p:cNvSpPr>
            <a:spLocks noChangeShapeType="1"/>
          </p:cNvSpPr>
          <p:nvPr/>
        </p:nvSpPr>
        <p:spPr bwMode="auto">
          <a:xfrm>
            <a:off x="4111625" y="1395413"/>
            <a:ext cx="344488" cy="158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7431" name="Line 21"/>
          <p:cNvSpPr>
            <a:spLocks noChangeShapeType="1"/>
          </p:cNvSpPr>
          <p:nvPr/>
        </p:nvSpPr>
        <p:spPr bwMode="auto">
          <a:xfrm>
            <a:off x="6383338" y="1376363"/>
            <a:ext cx="344487" cy="158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7432" name="Line 21"/>
          <p:cNvSpPr>
            <a:spLocks noChangeShapeType="1"/>
          </p:cNvSpPr>
          <p:nvPr/>
        </p:nvSpPr>
        <p:spPr bwMode="auto">
          <a:xfrm flipH="1" flipV="1">
            <a:off x="4648200" y="4267200"/>
            <a:ext cx="382587"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7433" name="Line 21"/>
          <p:cNvSpPr>
            <a:spLocks noChangeShapeType="1"/>
          </p:cNvSpPr>
          <p:nvPr/>
        </p:nvSpPr>
        <p:spPr bwMode="auto">
          <a:xfrm flipH="1" flipV="1">
            <a:off x="2232819" y="4423305"/>
            <a:ext cx="382587"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7434" name="Line 21"/>
          <p:cNvSpPr>
            <a:spLocks noChangeShapeType="1"/>
          </p:cNvSpPr>
          <p:nvPr/>
        </p:nvSpPr>
        <p:spPr bwMode="auto">
          <a:xfrm flipH="1">
            <a:off x="7896225" y="2846124"/>
            <a:ext cx="3175" cy="72548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pic>
        <p:nvPicPr>
          <p:cNvPr id="5163" name="Picture 1" descr="bert.brainmask.auto.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514600" y="762000"/>
            <a:ext cx="140335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CBB8E539-F855-BEB5-058B-37AEFEB2EE7F}"/>
              </a:ext>
            </a:extLst>
          </p:cNvPr>
          <p:cNvGrpSpPr/>
          <p:nvPr/>
        </p:nvGrpSpPr>
        <p:grpSpPr>
          <a:xfrm>
            <a:off x="6823074" y="850900"/>
            <a:ext cx="2528888" cy="1758950"/>
            <a:chOff x="4359275" y="762000"/>
            <a:chExt cx="2528888" cy="1758950"/>
          </a:xfrm>
        </p:grpSpPr>
        <p:sp>
          <p:nvSpPr>
            <p:cNvPr id="5125" name="Rectangle 16"/>
            <p:cNvSpPr>
              <a:spLocks noChangeArrowheads="1"/>
            </p:cNvSpPr>
            <p:nvPr/>
          </p:nvSpPr>
          <p:spPr bwMode="auto">
            <a:xfrm>
              <a:off x="4359275" y="2117725"/>
              <a:ext cx="2528888" cy="40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r>
                <a:rPr lang="en-US" altLang="en-US" sz="2000">
                  <a:solidFill>
                    <a:srgbClr val="000000"/>
                  </a:solidFill>
                </a:rPr>
                <a:t>Volumetric Labeling</a:t>
              </a:r>
            </a:p>
          </p:txBody>
        </p:sp>
        <p:pic>
          <p:nvPicPr>
            <p:cNvPr id="5164" name="Picture 2" descr="aseg.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495800" y="762000"/>
              <a:ext cx="1684338" cy="1427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 name="Line 21">
            <a:extLst>
              <a:ext uri="{FF2B5EF4-FFF2-40B4-BE49-F238E27FC236}">
                <a16:creationId xmlns:a16="http://schemas.microsoft.com/office/drawing/2014/main" id="{37124E5A-8CC5-B96F-11FE-45297216BF71}"/>
              </a:ext>
            </a:extLst>
          </p:cNvPr>
          <p:cNvSpPr>
            <a:spLocks noChangeShapeType="1"/>
          </p:cNvSpPr>
          <p:nvPr/>
        </p:nvSpPr>
        <p:spPr bwMode="auto">
          <a:xfrm>
            <a:off x="1225548" y="5700711"/>
            <a:ext cx="11111" cy="39528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pic>
        <p:nvPicPr>
          <p:cNvPr id="7" name="Picture 6" descr="Map&#10;&#10;Description automatically generated">
            <a:extLst>
              <a:ext uri="{FF2B5EF4-FFF2-40B4-BE49-F238E27FC236}">
                <a16:creationId xmlns:a16="http://schemas.microsoft.com/office/drawing/2014/main" id="{E9F5E5F0-AA9F-F982-83A7-493637DC49DF}"/>
              </a:ext>
            </a:extLst>
          </p:cNvPr>
          <p:cNvPicPr>
            <a:picLocks noChangeAspect="1"/>
          </p:cNvPicPr>
          <p:nvPr/>
        </p:nvPicPr>
        <p:blipFill>
          <a:blip r:embed="rId11"/>
          <a:stretch>
            <a:fillRect/>
          </a:stretch>
        </p:blipFill>
        <p:spPr>
          <a:xfrm>
            <a:off x="7142437" y="3797302"/>
            <a:ext cx="1696763" cy="1149353"/>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9" name="Group 3"/>
          <p:cNvGrpSpPr>
            <a:grpSpLocks/>
          </p:cNvGrpSpPr>
          <p:nvPr/>
        </p:nvGrpSpPr>
        <p:grpSpPr bwMode="auto">
          <a:xfrm>
            <a:off x="381000" y="2133600"/>
            <a:ext cx="3276600" cy="2503488"/>
            <a:chOff x="3216" y="672"/>
            <a:chExt cx="2064" cy="1577"/>
          </a:xfrm>
        </p:grpSpPr>
        <p:sp>
          <p:nvSpPr>
            <p:cNvPr id="27670" name="Rectangle 4" descr="Small grid"/>
            <p:cNvSpPr>
              <a:spLocks noChangeArrowheads="1"/>
            </p:cNvSpPr>
            <p:nvPr/>
          </p:nvSpPr>
          <p:spPr bwMode="auto">
            <a:xfrm rot="-25968">
              <a:off x="3216" y="672"/>
              <a:ext cx="2064" cy="1577"/>
            </a:xfrm>
            <a:prstGeom prst="rect">
              <a:avLst/>
            </a:prstGeom>
            <a:pattFill prst="smGrid">
              <a:fgClr>
                <a:srgbClr val="FF0000"/>
              </a:fgClr>
              <a:bgClr>
                <a:schemeClr val="bg1"/>
              </a:bgClr>
            </a:pattFill>
            <a:ln w="9525">
              <a:solidFill>
                <a:schemeClr val="bg1"/>
              </a:solidFill>
              <a:miter lim="800000"/>
              <a:headEnd/>
              <a:tailEnd/>
            </a:ln>
          </p:spPr>
          <p:txBody>
            <a:bodyPr wrap="none" anchor="ctr"/>
            <a:lstStyle/>
            <a:p>
              <a:pPr algn="ctr" eaLnBrk="0" hangingPunct="0">
                <a:buClrTx/>
                <a:buSzTx/>
                <a:buFontTx/>
                <a:buNone/>
              </a:pPr>
              <a:endParaRPr lang="en-US" altLang="en-US" sz="1800">
                <a:solidFill>
                  <a:srgbClr val="FFFF66"/>
                </a:solidFill>
                <a:latin typeface="Arial" panose="020B0604020202020204" pitchFamily="34" charset="0"/>
              </a:endParaRPr>
            </a:p>
          </p:txBody>
        </p:sp>
        <p:grpSp>
          <p:nvGrpSpPr>
            <p:cNvPr id="27671" name="Group 5"/>
            <p:cNvGrpSpPr>
              <a:grpSpLocks/>
            </p:cNvGrpSpPr>
            <p:nvPr/>
          </p:nvGrpSpPr>
          <p:grpSpPr bwMode="auto">
            <a:xfrm>
              <a:off x="3268" y="754"/>
              <a:ext cx="1728" cy="1104"/>
              <a:chOff x="521" y="912"/>
              <a:chExt cx="1728" cy="1104"/>
            </a:xfrm>
          </p:grpSpPr>
          <p:sp>
            <p:nvSpPr>
              <p:cNvPr id="27672" name="AutoShape 6"/>
              <p:cNvSpPr>
                <a:spLocks noChangeArrowheads="1"/>
              </p:cNvSpPr>
              <p:nvPr/>
            </p:nvSpPr>
            <p:spPr bwMode="auto">
              <a:xfrm rot="-2244876">
                <a:off x="1888" y="912"/>
                <a:ext cx="361" cy="316"/>
              </a:xfrm>
              <a:prstGeom prst="rtTriangle">
                <a:avLst/>
              </a:prstGeom>
              <a:solidFill>
                <a:schemeClr val="folHlink"/>
              </a:solidFill>
              <a:ln w="9525">
                <a:solidFill>
                  <a:schemeClr val="bg1"/>
                </a:solidFill>
                <a:miter lim="800000"/>
                <a:headEnd/>
                <a:tailEnd/>
              </a:ln>
            </p:spPr>
            <p:txBody>
              <a:bodyPr wrap="none" anchor="ctr"/>
              <a:lstStyle/>
              <a:p>
                <a:endParaRPr lang="en-US" altLang="en-US"/>
              </a:p>
            </p:txBody>
          </p:sp>
          <p:sp>
            <p:nvSpPr>
              <p:cNvPr id="27673" name="Oval 7"/>
              <p:cNvSpPr>
                <a:spLocks noChangeArrowheads="1"/>
              </p:cNvSpPr>
              <p:nvPr/>
            </p:nvSpPr>
            <p:spPr bwMode="auto">
              <a:xfrm rot="-2244876">
                <a:off x="521" y="1067"/>
                <a:ext cx="1626" cy="949"/>
              </a:xfrm>
              <a:prstGeom prst="ellipse">
                <a:avLst/>
              </a:prstGeom>
              <a:solidFill>
                <a:schemeClr val="folHlink"/>
              </a:solidFill>
              <a:ln w="9525">
                <a:solidFill>
                  <a:schemeClr val="bg1"/>
                </a:solidFill>
                <a:round/>
                <a:headEnd/>
                <a:tailEnd/>
              </a:ln>
            </p:spPr>
            <p:txBody>
              <a:bodyPr wrap="none" anchor="ctr"/>
              <a:lstStyle/>
              <a:p>
                <a:endParaRPr lang="en-US" altLang="en-US"/>
              </a:p>
            </p:txBody>
          </p:sp>
          <p:sp>
            <p:nvSpPr>
              <p:cNvPr id="27674" name="Oval 8"/>
              <p:cNvSpPr>
                <a:spLocks noChangeArrowheads="1"/>
              </p:cNvSpPr>
              <p:nvPr/>
            </p:nvSpPr>
            <p:spPr bwMode="auto">
              <a:xfrm rot="-2244876">
                <a:off x="1206" y="1130"/>
                <a:ext cx="362" cy="158"/>
              </a:xfrm>
              <a:prstGeom prst="ellipse">
                <a:avLst/>
              </a:prstGeom>
              <a:solidFill>
                <a:schemeClr val="accent1"/>
              </a:solidFill>
              <a:ln w="9525">
                <a:solidFill>
                  <a:schemeClr val="bg1"/>
                </a:solidFill>
                <a:round/>
                <a:headEnd/>
                <a:tailEnd/>
              </a:ln>
            </p:spPr>
            <p:txBody>
              <a:bodyPr wrap="none" anchor="ctr"/>
              <a:lstStyle/>
              <a:p>
                <a:endParaRPr lang="en-US" altLang="en-US"/>
              </a:p>
            </p:txBody>
          </p:sp>
          <p:sp>
            <p:nvSpPr>
              <p:cNvPr id="27675" name="Line 9"/>
              <p:cNvSpPr>
                <a:spLocks noChangeShapeType="1"/>
              </p:cNvSpPr>
              <p:nvPr/>
            </p:nvSpPr>
            <p:spPr bwMode="auto">
              <a:xfrm rot="-2244876">
                <a:off x="1625" y="1440"/>
                <a:ext cx="361" cy="158"/>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sp>
        <p:nvSpPr>
          <p:cNvPr id="27650" name="Text Box 10"/>
          <p:cNvSpPr txBox="1">
            <a:spLocks noChangeArrowheads="1"/>
          </p:cNvSpPr>
          <p:nvPr/>
        </p:nvSpPr>
        <p:spPr bwMode="auto">
          <a:xfrm>
            <a:off x="304800" y="1295400"/>
            <a:ext cx="38100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eaLnBrk="0" hangingPunct="0">
              <a:buClrTx/>
              <a:buSzTx/>
              <a:buFontTx/>
              <a:buNone/>
            </a:pPr>
            <a:r>
              <a:rPr lang="en-US" altLang="en-US" sz="2000">
                <a:solidFill>
                  <a:srgbClr val="000000"/>
                </a:solidFill>
              </a:rPr>
              <a:t>Native Anatomical Space 1x1x1.1mm, 256x256x128, Sag</a:t>
            </a:r>
          </a:p>
        </p:txBody>
      </p:sp>
      <p:grpSp>
        <p:nvGrpSpPr>
          <p:cNvPr id="27651" name="Group 11"/>
          <p:cNvGrpSpPr>
            <a:grpSpLocks/>
          </p:cNvGrpSpPr>
          <p:nvPr/>
        </p:nvGrpSpPr>
        <p:grpSpPr bwMode="auto">
          <a:xfrm>
            <a:off x="5035550" y="2055813"/>
            <a:ext cx="2886075" cy="2209800"/>
            <a:chOff x="3172" y="1295"/>
            <a:chExt cx="1818" cy="1392"/>
          </a:xfrm>
        </p:grpSpPr>
        <p:sp>
          <p:nvSpPr>
            <p:cNvPr id="27664" name="Rectangle 12" descr="30%"/>
            <p:cNvSpPr>
              <a:spLocks noChangeArrowheads="1"/>
            </p:cNvSpPr>
            <p:nvPr/>
          </p:nvSpPr>
          <p:spPr bwMode="auto">
            <a:xfrm rot="-25968">
              <a:off x="3215" y="1295"/>
              <a:ext cx="1775" cy="1392"/>
            </a:xfrm>
            <a:prstGeom prst="rect">
              <a:avLst/>
            </a:prstGeom>
            <a:pattFill prst="pct30">
              <a:fgClr>
                <a:srgbClr val="003399"/>
              </a:fgClr>
              <a:bgClr>
                <a:schemeClr val="bg1"/>
              </a:bgClr>
            </a:pattFill>
            <a:ln w="9525">
              <a:solidFill>
                <a:schemeClr val="bg1"/>
              </a:solidFill>
              <a:miter lim="800000"/>
              <a:headEnd/>
              <a:tailEnd/>
            </a:ln>
          </p:spPr>
          <p:txBody>
            <a:bodyPr wrap="none" anchor="ctr"/>
            <a:lstStyle/>
            <a:p>
              <a:pPr algn="ctr" eaLnBrk="0" hangingPunct="0">
                <a:buClrTx/>
                <a:buSzTx/>
                <a:buFontTx/>
                <a:buNone/>
              </a:pPr>
              <a:endParaRPr lang="en-US" altLang="en-US" sz="1800">
                <a:solidFill>
                  <a:srgbClr val="FFFF66"/>
                </a:solidFill>
                <a:latin typeface="Arial" panose="020B0604020202020204" pitchFamily="34" charset="0"/>
              </a:endParaRPr>
            </a:p>
          </p:txBody>
        </p:sp>
        <p:grpSp>
          <p:nvGrpSpPr>
            <p:cNvPr id="27665" name="Group 13"/>
            <p:cNvGrpSpPr>
              <a:grpSpLocks/>
            </p:cNvGrpSpPr>
            <p:nvPr/>
          </p:nvGrpSpPr>
          <p:grpSpPr bwMode="auto">
            <a:xfrm>
              <a:off x="3172" y="1378"/>
              <a:ext cx="1728" cy="1104"/>
              <a:chOff x="521" y="912"/>
              <a:chExt cx="1728" cy="1104"/>
            </a:xfrm>
          </p:grpSpPr>
          <p:sp>
            <p:nvSpPr>
              <p:cNvPr id="27666" name="AutoShape 14"/>
              <p:cNvSpPr>
                <a:spLocks noChangeArrowheads="1"/>
              </p:cNvSpPr>
              <p:nvPr/>
            </p:nvSpPr>
            <p:spPr bwMode="auto">
              <a:xfrm rot="-2244876">
                <a:off x="1888" y="912"/>
                <a:ext cx="361" cy="316"/>
              </a:xfrm>
              <a:prstGeom prst="rtTriangle">
                <a:avLst/>
              </a:prstGeom>
              <a:solidFill>
                <a:schemeClr val="folHlink"/>
              </a:solidFill>
              <a:ln w="9525">
                <a:solidFill>
                  <a:schemeClr val="bg1"/>
                </a:solidFill>
                <a:miter lim="800000"/>
                <a:headEnd/>
                <a:tailEnd/>
              </a:ln>
            </p:spPr>
            <p:txBody>
              <a:bodyPr wrap="none" anchor="ctr"/>
              <a:lstStyle/>
              <a:p>
                <a:endParaRPr lang="en-US" altLang="en-US"/>
              </a:p>
            </p:txBody>
          </p:sp>
          <p:sp>
            <p:nvSpPr>
              <p:cNvPr id="27667" name="Oval 15"/>
              <p:cNvSpPr>
                <a:spLocks noChangeArrowheads="1"/>
              </p:cNvSpPr>
              <p:nvPr/>
            </p:nvSpPr>
            <p:spPr bwMode="auto">
              <a:xfrm rot="-2244876">
                <a:off x="521" y="1067"/>
                <a:ext cx="1626" cy="949"/>
              </a:xfrm>
              <a:prstGeom prst="ellipse">
                <a:avLst/>
              </a:prstGeom>
              <a:solidFill>
                <a:schemeClr val="folHlink"/>
              </a:solidFill>
              <a:ln w="9525">
                <a:solidFill>
                  <a:schemeClr val="bg1"/>
                </a:solidFill>
                <a:round/>
                <a:headEnd/>
                <a:tailEnd/>
              </a:ln>
            </p:spPr>
            <p:txBody>
              <a:bodyPr wrap="none" anchor="ctr"/>
              <a:lstStyle/>
              <a:p>
                <a:endParaRPr lang="en-US" altLang="en-US"/>
              </a:p>
            </p:txBody>
          </p:sp>
          <p:sp>
            <p:nvSpPr>
              <p:cNvPr id="27668" name="Oval 16"/>
              <p:cNvSpPr>
                <a:spLocks noChangeArrowheads="1"/>
              </p:cNvSpPr>
              <p:nvPr/>
            </p:nvSpPr>
            <p:spPr bwMode="auto">
              <a:xfrm rot="-2244876">
                <a:off x="1206" y="1130"/>
                <a:ext cx="362" cy="158"/>
              </a:xfrm>
              <a:prstGeom prst="ellipse">
                <a:avLst/>
              </a:prstGeom>
              <a:solidFill>
                <a:schemeClr val="accent1"/>
              </a:solidFill>
              <a:ln w="9525">
                <a:solidFill>
                  <a:schemeClr val="bg1"/>
                </a:solidFill>
                <a:round/>
                <a:headEnd/>
                <a:tailEnd/>
              </a:ln>
            </p:spPr>
            <p:txBody>
              <a:bodyPr wrap="none" anchor="ctr"/>
              <a:lstStyle/>
              <a:p>
                <a:endParaRPr lang="en-US" altLang="en-US"/>
              </a:p>
            </p:txBody>
          </p:sp>
          <p:sp>
            <p:nvSpPr>
              <p:cNvPr id="27669" name="Line 17"/>
              <p:cNvSpPr>
                <a:spLocks noChangeShapeType="1"/>
              </p:cNvSpPr>
              <p:nvPr/>
            </p:nvSpPr>
            <p:spPr bwMode="auto">
              <a:xfrm rot="-2244876">
                <a:off x="1625" y="1440"/>
                <a:ext cx="361" cy="158"/>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sp>
        <p:nvSpPr>
          <p:cNvPr id="27652" name="Text Box 18"/>
          <p:cNvSpPr txBox="1">
            <a:spLocks noChangeArrowheads="1"/>
          </p:cNvSpPr>
          <p:nvPr/>
        </p:nvSpPr>
        <p:spPr bwMode="auto">
          <a:xfrm>
            <a:off x="4876800" y="1219200"/>
            <a:ext cx="38100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eaLnBrk="0" hangingPunct="0">
              <a:buClrTx/>
              <a:buSzTx/>
              <a:buFontTx/>
              <a:buNone/>
            </a:pPr>
            <a:r>
              <a:rPr lang="en-US" altLang="en-US" sz="2000">
                <a:solidFill>
                  <a:srgbClr val="000000"/>
                </a:solidFill>
              </a:rPr>
              <a:t>Conformed Anatomical Space 1x1x1mm, 256x256x256, Cor</a:t>
            </a:r>
          </a:p>
        </p:txBody>
      </p:sp>
      <p:sp>
        <p:nvSpPr>
          <p:cNvPr id="27653" name="AutoShape 19"/>
          <p:cNvSpPr>
            <a:spLocks noChangeArrowheads="1"/>
          </p:cNvSpPr>
          <p:nvPr/>
        </p:nvSpPr>
        <p:spPr bwMode="auto">
          <a:xfrm>
            <a:off x="3886200" y="2895600"/>
            <a:ext cx="914400" cy="762000"/>
          </a:xfrm>
          <a:prstGeom prst="rightArrow">
            <a:avLst>
              <a:gd name="adj1" fmla="val 50000"/>
              <a:gd name="adj2" fmla="val 30000"/>
            </a:avLst>
          </a:prstGeom>
          <a:solidFill>
            <a:srgbClr val="3333CC"/>
          </a:solidFill>
          <a:ln w="9525">
            <a:solidFill>
              <a:schemeClr val="tx1"/>
            </a:solidFill>
            <a:miter lim="800000"/>
            <a:headEnd/>
            <a:tailEnd/>
          </a:ln>
        </p:spPr>
        <p:txBody>
          <a:bodyPr wrap="none" anchor="ctr"/>
          <a:lstStyle/>
          <a:p>
            <a:endParaRPr lang="en-US" altLang="en-US"/>
          </a:p>
        </p:txBody>
      </p:sp>
      <p:sp>
        <p:nvSpPr>
          <p:cNvPr id="27654" name="Text Box 20"/>
          <p:cNvSpPr txBox="1">
            <a:spLocks noChangeArrowheads="1"/>
          </p:cNvSpPr>
          <p:nvPr/>
        </p:nvSpPr>
        <p:spPr bwMode="auto">
          <a:xfrm>
            <a:off x="5943600" y="4419600"/>
            <a:ext cx="2286000"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eaLnBrk="0" hangingPunct="0">
              <a:buClrTx/>
              <a:buSzTx/>
              <a:buFontTx/>
              <a:buNone/>
            </a:pPr>
            <a:r>
              <a:rPr lang="en-US" altLang="en-US" sz="2000">
                <a:solidFill>
                  <a:srgbClr val="000000"/>
                </a:solidFill>
              </a:rPr>
              <a:t>“Anatomical Space”</a:t>
            </a:r>
          </a:p>
          <a:p>
            <a:pPr eaLnBrk="0" hangingPunct="0">
              <a:buClrTx/>
              <a:buSzTx/>
              <a:buFontTx/>
              <a:buNone/>
            </a:pPr>
            <a:r>
              <a:rPr lang="en-US" altLang="en-US" sz="2000">
                <a:solidFill>
                  <a:srgbClr val="000000"/>
                </a:solidFill>
              </a:rPr>
              <a:t>orig.mgz</a:t>
            </a:r>
          </a:p>
          <a:p>
            <a:pPr eaLnBrk="0" hangingPunct="0">
              <a:buClrTx/>
              <a:buSzTx/>
              <a:buFontTx/>
              <a:buNone/>
            </a:pPr>
            <a:r>
              <a:rPr lang="en-US" altLang="en-US" sz="2000">
                <a:solidFill>
                  <a:srgbClr val="000000"/>
                </a:solidFill>
              </a:rPr>
              <a:t>Surfaces</a:t>
            </a:r>
          </a:p>
          <a:p>
            <a:pPr eaLnBrk="0" hangingPunct="0">
              <a:buClrTx/>
              <a:buSzTx/>
              <a:buFontTx/>
              <a:buNone/>
            </a:pPr>
            <a:r>
              <a:rPr lang="en-US" altLang="en-US" sz="2000">
                <a:solidFill>
                  <a:srgbClr val="000000"/>
                </a:solidFill>
              </a:rPr>
              <a:t>Parcellations</a:t>
            </a:r>
          </a:p>
          <a:p>
            <a:pPr eaLnBrk="0" hangingPunct="0">
              <a:buClrTx/>
              <a:buSzTx/>
              <a:buFontTx/>
              <a:buNone/>
            </a:pPr>
            <a:r>
              <a:rPr lang="en-US" altLang="en-US" sz="2000">
                <a:solidFill>
                  <a:srgbClr val="000000"/>
                </a:solidFill>
              </a:rPr>
              <a:t>Segmentations</a:t>
            </a:r>
          </a:p>
        </p:txBody>
      </p:sp>
      <p:sp>
        <p:nvSpPr>
          <p:cNvPr id="27655" name="Text Box 21"/>
          <p:cNvSpPr txBox="1">
            <a:spLocks noChangeArrowheads="1"/>
          </p:cNvSpPr>
          <p:nvPr/>
        </p:nvSpPr>
        <p:spPr bwMode="auto">
          <a:xfrm>
            <a:off x="990600" y="0"/>
            <a:ext cx="7696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Conform Step</a:t>
            </a:r>
          </a:p>
        </p:txBody>
      </p:sp>
      <p:sp>
        <p:nvSpPr>
          <p:cNvPr id="27656" name="Text Box 22"/>
          <p:cNvSpPr txBox="1">
            <a:spLocks noChangeArrowheads="1"/>
          </p:cNvSpPr>
          <p:nvPr/>
        </p:nvSpPr>
        <p:spPr bwMode="auto">
          <a:xfrm>
            <a:off x="4344988" y="6172200"/>
            <a:ext cx="1284287"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orig.mgz</a:t>
            </a:r>
          </a:p>
        </p:txBody>
      </p:sp>
      <p:sp>
        <p:nvSpPr>
          <p:cNvPr id="27657" name="Text Box 23"/>
          <p:cNvSpPr txBox="1">
            <a:spLocks noChangeArrowheads="1"/>
          </p:cNvSpPr>
          <p:nvPr/>
        </p:nvSpPr>
        <p:spPr bwMode="auto">
          <a:xfrm>
            <a:off x="3598863" y="5181600"/>
            <a:ext cx="6096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27658" name="Line 24"/>
          <p:cNvSpPr>
            <a:spLocks noChangeShapeType="1"/>
          </p:cNvSpPr>
          <p:nvPr/>
        </p:nvSpPr>
        <p:spPr bwMode="auto">
          <a:xfrm flipV="1">
            <a:off x="3443288" y="5632450"/>
            <a:ext cx="419100" cy="5461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7659" name="Line 25"/>
          <p:cNvSpPr>
            <a:spLocks noChangeShapeType="1"/>
          </p:cNvSpPr>
          <p:nvPr/>
        </p:nvSpPr>
        <p:spPr bwMode="auto">
          <a:xfrm flipH="1" flipV="1">
            <a:off x="3894138" y="5632450"/>
            <a:ext cx="622300" cy="5461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7660" name="Text Box 26"/>
          <p:cNvSpPr txBox="1">
            <a:spLocks noChangeArrowheads="1"/>
          </p:cNvSpPr>
          <p:nvPr/>
        </p:nvSpPr>
        <p:spPr bwMode="auto">
          <a:xfrm>
            <a:off x="2514600" y="6172200"/>
            <a:ext cx="1693863"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rawavg.mgz</a:t>
            </a:r>
          </a:p>
        </p:txBody>
      </p:sp>
      <p:sp>
        <p:nvSpPr>
          <p:cNvPr id="27661" name="Line 27"/>
          <p:cNvSpPr>
            <a:spLocks noChangeShapeType="1"/>
          </p:cNvSpPr>
          <p:nvPr/>
        </p:nvSpPr>
        <p:spPr bwMode="auto">
          <a:xfrm flipV="1">
            <a:off x="3884613" y="4718050"/>
            <a:ext cx="419100" cy="5461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27662" name="Text Box 28"/>
          <p:cNvSpPr txBox="1">
            <a:spLocks noChangeArrowheads="1"/>
          </p:cNvSpPr>
          <p:nvPr/>
        </p:nvSpPr>
        <p:spPr bwMode="auto">
          <a:xfrm>
            <a:off x="3962400" y="4267200"/>
            <a:ext cx="668338"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sp>
        <p:nvSpPr>
          <p:cNvPr id="27663" name="Text Box 29"/>
          <p:cNvSpPr txBox="1">
            <a:spLocks noChangeArrowheads="1"/>
          </p:cNvSpPr>
          <p:nvPr/>
        </p:nvSpPr>
        <p:spPr bwMode="auto">
          <a:xfrm>
            <a:off x="1143000" y="4648200"/>
            <a:ext cx="1693863"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rawavg.mgz</a:t>
            </a:r>
          </a:p>
        </p:txBody>
      </p:sp>
      <p:sp>
        <p:nvSpPr>
          <p:cNvPr id="2" name="Text Box 2">
            <a:extLst>
              <a:ext uri="{FF2B5EF4-FFF2-40B4-BE49-F238E27FC236}">
                <a16:creationId xmlns:a16="http://schemas.microsoft.com/office/drawing/2014/main" id="{7DCDC759-9327-31EE-E207-1915C64388B5}"/>
              </a:ext>
            </a:extLst>
          </p:cNvPr>
          <p:cNvSpPr txBox="1">
            <a:spLocks noChangeArrowheads="1"/>
          </p:cNvSpPr>
          <p:nvPr/>
        </p:nvSpPr>
        <p:spPr bwMode="auto">
          <a:xfrm>
            <a:off x="7239000" y="6542088"/>
            <a:ext cx="1905000" cy="315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98FDEA63-F49E-449F-B429-27EF0B24EEC4}" type="slidenum">
              <a:rPr lang="en-US" altLang="en-US" sz="1400">
                <a:solidFill>
                  <a:schemeClr val="tx1"/>
                </a:solidFill>
              </a:rPr>
              <a:pPr algn="r" eaLnBrk="1" hangingPunct="1">
                <a:buClrTx/>
                <a:buFontTx/>
                <a:buNone/>
              </a:pPr>
              <a:t>20</a:t>
            </a:fld>
            <a:endParaRPr lang="en-US" altLang="en-US" sz="1400" dirty="0">
              <a:solidFill>
                <a:schemeClr val="tx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CCA6CC7-A9DB-420A-AD13-6FBEC9C519B5}" type="slidenum">
              <a:rPr lang="en-US" altLang="en-US" sz="1400">
                <a:solidFill>
                  <a:schemeClr val="tx1"/>
                </a:solidFill>
              </a:rPr>
              <a:pPr algn="r" eaLnBrk="1" hangingPunct="1">
                <a:buClrTx/>
                <a:buFontTx/>
                <a:buNone/>
              </a:pPr>
              <a:t>21</a:t>
            </a:fld>
            <a:endParaRPr lang="en-US" altLang="en-US" sz="1400" dirty="0">
              <a:solidFill>
                <a:schemeClr val="tx1"/>
              </a:solidFill>
            </a:endParaRPr>
          </a:p>
        </p:txBody>
      </p:sp>
      <p:sp>
        <p:nvSpPr>
          <p:cNvPr id="39938" name="Text Box 2"/>
          <p:cNvSpPr txBox="1">
            <a:spLocks noChangeArrowheads="1"/>
          </p:cNvSpPr>
          <p:nvPr/>
        </p:nvSpPr>
        <p:spPr bwMode="auto">
          <a:xfrm>
            <a:off x="1524000" y="0"/>
            <a:ext cx="6096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Talairach Transform</a:t>
            </a:r>
          </a:p>
        </p:txBody>
      </p:sp>
      <p:sp>
        <p:nvSpPr>
          <p:cNvPr id="39939" name="Text Box 3"/>
          <p:cNvSpPr txBox="1">
            <a:spLocks noChangeArrowheads="1"/>
          </p:cNvSpPr>
          <p:nvPr/>
        </p:nvSpPr>
        <p:spPr bwMode="auto">
          <a:xfrm>
            <a:off x="1562100" y="1066800"/>
            <a:ext cx="71247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marL="457200" indent="-457200"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Arial" panose="020B0604020202020204" pitchFamily="34" charset="0"/>
              <a:buChar char="•"/>
            </a:pPr>
            <a:r>
              <a:rPr lang="en-US" altLang="en-US" sz="2800" dirty="0">
                <a:solidFill>
                  <a:srgbClr val="000000"/>
                </a:solidFill>
              </a:rPr>
              <a:t>Computes 12 DOF transform matrix</a:t>
            </a:r>
          </a:p>
          <a:p>
            <a:pPr eaLnBrk="1" hangingPunct="1">
              <a:buClrTx/>
              <a:buFont typeface="Arial" panose="020B0604020202020204" pitchFamily="34" charset="0"/>
              <a:buChar char="•"/>
            </a:pPr>
            <a:r>
              <a:rPr lang="en-US" altLang="en-US" sz="2800" u="sng" dirty="0">
                <a:solidFill>
                  <a:srgbClr val="000000"/>
                </a:solidFill>
              </a:rPr>
              <a:t>Does NOT resample to </a:t>
            </a:r>
            <a:r>
              <a:rPr lang="en-US" altLang="en-US" sz="2800" u="sng" dirty="0" err="1">
                <a:solidFill>
                  <a:srgbClr val="000000"/>
                </a:solidFill>
              </a:rPr>
              <a:t>Talaiarch</a:t>
            </a:r>
            <a:r>
              <a:rPr lang="en-US" altLang="en-US" sz="2800" u="sng" dirty="0">
                <a:solidFill>
                  <a:srgbClr val="000000"/>
                </a:solidFill>
              </a:rPr>
              <a:t> space!</a:t>
            </a:r>
          </a:p>
          <a:p>
            <a:pPr eaLnBrk="1" hangingPunct="1">
              <a:buClrTx/>
              <a:buFont typeface="Arial" panose="020B0604020202020204" pitchFamily="34" charset="0"/>
              <a:buChar char="•"/>
            </a:pPr>
            <a:r>
              <a:rPr lang="en-US" altLang="en-US" sz="2800" dirty="0">
                <a:solidFill>
                  <a:srgbClr val="000000"/>
                </a:solidFill>
              </a:rPr>
              <a:t>MNI305 template</a:t>
            </a:r>
          </a:p>
          <a:p>
            <a:pPr eaLnBrk="1" hangingPunct="1">
              <a:buClrTx/>
              <a:buFont typeface="Arial" panose="020B0604020202020204" pitchFamily="34" charset="0"/>
              <a:buChar char="•"/>
            </a:pPr>
            <a:r>
              <a:rPr lang="en-US" altLang="en-US" sz="2800" dirty="0">
                <a:solidFill>
                  <a:srgbClr val="000000"/>
                </a:solidFill>
              </a:rPr>
              <a:t>Mostly used to report coordinates</a:t>
            </a:r>
          </a:p>
        </p:txBody>
      </p:sp>
      <p:sp>
        <p:nvSpPr>
          <p:cNvPr id="52228" name="Line 6"/>
          <p:cNvSpPr>
            <a:spLocks noChangeShapeType="1"/>
          </p:cNvSpPr>
          <p:nvPr/>
        </p:nvSpPr>
        <p:spPr bwMode="auto">
          <a:xfrm flipH="1" flipV="1">
            <a:off x="2816225" y="5937250"/>
            <a:ext cx="3175" cy="3873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39943" name="Text Box 7"/>
          <p:cNvSpPr txBox="1">
            <a:spLocks noChangeArrowheads="1"/>
          </p:cNvSpPr>
          <p:nvPr/>
        </p:nvSpPr>
        <p:spPr bwMode="auto">
          <a:xfrm>
            <a:off x="2133600" y="5486400"/>
            <a:ext cx="14986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transforms</a:t>
            </a:r>
          </a:p>
        </p:txBody>
      </p:sp>
      <p:sp>
        <p:nvSpPr>
          <p:cNvPr id="39944" name="Text Box 8"/>
          <p:cNvSpPr txBox="1">
            <a:spLocks noChangeArrowheads="1"/>
          </p:cNvSpPr>
          <p:nvPr/>
        </p:nvSpPr>
        <p:spPr bwMode="auto">
          <a:xfrm>
            <a:off x="1981200" y="6324600"/>
            <a:ext cx="4722813"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talairach.xfm </a:t>
            </a:r>
            <a:r>
              <a:rPr lang="en-US" altLang="en-US">
                <a:solidFill>
                  <a:srgbClr val="000000"/>
                </a:solidFill>
                <a:sym typeface="Wingdings" panose="05000000000000000000" pitchFamily="2" charset="2"/>
              </a:rPr>
              <a:t> text file with matrix</a:t>
            </a:r>
            <a:endParaRPr lang="en-US" altLang="en-US">
              <a:solidFill>
                <a:srgbClr val="000000"/>
              </a:solidFill>
            </a:endParaRPr>
          </a:p>
        </p:txBody>
      </p:sp>
      <p:sp>
        <p:nvSpPr>
          <p:cNvPr id="39945" name="Text Box 12"/>
          <p:cNvSpPr txBox="1">
            <a:spLocks noChangeArrowheads="1"/>
          </p:cNvSpPr>
          <p:nvPr/>
        </p:nvSpPr>
        <p:spPr bwMode="auto">
          <a:xfrm>
            <a:off x="152400" y="3200400"/>
            <a:ext cx="88392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sz="3200">
                <a:solidFill>
                  <a:srgbClr val="000000"/>
                </a:solidFill>
              </a:rPr>
              <a:t> bert      </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         scripts   mri    surf      label     stats			     </a:t>
            </a:r>
          </a:p>
        </p:txBody>
      </p:sp>
      <p:sp>
        <p:nvSpPr>
          <p:cNvPr id="52232" name="Line 13"/>
          <p:cNvSpPr>
            <a:spLocks noChangeShapeType="1"/>
          </p:cNvSpPr>
          <p:nvPr/>
        </p:nvSpPr>
        <p:spPr bwMode="auto">
          <a:xfrm>
            <a:off x="4038600" y="36576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3" name="Line 14"/>
          <p:cNvSpPr>
            <a:spLocks noChangeShapeType="1"/>
          </p:cNvSpPr>
          <p:nvPr/>
        </p:nvSpPr>
        <p:spPr bwMode="auto">
          <a:xfrm>
            <a:off x="1905000" y="4139406"/>
            <a:ext cx="4572000" cy="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4" name="Line 15"/>
          <p:cNvSpPr>
            <a:spLocks noChangeShapeType="1"/>
          </p:cNvSpPr>
          <p:nvPr/>
        </p:nvSpPr>
        <p:spPr bwMode="auto">
          <a:xfrm>
            <a:off x="5105400" y="41148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5" name="Line 16"/>
          <p:cNvSpPr>
            <a:spLocks noChangeShapeType="1"/>
          </p:cNvSpPr>
          <p:nvPr/>
        </p:nvSpPr>
        <p:spPr bwMode="auto">
          <a:xfrm>
            <a:off x="3810000" y="41148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6" name="Line 17"/>
          <p:cNvSpPr>
            <a:spLocks noChangeShapeType="1"/>
          </p:cNvSpPr>
          <p:nvPr/>
        </p:nvSpPr>
        <p:spPr bwMode="auto">
          <a:xfrm>
            <a:off x="2819400" y="41148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7" name="Line 18"/>
          <p:cNvSpPr>
            <a:spLocks noChangeShapeType="1"/>
          </p:cNvSpPr>
          <p:nvPr/>
        </p:nvSpPr>
        <p:spPr bwMode="auto">
          <a:xfrm>
            <a:off x="1905000" y="41148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8" name="Line 19"/>
          <p:cNvSpPr>
            <a:spLocks noChangeShapeType="1"/>
          </p:cNvSpPr>
          <p:nvPr/>
        </p:nvSpPr>
        <p:spPr bwMode="auto">
          <a:xfrm>
            <a:off x="6477000" y="41148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9" name="Line 20"/>
          <p:cNvSpPr>
            <a:spLocks noChangeShapeType="1"/>
          </p:cNvSpPr>
          <p:nvPr/>
        </p:nvSpPr>
        <p:spPr bwMode="auto">
          <a:xfrm>
            <a:off x="2819400" y="4953000"/>
            <a:ext cx="0" cy="6858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B41B176-A6C4-457C-A9FB-B1E526D59335}" type="slidenum">
              <a:rPr lang="en-US" altLang="en-US" sz="1400">
                <a:solidFill>
                  <a:schemeClr val="tx1"/>
                </a:solidFill>
              </a:rPr>
              <a:pPr algn="r" eaLnBrk="1" hangingPunct="1">
                <a:buClrTx/>
                <a:buFontTx/>
                <a:buNone/>
              </a:pPr>
              <a:t>22</a:t>
            </a:fld>
            <a:endParaRPr lang="en-US" altLang="en-US" sz="1400" dirty="0">
              <a:solidFill>
                <a:schemeClr val="tx1"/>
              </a:solidFill>
            </a:endParaRPr>
          </a:p>
        </p:txBody>
      </p:sp>
      <p:sp>
        <p:nvSpPr>
          <p:cNvPr id="41986" name="Text Box 2"/>
          <p:cNvSpPr txBox="1">
            <a:spLocks noChangeArrowheads="1"/>
          </p:cNvSpPr>
          <p:nvPr/>
        </p:nvSpPr>
        <p:spPr bwMode="auto">
          <a:xfrm>
            <a:off x="1091874" y="0"/>
            <a:ext cx="6934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dirty="0">
                <a:solidFill>
                  <a:srgbClr val="000000"/>
                </a:solidFill>
              </a:rPr>
              <a:t>Intensity Bias/Normalization</a:t>
            </a:r>
          </a:p>
        </p:txBody>
      </p:sp>
      <p:sp>
        <p:nvSpPr>
          <p:cNvPr id="41989" name="Text Box 5"/>
          <p:cNvSpPr txBox="1">
            <a:spLocks noChangeArrowheads="1"/>
          </p:cNvSpPr>
          <p:nvPr/>
        </p:nvSpPr>
        <p:spPr bwMode="auto">
          <a:xfrm>
            <a:off x="838200" y="4953000"/>
            <a:ext cx="7315435" cy="1571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Times New Roman" panose="02020603050405020304" pitchFamily="18" charset="0"/>
              <a:buChar char="•"/>
            </a:pPr>
            <a:r>
              <a:rPr lang="en-US" altLang="en-US" dirty="0">
                <a:solidFill>
                  <a:srgbClr val="000000"/>
                </a:solidFill>
              </a:rPr>
              <a:t> Outside of image is much brighter than inside (coils)</a:t>
            </a:r>
          </a:p>
          <a:p>
            <a:pPr eaLnBrk="1" hangingPunct="1">
              <a:buClrTx/>
              <a:buFont typeface="Times New Roman" panose="02020603050405020304" pitchFamily="18" charset="0"/>
              <a:buChar char="•"/>
            </a:pPr>
            <a:r>
              <a:rPr lang="en-US" altLang="en-US" dirty="0">
                <a:solidFill>
                  <a:srgbClr val="000000"/>
                </a:solidFill>
              </a:rPr>
              <a:t>Worse with many coils</a:t>
            </a:r>
          </a:p>
          <a:p>
            <a:pPr eaLnBrk="1" hangingPunct="1">
              <a:buClrTx/>
              <a:buFont typeface="Times New Roman" panose="02020603050405020304" pitchFamily="18" charset="0"/>
              <a:buChar char="•"/>
            </a:pPr>
            <a:r>
              <a:rPr lang="en-US" altLang="en-US" dirty="0">
                <a:solidFill>
                  <a:srgbClr val="000000"/>
                </a:solidFill>
              </a:rPr>
              <a:t>Makes gray/white segmentation difficult</a:t>
            </a:r>
          </a:p>
          <a:p>
            <a:pPr eaLnBrk="1" hangingPunct="1">
              <a:buClrTx/>
              <a:buFont typeface="Times New Roman" panose="02020603050405020304" pitchFamily="18" charset="0"/>
              <a:buChar char="•"/>
            </a:pPr>
            <a:r>
              <a:rPr lang="en-US" altLang="en-US" dirty="0">
                <a:solidFill>
                  <a:srgbClr val="000000"/>
                </a:solidFill>
              </a:rPr>
              <a:t>Intensity Normalization (aka “Bias Correction”)</a:t>
            </a:r>
          </a:p>
        </p:txBody>
      </p:sp>
      <p:sp>
        <p:nvSpPr>
          <p:cNvPr id="41990" name="Text Box 7"/>
          <p:cNvSpPr txBox="1">
            <a:spLocks noChangeArrowheads="1"/>
          </p:cNvSpPr>
          <p:nvPr/>
        </p:nvSpPr>
        <p:spPr bwMode="auto">
          <a:xfrm>
            <a:off x="8051474" y="2055134"/>
            <a:ext cx="6096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41991" name="Text Box 11"/>
          <p:cNvSpPr txBox="1">
            <a:spLocks noChangeArrowheads="1"/>
          </p:cNvSpPr>
          <p:nvPr/>
        </p:nvSpPr>
        <p:spPr bwMode="auto">
          <a:xfrm>
            <a:off x="7837161" y="3045734"/>
            <a:ext cx="11303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T1.mgz</a:t>
            </a:r>
          </a:p>
        </p:txBody>
      </p:sp>
      <p:sp>
        <p:nvSpPr>
          <p:cNvPr id="41992" name="Line 12"/>
          <p:cNvSpPr>
            <a:spLocks noChangeShapeType="1"/>
          </p:cNvSpPr>
          <p:nvPr/>
        </p:nvSpPr>
        <p:spPr bwMode="auto">
          <a:xfrm flipH="1" flipV="1">
            <a:off x="8351511" y="1521734"/>
            <a:ext cx="3175" cy="69215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41993" name="Text Box 13"/>
          <p:cNvSpPr txBox="1">
            <a:spLocks noChangeArrowheads="1"/>
          </p:cNvSpPr>
          <p:nvPr/>
        </p:nvSpPr>
        <p:spPr bwMode="auto">
          <a:xfrm>
            <a:off x="8026074" y="1140734"/>
            <a:ext cx="668337"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sp>
        <p:nvSpPr>
          <p:cNvPr id="41994" name="Line 14"/>
          <p:cNvSpPr>
            <a:spLocks noChangeShapeType="1"/>
          </p:cNvSpPr>
          <p:nvPr/>
        </p:nvSpPr>
        <p:spPr bwMode="auto">
          <a:xfrm flipH="1" flipV="1">
            <a:off x="8351511" y="2436134"/>
            <a:ext cx="3175" cy="53975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pic>
        <p:nvPicPr>
          <p:cNvPr id="3" name="Picture 2">
            <a:extLst>
              <a:ext uri="{FF2B5EF4-FFF2-40B4-BE49-F238E27FC236}">
                <a16:creationId xmlns:a16="http://schemas.microsoft.com/office/drawing/2014/main" id="{1B879961-4B7C-4643-B37A-1216BDAD15E2}"/>
              </a:ext>
            </a:extLst>
          </p:cNvPr>
          <p:cNvPicPr>
            <a:picLocks noChangeAspect="1"/>
          </p:cNvPicPr>
          <p:nvPr/>
        </p:nvPicPr>
        <p:blipFill rotWithShape="1">
          <a:blip r:embed="rId3"/>
          <a:srcRect l="22941" t="7003" r="25922" b="31759"/>
          <a:stretch/>
        </p:blipFill>
        <p:spPr>
          <a:xfrm>
            <a:off x="550045" y="929215"/>
            <a:ext cx="3668120" cy="3173037"/>
          </a:xfrm>
          <a:prstGeom prst="rect">
            <a:avLst/>
          </a:prstGeom>
        </p:spPr>
      </p:pic>
      <p:pic>
        <p:nvPicPr>
          <p:cNvPr id="5" name="Picture 4">
            <a:extLst>
              <a:ext uri="{FF2B5EF4-FFF2-40B4-BE49-F238E27FC236}">
                <a16:creationId xmlns:a16="http://schemas.microsoft.com/office/drawing/2014/main" id="{4FE67AC0-9E84-4456-80B0-8224080B792E}"/>
              </a:ext>
            </a:extLst>
          </p:cNvPr>
          <p:cNvPicPr>
            <a:picLocks noChangeAspect="1"/>
          </p:cNvPicPr>
          <p:nvPr/>
        </p:nvPicPr>
        <p:blipFill rotWithShape="1">
          <a:blip r:embed="rId4"/>
          <a:srcRect l="24706" t="7003" r="25922" b="31759"/>
          <a:stretch/>
        </p:blipFill>
        <p:spPr>
          <a:xfrm>
            <a:off x="4281501" y="932737"/>
            <a:ext cx="3541536" cy="3173036"/>
          </a:xfrm>
          <a:prstGeom prst="rect">
            <a:avLst/>
          </a:prstGeom>
        </p:spPr>
      </p:pic>
      <p:sp>
        <p:nvSpPr>
          <p:cNvPr id="6" name="Rectangle 5">
            <a:extLst>
              <a:ext uri="{FF2B5EF4-FFF2-40B4-BE49-F238E27FC236}">
                <a16:creationId xmlns:a16="http://schemas.microsoft.com/office/drawing/2014/main" id="{8C4CCA36-96FA-4B7F-84AE-90EE56C5FBEE}"/>
              </a:ext>
            </a:extLst>
          </p:cNvPr>
          <p:cNvSpPr/>
          <p:nvPr/>
        </p:nvSpPr>
        <p:spPr>
          <a:xfrm>
            <a:off x="1752600" y="4104757"/>
            <a:ext cx="1406154" cy="461665"/>
          </a:xfrm>
          <a:prstGeom prst="rect">
            <a:avLst/>
          </a:prstGeom>
        </p:spPr>
        <p:txBody>
          <a:bodyPr wrap="none">
            <a:spAutoFit/>
          </a:bodyPr>
          <a:lstStyle/>
          <a:p>
            <a:r>
              <a:rPr lang="en-US" altLang="en-US" dirty="0">
                <a:solidFill>
                  <a:srgbClr val="000000"/>
                </a:solidFill>
              </a:rPr>
              <a:t>Raw Data</a:t>
            </a:r>
            <a:endParaRPr lang="en-US" dirty="0"/>
          </a:p>
        </p:txBody>
      </p:sp>
      <p:sp>
        <p:nvSpPr>
          <p:cNvPr id="17" name="Rectangle 16">
            <a:extLst>
              <a:ext uri="{FF2B5EF4-FFF2-40B4-BE49-F238E27FC236}">
                <a16:creationId xmlns:a16="http://schemas.microsoft.com/office/drawing/2014/main" id="{1EC5BBF6-2770-47A0-B2A7-B5E8CD3D8635}"/>
              </a:ext>
            </a:extLst>
          </p:cNvPr>
          <p:cNvSpPr/>
          <p:nvPr/>
        </p:nvSpPr>
        <p:spPr>
          <a:xfrm>
            <a:off x="4876800" y="4104757"/>
            <a:ext cx="2626040" cy="461665"/>
          </a:xfrm>
          <a:prstGeom prst="rect">
            <a:avLst/>
          </a:prstGeom>
        </p:spPr>
        <p:txBody>
          <a:bodyPr wrap="none">
            <a:spAutoFit/>
          </a:bodyPr>
          <a:lstStyle/>
          <a:p>
            <a:r>
              <a:rPr lang="en-US" altLang="en-US" dirty="0">
                <a:solidFill>
                  <a:srgbClr val="000000"/>
                </a:solidFill>
              </a:rPr>
              <a:t>Corrected (T1.mgz)</a:t>
            </a:r>
            <a:endParaRPr lang="en-US" dirty="0"/>
          </a:p>
        </p:txBody>
      </p:sp>
    </p:spTree>
    <p:extLst>
      <p:ext uri="{BB962C8B-B14F-4D97-AF65-F5344CB8AC3E}">
        <p14:creationId xmlns:p14="http://schemas.microsoft.com/office/powerpoint/2010/main" val="1348568374"/>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EEE365CB-4D1E-4668-ACE7-19D11F0351F9}" type="slidenum">
              <a:rPr lang="en-US" altLang="en-US" sz="1400">
                <a:solidFill>
                  <a:schemeClr val="tx1"/>
                </a:solidFill>
              </a:rPr>
              <a:pPr algn="r" eaLnBrk="1" hangingPunct="1">
                <a:buClrTx/>
                <a:buFontTx/>
                <a:buNone/>
              </a:pPr>
              <a:t>23</a:t>
            </a:fld>
            <a:endParaRPr lang="en-US" altLang="en-US" sz="1400" dirty="0">
              <a:solidFill>
                <a:schemeClr val="tx1"/>
              </a:solidFill>
            </a:endParaRPr>
          </a:p>
        </p:txBody>
      </p:sp>
      <p:sp>
        <p:nvSpPr>
          <p:cNvPr id="44034" name="Text Box 2"/>
          <p:cNvSpPr txBox="1">
            <a:spLocks noChangeArrowheads="1"/>
          </p:cNvSpPr>
          <p:nvPr/>
        </p:nvSpPr>
        <p:spPr bwMode="auto">
          <a:xfrm>
            <a:off x="1524000" y="0"/>
            <a:ext cx="6096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Skull Strip</a:t>
            </a:r>
          </a:p>
        </p:txBody>
      </p:sp>
      <p:sp>
        <p:nvSpPr>
          <p:cNvPr id="44035" name="Text Box 3"/>
          <p:cNvSpPr txBox="1">
            <a:spLocks noChangeArrowheads="1"/>
          </p:cNvSpPr>
          <p:nvPr/>
        </p:nvSpPr>
        <p:spPr bwMode="auto">
          <a:xfrm>
            <a:off x="609600" y="1295400"/>
            <a:ext cx="78486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marL="215900" indent="-215900"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1pPr>
            <a:lvl2pPr marL="1208088" indent="-530225"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 typeface="Times New Roman" panose="02020603050405020304" pitchFamily="18" charset="0"/>
              <a:buChar char="•"/>
            </a:pPr>
            <a:r>
              <a:rPr lang="en-US" altLang="en-US" sz="3200">
                <a:solidFill>
                  <a:srgbClr val="000000"/>
                </a:solidFill>
              </a:rPr>
              <a:t>Removes all non-brain</a:t>
            </a:r>
          </a:p>
          <a:p>
            <a:pPr lvl="1" eaLnBrk="1" hangingPunct="1">
              <a:spcBef>
                <a:spcPts val="700"/>
              </a:spcBef>
              <a:buClrTx/>
              <a:buFont typeface="Times New Roman" panose="02020603050405020304" pitchFamily="18" charset="0"/>
              <a:buChar char="•"/>
            </a:pPr>
            <a:r>
              <a:rPr lang="en-US" altLang="en-US" sz="2800">
                <a:solidFill>
                  <a:srgbClr val="000000"/>
                </a:solidFill>
              </a:rPr>
              <a:t>Skull, Eyes, Neck, Dura</a:t>
            </a:r>
          </a:p>
          <a:p>
            <a:pPr eaLnBrk="1" hangingPunct="1">
              <a:spcBef>
                <a:spcPts val="800"/>
              </a:spcBef>
              <a:buClrTx/>
              <a:buFont typeface="Times New Roman" panose="02020603050405020304" pitchFamily="18" charset="0"/>
              <a:buChar char="•"/>
            </a:pPr>
            <a:r>
              <a:rPr lang="en-US" altLang="en-US" sz="3200">
                <a:solidFill>
                  <a:srgbClr val="000000"/>
                </a:solidFill>
              </a:rPr>
              <a:t>brainmask.mgz (cf, brain.mgz)</a:t>
            </a:r>
          </a:p>
        </p:txBody>
      </p:sp>
      <p:sp>
        <p:nvSpPr>
          <p:cNvPr id="56324" name="Text Box 4"/>
          <p:cNvSpPr txBox="1">
            <a:spLocks noChangeArrowheads="1"/>
          </p:cNvSpPr>
          <p:nvPr/>
        </p:nvSpPr>
        <p:spPr bwMode="auto">
          <a:xfrm>
            <a:off x="1492250" y="6169025"/>
            <a:ext cx="1130300" cy="463550"/>
          </a:xfrm>
          <a:prstGeom prst="rect">
            <a:avLst/>
          </a:prstGeom>
          <a:ln>
            <a:noFill/>
            <a:headEnd/>
            <a:tailEnd/>
          </a:ln>
        </p:spPr>
        <p:style>
          <a:lnRef idx="2">
            <a:schemeClr val="dk1"/>
          </a:lnRef>
          <a:fillRef idx="1">
            <a:schemeClr val="lt1"/>
          </a:fillRef>
          <a:effectRef idx="0">
            <a:schemeClr val="dk1"/>
          </a:effectRef>
          <a:fontRef idx="minor">
            <a:schemeClr val="dk1"/>
          </a:fontRef>
        </p:style>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a:solidFill>
                  <a:srgbClr val="000000"/>
                </a:solidFill>
              </a:rPr>
              <a:t>T1.mgz</a:t>
            </a:r>
          </a:p>
        </p:txBody>
      </p:sp>
      <p:sp>
        <p:nvSpPr>
          <p:cNvPr id="56325" name="Text Box 5"/>
          <p:cNvSpPr txBox="1">
            <a:spLocks noChangeArrowheads="1"/>
          </p:cNvSpPr>
          <p:nvPr/>
        </p:nvSpPr>
        <p:spPr bwMode="auto">
          <a:xfrm>
            <a:off x="4038600" y="5791200"/>
            <a:ext cx="2070100" cy="463550"/>
          </a:xfrm>
          <a:prstGeom prst="rect">
            <a:avLst/>
          </a:prstGeom>
          <a:ln>
            <a:noFill/>
          </a:ln>
        </p:spPr>
        <p:style>
          <a:lnRef idx="2">
            <a:schemeClr val="dk1"/>
          </a:lnRef>
          <a:fillRef idx="1">
            <a:schemeClr val="lt1"/>
          </a:fillRef>
          <a:effectRef idx="0">
            <a:schemeClr val="dk1"/>
          </a:effectRef>
          <a:fontRef idx="minor">
            <a:schemeClr val="dk1"/>
          </a:fontRef>
        </p:style>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err="1">
                <a:solidFill>
                  <a:srgbClr val="000000"/>
                </a:solidFill>
              </a:rPr>
              <a:t>brainmask.mgz</a:t>
            </a:r>
            <a:endParaRPr lang="en-US" dirty="0">
              <a:solidFill>
                <a:srgbClr val="000000"/>
              </a:solidFill>
            </a:endParaRPr>
          </a:p>
        </p:txBody>
      </p:sp>
      <p:sp>
        <p:nvSpPr>
          <p:cNvPr id="44038" name="Text Box 6"/>
          <p:cNvSpPr txBox="1">
            <a:spLocks noChangeArrowheads="1"/>
          </p:cNvSpPr>
          <p:nvPr/>
        </p:nvSpPr>
        <p:spPr bwMode="auto">
          <a:xfrm>
            <a:off x="6653213" y="5254625"/>
            <a:ext cx="20701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brainmask.mgz</a:t>
            </a:r>
          </a:p>
        </p:txBody>
      </p:sp>
      <p:sp>
        <p:nvSpPr>
          <p:cNvPr id="44039" name="Text Box 7"/>
          <p:cNvSpPr txBox="1">
            <a:spLocks noChangeArrowheads="1"/>
          </p:cNvSpPr>
          <p:nvPr/>
        </p:nvSpPr>
        <p:spPr bwMode="auto">
          <a:xfrm>
            <a:off x="7356475" y="4340225"/>
            <a:ext cx="6096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56328" name="Line 8"/>
          <p:cNvSpPr>
            <a:spLocks noChangeShapeType="1"/>
          </p:cNvSpPr>
          <p:nvPr/>
        </p:nvSpPr>
        <p:spPr bwMode="auto">
          <a:xfrm flipV="1">
            <a:off x="7429500" y="4711700"/>
            <a:ext cx="228600" cy="6286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6329" name="Line 9"/>
          <p:cNvSpPr>
            <a:spLocks noChangeShapeType="1"/>
          </p:cNvSpPr>
          <p:nvPr/>
        </p:nvSpPr>
        <p:spPr bwMode="auto">
          <a:xfrm flipV="1">
            <a:off x="7642225" y="3949700"/>
            <a:ext cx="419100" cy="5524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44046" name="Text Box 10"/>
          <p:cNvSpPr txBox="1">
            <a:spLocks noChangeArrowheads="1"/>
          </p:cNvSpPr>
          <p:nvPr/>
        </p:nvSpPr>
        <p:spPr bwMode="auto">
          <a:xfrm>
            <a:off x="7720013" y="3502025"/>
            <a:ext cx="668337"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pic>
        <p:nvPicPr>
          <p:cNvPr id="4404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7013" y="3281363"/>
            <a:ext cx="1995487" cy="2035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44048"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250" y="3200400"/>
            <a:ext cx="2400300" cy="296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5BA17E5D-D485-4D80-92B0-B5149C1CDBE2}" type="slidenum">
              <a:rPr lang="en-US" altLang="en-US" sz="1400">
                <a:solidFill>
                  <a:schemeClr val="tx1"/>
                </a:solidFill>
              </a:rPr>
              <a:pPr algn="r" eaLnBrk="1" hangingPunct="1">
                <a:buClrTx/>
                <a:buFontTx/>
                <a:buNone/>
              </a:pPr>
              <a:t>24</a:t>
            </a:fld>
            <a:endParaRPr lang="en-US" altLang="en-US" sz="1400" dirty="0">
              <a:solidFill>
                <a:schemeClr val="tx1"/>
              </a:solidFill>
            </a:endParaRPr>
          </a:p>
        </p:txBody>
      </p:sp>
      <p:sp>
        <p:nvSpPr>
          <p:cNvPr id="46082" name="Text Box 2"/>
          <p:cNvSpPr txBox="1">
            <a:spLocks noChangeArrowheads="1"/>
          </p:cNvSpPr>
          <p:nvPr/>
        </p:nvSpPr>
        <p:spPr bwMode="auto">
          <a:xfrm>
            <a:off x="1524000" y="0"/>
            <a:ext cx="6096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Automatic Volume Labeling</a:t>
            </a:r>
          </a:p>
        </p:txBody>
      </p:sp>
      <p:sp>
        <p:nvSpPr>
          <p:cNvPr id="58372" name="Text Box 4"/>
          <p:cNvSpPr txBox="1">
            <a:spLocks noChangeArrowheads="1"/>
          </p:cNvSpPr>
          <p:nvPr/>
        </p:nvSpPr>
        <p:spPr bwMode="auto">
          <a:xfrm>
            <a:off x="4648200" y="1387475"/>
            <a:ext cx="4343400" cy="3541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marL="342900" indent="-342900" eaLnBrk="1" hangingPunct="1">
              <a:buClr>
                <a:schemeClr val="tx1"/>
              </a:buClr>
              <a:buFont typeface="Arial"/>
              <a:buChar char="•"/>
              <a:defRPr/>
            </a:pPr>
            <a:r>
              <a:rPr lang="en-US" dirty="0">
                <a:solidFill>
                  <a:srgbClr val="FFFF66"/>
                </a:solidFill>
              </a:rPr>
              <a:t> </a:t>
            </a:r>
            <a:r>
              <a:rPr lang="en-US" sz="3200" dirty="0">
                <a:solidFill>
                  <a:srgbClr val="000000"/>
                </a:solidFill>
              </a:rPr>
              <a:t>Used to fill in subcortical structures for creating subcortical mass</a:t>
            </a:r>
          </a:p>
          <a:p>
            <a:pPr eaLnBrk="1" hangingPunct="1">
              <a:buClrTx/>
              <a:buFont typeface="Times New Roman" charset="0"/>
              <a:buChar char="•"/>
              <a:defRPr/>
            </a:pPr>
            <a:r>
              <a:rPr lang="en-US" sz="3200" dirty="0">
                <a:solidFill>
                  <a:srgbClr val="000000"/>
                </a:solidFill>
              </a:rPr>
              <a:t> Useful in its own right</a:t>
            </a:r>
          </a:p>
          <a:p>
            <a:pPr eaLnBrk="1" hangingPunct="1">
              <a:buClrTx/>
              <a:buFont typeface="Times New Roman" charset="0"/>
              <a:buChar char="•"/>
              <a:defRPr/>
            </a:pPr>
            <a:r>
              <a:rPr lang="en-US" sz="3200" dirty="0">
                <a:solidFill>
                  <a:srgbClr val="000000"/>
                </a:solidFill>
              </a:rPr>
              <a:t> </a:t>
            </a:r>
            <a:r>
              <a:rPr lang="en-US" sz="3200" dirty="0" err="1">
                <a:solidFill>
                  <a:srgbClr val="000000"/>
                </a:solidFill>
              </a:rPr>
              <a:t>aseg.mgz</a:t>
            </a:r>
            <a:endParaRPr lang="en-US" sz="3200" dirty="0">
              <a:solidFill>
                <a:srgbClr val="000000"/>
              </a:solidFill>
            </a:endParaRPr>
          </a:p>
          <a:p>
            <a:pPr eaLnBrk="1" hangingPunct="1">
              <a:buClrTx/>
              <a:buFont typeface="Times New Roman" charset="0"/>
              <a:buChar char="•"/>
              <a:defRPr/>
            </a:pPr>
            <a:r>
              <a:rPr lang="en-US" sz="3200" dirty="0">
                <a:solidFill>
                  <a:srgbClr val="000000"/>
                </a:solidFill>
              </a:rPr>
              <a:t> More in ROI Talk</a:t>
            </a:r>
          </a:p>
        </p:txBody>
      </p:sp>
      <p:sp>
        <p:nvSpPr>
          <p:cNvPr id="58373" name="Text Box 5"/>
          <p:cNvSpPr txBox="1">
            <a:spLocks noChangeArrowheads="1"/>
          </p:cNvSpPr>
          <p:nvPr/>
        </p:nvSpPr>
        <p:spPr bwMode="auto">
          <a:xfrm>
            <a:off x="1524000" y="5638800"/>
            <a:ext cx="1916113" cy="460375"/>
          </a:xfrm>
          <a:prstGeom prst="rect">
            <a:avLst/>
          </a:prstGeom>
          <a:ln>
            <a:noFill/>
          </a:ln>
        </p:spPr>
        <p:style>
          <a:lnRef idx="2">
            <a:schemeClr val="dk1"/>
          </a:lnRef>
          <a:fillRef idx="1">
            <a:schemeClr val="lt1"/>
          </a:fillRef>
          <a:effectRef idx="0">
            <a:schemeClr val="dk1"/>
          </a:effectRef>
          <a:fontRef idx="minor">
            <a:schemeClr val="dk1"/>
          </a:fontRef>
        </p:style>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err="1">
                <a:solidFill>
                  <a:schemeClr val="tx1"/>
                </a:solidFill>
              </a:rPr>
              <a:t>ASeg</a:t>
            </a:r>
            <a:r>
              <a:rPr lang="en-US" dirty="0">
                <a:solidFill>
                  <a:schemeClr val="tx1"/>
                </a:solidFill>
              </a:rPr>
              <a:t> Volume</a:t>
            </a:r>
          </a:p>
        </p:txBody>
      </p:sp>
      <p:sp>
        <p:nvSpPr>
          <p:cNvPr id="46086" name="Text Box 6"/>
          <p:cNvSpPr txBox="1">
            <a:spLocks noChangeArrowheads="1"/>
          </p:cNvSpPr>
          <p:nvPr/>
        </p:nvSpPr>
        <p:spPr bwMode="auto">
          <a:xfrm>
            <a:off x="6797581" y="6242844"/>
            <a:ext cx="132397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err="1">
                <a:solidFill>
                  <a:srgbClr val="000000"/>
                </a:solidFill>
              </a:rPr>
              <a:t>aseg.mgz</a:t>
            </a:r>
            <a:endParaRPr lang="en-US" altLang="en-US" dirty="0">
              <a:solidFill>
                <a:srgbClr val="000000"/>
              </a:solidFill>
            </a:endParaRPr>
          </a:p>
        </p:txBody>
      </p:sp>
      <p:sp>
        <p:nvSpPr>
          <p:cNvPr id="46087" name="Text Box 7"/>
          <p:cNvSpPr txBox="1">
            <a:spLocks noChangeArrowheads="1"/>
          </p:cNvSpPr>
          <p:nvPr/>
        </p:nvSpPr>
        <p:spPr bwMode="auto">
          <a:xfrm>
            <a:off x="7511956" y="5407025"/>
            <a:ext cx="6096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err="1">
                <a:solidFill>
                  <a:srgbClr val="000000"/>
                </a:solidFill>
              </a:rPr>
              <a:t>mri</a:t>
            </a:r>
            <a:endParaRPr lang="en-US" altLang="en-US" dirty="0">
              <a:solidFill>
                <a:srgbClr val="000000"/>
              </a:solidFill>
            </a:endParaRPr>
          </a:p>
        </p:txBody>
      </p:sp>
      <p:sp>
        <p:nvSpPr>
          <p:cNvPr id="58376" name="Line 8"/>
          <p:cNvSpPr>
            <a:spLocks noChangeShapeType="1"/>
          </p:cNvSpPr>
          <p:nvPr/>
        </p:nvSpPr>
        <p:spPr bwMode="auto">
          <a:xfrm flipV="1">
            <a:off x="7288119" y="5816204"/>
            <a:ext cx="593725" cy="5397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8377" name="Line 9"/>
          <p:cNvSpPr>
            <a:spLocks noChangeShapeType="1"/>
          </p:cNvSpPr>
          <p:nvPr/>
        </p:nvSpPr>
        <p:spPr bwMode="auto">
          <a:xfrm flipV="1">
            <a:off x="7816756" y="5026025"/>
            <a:ext cx="419100" cy="5461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46094" name="Text Box 10"/>
          <p:cNvSpPr txBox="1">
            <a:spLocks noChangeArrowheads="1"/>
          </p:cNvSpPr>
          <p:nvPr/>
        </p:nvSpPr>
        <p:spPr bwMode="auto">
          <a:xfrm>
            <a:off x="8197756" y="4568825"/>
            <a:ext cx="668338"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sp>
        <p:nvSpPr>
          <p:cNvPr id="46095" name="Text Box 11"/>
          <p:cNvSpPr txBox="1">
            <a:spLocks noChangeArrowheads="1"/>
          </p:cNvSpPr>
          <p:nvPr/>
        </p:nvSpPr>
        <p:spPr bwMode="auto">
          <a:xfrm>
            <a:off x="22178" y="6013483"/>
            <a:ext cx="6221873" cy="648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800" dirty="0">
                <a:solidFill>
                  <a:srgbClr val="000000"/>
                </a:solidFill>
              </a:rPr>
              <a:t>Atlas: </a:t>
            </a:r>
          </a:p>
          <a:p>
            <a:pPr eaLnBrk="1" hangingPunct="1">
              <a:buClrTx/>
              <a:buFontTx/>
              <a:buNone/>
            </a:pPr>
            <a:r>
              <a:rPr lang="en-US" altLang="en-US" sz="1800" dirty="0">
                <a:solidFill>
                  <a:srgbClr val="000000"/>
                </a:solidFill>
              </a:rPr>
              <a:t>$FREESURFER_HOME/average/RB_all_2016-05-10.vc700.gca</a:t>
            </a:r>
          </a:p>
        </p:txBody>
      </p:sp>
      <p:pic>
        <p:nvPicPr>
          <p:cNvPr id="3" name="Picture 2">
            <a:extLst>
              <a:ext uri="{FF2B5EF4-FFF2-40B4-BE49-F238E27FC236}">
                <a16:creationId xmlns:a16="http://schemas.microsoft.com/office/drawing/2014/main" id="{100C5217-E4C0-4C84-92E1-18797D854988}"/>
              </a:ext>
            </a:extLst>
          </p:cNvPr>
          <p:cNvPicPr>
            <a:picLocks noChangeAspect="1"/>
          </p:cNvPicPr>
          <p:nvPr/>
        </p:nvPicPr>
        <p:blipFill rotWithShape="1">
          <a:blip r:embed="rId3"/>
          <a:srcRect l="21764" t="9740" r="20080" b="17478"/>
          <a:stretch/>
        </p:blipFill>
        <p:spPr>
          <a:xfrm>
            <a:off x="321864" y="1387475"/>
            <a:ext cx="4200830" cy="3810000"/>
          </a:xfrm>
          <a:prstGeom prst="rect">
            <a:avLst/>
          </a:prstGeom>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C133FF9-1059-420F-BC3A-37CB574F621E}" type="slidenum">
              <a:rPr lang="en-US" altLang="en-US" sz="1400">
                <a:solidFill>
                  <a:schemeClr val="tx1"/>
                </a:solidFill>
              </a:rPr>
              <a:pPr algn="r" eaLnBrk="1" hangingPunct="1">
                <a:buClrTx/>
                <a:buFontTx/>
                <a:buNone/>
              </a:pPr>
              <a:t>25</a:t>
            </a:fld>
            <a:endParaRPr lang="en-US" altLang="en-US" sz="1400" dirty="0">
              <a:solidFill>
                <a:schemeClr val="tx1"/>
              </a:solidFill>
            </a:endParaRPr>
          </a:p>
        </p:txBody>
      </p:sp>
      <p:sp>
        <p:nvSpPr>
          <p:cNvPr id="50178" name="Text Box 2"/>
          <p:cNvSpPr txBox="1">
            <a:spLocks noChangeArrowheads="1"/>
          </p:cNvSpPr>
          <p:nvPr/>
        </p:nvSpPr>
        <p:spPr bwMode="auto">
          <a:xfrm>
            <a:off x="1054100" y="-143151"/>
            <a:ext cx="7010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rgbClr val="000000"/>
                </a:solidFill>
              </a:rPr>
              <a:t>“Subcortical Mass” (</a:t>
            </a:r>
            <a:r>
              <a:rPr lang="en-US" altLang="en-US" sz="4000" dirty="0" err="1">
                <a:solidFill>
                  <a:srgbClr val="000000"/>
                </a:solidFill>
              </a:rPr>
              <a:t>filled.mgz</a:t>
            </a:r>
            <a:r>
              <a:rPr lang="en-US" altLang="en-US" sz="4000" dirty="0">
                <a:solidFill>
                  <a:srgbClr val="000000"/>
                </a:solidFill>
              </a:rPr>
              <a:t>)</a:t>
            </a:r>
          </a:p>
        </p:txBody>
      </p:sp>
      <p:sp>
        <p:nvSpPr>
          <p:cNvPr id="50183" name="Text Box 3"/>
          <p:cNvSpPr txBox="1">
            <a:spLocks noChangeArrowheads="1"/>
          </p:cNvSpPr>
          <p:nvPr/>
        </p:nvSpPr>
        <p:spPr bwMode="auto">
          <a:xfrm>
            <a:off x="25400" y="2895600"/>
            <a:ext cx="90678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marL="457200" indent="-457200"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700"/>
              </a:spcBef>
              <a:buClr>
                <a:schemeClr val="tx1"/>
              </a:buClr>
              <a:buFont typeface="Arial" panose="020B0604020202020204" pitchFamily="34" charset="0"/>
              <a:buChar char="•"/>
            </a:pPr>
            <a:r>
              <a:rPr lang="en-US" altLang="en-US" sz="2800" dirty="0">
                <a:solidFill>
                  <a:srgbClr val="000000"/>
                </a:solidFill>
              </a:rPr>
              <a:t>Everything inside the cortical surface</a:t>
            </a:r>
          </a:p>
          <a:p>
            <a:pPr lvl="1" eaLnBrk="1" hangingPunct="1">
              <a:spcBef>
                <a:spcPts val="700"/>
              </a:spcBef>
              <a:buClr>
                <a:schemeClr val="tx1"/>
              </a:buClr>
              <a:buFont typeface="Arial" panose="020B0604020202020204" pitchFamily="34" charset="0"/>
              <a:buChar char="•"/>
            </a:pPr>
            <a:r>
              <a:rPr lang="en-US" altLang="en-US" sz="2800" dirty="0">
                <a:solidFill>
                  <a:srgbClr val="000000"/>
                </a:solidFill>
              </a:rPr>
              <a:t>WM, most subcortical GM: putamen, pallidum, thalamus, caudate, ventral DC, most non-ventricular CSF.</a:t>
            </a:r>
          </a:p>
          <a:p>
            <a:pPr lvl="1" eaLnBrk="1" hangingPunct="1">
              <a:spcBef>
                <a:spcPts val="700"/>
              </a:spcBef>
              <a:buClr>
                <a:schemeClr val="tx1"/>
              </a:buClr>
              <a:buFont typeface="Arial" panose="020B0604020202020204" pitchFamily="34" charset="0"/>
              <a:buChar char="•"/>
            </a:pPr>
            <a:r>
              <a:rPr lang="en-US" altLang="en-US" sz="2800" dirty="0">
                <a:solidFill>
                  <a:srgbClr val="000000"/>
                </a:solidFill>
              </a:rPr>
              <a:t>Excludes: hippocampus, brainstem, cerebellum, 3</a:t>
            </a:r>
            <a:r>
              <a:rPr lang="en-US" altLang="en-US" sz="2800" baseline="30000" dirty="0">
                <a:solidFill>
                  <a:srgbClr val="000000"/>
                </a:solidFill>
              </a:rPr>
              <a:t>rd</a:t>
            </a:r>
            <a:r>
              <a:rPr lang="en-US" altLang="en-US" sz="2800" dirty="0">
                <a:solidFill>
                  <a:srgbClr val="000000"/>
                </a:solidFill>
              </a:rPr>
              <a:t> and 4</a:t>
            </a:r>
            <a:r>
              <a:rPr lang="en-US" altLang="en-US" sz="2800" baseline="30000" dirty="0">
                <a:solidFill>
                  <a:srgbClr val="000000"/>
                </a:solidFill>
              </a:rPr>
              <a:t>th</a:t>
            </a:r>
            <a:r>
              <a:rPr lang="en-US" altLang="en-US" sz="2800" dirty="0">
                <a:solidFill>
                  <a:srgbClr val="000000"/>
                </a:solidFill>
              </a:rPr>
              <a:t> ventricles, parts of inferior lateral ventricles</a:t>
            </a:r>
          </a:p>
          <a:p>
            <a:pPr eaLnBrk="1" hangingPunct="1">
              <a:spcBef>
                <a:spcPts val="700"/>
              </a:spcBef>
              <a:buClr>
                <a:schemeClr val="tx1"/>
              </a:buClr>
              <a:buFont typeface="Arial" panose="020B0604020202020204" pitchFamily="34" charset="0"/>
              <a:buChar char="•"/>
            </a:pPr>
            <a:r>
              <a:rPr lang="en-US" altLang="en-US" sz="2800" dirty="0">
                <a:solidFill>
                  <a:srgbClr val="000000"/>
                </a:solidFill>
              </a:rPr>
              <a:t>Fills in any holes</a:t>
            </a:r>
          </a:p>
          <a:p>
            <a:pPr eaLnBrk="1" hangingPunct="1">
              <a:spcBef>
                <a:spcPts val="700"/>
              </a:spcBef>
              <a:buClr>
                <a:schemeClr val="tx1"/>
              </a:buClr>
              <a:buFont typeface="Arial" panose="020B0604020202020204" pitchFamily="34" charset="0"/>
              <a:buChar char="•"/>
            </a:pPr>
            <a:r>
              <a:rPr lang="en-US" altLang="en-US" sz="2800" dirty="0">
                <a:solidFill>
                  <a:srgbClr val="000000"/>
                </a:solidFill>
              </a:rPr>
              <a:t>Separates hemispheres (left=blue=255, right=green=128)</a:t>
            </a:r>
          </a:p>
        </p:txBody>
      </p:sp>
      <p:pic>
        <p:nvPicPr>
          <p:cNvPr id="3" name="Picture 2" descr="A close-up of a person&#10;&#10;Description automatically generated with low confidence">
            <a:extLst>
              <a:ext uri="{FF2B5EF4-FFF2-40B4-BE49-F238E27FC236}">
                <a16:creationId xmlns:a16="http://schemas.microsoft.com/office/drawing/2014/main" id="{92BFC1C4-498A-A8F3-2EA1-31B9B0CA51A9}"/>
              </a:ext>
            </a:extLst>
          </p:cNvPr>
          <p:cNvPicPr>
            <a:picLocks noChangeAspect="1"/>
          </p:cNvPicPr>
          <p:nvPr/>
        </p:nvPicPr>
        <p:blipFill>
          <a:blip r:embed="rId3"/>
          <a:stretch>
            <a:fillRect/>
          </a:stretch>
        </p:blipFill>
        <p:spPr>
          <a:xfrm>
            <a:off x="0" y="914401"/>
            <a:ext cx="2938463" cy="1990455"/>
          </a:xfrm>
          <a:prstGeom prst="rect">
            <a:avLst/>
          </a:prstGeom>
        </p:spPr>
      </p:pic>
      <p:pic>
        <p:nvPicPr>
          <p:cNvPr id="5" name="Picture 4" descr="Map&#10;&#10;Description automatically generated with medium confidence">
            <a:extLst>
              <a:ext uri="{FF2B5EF4-FFF2-40B4-BE49-F238E27FC236}">
                <a16:creationId xmlns:a16="http://schemas.microsoft.com/office/drawing/2014/main" id="{61079924-96D4-11A1-FDB1-FC672DAF2E01}"/>
              </a:ext>
            </a:extLst>
          </p:cNvPr>
          <p:cNvPicPr>
            <a:picLocks noChangeAspect="1"/>
          </p:cNvPicPr>
          <p:nvPr/>
        </p:nvPicPr>
        <p:blipFill>
          <a:blip r:embed="rId4"/>
          <a:stretch>
            <a:fillRect/>
          </a:stretch>
        </p:blipFill>
        <p:spPr>
          <a:xfrm>
            <a:off x="2921530" y="914399"/>
            <a:ext cx="2938463" cy="1990455"/>
          </a:xfrm>
          <a:prstGeom prst="rect">
            <a:avLst/>
          </a:prstGeom>
        </p:spPr>
      </p:pic>
      <p:pic>
        <p:nvPicPr>
          <p:cNvPr id="9" name="Picture 8" descr="Map&#10;&#10;Description automatically generated">
            <a:extLst>
              <a:ext uri="{FF2B5EF4-FFF2-40B4-BE49-F238E27FC236}">
                <a16:creationId xmlns:a16="http://schemas.microsoft.com/office/drawing/2014/main" id="{DD48BE0F-D0C4-3685-4AB9-29C7BF0F8E50}"/>
              </a:ext>
            </a:extLst>
          </p:cNvPr>
          <p:cNvPicPr>
            <a:picLocks noChangeAspect="1"/>
          </p:cNvPicPr>
          <p:nvPr/>
        </p:nvPicPr>
        <p:blipFill>
          <a:blip r:embed="rId5"/>
          <a:stretch>
            <a:fillRect/>
          </a:stretch>
        </p:blipFill>
        <p:spPr>
          <a:xfrm>
            <a:off x="5843060" y="914397"/>
            <a:ext cx="2938463" cy="1990455"/>
          </a:xfrm>
          <a:prstGeom prst="rect">
            <a:avLst/>
          </a:prstGeom>
        </p:spPr>
      </p:pic>
    </p:spTree>
    <p:extLst>
      <p:ext uri="{BB962C8B-B14F-4D97-AF65-F5344CB8AC3E}">
        <p14:creationId xmlns:p14="http://schemas.microsoft.com/office/powerpoint/2010/main" val="3981848201"/>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C133FF9-1059-420F-BC3A-37CB574F621E}" type="slidenum">
              <a:rPr lang="en-US" altLang="en-US" sz="1400">
                <a:solidFill>
                  <a:schemeClr val="tx1"/>
                </a:solidFill>
              </a:rPr>
              <a:pPr algn="r" eaLnBrk="1" hangingPunct="1">
                <a:buClrTx/>
                <a:buFontTx/>
                <a:buNone/>
              </a:pPr>
              <a:t>26</a:t>
            </a:fld>
            <a:endParaRPr lang="en-US" altLang="en-US" sz="1400" dirty="0">
              <a:solidFill>
                <a:schemeClr val="tx1"/>
              </a:solidFill>
            </a:endParaRPr>
          </a:p>
        </p:txBody>
      </p:sp>
      <p:sp>
        <p:nvSpPr>
          <p:cNvPr id="50178" name="Text Box 2"/>
          <p:cNvSpPr txBox="1">
            <a:spLocks noChangeArrowheads="1"/>
          </p:cNvSpPr>
          <p:nvPr/>
        </p:nvSpPr>
        <p:spPr bwMode="auto">
          <a:xfrm>
            <a:off x="1066800" y="0"/>
            <a:ext cx="7010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rgbClr val="000000"/>
                </a:solidFill>
              </a:rPr>
              <a:t>“Subcortical Mass” (</a:t>
            </a:r>
            <a:r>
              <a:rPr lang="en-US" altLang="en-US" sz="4000" dirty="0" err="1">
                <a:solidFill>
                  <a:srgbClr val="000000"/>
                </a:solidFill>
              </a:rPr>
              <a:t>filled.mgz</a:t>
            </a:r>
            <a:r>
              <a:rPr lang="en-US" altLang="en-US" sz="4000" dirty="0">
                <a:solidFill>
                  <a:srgbClr val="000000"/>
                </a:solidFill>
              </a:rPr>
              <a:t>)</a:t>
            </a:r>
          </a:p>
        </p:txBody>
      </p:sp>
      <p:sp>
        <p:nvSpPr>
          <p:cNvPr id="50183" name="Text Box 3"/>
          <p:cNvSpPr txBox="1">
            <a:spLocks noChangeArrowheads="1"/>
          </p:cNvSpPr>
          <p:nvPr/>
        </p:nvSpPr>
        <p:spPr bwMode="auto">
          <a:xfrm>
            <a:off x="2225592" y="5131531"/>
            <a:ext cx="35052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marL="457200" indent="-457200"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700"/>
              </a:spcBef>
              <a:buClr>
                <a:schemeClr val="tx1"/>
              </a:buClr>
              <a:buFont typeface="Arial" panose="020B0604020202020204" pitchFamily="34" charset="0"/>
              <a:buChar char="•"/>
            </a:pPr>
            <a:r>
              <a:rPr lang="en-US" altLang="en-US" sz="2800" dirty="0">
                <a:solidFill>
                  <a:srgbClr val="000000"/>
                </a:solidFill>
              </a:rPr>
              <a:t>Proto surface</a:t>
            </a:r>
          </a:p>
          <a:p>
            <a:pPr eaLnBrk="1" hangingPunct="1">
              <a:spcBef>
                <a:spcPts val="700"/>
              </a:spcBef>
              <a:buClr>
                <a:schemeClr val="tx1"/>
              </a:buClr>
              <a:buFont typeface="Arial" panose="020B0604020202020204" pitchFamily="34" charset="0"/>
              <a:buChar char="•"/>
            </a:pPr>
            <a:r>
              <a:rPr lang="en-US" altLang="en-US" sz="2800" dirty="0">
                <a:solidFill>
                  <a:srgbClr val="000000"/>
                </a:solidFill>
              </a:rPr>
              <a:t>Still a volume</a:t>
            </a:r>
          </a:p>
          <a:p>
            <a:pPr eaLnBrk="1" hangingPunct="1">
              <a:spcBef>
                <a:spcPts val="700"/>
              </a:spcBef>
              <a:buClr>
                <a:schemeClr val="tx1"/>
              </a:buClr>
              <a:buFont typeface="Arial" panose="020B0604020202020204" pitchFamily="34" charset="0"/>
              <a:buChar char="•"/>
            </a:pPr>
            <a:r>
              <a:rPr lang="en-US" altLang="en-US" sz="2800" dirty="0">
                <a:solidFill>
                  <a:srgbClr val="000000"/>
                </a:solidFill>
              </a:rPr>
              <a:t>Editable</a:t>
            </a:r>
          </a:p>
        </p:txBody>
      </p:sp>
      <p:pic>
        <p:nvPicPr>
          <p:cNvPr id="3" name="Picture 2" descr="A close-up of a person&#10;&#10;Description automatically generated with low confidence">
            <a:extLst>
              <a:ext uri="{FF2B5EF4-FFF2-40B4-BE49-F238E27FC236}">
                <a16:creationId xmlns:a16="http://schemas.microsoft.com/office/drawing/2014/main" id="{92BFC1C4-498A-A8F3-2EA1-31B9B0CA51A9}"/>
              </a:ext>
            </a:extLst>
          </p:cNvPr>
          <p:cNvPicPr>
            <a:picLocks noChangeAspect="1"/>
          </p:cNvPicPr>
          <p:nvPr/>
        </p:nvPicPr>
        <p:blipFill>
          <a:blip r:embed="rId3"/>
          <a:stretch>
            <a:fillRect/>
          </a:stretch>
        </p:blipFill>
        <p:spPr>
          <a:xfrm>
            <a:off x="0" y="914401"/>
            <a:ext cx="2938463" cy="1990455"/>
          </a:xfrm>
          <a:prstGeom prst="rect">
            <a:avLst/>
          </a:prstGeom>
        </p:spPr>
      </p:pic>
      <p:pic>
        <p:nvPicPr>
          <p:cNvPr id="5" name="Picture 4" descr="Map&#10;&#10;Description automatically generated with medium confidence">
            <a:extLst>
              <a:ext uri="{FF2B5EF4-FFF2-40B4-BE49-F238E27FC236}">
                <a16:creationId xmlns:a16="http://schemas.microsoft.com/office/drawing/2014/main" id="{61079924-96D4-11A1-FDB1-FC672DAF2E01}"/>
              </a:ext>
            </a:extLst>
          </p:cNvPr>
          <p:cNvPicPr>
            <a:picLocks noChangeAspect="1"/>
          </p:cNvPicPr>
          <p:nvPr/>
        </p:nvPicPr>
        <p:blipFill>
          <a:blip r:embed="rId4"/>
          <a:stretch>
            <a:fillRect/>
          </a:stretch>
        </p:blipFill>
        <p:spPr>
          <a:xfrm>
            <a:off x="2921530" y="914399"/>
            <a:ext cx="2938463" cy="1990455"/>
          </a:xfrm>
          <a:prstGeom prst="rect">
            <a:avLst/>
          </a:prstGeom>
        </p:spPr>
      </p:pic>
      <p:pic>
        <p:nvPicPr>
          <p:cNvPr id="9" name="Picture 8" descr="Map&#10;&#10;Description automatically generated">
            <a:extLst>
              <a:ext uri="{FF2B5EF4-FFF2-40B4-BE49-F238E27FC236}">
                <a16:creationId xmlns:a16="http://schemas.microsoft.com/office/drawing/2014/main" id="{DD48BE0F-D0C4-3685-4AB9-29C7BF0F8E50}"/>
              </a:ext>
            </a:extLst>
          </p:cNvPr>
          <p:cNvPicPr>
            <a:picLocks noChangeAspect="1"/>
          </p:cNvPicPr>
          <p:nvPr/>
        </p:nvPicPr>
        <p:blipFill>
          <a:blip r:embed="rId5"/>
          <a:stretch>
            <a:fillRect/>
          </a:stretch>
        </p:blipFill>
        <p:spPr>
          <a:xfrm>
            <a:off x="5843060" y="914397"/>
            <a:ext cx="2938463" cy="1990455"/>
          </a:xfrm>
          <a:prstGeom prst="rect">
            <a:avLst/>
          </a:prstGeom>
        </p:spPr>
      </p:pic>
      <p:pic>
        <p:nvPicPr>
          <p:cNvPr id="11" name="Picture 10">
            <a:extLst>
              <a:ext uri="{FF2B5EF4-FFF2-40B4-BE49-F238E27FC236}">
                <a16:creationId xmlns:a16="http://schemas.microsoft.com/office/drawing/2014/main" id="{0205CE65-9C02-134A-9308-75D8669373CF}"/>
              </a:ext>
            </a:extLst>
          </p:cNvPr>
          <p:cNvPicPr>
            <a:picLocks noChangeAspect="1"/>
          </p:cNvPicPr>
          <p:nvPr/>
        </p:nvPicPr>
        <p:blipFill>
          <a:blip r:embed="rId6"/>
          <a:stretch>
            <a:fillRect/>
          </a:stretch>
        </p:blipFill>
        <p:spPr>
          <a:xfrm>
            <a:off x="2220962" y="3010266"/>
            <a:ext cx="2938463" cy="1990455"/>
          </a:xfrm>
          <a:prstGeom prst="rect">
            <a:avLst/>
          </a:prstGeom>
        </p:spPr>
      </p:pic>
      <p:pic>
        <p:nvPicPr>
          <p:cNvPr id="13" name="Picture 12">
            <a:extLst>
              <a:ext uri="{FF2B5EF4-FFF2-40B4-BE49-F238E27FC236}">
                <a16:creationId xmlns:a16="http://schemas.microsoft.com/office/drawing/2014/main" id="{4B9C9B20-5BCD-93B5-41FE-AE7A84791DA4}"/>
              </a:ext>
            </a:extLst>
          </p:cNvPr>
          <p:cNvPicPr>
            <a:picLocks noChangeAspect="1"/>
          </p:cNvPicPr>
          <p:nvPr/>
        </p:nvPicPr>
        <p:blipFill rotWithShape="1">
          <a:blip r:embed="rId7"/>
          <a:srcRect l="25278" t="16423" r="32200" b="29562"/>
          <a:stretch/>
        </p:blipFill>
        <p:spPr>
          <a:xfrm>
            <a:off x="6371962" y="2870092"/>
            <a:ext cx="2212887" cy="1904113"/>
          </a:xfrm>
          <a:prstGeom prst="rect">
            <a:avLst/>
          </a:prstGeom>
        </p:spPr>
      </p:pic>
      <p:pic>
        <p:nvPicPr>
          <p:cNvPr id="15" name="Picture 14">
            <a:extLst>
              <a:ext uri="{FF2B5EF4-FFF2-40B4-BE49-F238E27FC236}">
                <a16:creationId xmlns:a16="http://schemas.microsoft.com/office/drawing/2014/main" id="{9D8A6784-4B0E-7D61-DC9A-FD2C5B7BBC74}"/>
              </a:ext>
            </a:extLst>
          </p:cNvPr>
          <p:cNvPicPr>
            <a:picLocks noChangeAspect="1"/>
          </p:cNvPicPr>
          <p:nvPr/>
        </p:nvPicPr>
        <p:blipFill rotWithShape="1">
          <a:blip r:embed="rId8"/>
          <a:srcRect l="26267" t="3284" r="29234" b="12043"/>
          <a:stretch/>
        </p:blipFill>
        <p:spPr>
          <a:xfrm rot="5400000">
            <a:off x="6288394" y="4426078"/>
            <a:ext cx="2006611" cy="2586299"/>
          </a:xfrm>
          <a:prstGeom prst="rect">
            <a:avLst/>
          </a:prstGeom>
        </p:spPr>
      </p:pic>
      <p:sp>
        <p:nvSpPr>
          <p:cNvPr id="2" name="Text Box 7">
            <a:extLst>
              <a:ext uri="{FF2B5EF4-FFF2-40B4-BE49-F238E27FC236}">
                <a16:creationId xmlns:a16="http://schemas.microsoft.com/office/drawing/2014/main" id="{8C448519-A87F-C882-4DA8-E7647FB6E173}"/>
              </a:ext>
            </a:extLst>
          </p:cNvPr>
          <p:cNvSpPr txBox="1">
            <a:spLocks noChangeArrowheads="1"/>
          </p:cNvSpPr>
          <p:nvPr/>
        </p:nvSpPr>
        <p:spPr bwMode="auto">
          <a:xfrm>
            <a:off x="106362" y="5550170"/>
            <a:ext cx="1435306"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err="1">
                <a:solidFill>
                  <a:srgbClr val="000000"/>
                </a:solidFill>
              </a:rPr>
              <a:t>filled.mgz</a:t>
            </a:r>
            <a:endParaRPr lang="en-US" altLang="en-US" dirty="0">
              <a:solidFill>
                <a:srgbClr val="000000"/>
              </a:solidFill>
            </a:endParaRPr>
          </a:p>
        </p:txBody>
      </p:sp>
      <p:sp>
        <p:nvSpPr>
          <p:cNvPr id="4" name="Text Box 8">
            <a:extLst>
              <a:ext uri="{FF2B5EF4-FFF2-40B4-BE49-F238E27FC236}">
                <a16:creationId xmlns:a16="http://schemas.microsoft.com/office/drawing/2014/main" id="{91031892-60C1-6E06-78E6-E663791757A1}"/>
              </a:ext>
            </a:extLst>
          </p:cNvPr>
          <p:cNvSpPr txBox="1">
            <a:spLocks noChangeArrowheads="1"/>
          </p:cNvSpPr>
          <p:nvPr/>
        </p:nvSpPr>
        <p:spPr bwMode="auto">
          <a:xfrm>
            <a:off x="423862" y="4559570"/>
            <a:ext cx="6096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6" name="Line 9">
            <a:extLst>
              <a:ext uri="{FF2B5EF4-FFF2-40B4-BE49-F238E27FC236}">
                <a16:creationId xmlns:a16="http://schemas.microsoft.com/office/drawing/2014/main" id="{D8E867ED-9C5B-825F-E407-E3F040E12F17}"/>
              </a:ext>
            </a:extLst>
          </p:cNvPr>
          <p:cNvSpPr>
            <a:spLocks noChangeShapeType="1"/>
          </p:cNvSpPr>
          <p:nvPr/>
        </p:nvSpPr>
        <p:spPr bwMode="auto">
          <a:xfrm flipH="1" flipV="1">
            <a:off x="719137" y="5016770"/>
            <a:ext cx="12700" cy="5397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7" name="Line 10">
            <a:extLst>
              <a:ext uri="{FF2B5EF4-FFF2-40B4-BE49-F238E27FC236}">
                <a16:creationId xmlns:a16="http://schemas.microsoft.com/office/drawing/2014/main" id="{1F8335EC-56D4-A0F2-8D50-FB548A33EF1E}"/>
              </a:ext>
            </a:extLst>
          </p:cNvPr>
          <p:cNvSpPr>
            <a:spLocks noChangeShapeType="1"/>
          </p:cNvSpPr>
          <p:nvPr/>
        </p:nvSpPr>
        <p:spPr bwMode="auto">
          <a:xfrm flipV="1">
            <a:off x="722312" y="4102370"/>
            <a:ext cx="6350" cy="6159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8" name="Text Box 11">
            <a:extLst>
              <a:ext uri="{FF2B5EF4-FFF2-40B4-BE49-F238E27FC236}">
                <a16:creationId xmlns:a16="http://schemas.microsoft.com/office/drawing/2014/main" id="{BDD65147-361D-57D6-0691-0B1AFFC73524}"/>
              </a:ext>
            </a:extLst>
          </p:cNvPr>
          <p:cNvSpPr txBox="1">
            <a:spLocks noChangeArrowheads="1"/>
          </p:cNvSpPr>
          <p:nvPr/>
        </p:nvSpPr>
        <p:spPr bwMode="auto">
          <a:xfrm>
            <a:off x="398462" y="3721370"/>
            <a:ext cx="668338"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err="1">
                <a:solidFill>
                  <a:srgbClr val="000000"/>
                </a:solidFill>
              </a:rPr>
              <a:t>bert</a:t>
            </a:r>
            <a:endParaRPr lang="en-US" altLang="en-US" dirty="0">
              <a:solidFill>
                <a:srgbClr val="000000"/>
              </a:solidFill>
            </a:endParaRPr>
          </a:p>
        </p:txBody>
      </p:sp>
    </p:spTree>
    <p:extLst>
      <p:ext uri="{BB962C8B-B14F-4D97-AF65-F5344CB8AC3E}">
        <p14:creationId xmlns:p14="http://schemas.microsoft.com/office/powerpoint/2010/main" val="2407544617"/>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74F2287-0D9D-423D-941D-E427A9ACCCC6}" type="slidenum">
              <a:rPr lang="en-US" altLang="en-US" sz="1400">
                <a:solidFill>
                  <a:schemeClr val="tx1"/>
                </a:solidFill>
              </a:rPr>
              <a:pPr algn="r" eaLnBrk="1" hangingPunct="1">
                <a:buClrTx/>
                <a:buFontTx/>
                <a:buNone/>
              </a:pPr>
              <a:t>27</a:t>
            </a:fld>
            <a:endParaRPr lang="en-US" altLang="en-US" sz="1400" dirty="0">
              <a:solidFill>
                <a:schemeClr val="tx1"/>
              </a:solidFill>
            </a:endParaRPr>
          </a:p>
        </p:txBody>
      </p:sp>
      <p:sp>
        <p:nvSpPr>
          <p:cNvPr id="52226" name="Text Box 3"/>
          <p:cNvSpPr txBox="1">
            <a:spLocks noChangeArrowheads="1"/>
          </p:cNvSpPr>
          <p:nvPr/>
        </p:nvSpPr>
        <p:spPr bwMode="auto">
          <a:xfrm>
            <a:off x="1524000" y="0"/>
            <a:ext cx="6553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Surface Extraction</a:t>
            </a:r>
          </a:p>
        </p:txBody>
      </p:sp>
      <p:sp>
        <p:nvSpPr>
          <p:cNvPr id="52227" name="Text Box 4"/>
          <p:cNvSpPr txBox="1">
            <a:spLocks noChangeArrowheads="1"/>
          </p:cNvSpPr>
          <p:nvPr/>
        </p:nvSpPr>
        <p:spPr bwMode="auto">
          <a:xfrm>
            <a:off x="224367" y="1096434"/>
            <a:ext cx="78486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marL="219075" indent="-219075"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00"/>
              </a:spcBef>
              <a:buClrTx/>
              <a:buFont typeface="Times New Roman" panose="02020603050405020304" pitchFamily="18" charset="0"/>
              <a:buChar char="•"/>
            </a:pPr>
            <a:r>
              <a:rPr lang="en-US" altLang="en-US" sz="2800" dirty="0">
                <a:solidFill>
                  <a:srgbClr val="000000"/>
                </a:solidFill>
              </a:rPr>
              <a:t>Fit to </a:t>
            </a:r>
            <a:r>
              <a:rPr lang="en-US" altLang="en-US" sz="2800" dirty="0" err="1">
                <a:solidFill>
                  <a:srgbClr val="000000"/>
                </a:solidFill>
              </a:rPr>
              <a:t>filled.mgz</a:t>
            </a:r>
            <a:endParaRPr lang="en-US" altLang="en-US" sz="2800" dirty="0">
              <a:solidFill>
                <a:srgbClr val="000000"/>
              </a:solidFill>
            </a:endParaRPr>
          </a:p>
          <a:p>
            <a:pPr eaLnBrk="1" hangingPunct="1">
              <a:spcBef>
                <a:spcPts val="100"/>
              </a:spcBef>
              <a:buClrTx/>
              <a:buFont typeface="Times New Roman" panose="02020603050405020304" pitchFamily="18" charset="0"/>
              <a:buChar char="•"/>
            </a:pPr>
            <a:r>
              <a:rPr lang="en-US" altLang="en-US" sz="2800" dirty="0">
                <a:solidFill>
                  <a:srgbClr val="000000"/>
                </a:solidFill>
              </a:rPr>
              <a:t>1mm resolution</a:t>
            </a:r>
          </a:p>
          <a:p>
            <a:pPr eaLnBrk="1" hangingPunct="1">
              <a:spcBef>
                <a:spcPts val="100"/>
              </a:spcBef>
              <a:buClrTx/>
              <a:buFont typeface="Times New Roman" panose="02020603050405020304" pitchFamily="18" charset="0"/>
              <a:buChar char="•"/>
            </a:pPr>
            <a:r>
              <a:rPr lang="en-US" altLang="en-US" sz="2800" dirty="0">
                <a:solidFill>
                  <a:srgbClr val="000000"/>
                </a:solidFill>
              </a:rPr>
              <a:t>Rough, jagged</a:t>
            </a:r>
          </a:p>
          <a:p>
            <a:pPr eaLnBrk="1" hangingPunct="1">
              <a:spcBef>
                <a:spcPts val="100"/>
              </a:spcBef>
              <a:buClrTx/>
              <a:buFont typeface="Times New Roman" panose="02020603050405020304" pitchFamily="18" charset="0"/>
              <a:buChar char="•"/>
            </a:pPr>
            <a:r>
              <a:rPr lang="en-US" altLang="en-US" sz="2800" dirty="0">
                <a:solidFill>
                  <a:srgbClr val="000000"/>
                </a:solidFill>
              </a:rPr>
              <a:t>One for each hemisphere</a:t>
            </a:r>
          </a:p>
        </p:txBody>
      </p:sp>
      <p:sp>
        <p:nvSpPr>
          <p:cNvPr id="64516" name="Text Box 7"/>
          <p:cNvSpPr txBox="1">
            <a:spLocks noChangeArrowheads="1"/>
          </p:cNvSpPr>
          <p:nvPr/>
        </p:nvSpPr>
        <p:spPr bwMode="auto">
          <a:xfrm>
            <a:off x="5562600" y="2290849"/>
            <a:ext cx="1435306" cy="463846"/>
          </a:xfrm>
          <a:prstGeom prst="rect">
            <a:avLst/>
          </a:prstGeom>
          <a:ln>
            <a:noFill/>
          </a:ln>
        </p:spPr>
        <p:style>
          <a:lnRef idx="2">
            <a:schemeClr val="dk1"/>
          </a:lnRef>
          <a:fillRef idx="1">
            <a:schemeClr val="lt1"/>
          </a:fillRef>
          <a:effectRef idx="0">
            <a:schemeClr val="dk1"/>
          </a:effectRef>
          <a:fontRef idx="minor">
            <a:schemeClr val="dk1"/>
          </a:fontRef>
        </p:style>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err="1">
                <a:solidFill>
                  <a:srgbClr val="000000"/>
                </a:solidFill>
              </a:rPr>
              <a:t>filled.mgz</a:t>
            </a:r>
            <a:endParaRPr lang="en-US" dirty="0">
              <a:solidFill>
                <a:srgbClr val="000000"/>
              </a:solidFill>
            </a:endParaRPr>
          </a:p>
        </p:txBody>
      </p:sp>
      <p:sp>
        <p:nvSpPr>
          <p:cNvPr id="52229" name="Text Box 8"/>
          <p:cNvSpPr txBox="1">
            <a:spLocks noChangeArrowheads="1"/>
          </p:cNvSpPr>
          <p:nvPr/>
        </p:nvSpPr>
        <p:spPr bwMode="auto">
          <a:xfrm>
            <a:off x="190500" y="5240868"/>
            <a:ext cx="1736671"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err="1">
                <a:solidFill>
                  <a:srgbClr val="000000"/>
                </a:solidFill>
              </a:rPr>
              <a:t>lh.orig.nofix</a:t>
            </a:r>
            <a:endParaRPr lang="en-US" altLang="en-US" dirty="0">
              <a:solidFill>
                <a:srgbClr val="000000"/>
              </a:solidFill>
            </a:endParaRPr>
          </a:p>
          <a:p>
            <a:pPr eaLnBrk="1" hangingPunct="1">
              <a:buClrTx/>
              <a:buFontTx/>
              <a:buNone/>
            </a:pPr>
            <a:r>
              <a:rPr lang="en-US" altLang="en-US" dirty="0" err="1">
                <a:solidFill>
                  <a:srgbClr val="000000"/>
                </a:solidFill>
              </a:rPr>
              <a:t>rh.orig.nofix</a:t>
            </a:r>
            <a:endParaRPr lang="en-US" altLang="en-US" dirty="0">
              <a:solidFill>
                <a:srgbClr val="000000"/>
              </a:solidFill>
            </a:endParaRPr>
          </a:p>
        </p:txBody>
      </p:sp>
      <p:sp>
        <p:nvSpPr>
          <p:cNvPr id="52230" name="Text Box 9"/>
          <p:cNvSpPr txBox="1">
            <a:spLocks noChangeArrowheads="1"/>
          </p:cNvSpPr>
          <p:nvPr/>
        </p:nvSpPr>
        <p:spPr bwMode="auto">
          <a:xfrm>
            <a:off x="365125" y="4250268"/>
            <a:ext cx="661056"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a:solidFill>
                  <a:srgbClr val="FF0000"/>
                </a:solidFill>
              </a:rPr>
              <a:t>surf</a:t>
            </a:r>
          </a:p>
        </p:txBody>
      </p:sp>
      <p:sp>
        <p:nvSpPr>
          <p:cNvPr id="64519" name="Line 10"/>
          <p:cNvSpPr>
            <a:spLocks noChangeShapeType="1"/>
          </p:cNvSpPr>
          <p:nvPr/>
        </p:nvSpPr>
        <p:spPr bwMode="auto">
          <a:xfrm flipV="1">
            <a:off x="690563" y="4707468"/>
            <a:ext cx="3175" cy="6921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64520" name="Line 11"/>
          <p:cNvSpPr>
            <a:spLocks noChangeShapeType="1"/>
          </p:cNvSpPr>
          <p:nvPr/>
        </p:nvSpPr>
        <p:spPr bwMode="auto">
          <a:xfrm flipH="1" flipV="1">
            <a:off x="679450" y="3869268"/>
            <a:ext cx="3175" cy="5397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7" name="Text Box 12"/>
          <p:cNvSpPr txBox="1">
            <a:spLocks noChangeArrowheads="1"/>
          </p:cNvSpPr>
          <p:nvPr/>
        </p:nvSpPr>
        <p:spPr bwMode="auto">
          <a:xfrm>
            <a:off x="365125" y="3412068"/>
            <a:ext cx="668338"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pic>
        <p:nvPicPr>
          <p:cNvPr id="5223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886200"/>
            <a:ext cx="3467100" cy="203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2242"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3886200"/>
            <a:ext cx="3467100" cy="203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52243" name="Rectangle 19"/>
          <p:cNvSpPr>
            <a:spLocks noChangeArrowheads="1"/>
          </p:cNvSpPr>
          <p:nvPr/>
        </p:nvSpPr>
        <p:spPr bwMode="auto">
          <a:xfrm>
            <a:off x="3276600" y="5791200"/>
            <a:ext cx="172194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dirty="0" err="1">
                <a:solidFill>
                  <a:srgbClr val="000000"/>
                </a:solidFill>
              </a:rPr>
              <a:t>lh.orig.nofix</a:t>
            </a:r>
            <a:endParaRPr lang="en-US" altLang="en-US" dirty="0">
              <a:solidFill>
                <a:srgbClr val="000000"/>
              </a:solidFill>
            </a:endParaRPr>
          </a:p>
        </p:txBody>
      </p:sp>
      <p:sp>
        <p:nvSpPr>
          <p:cNvPr id="52244" name="Rectangle 20"/>
          <p:cNvSpPr>
            <a:spLocks noChangeArrowheads="1"/>
          </p:cNvSpPr>
          <p:nvPr/>
        </p:nvSpPr>
        <p:spPr bwMode="auto">
          <a:xfrm>
            <a:off x="6403319" y="5843213"/>
            <a:ext cx="173957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dirty="0" err="1">
                <a:solidFill>
                  <a:srgbClr val="000000"/>
                </a:solidFill>
              </a:rPr>
              <a:t>rh.orig.nofix</a:t>
            </a:r>
            <a:endParaRPr lang="en-US" altLang="en-US" dirty="0">
              <a:solidFill>
                <a:srgbClr val="000000"/>
              </a:solidFill>
            </a:endParaRPr>
          </a:p>
        </p:txBody>
      </p:sp>
      <p:pic>
        <p:nvPicPr>
          <p:cNvPr id="3" name="Picture 2">
            <a:extLst>
              <a:ext uri="{FF2B5EF4-FFF2-40B4-BE49-F238E27FC236}">
                <a16:creationId xmlns:a16="http://schemas.microsoft.com/office/drawing/2014/main" id="{2E8F7E75-6B67-BE8F-B4F1-A9A5EE594CA3}"/>
              </a:ext>
            </a:extLst>
          </p:cNvPr>
          <p:cNvPicPr>
            <a:picLocks noChangeAspect="1"/>
          </p:cNvPicPr>
          <p:nvPr/>
        </p:nvPicPr>
        <p:blipFill rotWithShape="1">
          <a:blip r:embed="rId5"/>
          <a:srcRect l="24351" r="28544" b="6204"/>
          <a:stretch/>
        </p:blipFill>
        <p:spPr>
          <a:xfrm>
            <a:off x="7446476" y="1965060"/>
            <a:ext cx="1257215" cy="1695715"/>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7290C309-2638-87DE-8848-1EA819A266DB}"/>
              </a:ext>
            </a:extLst>
          </p:cNvPr>
          <p:cNvPicPr>
            <a:picLocks noChangeAspect="1"/>
          </p:cNvPicPr>
          <p:nvPr/>
        </p:nvPicPr>
        <p:blipFill rotWithShape="1">
          <a:blip r:embed="rId6"/>
          <a:srcRect l="24945" t="23044" r="27290" b="23844"/>
          <a:stretch/>
        </p:blipFill>
        <p:spPr>
          <a:xfrm>
            <a:off x="7435562" y="991527"/>
            <a:ext cx="1274810" cy="960208"/>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6D6071DF-DA41-414D-86A6-403936D918F1}"/>
              </a:ext>
            </a:extLst>
          </p:cNvPr>
          <p:cNvPicPr>
            <a:picLocks noChangeAspect="1"/>
          </p:cNvPicPr>
          <p:nvPr/>
        </p:nvPicPr>
        <p:blipFill rotWithShape="1">
          <a:blip r:embed="rId7"/>
          <a:srcRect l="20787" t="21898" r="21261" b="28102"/>
          <a:stretch/>
        </p:blipFill>
        <p:spPr>
          <a:xfrm>
            <a:off x="5888855" y="1002179"/>
            <a:ext cx="1546707" cy="903942"/>
          </a:xfrm>
          <a:prstGeom prst="rect">
            <a:avLst/>
          </a:prstGeom>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9BC2E0D0-FB2F-43AE-8D4F-DFB45AD7CFDA}" type="slidenum">
              <a:rPr lang="en-US" altLang="en-US" sz="1400">
                <a:solidFill>
                  <a:schemeClr val="tx1"/>
                </a:solidFill>
              </a:rPr>
              <a:pPr algn="r" eaLnBrk="1" hangingPunct="1">
                <a:buClrTx/>
                <a:buFontTx/>
                <a:buNone/>
              </a:pPr>
              <a:t>28</a:t>
            </a:fld>
            <a:endParaRPr lang="en-US" altLang="en-US" sz="1400" dirty="0">
              <a:solidFill>
                <a:schemeClr val="tx1"/>
              </a:solidFill>
            </a:endParaRPr>
          </a:p>
        </p:txBody>
      </p:sp>
      <p:sp>
        <p:nvSpPr>
          <p:cNvPr id="54274" name="Text Box 2"/>
          <p:cNvSpPr txBox="1">
            <a:spLocks noChangeArrowheads="1"/>
          </p:cNvSpPr>
          <p:nvPr/>
        </p:nvSpPr>
        <p:spPr bwMode="auto">
          <a:xfrm>
            <a:off x="457200" y="-76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Surface Model</a:t>
            </a:r>
          </a:p>
        </p:txBody>
      </p:sp>
      <p:pic>
        <p:nvPicPr>
          <p:cNvPr id="542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743200"/>
            <a:ext cx="37211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nvGrpSpPr>
          <p:cNvPr id="54276" name="Group 4"/>
          <p:cNvGrpSpPr>
            <a:grpSpLocks/>
          </p:cNvGrpSpPr>
          <p:nvPr/>
        </p:nvGrpSpPr>
        <p:grpSpPr bwMode="auto">
          <a:xfrm>
            <a:off x="1143000" y="914400"/>
            <a:ext cx="3729038" cy="2586038"/>
            <a:chOff x="720" y="576"/>
            <a:chExt cx="2349" cy="1629"/>
          </a:xfrm>
        </p:grpSpPr>
        <p:pic>
          <p:nvPicPr>
            <p:cNvPr id="5427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 y="576"/>
              <a:ext cx="2349" cy="16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54279" name="Rectangle 6"/>
            <p:cNvSpPr>
              <a:spLocks noChangeArrowheads="1"/>
            </p:cNvSpPr>
            <p:nvPr/>
          </p:nvSpPr>
          <p:spPr bwMode="auto">
            <a:xfrm>
              <a:off x="2680" y="1644"/>
              <a:ext cx="333" cy="374"/>
            </a:xfrm>
            <a:prstGeom prst="rect">
              <a:avLst/>
            </a:prstGeom>
            <a:noFill/>
            <a:ln w="38160">
              <a:solidFill>
                <a:srgbClr val="FFCC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grpSp>
      <p:sp>
        <p:nvSpPr>
          <p:cNvPr id="54277" name="Rectangle 7"/>
          <p:cNvSpPr>
            <a:spLocks noChangeArrowheads="1"/>
          </p:cNvSpPr>
          <p:nvPr/>
        </p:nvSpPr>
        <p:spPr bwMode="auto">
          <a:xfrm>
            <a:off x="609600" y="3562350"/>
            <a:ext cx="37338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550"/>
              </a:spcBef>
              <a:buClrTx/>
              <a:buFont typeface="Times New Roman" panose="02020603050405020304" pitchFamily="18" charset="0"/>
              <a:buChar char="•"/>
            </a:pPr>
            <a:r>
              <a:rPr lang="en-US" altLang="en-US" sz="2200">
                <a:solidFill>
                  <a:srgbClr val="000000"/>
                </a:solidFill>
              </a:rPr>
              <a:t>Mesh (“Finite Element”)</a:t>
            </a:r>
          </a:p>
          <a:p>
            <a:pPr eaLnBrk="1" hangingPunct="1">
              <a:spcBef>
                <a:spcPts val="550"/>
              </a:spcBef>
              <a:buClrTx/>
              <a:buFont typeface="Times New Roman" panose="02020603050405020304" pitchFamily="18" charset="0"/>
              <a:buChar char="•"/>
            </a:pPr>
            <a:r>
              <a:rPr lang="en-US" altLang="en-US" sz="2200">
                <a:solidFill>
                  <a:srgbClr val="000000"/>
                </a:solidFill>
              </a:rPr>
              <a:t>Vertex = point of triangles</a:t>
            </a:r>
          </a:p>
          <a:p>
            <a:pPr eaLnBrk="1" hangingPunct="1">
              <a:spcBef>
                <a:spcPts val="550"/>
              </a:spcBef>
              <a:buClrTx/>
              <a:buFont typeface="Times New Roman" panose="02020603050405020304" pitchFamily="18" charset="0"/>
              <a:buChar char="•"/>
            </a:pPr>
            <a:r>
              <a:rPr lang="en-US" altLang="en-US" sz="2200">
                <a:solidFill>
                  <a:srgbClr val="000000"/>
                </a:solidFill>
              </a:rPr>
              <a:t>Neighborhood</a:t>
            </a:r>
          </a:p>
          <a:p>
            <a:pPr eaLnBrk="1" hangingPunct="1">
              <a:spcBef>
                <a:spcPts val="550"/>
              </a:spcBef>
              <a:buClrTx/>
              <a:buFont typeface="Times New Roman" panose="02020603050405020304" pitchFamily="18" charset="0"/>
              <a:buChar char="•"/>
            </a:pPr>
            <a:r>
              <a:rPr lang="en-US" altLang="en-US" sz="2200">
                <a:solidFill>
                  <a:srgbClr val="000000"/>
                </a:solidFill>
              </a:rPr>
              <a:t>XYZ at each vertex</a:t>
            </a:r>
          </a:p>
          <a:p>
            <a:pPr eaLnBrk="1" hangingPunct="1">
              <a:spcBef>
                <a:spcPts val="550"/>
              </a:spcBef>
              <a:buClrTx/>
              <a:buFont typeface="Times New Roman" panose="02020603050405020304" pitchFamily="18" charset="0"/>
              <a:buChar char="•"/>
            </a:pPr>
            <a:r>
              <a:rPr lang="en-US" altLang="en-US" sz="2200">
                <a:solidFill>
                  <a:srgbClr val="000000"/>
                </a:solidFill>
              </a:rPr>
              <a:t>Triangles/Faces ~ 300,000</a:t>
            </a:r>
          </a:p>
          <a:p>
            <a:pPr eaLnBrk="1" hangingPunct="1">
              <a:spcBef>
                <a:spcPts val="550"/>
              </a:spcBef>
              <a:buClrTx/>
              <a:buFont typeface="Times New Roman" panose="02020603050405020304" pitchFamily="18" charset="0"/>
              <a:buChar char="•"/>
            </a:pPr>
            <a:r>
              <a:rPr lang="en-US" altLang="en-US" sz="2200">
                <a:solidFill>
                  <a:srgbClr val="000000"/>
                </a:solidFill>
              </a:rPr>
              <a:t>Vertices ~ 140,000</a:t>
            </a:r>
          </a:p>
          <a:p>
            <a:pPr eaLnBrk="1" hangingPunct="1">
              <a:spcBef>
                <a:spcPts val="550"/>
              </a:spcBef>
              <a:buClrTx/>
              <a:buFont typeface="Times New Roman" panose="02020603050405020304" pitchFamily="18" charset="0"/>
              <a:buChar char="•"/>
            </a:pPr>
            <a:r>
              <a:rPr lang="en-US" altLang="en-US" sz="2200">
                <a:solidFill>
                  <a:srgbClr val="000000"/>
                </a:solidFill>
              </a:rPr>
              <a:t>Area, Distance</a:t>
            </a:r>
          </a:p>
          <a:p>
            <a:pPr eaLnBrk="1" hangingPunct="1">
              <a:spcBef>
                <a:spcPts val="550"/>
              </a:spcBef>
              <a:buClrTx/>
              <a:buFont typeface="Times New Roman" panose="02020603050405020304" pitchFamily="18" charset="0"/>
              <a:buChar char="•"/>
            </a:pPr>
            <a:r>
              <a:rPr lang="en-US" altLang="en-US" sz="2200">
                <a:solidFill>
                  <a:srgbClr val="000000"/>
                </a:solidFill>
              </a:rPr>
              <a:t>Curvature, Thickness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FF65958A-5327-4DE6-B715-4B9C4F052796}" type="slidenum">
              <a:rPr lang="en-US" altLang="en-US" sz="1400">
                <a:solidFill>
                  <a:schemeClr val="tx1"/>
                </a:solidFill>
              </a:rPr>
              <a:pPr algn="r" eaLnBrk="1" hangingPunct="1">
                <a:buClrTx/>
                <a:buFontTx/>
                <a:buNone/>
              </a:pPr>
              <a:t>29</a:t>
            </a:fld>
            <a:endParaRPr lang="en-US" altLang="en-US" sz="1400" dirty="0">
              <a:solidFill>
                <a:schemeClr val="tx1"/>
              </a:solidFill>
            </a:endParaRPr>
          </a:p>
        </p:txBody>
      </p:sp>
      <p:sp>
        <p:nvSpPr>
          <p:cNvPr id="56322" name="Text Box 3"/>
          <p:cNvSpPr txBox="1">
            <a:spLocks noChangeArrowheads="1"/>
          </p:cNvSpPr>
          <p:nvPr/>
        </p:nvSpPr>
        <p:spPr bwMode="auto">
          <a:xfrm>
            <a:off x="457200" y="-76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Volume vs Surface Model</a:t>
            </a:r>
          </a:p>
        </p:txBody>
      </p:sp>
      <p:pic>
        <p:nvPicPr>
          <p:cNvPr id="563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914400"/>
            <a:ext cx="2581275"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nvGrpSpPr>
          <p:cNvPr id="56324" name="Group 40"/>
          <p:cNvGrpSpPr>
            <a:grpSpLocks/>
          </p:cNvGrpSpPr>
          <p:nvPr/>
        </p:nvGrpSpPr>
        <p:grpSpPr bwMode="auto">
          <a:xfrm>
            <a:off x="1066800" y="838200"/>
            <a:ext cx="2667000" cy="2438400"/>
            <a:chOff x="2736" y="576"/>
            <a:chExt cx="1680" cy="1536"/>
          </a:xfrm>
        </p:grpSpPr>
        <p:pic>
          <p:nvPicPr>
            <p:cNvPr id="56332" name="Picture 9"/>
            <p:cNvPicPr>
              <a:picLocks noChangeAspect="1" noChangeArrowheads="1"/>
            </p:cNvPicPr>
            <p:nvPr/>
          </p:nvPicPr>
          <p:blipFill>
            <a:blip r:embed="rId4">
              <a:extLst>
                <a:ext uri="{28A0092B-C50C-407E-A947-70E740481C1C}">
                  <a14:useLocalDpi xmlns:a14="http://schemas.microsoft.com/office/drawing/2010/main" val="0"/>
                </a:ext>
              </a:extLst>
            </a:blip>
            <a:srcRect l="19231" t="17902" r="19231" b="29425"/>
            <a:stretch>
              <a:fillRect/>
            </a:stretch>
          </p:blipFill>
          <p:spPr bwMode="auto">
            <a:xfrm>
              <a:off x="2736" y="576"/>
              <a:ext cx="1680" cy="14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nvGrpSpPr>
            <p:cNvPr id="56333" name="Group 39"/>
            <p:cNvGrpSpPr>
              <a:grpSpLocks/>
            </p:cNvGrpSpPr>
            <p:nvPr/>
          </p:nvGrpSpPr>
          <p:grpSpPr bwMode="auto">
            <a:xfrm>
              <a:off x="2880" y="720"/>
              <a:ext cx="1392" cy="1392"/>
              <a:chOff x="3408" y="2448"/>
              <a:chExt cx="1392" cy="1392"/>
            </a:xfrm>
          </p:grpSpPr>
          <p:grpSp>
            <p:nvGrpSpPr>
              <p:cNvPr id="56334" name="Group 24"/>
              <p:cNvGrpSpPr>
                <a:grpSpLocks/>
              </p:cNvGrpSpPr>
              <p:nvPr/>
            </p:nvGrpSpPr>
            <p:grpSpPr bwMode="auto">
              <a:xfrm>
                <a:off x="3504" y="2448"/>
                <a:ext cx="1152" cy="1392"/>
                <a:chOff x="2640" y="576"/>
                <a:chExt cx="1152" cy="1392"/>
              </a:xfrm>
            </p:grpSpPr>
            <p:sp>
              <p:nvSpPr>
                <p:cNvPr id="56349" name="Line 11"/>
                <p:cNvSpPr>
                  <a:spLocks noChangeShapeType="1"/>
                </p:cNvSpPr>
                <p:nvPr/>
              </p:nvSpPr>
              <p:spPr bwMode="auto">
                <a:xfrm>
                  <a:off x="2640"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50" name="Line 12"/>
                <p:cNvSpPr>
                  <a:spLocks noChangeShapeType="1"/>
                </p:cNvSpPr>
                <p:nvPr/>
              </p:nvSpPr>
              <p:spPr bwMode="auto">
                <a:xfrm>
                  <a:off x="2736"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51" name="Line 13"/>
                <p:cNvSpPr>
                  <a:spLocks noChangeShapeType="1"/>
                </p:cNvSpPr>
                <p:nvPr/>
              </p:nvSpPr>
              <p:spPr bwMode="auto">
                <a:xfrm>
                  <a:off x="2832"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52" name="Line 14"/>
                <p:cNvSpPr>
                  <a:spLocks noChangeShapeType="1"/>
                </p:cNvSpPr>
                <p:nvPr/>
              </p:nvSpPr>
              <p:spPr bwMode="auto">
                <a:xfrm>
                  <a:off x="2928"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53" name="Line 15"/>
                <p:cNvSpPr>
                  <a:spLocks noChangeShapeType="1"/>
                </p:cNvSpPr>
                <p:nvPr/>
              </p:nvSpPr>
              <p:spPr bwMode="auto">
                <a:xfrm>
                  <a:off x="3024"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54" name="Line 16"/>
                <p:cNvSpPr>
                  <a:spLocks noChangeShapeType="1"/>
                </p:cNvSpPr>
                <p:nvPr/>
              </p:nvSpPr>
              <p:spPr bwMode="auto">
                <a:xfrm>
                  <a:off x="3120"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55" name="Line 17"/>
                <p:cNvSpPr>
                  <a:spLocks noChangeShapeType="1"/>
                </p:cNvSpPr>
                <p:nvPr/>
              </p:nvSpPr>
              <p:spPr bwMode="auto">
                <a:xfrm>
                  <a:off x="3216"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56" name="Line 18"/>
                <p:cNvSpPr>
                  <a:spLocks noChangeShapeType="1"/>
                </p:cNvSpPr>
                <p:nvPr/>
              </p:nvSpPr>
              <p:spPr bwMode="auto">
                <a:xfrm>
                  <a:off x="3312"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57" name="Line 19"/>
                <p:cNvSpPr>
                  <a:spLocks noChangeShapeType="1"/>
                </p:cNvSpPr>
                <p:nvPr/>
              </p:nvSpPr>
              <p:spPr bwMode="auto">
                <a:xfrm>
                  <a:off x="3408"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58" name="Line 20"/>
                <p:cNvSpPr>
                  <a:spLocks noChangeShapeType="1"/>
                </p:cNvSpPr>
                <p:nvPr/>
              </p:nvSpPr>
              <p:spPr bwMode="auto">
                <a:xfrm>
                  <a:off x="3504"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59" name="Line 21"/>
                <p:cNvSpPr>
                  <a:spLocks noChangeShapeType="1"/>
                </p:cNvSpPr>
                <p:nvPr/>
              </p:nvSpPr>
              <p:spPr bwMode="auto">
                <a:xfrm>
                  <a:off x="3600"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60" name="Line 22"/>
                <p:cNvSpPr>
                  <a:spLocks noChangeShapeType="1"/>
                </p:cNvSpPr>
                <p:nvPr/>
              </p:nvSpPr>
              <p:spPr bwMode="auto">
                <a:xfrm>
                  <a:off x="3696"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61" name="Line 23"/>
                <p:cNvSpPr>
                  <a:spLocks noChangeShapeType="1"/>
                </p:cNvSpPr>
                <p:nvPr/>
              </p:nvSpPr>
              <p:spPr bwMode="auto">
                <a:xfrm>
                  <a:off x="3792"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6335" name="Group 25"/>
              <p:cNvGrpSpPr>
                <a:grpSpLocks/>
              </p:cNvGrpSpPr>
              <p:nvPr/>
            </p:nvGrpSpPr>
            <p:grpSpPr bwMode="auto">
              <a:xfrm rot="5400000">
                <a:off x="3528" y="2376"/>
                <a:ext cx="1152" cy="1392"/>
                <a:chOff x="2640" y="576"/>
                <a:chExt cx="1152" cy="1392"/>
              </a:xfrm>
            </p:grpSpPr>
            <p:sp>
              <p:nvSpPr>
                <p:cNvPr id="56336" name="Line 26"/>
                <p:cNvSpPr>
                  <a:spLocks noChangeShapeType="1"/>
                </p:cNvSpPr>
                <p:nvPr/>
              </p:nvSpPr>
              <p:spPr bwMode="auto">
                <a:xfrm>
                  <a:off x="2640"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37" name="Line 27"/>
                <p:cNvSpPr>
                  <a:spLocks noChangeShapeType="1"/>
                </p:cNvSpPr>
                <p:nvPr/>
              </p:nvSpPr>
              <p:spPr bwMode="auto">
                <a:xfrm>
                  <a:off x="2736"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38" name="Line 28"/>
                <p:cNvSpPr>
                  <a:spLocks noChangeShapeType="1"/>
                </p:cNvSpPr>
                <p:nvPr/>
              </p:nvSpPr>
              <p:spPr bwMode="auto">
                <a:xfrm>
                  <a:off x="2832"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39" name="Line 29"/>
                <p:cNvSpPr>
                  <a:spLocks noChangeShapeType="1"/>
                </p:cNvSpPr>
                <p:nvPr/>
              </p:nvSpPr>
              <p:spPr bwMode="auto">
                <a:xfrm>
                  <a:off x="2928"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40" name="Line 30"/>
                <p:cNvSpPr>
                  <a:spLocks noChangeShapeType="1"/>
                </p:cNvSpPr>
                <p:nvPr/>
              </p:nvSpPr>
              <p:spPr bwMode="auto">
                <a:xfrm>
                  <a:off x="3024"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41" name="Line 31"/>
                <p:cNvSpPr>
                  <a:spLocks noChangeShapeType="1"/>
                </p:cNvSpPr>
                <p:nvPr/>
              </p:nvSpPr>
              <p:spPr bwMode="auto">
                <a:xfrm>
                  <a:off x="3120"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42" name="Line 32"/>
                <p:cNvSpPr>
                  <a:spLocks noChangeShapeType="1"/>
                </p:cNvSpPr>
                <p:nvPr/>
              </p:nvSpPr>
              <p:spPr bwMode="auto">
                <a:xfrm>
                  <a:off x="3216"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43" name="Line 33"/>
                <p:cNvSpPr>
                  <a:spLocks noChangeShapeType="1"/>
                </p:cNvSpPr>
                <p:nvPr/>
              </p:nvSpPr>
              <p:spPr bwMode="auto">
                <a:xfrm>
                  <a:off x="3312"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44" name="Line 34"/>
                <p:cNvSpPr>
                  <a:spLocks noChangeShapeType="1"/>
                </p:cNvSpPr>
                <p:nvPr/>
              </p:nvSpPr>
              <p:spPr bwMode="auto">
                <a:xfrm>
                  <a:off x="3408"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45" name="Line 35"/>
                <p:cNvSpPr>
                  <a:spLocks noChangeShapeType="1"/>
                </p:cNvSpPr>
                <p:nvPr/>
              </p:nvSpPr>
              <p:spPr bwMode="auto">
                <a:xfrm>
                  <a:off x="3504"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46" name="Line 36"/>
                <p:cNvSpPr>
                  <a:spLocks noChangeShapeType="1"/>
                </p:cNvSpPr>
                <p:nvPr/>
              </p:nvSpPr>
              <p:spPr bwMode="auto">
                <a:xfrm>
                  <a:off x="3600"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47" name="Line 37"/>
                <p:cNvSpPr>
                  <a:spLocks noChangeShapeType="1"/>
                </p:cNvSpPr>
                <p:nvPr/>
              </p:nvSpPr>
              <p:spPr bwMode="auto">
                <a:xfrm>
                  <a:off x="3696"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48" name="Line 38"/>
                <p:cNvSpPr>
                  <a:spLocks noChangeShapeType="1"/>
                </p:cNvSpPr>
                <p:nvPr/>
              </p:nvSpPr>
              <p:spPr bwMode="auto">
                <a:xfrm flipH="1">
                  <a:off x="3792" y="576"/>
                  <a:ext cx="0" cy="13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grpSp>
      <p:sp>
        <p:nvSpPr>
          <p:cNvPr id="68613" name="Rectangle 44"/>
          <p:cNvSpPr>
            <a:spLocks noChangeArrowheads="1"/>
          </p:cNvSpPr>
          <p:nvPr/>
        </p:nvSpPr>
        <p:spPr bwMode="auto">
          <a:xfrm>
            <a:off x="609600" y="3352800"/>
            <a:ext cx="37338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a:buClrTx/>
              <a:buFont typeface="Times New Roman" charset="0"/>
              <a:buNone/>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Volume</a:t>
            </a:r>
          </a:p>
          <a:p>
            <a:pPr marL="336550" indent="-336550">
              <a:buClrTx/>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uniform grid</a:t>
            </a:r>
          </a:p>
          <a:p>
            <a:pPr marL="336550" indent="-336550">
              <a:buClrTx/>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voxel is an intersection of grid lines</a:t>
            </a:r>
          </a:p>
          <a:p>
            <a:pPr marL="336550" indent="-336550">
              <a:buClrTx/>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columns, rows, slices</a:t>
            </a:r>
          </a:p>
          <a:p>
            <a:pPr marL="336550" indent="-336550">
              <a:buClrTx/>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voxel size/distance</a:t>
            </a:r>
          </a:p>
          <a:p>
            <a:pPr marL="336550" indent="-336550">
              <a:buClrTx/>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voxel assigned a value</a:t>
            </a:r>
          </a:p>
          <a:p>
            <a:pPr marL="336550" indent="-336550">
              <a:buClrTx/>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XYZ</a:t>
            </a:r>
          </a:p>
        </p:txBody>
      </p:sp>
      <p:sp>
        <p:nvSpPr>
          <p:cNvPr id="68614" name="Rectangle 45"/>
          <p:cNvSpPr>
            <a:spLocks noChangeArrowheads="1"/>
          </p:cNvSpPr>
          <p:nvPr/>
        </p:nvSpPr>
        <p:spPr bwMode="auto">
          <a:xfrm>
            <a:off x="4724400" y="3352800"/>
            <a:ext cx="42672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a:buClr>
                <a:schemeClr val="tx1"/>
              </a:buClr>
              <a:buFont typeface="Times New Roman" charset="0"/>
              <a:buNone/>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Surface</a:t>
            </a:r>
          </a:p>
          <a:p>
            <a:pPr marL="336550" indent="-336550">
              <a:buClr>
                <a:schemeClr val="tx1"/>
              </a:buClr>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NON-uniform grid</a:t>
            </a:r>
          </a:p>
          <a:p>
            <a:pPr marL="336550" indent="-336550">
              <a:buClr>
                <a:schemeClr val="tx1"/>
              </a:buClr>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vertex is an intersection of triangles</a:t>
            </a:r>
          </a:p>
          <a:p>
            <a:pPr marL="336550" indent="-336550">
              <a:buClr>
                <a:schemeClr val="tx1"/>
              </a:buClr>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each vertex has an index</a:t>
            </a:r>
          </a:p>
          <a:p>
            <a:pPr marL="336550" indent="-336550">
              <a:buClr>
                <a:schemeClr val="tx1"/>
              </a:buClr>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distance between vertices ~1mm</a:t>
            </a:r>
          </a:p>
          <a:p>
            <a:pPr marL="336550" indent="-336550">
              <a:buClr>
                <a:schemeClr val="tx1"/>
              </a:buClr>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dirty="0">
                <a:solidFill>
                  <a:srgbClr val="000000"/>
                </a:solidFill>
                <a:latin typeface="Times New Roman" charset="0"/>
                <a:ea typeface="MS PGothic" charset="0"/>
                <a:cs typeface="MS PGothic" charset="0"/>
              </a:rPr>
              <a:t>vertex assigned a value</a:t>
            </a:r>
          </a:p>
          <a:p>
            <a:pPr marL="336550" indent="-336550">
              <a:buClr>
                <a:schemeClr val="tx1"/>
              </a:buClr>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dirty="0">
                <a:solidFill>
                  <a:srgbClr val="000000"/>
                </a:solidFill>
                <a:latin typeface="Times New Roman" charset="0"/>
                <a:ea typeface="MS PGothic" charset="0"/>
                <a:cs typeface="MS PGothic" charset="0"/>
              </a:rPr>
              <a:t>XYZ</a:t>
            </a:r>
          </a:p>
        </p:txBody>
      </p:sp>
      <p:sp>
        <p:nvSpPr>
          <p:cNvPr id="56327" name="Rectangle 46" descr="Large grid"/>
          <p:cNvSpPr>
            <a:spLocks noChangeArrowheads="1"/>
          </p:cNvSpPr>
          <p:nvPr/>
        </p:nvSpPr>
        <p:spPr bwMode="auto">
          <a:xfrm>
            <a:off x="1981200" y="6477000"/>
            <a:ext cx="6781800" cy="76200"/>
          </a:xfrm>
          <a:prstGeom prst="rect">
            <a:avLst/>
          </a:prstGeom>
          <a:pattFill prst="lgGrid">
            <a:fgClr>
              <a:srgbClr val="00B8FF"/>
            </a:fgClr>
            <a:bgClr>
              <a:srgbClr val="000000"/>
            </a:bgClr>
          </a:pattFill>
          <a:ln w="9525">
            <a:solidFill>
              <a:schemeClr val="tx1"/>
            </a:solidFill>
            <a:miter lim="800000"/>
            <a:headEnd/>
            <a:tailEnd/>
          </a:ln>
        </p:spPr>
        <p:txBody>
          <a:bodyPr wrap="none" anchor="ctr"/>
          <a:lstStyle/>
          <a:p>
            <a:endParaRPr lang="en-US" altLang="en-US"/>
          </a:p>
        </p:txBody>
      </p:sp>
      <p:sp>
        <p:nvSpPr>
          <p:cNvPr id="68616" name="Line 47"/>
          <p:cNvSpPr>
            <a:spLocks noChangeShapeType="1"/>
          </p:cNvSpPr>
          <p:nvPr/>
        </p:nvSpPr>
        <p:spPr bwMode="auto">
          <a:xfrm>
            <a:off x="1981200" y="6650831"/>
            <a:ext cx="6781800" cy="0"/>
          </a:xfrm>
          <a:prstGeom prst="line">
            <a:avLst/>
          </a:prstGeom>
          <a:ln>
            <a:headEnd type="triangle" w="med" len="me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6331" name="Text Box 48"/>
          <p:cNvSpPr txBox="1">
            <a:spLocks noChangeArrowheads="1"/>
          </p:cNvSpPr>
          <p:nvPr/>
        </p:nvSpPr>
        <p:spPr bwMode="auto">
          <a:xfrm>
            <a:off x="3733800" y="6096000"/>
            <a:ext cx="44688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a:solidFill>
                  <a:srgbClr val="000000"/>
                </a:solidFill>
              </a:rPr>
              <a:t>Vector of vertex values (~140,000)</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51CC4FC-065B-49D6-8964-9BCF5F4382F8}" type="slidenum">
              <a:rPr lang="en-US" altLang="en-US" sz="1400">
                <a:solidFill>
                  <a:schemeClr val="tx1"/>
                </a:solidFill>
              </a:rPr>
              <a:pPr algn="r" eaLnBrk="1" hangingPunct="1">
                <a:buClrTx/>
                <a:buFontTx/>
                <a:buNone/>
              </a:pPr>
              <a:t>3</a:t>
            </a:fld>
            <a:endParaRPr lang="en-US" altLang="en-US" sz="1400" dirty="0">
              <a:solidFill>
                <a:schemeClr val="tx1"/>
              </a:solidFill>
            </a:endParaRPr>
          </a:p>
        </p:txBody>
      </p:sp>
      <p:sp>
        <p:nvSpPr>
          <p:cNvPr id="7170" name="Text Box 3"/>
          <p:cNvSpPr txBox="1">
            <a:spLocks noChangeArrowheads="1"/>
          </p:cNvSpPr>
          <p:nvPr/>
        </p:nvSpPr>
        <p:spPr bwMode="auto">
          <a:xfrm>
            <a:off x="711200" y="-1524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 Input: T1 Weighted Image</a:t>
            </a:r>
          </a:p>
        </p:txBody>
      </p:sp>
      <p:pic>
        <p:nvPicPr>
          <p:cNvPr id="7171" name="Picture 5"/>
          <p:cNvPicPr>
            <a:picLocks noChangeAspect="1" noChangeArrowheads="1"/>
          </p:cNvPicPr>
          <p:nvPr/>
        </p:nvPicPr>
        <p:blipFill>
          <a:blip r:embed="rId3">
            <a:extLst>
              <a:ext uri="{28A0092B-C50C-407E-A947-70E740481C1C}">
                <a14:useLocalDpi xmlns:a14="http://schemas.microsoft.com/office/drawing/2010/main" val="0"/>
              </a:ext>
            </a:extLst>
          </a:blip>
          <a:srcRect l="10947" b="22580"/>
          <a:stretch>
            <a:fillRect/>
          </a:stretch>
        </p:blipFill>
        <p:spPr bwMode="auto">
          <a:xfrm>
            <a:off x="6019800" y="1905000"/>
            <a:ext cx="22860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172" name="Rectangle 6"/>
          <p:cNvSpPr>
            <a:spLocks noChangeArrowheads="1"/>
          </p:cNvSpPr>
          <p:nvPr/>
        </p:nvSpPr>
        <p:spPr bwMode="auto">
          <a:xfrm>
            <a:off x="228600" y="1143000"/>
            <a:ext cx="7696200" cy="4157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Char char="•"/>
            </a:pPr>
            <a:r>
              <a:rPr lang="en-US" altLang="en-US" dirty="0">
                <a:solidFill>
                  <a:srgbClr val="000000"/>
                </a:solidFill>
              </a:rPr>
              <a:t> T1 Contrast: white matter brighter than gray matter</a:t>
            </a:r>
          </a:p>
          <a:p>
            <a:pPr eaLnBrk="1" hangingPunct="1">
              <a:buClrTx/>
              <a:buFontTx/>
              <a:buChar char="•"/>
            </a:pPr>
            <a:r>
              <a:rPr lang="en-US" altLang="en-US" dirty="0">
                <a:solidFill>
                  <a:srgbClr val="000000"/>
                </a:solidFill>
              </a:rPr>
              <a:t> ~1mm</a:t>
            </a:r>
            <a:r>
              <a:rPr lang="en-US" altLang="en-US" baseline="30000" dirty="0">
                <a:solidFill>
                  <a:srgbClr val="000000"/>
                </a:solidFill>
              </a:rPr>
              <a:t>3 </a:t>
            </a:r>
            <a:r>
              <a:rPr lang="en-US" altLang="en-US" dirty="0">
                <a:solidFill>
                  <a:srgbClr val="000000"/>
                </a:solidFill>
              </a:rPr>
              <a:t>(no more than 1.5mm)</a:t>
            </a:r>
          </a:p>
          <a:p>
            <a:pPr eaLnBrk="1" hangingPunct="1">
              <a:buClrTx/>
              <a:buFontTx/>
              <a:buChar char="•"/>
            </a:pPr>
            <a:r>
              <a:rPr lang="en-US" altLang="en-US" dirty="0">
                <a:solidFill>
                  <a:srgbClr val="000000"/>
                </a:solidFill>
              </a:rPr>
              <a:t> Higher resolution may be worse!</a:t>
            </a:r>
          </a:p>
          <a:p>
            <a:pPr eaLnBrk="1" hangingPunct="1">
              <a:buClrTx/>
              <a:buFontTx/>
              <a:buChar char="•"/>
            </a:pPr>
            <a:r>
              <a:rPr lang="en-US" altLang="en-US" dirty="0">
                <a:solidFill>
                  <a:srgbClr val="000000"/>
                </a:solidFill>
              </a:rPr>
              <a:t> Full Brain</a:t>
            </a:r>
          </a:p>
          <a:p>
            <a:pPr eaLnBrk="1" hangingPunct="1">
              <a:buClrTx/>
              <a:buFontTx/>
              <a:buChar char="•"/>
            </a:pPr>
            <a:r>
              <a:rPr lang="en-US" altLang="en-US" dirty="0">
                <a:solidFill>
                  <a:srgbClr val="000000"/>
                </a:solidFill>
              </a:rPr>
              <a:t> Usually one acquisition is ok</a:t>
            </a:r>
          </a:p>
          <a:p>
            <a:pPr eaLnBrk="1" hangingPunct="1">
              <a:buClrTx/>
              <a:buFontTx/>
              <a:buChar char="•"/>
            </a:pPr>
            <a:r>
              <a:rPr lang="en-US" altLang="en-US" dirty="0">
                <a:solidFill>
                  <a:srgbClr val="000000"/>
                </a:solidFill>
              </a:rPr>
              <a:t> MPRAGE (ME-MP-RAGE) or SPGR </a:t>
            </a:r>
          </a:p>
          <a:p>
            <a:pPr eaLnBrk="1" hangingPunct="1">
              <a:buClrTx/>
              <a:buFontTx/>
              <a:buChar char="•"/>
            </a:pPr>
            <a:r>
              <a:rPr lang="en-US" altLang="en-US" dirty="0">
                <a:solidFill>
                  <a:srgbClr val="000000"/>
                </a:solidFill>
              </a:rPr>
              <a:t> 1.5T or 3T</a:t>
            </a:r>
          </a:p>
          <a:p>
            <a:pPr eaLnBrk="1" hangingPunct="1">
              <a:buClrTx/>
              <a:buFontTx/>
              <a:buChar char="•"/>
            </a:pPr>
            <a:r>
              <a:rPr lang="en-US" altLang="en-US" dirty="0">
                <a:solidFill>
                  <a:srgbClr val="000000"/>
                </a:solidFill>
              </a:rPr>
              <a:t> 7T might have problems</a:t>
            </a:r>
          </a:p>
          <a:p>
            <a:pPr eaLnBrk="1" hangingPunct="1">
              <a:buClrTx/>
              <a:buFontTx/>
              <a:buChar char="•"/>
            </a:pPr>
            <a:r>
              <a:rPr lang="en-US" altLang="en-US" dirty="0">
                <a:solidFill>
                  <a:srgbClr val="000000"/>
                </a:solidFill>
              </a:rPr>
              <a:t> Subject age &gt; 5 years old </a:t>
            </a:r>
          </a:p>
          <a:p>
            <a:pPr eaLnBrk="1" hangingPunct="1">
              <a:buClrTx/>
              <a:buFontTx/>
              <a:buChar char="•"/>
            </a:pPr>
            <a:r>
              <a:rPr lang="en-US" altLang="en-US" dirty="0">
                <a:solidFill>
                  <a:srgbClr val="000000"/>
                </a:solidFill>
              </a:rPr>
              <a:t> Brain has no major problems (</a:t>
            </a:r>
            <a:r>
              <a:rPr lang="en-US" altLang="en-US" dirty="0" err="1">
                <a:solidFill>
                  <a:srgbClr val="000000"/>
                </a:solidFill>
              </a:rPr>
              <a:t>ie</a:t>
            </a:r>
            <a:r>
              <a:rPr lang="en-US" altLang="en-US" dirty="0">
                <a:solidFill>
                  <a:srgbClr val="000000"/>
                </a:solidFill>
              </a:rPr>
              <a:t>, tumors, parts missing)</a:t>
            </a:r>
          </a:p>
          <a:p>
            <a:pPr eaLnBrk="1" hangingPunct="1">
              <a:buClrTx/>
              <a:buFontTx/>
              <a:buChar char="•"/>
            </a:pPr>
            <a:r>
              <a:rPr lang="en-US" altLang="en-US" dirty="0">
                <a:solidFill>
                  <a:srgbClr val="000000"/>
                </a:solidFill>
              </a:rPr>
              <a:t> Non-human primates possible</a:t>
            </a:r>
          </a:p>
        </p:txBody>
      </p:sp>
      <p:sp>
        <p:nvSpPr>
          <p:cNvPr id="7173" name="Rectangle 7"/>
          <p:cNvSpPr>
            <a:spLocks noChangeArrowheads="1"/>
          </p:cNvSpPr>
          <p:nvPr/>
        </p:nvSpPr>
        <p:spPr bwMode="auto">
          <a:xfrm>
            <a:off x="228600" y="5326603"/>
            <a:ext cx="7311617"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dirty="0">
                <a:solidFill>
                  <a:srgbClr val="000000"/>
                </a:solidFill>
              </a:rPr>
              <a:t>More MRI Pulse Sequence Parameter Details:</a:t>
            </a:r>
          </a:p>
          <a:p>
            <a:r>
              <a:rPr lang="en-US" altLang="en-US" dirty="0">
                <a:solidFill>
                  <a:srgbClr val="000000"/>
                </a:solidFill>
                <a:hlinkClick r:id="rId4"/>
              </a:rPr>
              <a:t>http://www.nmr.mgh.harvard.edu/~andre</a:t>
            </a:r>
            <a:endParaRPr lang="en-US" altLang="en-US" dirty="0">
              <a:solidFill>
                <a:srgbClr val="000000"/>
              </a:solidFill>
            </a:endParaRPr>
          </a:p>
          <a:p>
            <a:r>
              <a:rPr lang="en-US" altLang="en-US" dirty="0">
                <a:solidFill>
                  <a:srgbClr val="000000"/>
                </a:solidFill>
                <a:hlinkClick r:id="rId5"/>
              </a:rPr>
              <a:t>http://adni.loni.usc.edu/methods/documents/mri-protocols</a:t>
            </a:r>
            <a:endParaRPr lang="en-US" altLang="en-US" dirty="0">
              <a:solidFill>
                <a:srgbClr val="000000"/>
              </a:solidFill>
            </a:endParaRPr>
          </a:p>
          <a:p>
            <a:endParaRPr lang="en-US" altLang="en-US" dirty="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ABC8B2B-DE10-4D5E-BFDB-FA19777540D1}" type="slidenum">
              <a:rPr lang="en-US" altLang="en-US" sz="1400">
                <a:solidFill>
                  <a:schemeClr val="tx1"/>
                </a:solidFill>
              </a:rPr>
              <a:pPr algn="r" eaLnBrk="1" hangingPunct="1">
                <a:buClrTx/>
                <a:buFontTx/>
                <a:buNone/>
              </a:pPr>
              <a:t>30</a:t>
            </a:fld>
            <a:endParaRPr lang="en-US" altLang="en-US" sz="1400" dirty="0">
              <a:solidFill>
                <a:schemeClr val="tx1"/>
              </a:solidFill>
            </a:endParaRPr>
          </a:p>
        </p:txBody>
      </p:sp>
      <p:sp>
        <p:nvSpPr>
          <p:cNvPr id="58370" name="Rectangle 2"/>
          <p:cNvSpPr>
            <a:spLocks noChangeArrowheads="1"/>
          </p:cNvSpPr>
          <p:nvPr/>
        </p:nvSpPr>
        <p:spPr bwMode="auto">
          <a:xfrm>
            <a:off x="-7620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White Matter Surface</a:t>
            </a:r>
          </a:p>
        </p:txBody>
      </p:sp>
      <p:pic>
        <p:nvPicPr>
          <p:cNvPr id="583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124200"/>
            <a:ext cx="4926013" cy="281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58372" name="Rectangle 4"/>
          <p:cNvSpPr>
            <a:spLocks noChangeArrowheads="1"/>
          </p:cNvSpPr>
          <p:nvPr/>
        </p:nvSpPr>
        <p:spPr bwMode="auto">
          <a:xfrm>
            <a:off x="3886200" y="990600"/>
            <a:ext cx="50292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00"/>
              </a:spcBef>
              <a:buClrTx/>
              <a:buFont typeface="Times New Roman" panose="02020603050405020304" pitchFamily="18" charset="0"/>
              <a:buChar char="•"/>
            </a:pPr>
            <a:r>
              <a:rPr lang="en-US" altLang="en-US">
                <a:solidFill>
                  <a:srgbClr val="000000"/>
                </a:solidFill>
              </a:rPr>
              <a:t>Nudge orig surface</a:t>
            </a:r>
          </a:p>
          <a:p>
            <a:pPr eaLnBrk="1" hangingPunct="1">
              <a:spcBef>
                <a:spcPts val="600"/>
              </a:spcBef>
              <a:buClrTx/>
              <a:buFont typeface="Times New Roman" panose="02020603050405020304" pitchFamily="18" charset="0"/>
              <a:buChar char="•"/>
            </a:pPr>
            <a:r>
              <a:rPr lang="en-US" altLang="en-US">
                <a:solidFill>
                  <a:srgbClr val="000000"/>
                </a:solidFill>
              </a:rPr>
              <a:t>Follow T1 intensity gradients</a:t>
            </a:r>
          </a:p>
          <a:p>
            <a:pPr eaLnBrk="1" hangingPunct="1">
              <a:spcBef>
                <a:spcPts val="600"/>
              </a:spcBef>
              <a:buClrTx/>
              <a:buFont typeface="Times New Roman" panose="02020603050405020304" pitchFamily="18" charset="0"/>
              <a:buChar char="•"/>
            </a:pPr>
            <a:r>
              <a:rPr lang="en-US" altLang="en-US">
                <a:solidFill>
                  <a:srgbClr val="000000"/>
                </a:solidFill>
              </a:rPr>
              <a:t>Smoothness constraint</a:t>
            </a:r>
          </a:p>
          <a:p>
            <a:pPr eaLnBrk="1" hangingPunct="1">
              <a:spcBef>
                <a:spcPts val="600"/>
              </a:spcBef>
              <a:buClrTx/>
              <a:buFont typeface="Times New Roman" panose="02020603050405020304" pitchFamily="18" charset="0"/>
              <a:buChar char="•"/>
            </a:pPr>
            <a:r>
              <a:rPr lang="en-US" altLang="en-US">
                <a:solidFill>
                  <a:srgbClr val="000000"/>
                </a:solidFill>
              </a:rPr>
              <a:t>Vertex identity preserved</a:t>
            </a:r>
          </a:p>
        </p:txBody>
      </p:sp>
      <p:pic>
        <p:nvPicPr>
          <p:cNvPr id="58373" name="Picture 7" descr="white+orig-surf"/>
          <p:cNvPicPr>
            <a:picLocks noChangeAspect="1" noChangeArrowheads="1"/>
          </p:cNvPicPr>
          <p:nvPr/>
        </p:nvPicPr>
        <p:blipFill>
          <a:blip r:embed="rId4">
            <a:extLst>
              <a:ext uri="{28A0092B-C50C-407E-A947-70E740481C1C}">
                <a14:useLocalDpi xmlns:a14="http://schemas.microsoft.com/office/drawing/2010/main" val="0"/>
              </a:ext>
            </a:extLst>
          </a:blip>
          <a:srcRect r="4256"/>
          <a:stretch>
            <a:fillRect/>
          </a:stretch>
        </p:blipFill>
        <p:spPr bwMode="auto">
          <a:xfrm>
            <a:off x="228600" y="1219200"/>
            <a:ext cx="3429000"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4" name="Line 8"/>
          <p:cNvSpPr>
            <a:spLocks noChangeShapeType="1"/>
          </p:cNvSpPr>
          <p:nvPr/>
        </p:nvSpPr>
        <p:spPr bwMode="auto">
          <a:xfrm>
            <a:off x="457200" y="5486400"/>
            <a:ext cx="685800" cy="0"/>
          </a:xfrm>
          <a:prstGeom prst="line">
            <a:avLst/>
          </a:prstGeom>
          <a:noFill/>
          <a:ln w="38100">
            <a:solidFill>
              <a:srgbClr val="00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0663" name="Line 9"/>
          <p:cNvSpPr>
            <a:spLocks noChangeShapeType="1"/>
          </p:cNvSpPr>
          <p:nvPr/>
        </p:nvSpPr>
        <p:spPr bwMode="auto">
          <a:xfrm>
            <a:off x="457200" y="6041231"/>
            <a:ext cx="685800" cy="0"/>
          </a:xfrm>
          <a:prstGeom prst="line">
            <a:avLst/>
          </a:prstGeom>
          <a:ln>
            <a:headEnd/>
            <a:tailEnd/>
          </a:ln>
        </p:spPr>
        <p:style>
          <a:lnRef idx="3">
            <a:schemeClr val="accent5"/>
          </a:lnRef>
          <a:fillRef idx="0">
            <a:schemeClr val="accent5"/>
          </a:fillRef>
          <a:effectRef idx="2">
            <a:schemeClr val="accent5"/>
          </a:effectRef>
          <a:fontRef idx="minor">
            <a:schemeClr val="tx1"/>
          </a:fontRef>
        </p:style>
        <p:txBody>
          <a:bodyPr/>
          <a:lstStyle/>
          <a:p>
            <a:pPr>
              <a:buFont typeface="Times New Roman" charset="0"/>
              <a:buNone/>
              <a:defRPr/>
            </a:pPr>
            <a:endParaRPr lang="en-US"/>
          </a:p>
        </p:txBody>
      </p:sp>
      <p:sp>
        <p:nvSpPr>
          <p:cNvPr id="58378" name="Rectangle 10"/>
          <p:cNvSpPr>
            <a:spLocks noChangeArrowheads="1"/>
          </p:cNvSpPr>
          <p:nvPr/>
        </p:nvSpPr>
        <p:spPr bwMode="auto">
          <a:xfrm>
            <a:off x="1219200" y="5257800"/>
            <a:ext cx="16303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a:solidFill>
                  <a:srgbClr val="00FF00"/>
                </a:solidFill>
              </a:rPr>
              <a:t>orig surface</a:t>
            </a:r>
          </a:p>
        </p:txBody>
      </p:sp>
      <p:sp>
        <p:nvSpPr>
          <p:cNvPr id="70665" name="Rectangle 11"/>
          <p:cNvSpPr>
            <a:spLocks noChangeArrowheads="1"/>
          </p:cNvSpPr>
          <p:nvPr/>
        </p:nvSpPr>
        <p:spPr bwMode="auto">
          <a:xfrm>
            <a:off x="1219200" y="5715000"/>
            <a:ext cx="18335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buFont typeface="Times New Roman" charset="0"/>
              <a:buNone/>
              <a:defRPr/>
            </a:pPr>
            <a:r>
              <a:rPr lang="en-US" dirty="0">
                <a:solidFill>
                  <a:schemeClr val="accent5"/>
                </a:solidFill>
                <a:latin typeface="Times New Roman" charset="0"/>
                <a:ea typeface="MS PGothic" charset="0"/>
                <a:cs typeface="MS PGothic" charset="0"/>
              </a:rPr>
              <a:t>white</a:t>
            </a:r>
            <a:r>
              <a:rPr lang="en-US" dirty="0">
                <a:solidFill>
                  <a:srgbClr val="FFFF66"/>
                </a:solidFill>
                <a:latin typeface="Times New Roman" charset="0"/>
                <a:ea typeface="MS PGothic" charset="0"/>
                <a:cs typeface="MS PGothic" charset="0"/>
              </a:rPr>
              <a:t> </a:t>
            </a:r>
            <a:r>
              <a:rPr lang="en-US" dirty="0">
                <a:solidFill>
                  <a:srgbClr val="FF8021"/>
                </a:solidFill>
                <a:latin typeface="Times New Roman" charset="0"/>
                <a:ea typeface="MS PGothic" charset="0"/>
                <a:cs typeface="MS PGothic" charset="0"/>
              </a:rPr>
              <a:t>surface</a:t>
            </a:r>
          </a:p>
        </p:txBody>
      </p:sp>
      <p:sp>
        <p:nvSpPr>
          <p:cNvPr id="13" name="Rectangle 12">
            <a:extLst>
              <a:ext uri="{FF2B5EF4-FFF2-40B4-BE49-F238E27FC236}">
                <a16:creationId xmlns:a16="http://schemas.microsoft.com/office/drawing/2014/main" id="{72461037-6F18-4CEE-8F08-0EE98721F2E2}"/>
              </a:ext>
            </a:extLst>
          </p:cNvPr>
          <p:cNvSpPr>
            <a:spLocks noChangeArrowheads="1"/>
          </p:cNvSpPr>
          <p:nvPr/>
        </p:nvSpPr>
        <p:spPr bwMode="auto">
          <a:xfrm>
            <a:off x="4351820" y="6080423"/>
            <a:ext cx="387317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dirty="0">
                <a:solidFill>
                  <a:srgbClr val="FF8021"/>
                </a:solidFill>
              </a:rPr>
              <a:t>subject/surf/</a:t>
            </a:r>
            <a:r>
              <a:rPr lang="en-US" altLang="en-US" dirty="0" err="1">
                <a:solidFill>
                  <a:srgbClr val="FF8021"/>
                </a:solidFill>
              </a:rPr>
              <a:t>lh.white</a:t>
            </a:r>
            <a:r>
              <a:rPr lang="en-US" altLang="en-US" dirty="0">
                <a:solidFill>
                  <a:srgbClr val="FF8021"/>
                </a:solidFill>
              </a:rPr>
              <a:t>, </a:t>
            </a:r>
            <a:r>
              <a:rPr lang="en-US" altLang="en-US" dirty="0" err="1">
                <a:solidFill>
                  <a:srgbClr val="FF8021"/>
                </a:solidFill>
              </a:rPr>
              <a:t>rh.white</a:t>
            </a:r>
            <a:endParaRPr lang="en-US" altLang="en-US" dirty="0">
              <a:solidFill>
                <a:srgbClr val="FF8021"/>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7F38143F-266D-46E5-9153-56F15A8CF1D9}" type="slidenum">
              <a:rPr lang="en-US" altLang="en-US" sz="1400">
                <a:solidFill>
                  <a:schemeClr val="tx1"/>
                </a:solidFill>
              </a:rPr>
              <a:pPr algn="r" eaLnBrk="1" hangingPunct="1">
                <a:buClrTx/>
                <a:buFontTx/>
                <a:buNone/>
              </a:pPr>
              <a:t>31</a:t>
            </a:fld>
            <a:endParaRPr lang="en-US" altLang="en-US" sz="1400" dirty="0">
              <a:solidFill>
                <a:schemeClr val="tx1"/>
              </a:solidFill>
            </a:endParaRPr>
          </a:p>
        </p:txBody>
      </p:sp>
      <p:sp>
        <p:nvSpPr>
          <p:cNvPr id="60418" name="Rectangle 2"/>
          <p:cNvSpPr>
            <a:spLocks noChangeArrowheads="1"/>
          </p:cNvSpPr>
          <p:nvPr/>
        </p:nvSpPr>
        <p:spPr bwMode="auto">
          <a:xfrm>
            <a:off x="-7620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Pial Surface</a:t>
            </a:r>
          </a:p>
        </p:txBody>
      </p:sp>
      <p:pic>
        <p:nvPicPr>
          <p:cNvPr id="604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066800"/>
            <a:ext cx="3303588" cy="5314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604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819401"/>
            <a:ext cx="4754563"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60421" name="Rectangle 5"/>
          <p:cNvSpPr>
            <a:spLocks noChangeArrowheads="1"/>
          </p:cNvSpPr>
          <p:nvPr/>
        </p:nvSpPr>
        <p:spPr bwMode="auto">
          <a:xfrm>
            <a:off x="4114800" y="1371600"/>
            <a:ext cx="50292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00"/>
              </a:spcBef>
              <a:buClrTx/>
              <a:buFont typeface="Times New Roman" panose="02020603050405020304" pitchFamily="18" charset="0"/>
              <a:buChar char="•"/>
            </a:pPr>
            <a:r>
              <a:rPr lang="en-US" altLang="en-US">
                <a:solidFill>
                  <a:srgbClr val="000000"/>
                </a:solidFill>
              </a:rPr>
              <a:t>Nudge white surface</a:t>
            </a:r>
          </a:p>
          <a:p>
            <a:pPr eaLnBrk="1" hangingPunct="1">
              <a:spcBef>
                <a:spcPts val="600"/>
              </a:spcBef>
              <a:buClrTx/>
              <a:buFont typeface="Times New Roman" panose="02020603050405020304" pitchFamily="18" charset="0"/>
              <a:buChar char="•"/>
            </a:pPr>
            <a:r>
              <a:rPr lang="en-US" altLang="en-US">
                <a:solidFill>
                  <a:srgbClr val="000000"/>
                </a:solidFill>
              </a:rPr>
              <a:t>Follow T1 intensity gradients</a:t>
            </a:r>
          </a:p>
          <a:p>
            <a:pPr eaLnBrk="1" hangingPunct="1">
              <a:spcBef>
                <a:spcPts val="600"/>
              </a:spcBef>
              <a:buClrTx/>
              <a:buFont typeface="Times New Roman" panose="02020603050405020304" pitchFamily="18" charset="0"/>
              <a:buChar char="•"/>
            </a:pPr>
            <a:r>
              <a:rPr lang="en-US" altLang="en-US">
                <a:solidFill>
                  <a:srgbClr val="000000"/>
                </a:solidFill>
              </a:rPr>
              <a:t>Vertex identity preserved</a:t>
            </a:r>
          </a:p>
          <a:p>
            <a:pPr eaLnBrk="1" hangingPunct="1">
              <a:spcBef>
                <a:spcPts val="600"/>
              </a:spcBef>
              <a:buClrTx/>
              <a:buFontTx/>
              <a:buNone/>
            </a:pPr>
            <a:endParaRPr lang="en-US" altLang="en-US">
              <a:solidFill>
                <a:srgbClr val="FFFF66"/>
              </a:solidFill>
            </a:endParaRPr>
          </a:p>
          <a:p>
            <a:pPr eaLnBrk="1" hangingPunct="1">
              <a:spcBef>
                <a:spcPts val="600"/>
              </a:spcBef>
              <a:buClrTx/>
              <a:buFontTx/>
              <a:buNone/>
            </a:pPr>
            <a:endParaRPr lang="en-US" altLang="en-US">
              <a:solidFill>
                <a:srgbClr val="FFFF66"/>
              </a:solidFill>
            </a:endParaRPr>
          </a:p>
        </p:txBody>
      </p:sp>
      <p:sp>
        <p:nvSpPr>
          <p:cNvPr id="7" name="Rectangle 12">
            <a:extLst>
              <a:ext uri="{FF2B5EF4-FFF2-40B4-BE49-F238E27FC236}">
                <a16:creationId xmlns:a16="http://schemas.microsoft.com/office/drawing/2014/main" id="{A7AA6690-4C09-4B96-A2D9-454C907C6C51}"/>
              </a:ext>
            </a:extLst>
          </p:cNvPr>
          <p:cNvSpPr>
            <a:spLocks noChangeArrowheads="1"/>
          </p:cNvSpPr>
          <p:nvPr/>
        </p:nvSpPr>
        <p:spPr bwMode="auto">
          <a:xfrm>
            <a:off x="5055563" y="5933532"/>
            <a:ext cx="3478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dirty="0">
                <a:solidFill>
                  <a:srgbClr val="FF8021"/>
                </a:solidFill>
              </a:rPr>
              <a:t>subject/surf/</a:t>
            </a:r>
            <a:r>
              <a:rPr lang="en-US" altLang="en-US" dirty="0" err="1">
                <a:solidFill>
                  <a:srgbClr val="FF8021"/>
                </a:solidFill>
              </a:rPr>
              <a:t>lh.pial</a:t>
            </a:r>
            <a:r>
              <a:rPr lang="en-US" altLang="en-US" dirty="0">
                <a:solidFill>
                  <a:srgbClr val="FF8021"/>
                </a:solidFill>
              </a:rPr>
              <a:t>, </a:t>
            </a:r>
            <a:r>
              <a:rPr lang="en-US" altLang="en-US" dirty="0" err="1">
                <a:solidFill>
                  <a:srgbClr val="FF8021"/>
                </a:solidFill>
              </a:rPr>
              <a:t>rh.pial</a:t>
            </a:r>
            <a:endParaRPr lang="en-US" altLang="en-US" dirty="0">
              <a:solidFill>
                <a:srgbClr val="FF8021"/>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Number Placeholder 3"/>
          <p:cNvSpPr>
            <a:spLocks noGrp="1"/>
          </p:cNvSpPr>
          <p:nvPr>
            <p:ph type="sldNum" sz="quarter" idx="16"/>
          </p:nvPr>
        </p:nvSpPr>
        <p:spPr bwMode="auto">
          <a:xfrm>
            <a:off x="8756650" y="6553200"/>
            <a:ext cx="38735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lgn="r"/>
            <a:fld id="{0F792719-43E9-4C2F-878C-2A6D18437296}" type="slidenum">
              <a:rPr lang="en-US" altLang="en-US" sz="1400" b="0">
                <a:solidFill>
                  <a:schemeClr val="tx1"/>
                </a:solidFill>
              </a:rPr>
              <a:pPr algn="r"/>
              <a:t>32</a:t>
            </a:fld>
            <a:endParaRPr lang="en-US" altLang="en-US" sz="1400" b="0" dirty="0">
              <a:solidFill>
                <a:schemeClr val="tx1"/>
              </a:solidFill>
            </a:endParaRPr>
          </a:p>
        </p:txBody>
      </p:sp>
      <p:sp>
        <p:nvSpPr>
          <p:cNvPr id="74753" name="Title 1"/>
          <p:cNvSpPr>
            <a:spLocks noGrp="1"/>
          </p:cNvSpPr>
          <p:nvPr>
            <p:ph type="title"/>
          </p:nvPr>
        </p:nvSpPr>
        <p:spPr>
          <a:xfrm>
            <a:off x="685800" y="-35708"/>
            <a:ext cx="7766050" cy="1066800"/>
          </a:xfrm>
          <a:effectLst/>
        </p:spPr>
        <p:txBody>
          <a:bodyPr/>
          <a:lstStyle/>
          <a:p>
            <a:pPr marL="0" indent="0" fontAlgn="auto">
              <a:spcAft>
                <a:spcPts val="0"/>
              </a:spcAft>
              <a:buClr>
                <a:schemeClr val="accent6">
                  <a:lumMod val="75000"/>
                </a:schemeClr>
              </a:buClr>
              <a:buNone/>
              <a:defRPr/>
            </a:pPr>
            <a:r>
              <a:rPr lang="en-US" b="0" dirty="0" err="1">
                <a:effectLst/>
                <a:latin typeface="Times New Roman" charset="0"/>
                <a:ea typeface="MS PGothic" charset="0"/>
              </a:rPr>
              <a:t>Pial</a:t>
            </a:r>
            <a:r>
              <a:rPr lang="en-US" b="0" dirty="0">
                <a:effectLst/>
                <a:latin typeface="Times New Roman" charset="0"/>
                <a:ea typeface="MS PGothic" charset="0"/>
              </a:rPr>
              <a:t> surf grows from white surf</a:t>
            </a:r>
          </a:p>
        </p:txBody>
      </p:sp>
      <p:pic>
        <p:nvPicPr>
          <p:cNvPr id="6246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44725" y="838200"/>
            <a:ext cx="46482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9E47EE49-BD37-4500-B9E6-39946FD6E149}" type="slidenum">
              <a:rPr lang="en-US" altLang="en-US" sz="1400">
                <a:solidFill>
                  <a:schemeClr val="tx1"/>
                </a:solidFill>
              </a:rPr>
              <a:pPr algn="r" eaLnBrk="1" hangingPunct="1">
                <a:buClrTx/>
                <a:buFontTx/>
                <a:buNone/>
              </a:pPr>
              <a:t>33</a:t>
            </a:fld>
            <a:endParaRPr lang="en-US" altLang="en-US" sz="1400" dirty="0">
              <a:solidFill>
                <a:schemeClr val="tx1"/>
              </a:solidFill>
            </a:endParaRPr>
          </a:p>
        </p:txBody>
      </p:sp>
      <p:sp>
        <p:nvSpPr>
          <p:cNvPr id="64514" name="Text Box 2"/>
          <p:cNvSpPr txBox="1">
            <a:spLocks noChangeArrowheads="1"/>
          </p:cNvSpPr>
          <p:nvPr/>
        </p:nvSpPr>
        <p:spPr bwMode="auto">
          <a:xfrm>
            <a:off x="1608138" y="292100"/>
            <a:ext cx="6005512"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3200" b="1">
                <a:solidFill>
                  <a:srgbClr val="000000"/>
                </a:solidFill>
                <a:latin typeface="Arial" panose="020B0604020202020204" pitchFamily="34" charset="0"/>
              </a:rPr>
              <a:t>Non-Cortical Areas of Surface </a:t>
            </a:r>
          </a:p>
        </p:txBody>
      </p:sp>
      <p:pic>
        <p:nvPicPr>
          <p:cNvPr id="645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990600"/>
            <a:ext cx="2028825" cy="284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645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990600"/>
            <a:ext cx="2944813" cy="2341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6451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066800"/>
            <a:ext cx="2787650" cy="2343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6451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4475163"/>
            <a:ext cx="3178175" cy="2382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6452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4419600"/>
            <a:ext cx="2828925" cy="212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64521" name="Text Box 9"/>
          <p:cNvSpPr txBox="1">
            <a:spLocks noChangeArrowheads="1"/>
          </p:cNvSpPr>
          <p:nvPr/>
        </p:nvSpPr>
        <p:spPr bwMode="auto">
          <a:xfrm>
            <a:off x="533400" y="3962400"/>
            <a:ext cx="80772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Amygdala, Putamen, Hippocampus, Caudate, Ventricles, CC</a:t>
            </a:r>
          </a:p>
        </p:txBody>
      </p:sp>
      <p:sp>
        <p:nvSpPr>
          <p:cNvPr id="64522" name="Rectangle 10"/>
          <p:cNvSpPr>
            <a:spLocks noChangeArrowheads="1"/>
          </p:cNvSpPr>
          <p:nvPr/>
        </p:nvSpPr>
        <p:spPr bwMode="auto">
          <a:xfrm>
            <a:off x="7245350" y="5867400"/>
            <a:ext cx="19939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?h.cortex.label</a:t>
            </a:r>
          </a:p>
        </p:txBody>
      </p:sp>
      <p:sp>
        <p:nvSpPr>
          <p:cNvPr id="64523" name="Oval 11"/>
          <p:cNvSpPr>
            <a:spLocks noChangeArrowheads="1"/>
          </p:cNvSpPr>
          <p:nvPr/>
        </p:nvSpPr>
        <p:spPr bwMode="auto">
          <a:xfrm rot="-1320000">
            <a:off x="779463" y="2049463"/>
            <a:ext cx="762000" cy="1447800"/>
          </a:xfrm>
          <a:prstGeom prst="ellipse">
            <a:avLst/>
          </a:prstGeom>
          <a:noFill/>
          <a:ln w="38160">
            <a:solidFill>
              <a:srgbClr val="00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
        <p:nvSpPr>
          <p:cNvPr id="64524" name="Oval 12"/>
          <p:cNvSpPr>
            <a:spLocks noChangeArrowheads="1"/>
          </p:cNvSpPr>
          <p:nvPr/>
        </p:nvSpPr>
        <p:spPr bwMode="auto">
          <a:xfrm>
            <a:off x="3657600" y="2057400"/>
            <a:ext cx="1447800" cy="685800"/>
          </a:xfrm>
          <a:prstGeom prst="ellipse">
            <a:avLst/>
          </a:prstGeom>
          <a:noFill/>
          <a:ln w="38160">
            <a:solidFill>
              <a:srgbClr val="00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
        <p:nvSpPr>
          <p:cNvPr id="64525" name="Oval 13"/>
          <p:cNvSpPr>
            <a:spLocks noChangeArrowheads="1"/>
          </p:cNvSpPr>
          <p:nvPr/>
        </p:nvSpPr>
        <p:spPr bwMode="auto">
          <a:xfrm rot="-1440000">
            <a:off x="6553200" y="1905000"/>
            <a:ext cx="1752600" cy="685800"/>
          </a:xfrm>
          <a:prstGeom prst="ellipse">
            <a:avLst/>
          </a:prstGeom>
          <a:noFill/>
          <a:ln w="38160">
            <a:solidFill>
              <a:srgbClr val="00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
        <p:nvSpPr>
          <p:cNvPr id="64526" name="Oval 14"/>
          <p:cNvSpPr>
            <a:spLocks noChangeArrowheads="1"/>
          </p:cNvSpPr>
          <p:nvPr/>
        </p:nvSpPr>
        <p:spPr bwMode="auto">
          <a:xfrm rot="-1440000">
            <a:off x="1828800" y="5257800"/>
            <a:ext cx="1752600" cy="685800"/>
          </a:xfrm>
          <a:prstGeom prst="ellipse">
            <a:avLst/>
          </a:prstGeom>
          <a:noFill/>
          <a:ln w="38160">
            <a:solidFill>
              <a:srgbClr val="00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Number Placeholder 4"/>
          <p:cNvSpPr txBox="1">
            <a:spLocks noGrp="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7" tIns="45704" rIns="91407" bIns="45704"/>
          <a:lstStyle>
            <a:lvl1pPr eaLnBrk="0" hangingPunct="0">
              <a:defRPr sz="2400">
                <a:solidFill>
                  <a:schemeClr val="bg1"/>
                </a:solidFill>
                <a:latin typeface="Times New Roman" panose="02020603050405020304" pitchFamily="18" charset="0"/>
                <a:ea typeface="MS PGothic" panose="020B0600070205080204" pitchFamily="34" charset="-128"/>
              </a:defRPr>
            </a:lvl1pPr>
            <a:lvl2pPr eaLnBrk="0" hangingPunct="0">
              <a:defRPr sz="2400">
                <a:solidFill>
                  <a:schemeClr val="bg1"/>
                </a:solidFill>
                <a:latin typeface="Times New Roman" panose="02020603050405020304" pitchFamily="18" charset="0"/>
                <a:ea typeface="MS PGothic" panose="020B0600070205080204" pitchFamily="34" charset="-128"/>
              </a:defRPr>
            </a:lvl2pPr>
            <a:lvl3pPr eaLnBrk="0" hangingPunct="0">
              <a:defRPr sz="2400">
                <a:solidFill>
                  <a:schemeClr val="bg1"/>
                </a:solidFill>
                <a:latin typeface="Times New Roman" panose="02020603050405020304" pitchFamily="18" charset="0"/>
                <a:ea typeface="MS PGothic" panose="020B0600070205080204" pitchFamily="34" charset="-128"/>
              </a:defRPr>
            </a:lvl3pPr>
            <a:lvl4pPr eaLnBrk="0" hangingPunct="0">
              <a:defRPr sz="2400">
                <a:solidFill>
                  <a:schemeClr val="bg1"/>
                </a:solidFill>
                <a:latin typeface="Times New Roman" panose="02020603050405020304" pitchFamily="18" charset="0"/>
                <a:ea typeface="MS PGothic" panose="020B0600070205080204" pitchFamily="34" charset="-128"/>
              </a:defRPr>
            </a:lvl4pPr>
            <a:lvl5pPr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algn="r" defTabSz="914400" eaLnBrk="1" hangingPunct="1">
              <a:buClrTx/>
              <a:buSzTx/>
              <a:buFontTx/>
              <a:buNone/>
            </a:pPr>
            <a:fld id="{A894620C-A221-4AE0-9D17-77B5C5F8EB39}" type="slidenum">
              <a:rPr lang="en-US" altLang="en-US" sz="1400">
                <a:solidFill>
                  <a:schemeClr val="tx1"/>
                </a:solidFill>
              </a:rPr>
              <a:pPr algn="r" defTabSz="914400" eaLnBrk="1" hangingPunct="1">
                <a:buClrTx/>
                <a:buSzTx/>
                <a:buFontTx/>
                <a:buNone/>
              </a:pPr>
              <a:t>34</a:t>
            </a:fld>
            <a:endParaRPr lang="en-US" altLang="en-US" sz="1400" dirty="0">
              <a:solidFill>
                <a:schemeClr val="tx1"/>
              </a:solidFill>
            </a:endParaRPr>
          </a:p>
        </p:txBody>
      </p:sp>
      <p:sp>
        <p:nvSpPr>
          <p:cNvPr id="78850" name="Rectangle 2"/>
          <p:cNvSpPr>
            <a:spLocks noGrp="1" noChangeArrowheads="1"/>
          </p:cNvSpPr>
          <p:nvPr>
            <p:ph type="title" idx="4294967295"/>
          </p:nvPr>
        </p:nvSpPr>
        <p:spPr>
          <a:xfrm>
            <a:off x="609600" y="-76200"/>
            <a:ext cx="8229600" cy="1143000"/>
          </a:xfrm>
        </p:spPr>
        <p:txBody>
          <a:bodyPr lIns="91407" tIns="45704" rIns="91407" bIns="45704"/>
          <a:lstStyle/>
          <a:p>
            <a:pPr marL="0" indent="0" algn="ctr" fontAlgn="auto">
              <a:spcAft>
                <a:spcPts val="0"/>
              </a:spcAft>
              <a:buClr>
                <a:schemeClr val="accent6">
                  <a:lumMod val="75000"/>
                </a:schemeClr>
              </a:buClr>
              <a:buNone/>
              <a:defRPr/>
            </a:pPr>
            <a:r>
              <a:rPr lang="en-US" b="0" dirty="0">
                <a:effectLst/>
                <a:latin typeface="Times New Roman" charset="0"/>
                <a:ea typeface="MS PGothic" charset="0"/>
              </a:rPr>
              <a:t>Inflation: 2D Surface in 3D Space</a:t>
            </a:r>
          </a:p>
        </p:txBody>
      </p:sp>
      <p:pic>
        <p:nvPicPr>
          <p:cNvPr id="66563" name="Picture 5" descr="l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581400"/>
            <a:ext cx="4632325" cy="2601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4" name="Picture 6" descr="l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6663" y="1174750"/>
            <a:ext cx="3394075" cy="2074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5" name="Picture 7" descr="l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9613" y="1196975"/>
            <a:ext cx="3354387" cy="202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6" name="Picture 8" descr="vol"/>
          <p:cNvPicPr>
            <a:picLocks noChangeAspect="1" noChangeArrowheads="1"/>
          </p:cNvPicPr>
          <p:nvPr/>
        </p:nvPicPr>
        <p:blipFill>
          <a:blip r:embed="rId6">
            <a:extLst>
              <a:ext uri="{28A0092B-C50C-407E-A947-70E740481C1C}">
                <a14:useLocalDpi xmlns:a14="http://schemas.microsoft.com/office/drawing/2010/main" val="0"/>
              </a:ext>
            </a:extLst>
          </a:blip>
          <a:srcRect l="14211" r="7001"/>
          <a:stretch>
            <a:fillRect/>
          </a:stretch>
        </p:blipFill>
        <p:spPr bwMode="auto">
          <a:xfrm>
            <a:off x="90488" y="765175"/>
            <a:ext cx="2376487" cy="246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7" name="Text Box 11"/>
          <p:cNvSpPr txBox="1">
            <a:spLocks noChangeArrowheads="1"/>
          </p:cNvSpPr>
          <p:nvPr/>
        </p:nvSpPr>
        <p:spPr bwMode="auto">
          <a:xfrm>
            <a:off x="2513013" y="3124200"/>
            <a:ext cx="3382962"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7" tIns="45704" rIns="91407" bIns="45704">
            <a:spAutoFit/>
          </a:bodyPr>
          <a:lstStyle>
            <a:lvl1pPr eaLnBrk="0" hangingPunct="0">
              <a:defRPr sz="2400">
                <a:solidFill>
                  <a:schemeClr val="bg1"/>
                </a:solidFill>
                <a:latin typeface="Times New Roman" panose="02020603050405020304" pitchFamily="18" charset="0"/>
                <a:ea typeface="MS PGothic" panose="020B0600070205080204" pitchFamily="34" charset="-128"/>
              </a:defRPr>
            </a:lvl1pPr>
            <a:lvl2pPr eaLnBrk="0" hangingPunct="0">
              <a:defRPr sz="2400">
                <a:solidFill>
                  <a:schemeClr val="bg1"/>
                </a:solidFill>
                <a:latin typeface="Times New Roman" panose="02020603050405020304" pitchFamily="18" charset="0"/>
                <a:ea typeface="MS PGothic" panose="020B0600070205080204" pitchFamily="34" charset="-128"/>
              </a:defRPr>
            </a:lvl2pPr>
            <a:lvl3pPr eaLnBrk="0" hangingPunct="0">
              <a:defRPr sz="2400">
                <a:solidFill>
                  <a:schemeClr val="bg1"/>
                </a:solidFill>
                <a:latin typeface="Times New Roman" panose="02020603050405020304" pitchFamily="18" charset="0"/>
                <a:ea typeface="MS PGothic" panose="020B0600070205080204" pitchFamily="34" charset="-128"/>
              </a:defRPr>
            </a:lvl3pPr>
            <a:lvl4pPr eaLnBrk="0" hangingPunct="0">
              <a:defRPr sz="2400">
                <a:solidFill>
                  <a:schemeClr val="bg1"/>
                </a:solidFill>
                <a:latin typeface="Times New Roman" panose="02020603050405020304" pitchFamily="18" charset="0"/>
                <a:ea typeface="MS PGothic" panose="020B0600070205080204" pitchFamily="34" charset="-128"/>
              </a:defRPr>
            </a:lvl4pPr>
            <a:lvl5pPr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defTabSz="914400" eaLnBrk="1" hangingPunct="1">
              <a:buClrTx/>
              <a:buSzTx/>
              <a:buFontTx/>
              <a:buNone/>
            </a:pPr>
            <a:r>
              <a:rPr lang="en-US" altLang="en-US" sz="3200">
                <a:solidFill>
                  <a:srgbClr val="000000"/>
                </a:solidFill>
              </a:rPr>
              <a:t>White Surface</a:t>
            </a:r>
          </a:p>
        </p:txBody>
      </p:sp>
      <p:sp>
        <p:nvSpPr>
          <p:cNvPr id="66568" name="Text Box 11"/>
          <p:cNvSpPr txBox="1">
            <a:spLocks noChangeArrowheads="1"/>
          </p:cNvSpPr>
          <p:nvPr/>
        </p:nvSpPr>
        <p:spPr bwMode="auto">
          <a:xfrm>
            <a:off x="6000750" y="3124200"/>
            <a:ext cx="293211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7" tIns="45704" rIns="91407" bIns="45704">
            <a:spAutoFit/>
          </a:bodyPr>
          <a:lstStyle>
            <a:lvl1pPr eaLnBrk="0" hangingPunct="0">
              <a:defRPr sz="2400">
                <a:solidFill>
                  <a:schemeClr val="bg1"/>
                </a:solidFill>
                <a:latin typeface="Times New Roman" panose="02020603050405020304" pitchFamily="18" charset="0"/>
                <a:ea typeface="MS PGothic" panose="020B0600070205080204" pitchFamily="34" charset="-128"/>
              </a:defRPr>
            </a:lvl1pPr>
            <a:lvl2pPr eaLnBrk="0" hangingPunct="0">
              <a:defRPr sz="2400">
                <a:solidFill>
                  <a:schemeClr val="bg1"/>
                </a:solidFill>
                <a:latin typeface="Times New Roman" panose="02020603050405020304" pitchFamily="18" charset="0"/>
                <a:ea typeface="MS PGothic" panose="020B0600070205080204" pitchFamily="34" charset="-128"/>
              </a:defRPr>
            </a:lvl2pPr>
            <a:lvl3pPr eaLnBrk="0" hangingPunct="0">
              <a:defRPr sz="2400">
                <a:solidFill>
                  <a:schemeClr val="bg1"/>
                </a:solidFill>
                <a:latin typeface="Times New Roman" panose="02020603050405020304" pitchFamily="18" charset="0"/>
                <a:ea typeface="MS PGothic" panose="020B0600070205080204" pitchFamily="34" charset="-128"/>
              </a:defRPr>
            </a:lvl3pPr>
            <a:lvl4pPr eaLnBrk="0" hangingPunct="0">
              <a:defRPr sz="2400">
                <a:solidFill>
                  <a:schemeClr val="bg1"/>
                </a:solidFill>
                <a:latin typeface="Times New Roman" panose="02020603050405020304" pitchFamily="18" charset="0"/>
                <a:ea typeface="MS PGothic" panose="020B0600070205080204" pitchFamily="34" charset="-128"/>
              </a:defRPr>
            </a:lvl4pPr>
            <a:lvl5pPr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defTabSz="914400" eaLnBrk="1" hangingPunct="1">
              <a:buClrTx/>
              <a:buSzTx/>
              <a:buFontTx/>
              <a:buNone/>
            </a:pPr>
            <a:r>
              <a:rPr lang="en-US" altLang="en-US" sz="3200">
                <a:solidFill>
                  <a:srgbClr val="000000"/>
                </a:solidFill>
              </a:rPr>
              <a:t> Pial Surface</a:t>
            </a:r>
          </a:p>
        </p:txBody>
      </p:sp>
      <p:pic>
        <p:nvPicPr>
          <p:cNvPr id="66569" name="Picture 11"/>
          <p:cNvPicPr>
            <a:picLocks noChangeAspect="1" noChangeArrowheads="1"/>
          </p:cNvPicPr>
          <p:nvPr/>
        </p:nvPicPr>
        <p:blipFill>
          <a:blip r:embed="rId7">
            <a:extLst>
              <a:ext uri="{28A0092B-C50C-407E-A947-70E740481C1C}">
                <a14:useLocalDpi xmlns:a14="http://schemas.microsoft.com/office/drawing/2010/main" val="0"/>
              </a:ext>
            </a:extLst>
          </a:blip>
          <a:srcRect l="15384" t="5917" r="13852" b="919"/>
          <a:stretch>
            <a:fillRect/>
          </a:stretch>
        </p:blipFill>
        <p:spPr bwMode="auto">
          <a:xfrm>
            <a:off x="-14288" y="3554413"/>
            <a:ext cx="1919288"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66570" name="Text Box 12"/>
          <p:cNvSpPr txBox="1">
            <a:spLocks noChangeArrowheads="1"/>
          </p:cNvSpPr>
          <p:nvPr/>
        </p:nvSpPr>
        <p:spPr bwMode="auto">
          <a:xfrm>
            <a:off x="6243884" y="4648200"/>
            <a:ext cx="2862263" cy="132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marL="342900" indent="-3429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Arial" panose="020B0604020202020204" pitchFamily="34" charset="0"/>
              <a:buChar char="•"/>
            </a:pPr>
            <a:r>
              <a:rPr lang="en-US" altLang="en-US" sz="2000" dirty="0">
                <a:solidFill>
                  <a:srgbClr val="000000"/>
                </a:solidFill>
              </a:rPr>
              <a:t>Nudge vertices</a:t>
            </a:r>
          </a:p>
          <a:p>
            <a:pPr eaLnBrk="1" hangingPunct="1">
              <a:buClrTx/>
              <a:buFont typeface="Arial" panose="020B0604020202020204" pitchFamily="34" charset="0"/>
              <a:buChar char="•"/>
            </a:pPr>
            <a:r>
              <a:rPr lang="en-US" altLang="en-US" sz="2000" dirty="0">
                <a:solidFill>
                  <a:srgbClr val="000000"/>
                </a:solidFill>
              </a:rPr>
              <a:t>No intensity constraint</a:t>
            </a:r>
          </a:p>
          <a:p>
            <a:pPr eaLnBrk="1" hangingPunct="1">
              <a:buClrTx/>
              <a:buFont typeface="Arial" panose="020B0604020202020204" pitchFamily="34" charset="0"/>
              <a:buChar char="•"/>
            </a:pPr>
            <a:r>
              <a:rPr lang="en-US" altLang="en-US" sz="2000" dirty="0">
                <a:solidFill>
                  <a:srgbClr val="000000"/>
                </a:solidFill>
              </a:rPr>
              <a:t>See inside sulci</a:t>
            </a:r>
          </a:p>
          <a:p>
            <a:pPr eaLnBrk="1" hangingPunct="1">
              <a:buClrTx/>
              <a:buFont typeface="Arial" panose="020B0604020202020204" pitchFamily="34" charset="0"/>
              <a:buChar char="•"/>
            </a:pPr>
            <a:r>
              <a:rPr lang="en-US" altLang="en-US" sz="2000" dirty="0">
                <a:solidFill>
                  <a:srgbClr val="000000"/>
                </a:solidFill>
              </a:rPr>
              <a:t>Used for sphere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B99C4B7-3533-43C2-9437-B79C62B7E623}" type="slidenum">
              <a:rPr lang="en-US" altLang="en-US" sz="1400">
                <a:solidFill>
                  <a:schemeClr val="tx1"/>
                </a:solidFill>
              </a:rPr>
              <a:pPr algn="r" eaLnBrk="1" hangingPunct="1">
                <a:buClrTx/>
                <a:buFontTx/>
                <a:buNone/>
              </a:pPr>
              <a:t>35</a:t>
            </a:fld>
            <a:endParaRPr lang="en-US" altLang="en-US" sz="1400" dirty="0">
              <a:solidFill>
                <a:schemeClr val="tx1"/>
              </a:solidFill>
            </a:endParaRPr>
          </a:p>
        </p:txBody>
      </p:sp>
      <p:sp>
        <p:nvSpPr>
          <p:cNvPr id="68610" name="Text Box 2"/>
          <p:cNvSpPr txBox="1">
            <a:spLocks noChangeArrowheads="1"/>
          </p:cNvSpPr>
          <p:nvPr/>
        </p:nvSpPr>
        <p:spPr bwMode="auto">
          <a:xfrm>
            <a:off x="457200" y="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Cortical Thickness</a:t>
            </a:r>
          </a:p>
        </p:txBody>
      </p:sp>
      <p:grpSp>
        <p:nvGrpSpPr>
          <p:cNvPr id="68611" name="Group 3"/>
          <p:cNvGrpSpPr>
            <a:grpSpLocks/>
          </p:cNvGrpSpPr>
          <p:nvPr/>
        </p:nvGrpSpPr>
        <p:grpSpPr bwMode="auto">
          <a:xfrm>
            <a:off x="4114800" y="990600"/>
            <a:ext cx="4521200" cy="5549900"/>
            <a:chOff x="2592" y="624"/>
            <a:chExt cx="2848" cy="3496"/>
          </a:xfrm>
        </p:grpSpPr>
        <p:pic>
          <p:nvPicPr>
            <p:cNvPr id="686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2" y="624"/>
              <a:ext cx="2848" cy="3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68633" name="Line 5"/>
            <p:cNvSpPr>
              <a:spLocks noChangeShapeType="1"/>
            </p:cNvSpPr>
            <p:nvPr/>
          </p:nvSpPr>
          <p:spPr bwMode="auto">
            <a:xfrm flipH="1" flipV="1">
              <a:off x="3596" y="1868"/>
              <a:ext cx="245" cy="10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8634" name="Line 6"/>
            <p:cNvSpPr>
              <a:spLocks noChangeShapeType="1"/>
            </p:cNvSpPr>
            <p:nvPr/>
          </p:nvSpPr>
          <p:spPr bwMode="auto">
            <a:xfrm flipH="1" flipV="1">
              <a:off x="3884" y="1244"/>
              <a:ext cx="149" cy="293"/>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8635" name="Line 7"/>
            <p:cNvSpPr>
              <a:spLocks noChangeShapeType="1"/>
            </p:cNvSpPr>
            <p:nvPr/>
          </p:nvSpPr>
          <p:spPr bwMode="auto">
            <a:xfrm flipH="1" flipV="1">
              <a:off x="3692" y="1580"/>
              <a:ext cx="245" cy="10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8636" name="Line 8"/>
            <p:cNvSpPr>
              <a:spLocks noChangeShapeType="1"/>
            </p:cNvSpPr>
            <p:nvPr/>
          </p:nvSpPr>
          <p:spPr bwMode="auto">
            <a:xfrm flipH="1" flipV="1">
              <a:off x="3644" y="1724"/>
              <a:ext cx="245" cy="10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8637" name="Line 9"/>
            <p:cNvSpPr>
              <a:spLocks noChangeShapeType="1"/>
            </p:cNvSpPr>
            <p:nvPr/>
          </p:nvSpPr>
          <p:spPr bwMode="auto">
            <a:xfrm flipV="1">
              <a:off x="4128" y="1148"/>
              <a:ext cx="0" cy="34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8638" name="Line 10"/>
            <p:cNvSpPr>
              <a:spLocks noChangeShapeType="1"/>
            </p:cNvSpPr>
            <p:nvPr/>
          </p:nvSpPr>
          <p:spPr bwMode="auto">
            <a:xfrm flipV="1">
              <a:off x="4272" y="1196"/>
              <a:ext cx="237" cy="34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8639" name="Line 11"/>
            <p:cNvSpPr>
              <a:spLocks noChangeShapeType="1"/>
            </p:cNvSpPr>
            <p:nvPr/>
          </p:nvSpPr>
          <p:spPr bwMode="auto">
            <a:xfrm>
              <a:off x="4272" y="1728"/>
              <a:ext cx="429" cy="0"/>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8640" name="Line 12"/>
            <p:cNvSpPr>
              <a:spLocks noChangeShapeType="1"/>
            </p:cNvSpPr>
            <p:nvPr/>
          </p:nvSpPr>
          <p:spPr bwMode="auto">
            <a:xfrm>
              <a:off x="4224" y="1872"/>
              <a:ext cx="333" cy="14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8641" name="Line 13"/>
            <p:cNvSpPr>
              <a:spLocks noChangeShapeType="1"/>
            </p:cNvSpPr>
            <p:nvPr/>
          </p:nvSpPr>
          <p:spPr bwMode="auto">
            <a:xfrm>
              <a:off x="4176" y="2160"/>
              <a:ext cx="333" cy="45"/>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8642" name="Line 14"/>
            <p:cNvSpPr>
              <a:spLocks noChangeShapeType="1"/>
            </p:cNvSpPr>
            <p:nvPr/>
          </p:nvSpPr>
          <p:spPr bwMode="auto">
            <a:xfrm flipV="1">
              <a:off x="4272" y="1484"/>
              <a:ext cx="429" cy="149"/>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sp>
        <p:nvSpPr>
          <p:cNvPr id="68612" name="Text Box 15"/>
          <p:cNvSpPr txBox="1">
            <a:spLocks noChangeArrowheads="1"/>
          </p:cNvSpPr>
          <p:nvPr/>
        </p:nvSpPr>
        <p:spPr bwMode="auto">
          <a:xfrm>
            <a:off x="1144588" y="5638800"/>
            <a:ext cx="24399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white/gray surface</a:t>
            </a:r>
          </a:p>
        </p:txBody>
      </p:sp>
      <p:sp>
        <p:nvSpPr>
          <p:cNvPr id="68613" name="Text Box 16"/>
          <p:cNvSpPr txBox="1">
            <a:spLocks noChangeArrowheads="1"/>
          </p:cNvSpPr>
          <p:nvPr/>
        </p:nvSpPr>
        <p:spPr bwMode="auto">
          <a:xfrm>
            <a:off x="6934200" y="1066800"/>
            <a:ext cx="159543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FF0000"/>
                </a:solidFill>
              </a:rPr>
              <a:t>pial surface</a:t>
            </a:r>
          </a:p>
        </p:txBody>
      </p:sp>
      <p:sp>
        <p:nvSpPr>
          <p:cNvPr id="80902" name="Line 17"/>
          <p:cNvSpPr>
            <a:spLocks noChangeShapeType="1"/>
          </p:cNvSpPr>
          <p:nvPr/>
        </p:nvSpPr>
        <p:spPr bwMode="auto">
          <a:xfrm flipV="1">
            <a:off x="3505200" y="4870450"/>
            <a:ext cx="1066800" cy="100330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68617" name="Line 18"/>
          <p:cNvSpPr>
            <a:spLocks noChangeShapeType="1"/>
          </p:cNvSpPr>
          <p:nvPr/>
        </p:nvSpPr>
        <p:spPr bwMode="auto">
          <a:xfrm flipH="1">
            <a:off x="7308850" y="1447800"/>
            <a:ext cx="393700" cy="381000"/>
          </a:xfrm>
          <a:prstGeom prst="line">
            <a:avLst/>
          </a:prstGeom>
          <a:noFill/>
          <a:ln w="38160">
            <a:solidFill>
              <a:srgbClr val="FF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8618" name="Oval 19"/>
          <p:cNvSpPr>
            <a:spLocks noChangeArrowheads="1"/>
          </p:cNvSpPr>
          <p:nvPr/>
        </p:nvSpPr>
        <p:spPr bwMode="auto">
          <a:xfrm>
            <a:off x="6524625" y="236220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19" name="Oval 20"/>
          <p:cNvSpPr>
            <a:spLocks noChangeArrowheads="1"/>
          </p:cNvSpPr>
          <p:nvPr/>
        </p:nvSpPr>
        <p:spPr bwMode="auto">
          <a:xfrm>
            <a:off x="6108700" y="285115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0" name="Oval 21"/>
          <p:cNvSpPr>
            <a:spLocks noChangeArrowheads="1"/>
          </p:cNvSpPr>
          <p:nvPr/>
        </p:nvSpPr>
        <p:spPr bwMode="auto">
          <a:xfrm>
            <a:off x="6350000" y="238760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1" name="Oval 22"/>
          <p:cNvSpPr>
            <a:spLocks noChangeArrowheads="1"/>
          </p:cNvSpPr>
          <p:nvPr/>
        </p:nvSpPr>
        <p:spPr bwMode="auto">
          <a:xfrm>
            <a:off x="6184900" y="261620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2" name="Oval 23"/>
          <p:cNvSpPr>
            <a:spLocks noChangeArrowheads="1"/>
          </p:cNvSpPr>
          <p:nvPr/>
        </p:nvSpPr>
        <p:spPr bwMode="auto">
          <a:xfrm>
            <a:off x="6711950" y="242570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3" name="Oval 24"/>
          <p:cNvSpPr>
            <a:spLocks noChangeArrowheads="1"/>
          </p:cNvSpPr>
          <p:nvPr/>
        </p:nvSpPr>
        <p:spPr bwMode="auto">
          <a:xfrm>
            <a:off x="6038850" y="308610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4" name="Oval 25"/>
          <p:cNvSpPr>
            <a:spLocks noChangeArrowheads="1"/>
          </p:cNvSpPr>
          <p:nvPr/>
        </p:nvSpPr>
        <p:spPr bwMode="auto">
          <a:xfrm>
            <a:off x="6769100" y="255905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5" name="Oval 26"/>
          <p:cNvSpPr>
            <a:spLocks noChangeArrowheads="1"/>
          </p:cNvSpPr>
          <p:nvPr/>
        </p:nvSpPr>
        <p:spPr bwMode="auto">
          <a:xfrm>
            <a:off x="6769100" y="271145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6" name="Oval 27"/>
          <p:cNvSpPr>
            <a:spLocks noChangeArrowheads="1"/>
          </p:cNvSpPr>
          <p:nvPr/>
        </p:nvSpPr>
        <p:spPr bwMode="auto">
          <a:xfrm>
            <a:off x="6648450" y="292100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7" name="Oval 28"/>
          <p:cNvSpPr>
            <a:spLocks noChangeArrowheads="1"/>
          </p:cNvSpPr>
          <p:nvPr/>
        </p:nvSpPr>
        <p:spPr bwMode="auto">
          <a:xfrm>
            <a:off x="6578600" y="339090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8" name="Rectangle 29"/>
          <p:cNvSpPr>
            <a:spLocks noChangeArrowheads="1"/>
          </p:cNvSpPr>
          <p:nvPr/>
        </p:nvSpPr>
        <p:spPr bwMode="auto">
          <a:xfrm>
            <a:off x="457200" y="6172200"/>
            <a:ext cx="3276600" cy="40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Tx/>
              <a:buNone/>
            </a:pPr>
            <a:r>
              <a:rPr lang="en-US" altLang="en-US">
                <a:solidFill>
                  <a:srgbClr val="000000"/>
                </a:solidFill>
              </a:rPr>
              <a:t>lh.thickness, rh.thickness</a:t>
            </a:r>
          </a:p>
        </p:txBody>
      </p:sp>
      <p:sp>
        <p:nvSpPr>
          <p:cNvPr id="68629" name="Rectangle 30"/>
          <p:cNvSpPr>
            <a:spLocks noChangeArrowheads="1"/>
          </p:cNvSpPr>
          <p:nvPr/>
        </p:nvSpPr>
        <p:spPr bwMode="auto">
          <a:xfrm>
            <a:off x="228600" y="1143000"/>
            <a:ext cx="36576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 typeface="Times New Roman" panose="02020603050405020304" pitchFamily="18" charset="0"/>
              <a:buChar char="•"/>
            </a:pPr>
            <a:r>
              <a:rPr lang="en-US" altLang="en-US" dirty="0">
                <a:solidFill>
                  <a:srgbClr val="000000"/>
                </a:solidFill>
              </a:rPr>
              <a:t>Distance between white and </a:t>
            </a:r>
            <a:r>
              <a:rPr lang="en-US" altLang="en-US" dirty="0" err="1">
                <a:solidFill>
                  <a:srgbClr val="000000"/>
                </a:solidFill>
              </a:rPr>
              <a:t>pial</a:t>
            </a:r>
            <a:r>
              <a:rPr lang="en-US" altLang="en-US" dirty="0">
                <a:solidFill>
                  <a:srgbClr val="000000"/>
                </a:solidFill>
              </a:rPr>
              <a:t> surfaces</a:t>
            </a:r>
          </a:p>
          <a:p>
            <a:pPr eaLnBrk="1" hangingPunct="1">
              <a:lnSpc>
                <a:spcPct val="80000"/>
              </a:lnSpc>
              <a:spcBef>
                <a:spcPts val="600"/>
              </a:spcBef>
              <a:buClrTx/>
              <a:buFont typeface="Times New Roman" panose="02020603050405020304" pitchFamily="18" charset="0"/>
              <a:buChar char="•"/>
            </a:pPr>
            <a:r>
              <a:rPr lang="en-US" altLang="en-US" dirty="0">
                <a:solidFill>
                  <a:srgbClr val="000000"/>
                </a:solidFill>
              </a:rPr>
              <a:t>One value per vertex</a:t>
            </a:r>
          </a:p>
          <a:p>
            <a:pPr eaLnBrk="1" hangingPunct="1">
              <a:lnSpc>
                <a:spcPct val="80000"/>
              </a:lnSpc>
              <a:spcBef>
                <a:spcPts val="600"/>
              </a:spcBef>
              <a:buClrTx/>
              <a:buFont typeface="Times New Roman" panose="02020603050405020304" pitchFamily="18" charset="0"/>
              <a:buChar char="•"/>
            </a:pPr>
            <a:r>
              <a:rPr lang="en-US" altLang="en-US" dirty="0">
                <a:solidFill>
                  <a:srgbClr val="000000"/>
                </a:solidFill>
              </a:rPr>
              <a:t>Surface-based more accurate than volume-based</a:t>
            </a:r>
          </a:p>
        </p:txBody>
      </p:sp>
      <p:pic>
        <p:nvPicPr>
          <p:cNvPr id="68630" name="Picture 31"/>
          <p:cNvPicPr>
            <a:picLocks noChangeAspect="1" noChangeArrowheads="1"/>
          </p:cNvPicPr>
          <p:nvPr/>
        </p:nvPicPr>
        <p:blipFill>
          <a:blip r:embed="rId4">
            <a:extLst>
              <a:ext uri="{28A0092B-C50C-407E-A947-70E740481C1C}">
                <a14:useLocalDpi xmlns:a14="http://schemas.microsoft.com/office/drawing/2010/main" val="0"/>
              </a:ext>
            </a:extLst>
          </a:blip>
          <a:srcRect l="2625" t="24170" r="1315" b="13521"/>
          <a:stretch>
            <a:fillRect/>
          </a:stretch>
        </p:blipFill>
        <p:spPr bwMode="auto">
          <a:xfrm>
            <a:off x="228600" y="3124200"/>
            <a:ext cx="2819400" cy="189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68631" name="Rectangle 32"/>
          <p:cNvSpPr>
            <a:spLocks noChangeArrowheads="1"/>
          </p:cNvSpPr>
          <p:nvPr/>
        </p:nvSpPr>
        <p:spPr bwMode="auto">
          <a:xfrm>
            <a:off x="3049588" y="4419600"/>
            <a:ext cx="501650"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600">
                <a:solidFill>
                  <a:srgbClr val="000000"/>
                </a:solidFill>
              </a:rPr>
              <a:t>mm</a:t>
            </a:r>
          </a:p>
        </p:txBody>
      </p:sp>
      <p:sp>
        <p:nvSpPr>
          <p:cNvPr id="2" name="Rectangle 1"/>
          <p:cNvSpPr/>
          <p:nvPr/>
        </p:nvSpPr>
        <p:spPr>
          <a:xfrm>
            <a:off x="152400" y="5029200"/>
            <a:ext cx="3053089" cy="461665"/>
          </a:xfrm>
          <a:prstGeom prst="rect">
            <a:avLst/>
          </a:prstGeom>
        </p:spPr>
        <p:txBody>
          <a:bodyPr wrap="none">
            <a:spAutoFit/>
          </a:bodyPr>
          <a:lstStyle/>
          <a:p>
            <a:r>
              <a:rPr lang="en-US" altLang="en-US" dirty="0">
                <a:solidFill>
                  <a:srgbClr val="000000"/>
                </a:solidFill>
              </a:rPr>
              <a:t>“Overlay”, “Heat map”</a:t>
            </a:r>
            <a:endParaRPr lang="en-US"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385A225-9A46-4BBB-B35D-113CBF8263EC}" type="slidenum">
              <a:rPr lang="en-US" altLang="en-US" sz="1400">
                <a:solidFill>
                  <a:schemeClr val="tx1"/>
                </a:solidFill>
              </a:rPr>
              <a:pPr algn="r" eaLnBrk="1" hangingPunct="1">
                <a:buClrTx/>
                <a:buFontTx/>
                <a:buNone/>
              </a:pPr>
              <a:t>36</a:t>
            </a:fld>
            <a:endParaRPr lang="en-US" altLang="en-US" sz="1400" dirty="0">
              <a:solidFill>
                <a:schemeClr val="tx1"/>
              </a:solidFill>
            </a:endParaRPr>
          </a:p>
        </p:txBody>
      </p:sp>
      <p:sp>
        <p:nvSpPr>
          <p:cNvPr id="70658" name="Text Box 2"/>
          <p:cNvSpPr txBox="1">
            <a:spLocks noChangeArrowheads="1"/>
          </p:cNvSpPr>
          <p:nvPr/>
        </p:nvSpPr>
        <p:spPr bwMode="auto">
          <a:xfrm>
            <a:off x="457200" y="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Curvature (Radial)</a:t>
            </a:r>
          </a:p>
        </p:txBody>
      </p:sp>
      <p:grpSp>
        <p:nvGrpSpPr>
          <p:cNvPr id="70659" name="Group 3"/>
          <p:cNvGrpSpPr>
            <a:grpSpLocks/>
          </p:cNvGrpSpPr>
          <p:nvPr/>
        </p:nvGrpSpPr>
        <p:grpSpPr bwMode="auto">
          <a:xfrm>
            <a:off x="685800" y="990600"/>
            <a:ext cx="4521200" cy="5549900"/>
            <a:chOff x="432" y="624"/>
            <a:chExt cx="2848" cy="3496"/>
          </a:xfrm>
        </p:grpSpPr>
        <p:pic>
          <p:nvPicPr>
            <p:cNvPr id="706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624"/>
              <a:ext cx="2848" cy="3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0664" name="Oval 5"/>
            <p:cNvSpPr>
              <a:spLocks noChangeArrowheads="1"/>
            </p:cNvSpPr>
            <p:nvPr/>
          </p:nvSpPr>
          <p:spPr bwMode="auto">
            <a:xfrm>
              <a:off x="1872" y="1536"/>
              <a:ext cx="237" cy="237"/>
            </a:xfrm>
            <a:prstGeom prst="ellipse">
              <a:avLst/>
            </a:prstGeom>
            <a:noFill/>
            <a:ln w="38160">
              <a:solidFill>
                <a:srgbClr val="00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
          <p:nvSpPr>
            <p:cNvPr id="70665" name="Oval 6"/>
            <p:cNvSpPr>
              <a:spLocks noChangeArrowheads="1"/>
            </p:cNvSpPr>
            <p:nvPr/>
          </p:nvSpPr>
          <p:spPr bwMode="auto">
            <a:xfrm>
              <a:off x="768" y="1728"/>
              <a:ext cx="813" cy="861"/>
            </a:xfrm>
            <a:prstGeom prst="ellipse">
              <a:avLst/>
            </a:prstGeom>
            <a:noFill/>
            <a:ln w="38160">
              <a:solidFill>
                <a:srgbClr val="00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
          <p:nvSpPr>
            <p:cNvPr id="70666" name="Oval 7"/>
            <p:cNvSpPr>
              <a:spLocks noChangeArrowheads="1"/>
            </p:cNvSpPr>
            <p:nvPr/>
          </p:nvSpPr>
          <p:spPr bwMode="auto">
            <a:xfrm>
              <a:off x="1536" y="2880"/>
              <a:ext cx="1245" cy="1197"/>
            </a:xfrm>
            <a:prstGeom prst="ellipse">
              <a:avLst/>
            </a:prstGeom>
            <a:noFill/>
            <a:ln w="38160">
              <a:solidFill>
                <a:srgbClr val="00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
          <p:nvSpPr>
            <p:cNvPr id="70667" name="Line 8"/>
            <p:cNvSpPr>
              <a:spLocks noChangeShapeType="1"/>
            </p:cNvSpPr>
            <p:nvPr/>
          </p:nvSpPr>
          <p:spPr bwMode="auto">
            <a:xfrm flipV="1">
              <a:off x="1968" y="1580"/>
              <a:ext cx="93" cy="101"/>
            </a:xfrm>
            <a:prstGeom prst="line">
              <a:avLst/>
            </a:prstGeom>
            <a:noFill/>
            <a:ln w="38160">
              <a:solidFill>
                <a:srgbClr val="00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70668" name="Line 9"/>
            <p:cNvSpPr>
              <a:spLocks noChangeShapeType="1"/>
            </p:cNvSpPr>
            <p:nvPr/>
          </p:nvSpPr>
          <p:spPr bwMode="auto">
            <a:xfrm>
              <a:off x="1152" y="2160"/>
              <a:ext cx="381" cy="237"/>
            </a:xfrm>
            <a:prstGeom prst="line">
              <a:avLst/>
            </a:prstGeom>
            <a:noFill/>
            <a:ln w="38160">
              <a:solidFill>
                <a:srgbClr val="00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70669" name="Line 10"/>
            <p:cNvSpPr>
              <a:spLocks noChangeShapeType="1"/>
            </p:cNvSpPr>
            <p:nvPr/>
          </p:nvSpPr>
          <p:spPr bwMode="auto">
            <a:xfrm flipH="1">
              <a:off x="1532" y="3504"/>
              <a:ext cx="581" cy="0"/>
            </a:xfrm>
            <a:prstGeom prst="line">
              <a:avLst/>
            </a:prstGeom>
            <a:noFill/>
            <a:ln w="38160">
              <a:solidFill>
                <a:srgbClr val="00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70670" name="Oval 11"/>
            <p:cNvSpPr>
              <a:spLocks noChangeArrowheads="1"/>
            </p:cNvSpPr>
            <p:nvPr/>
          </p:nvSpPr>
          <p:spPr bwMode="auto">
            <a:xfrm>
              <a:off x="1488" y="2352"/>
              <a:ext cx="93" cy="93"/>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70671" name="Oval 12"/>
            <p:cNvSpPr>
              <a:spLocks noChangeArrowheads="1"/>
            </p:cNvSpPr>
            <p:nvPr/>
          </p:nvSpPr>
          <p:spPr bwMode="auto">
            <a:xfrm>
              <a:off x="2043" y="1529"/>
              <a:ext cx="93" cy="93"/>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70672" name="Oval 13"/>
            <p:cNvSpPr>
              <a:spLocks noChangeArrowheads="1"/>
            </p:cNvSpPr>
            <p:nvPr/>
          </p:nvSpPr>
          <p:spPr bwMode="auto">
            <a:xfrm>
              <a:off x="1488" y="3456"/>
              <a:ext cx="93" cy="93"/>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70673" name="Oval 14"/>
            <p:cNvSpPr>
              <a:spLocks noChangeArrowheads="1"/>
            </p:cNvSpPr>
            <p:nvPr/>
          </p:nvSpPr>
          <p:spPr bwMode="auto">
            <a:xfrm>
              <a:off x="2016" y="1872"/>
              <a:ext cx="93" cy="93"/>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70674" name="Oval 15"/>
            <p:cNvSpPr>
              <a:spLocks noChangeArrowheads="1"/>
            </p:cNvSpPr>
            <p:nvPr/>
          </p:nvSpPr>
          <p:spPr bwMode="auto">
            <a:xfrm>
              <a:off x="1728" y="2640"/>
              <a:ext cx="93" cy="93"/>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70675" name="Oval 16"/>
            <p:cNvSpPr>
              <a:spLocks noChangeArrowheads="1"/>
            </p:cNvSpPr>
            <p:nvPr/>
          </p:nvSpPr>
          <p:spPr bwMode="auto">
            <a:xfrm>
              <a:off x="1920" y="2400"/>
              <a:ext cx="93" cy="93"/>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70676" name="Oval 17"/>
            <p:cNvSpPr>
              <a:spLocks noChangeArrowheads="1"/>
            </p:cNvSpPr>
            <p:nvPr/>
          </p:nvSpPr>
          <p:spPr bwMode="auto">
            <a:xfrm>
              <a:off x="1968" y="2112"/>
              <a:ext cx="93" cy="93"/>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grpSp>
      <p:sp>
        <p:nvSpPr>
          <p:cNvPr id="70660" name="Rectangle 18"/>
          <p:cNvSpPr>
            <a:spLocks noChangeArrowheads="1"/>
          </p:cNvSpPr>
          <p:nvPr/>
        </p:nvSpPr>
        <p:spPr bwMode="auto">
          <a:xfrm>
            <a:off x="5257800" y="1066800"/>
            <a:ext cx="3657600"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 typeface="Times New Roman" panose="02020603050405020304" pitchFamily="18" charset="0"/>
              <a:buChar char="•"/>
            </a:pPr>
            <a:r>
              <a:rPr lang="en-US" altLang="en-US">
                <a:solidFill>
                  <a:srgbClr val="000000"/>
                </a:solidFill>
              </a:rPr>
              <a:t>Circle tangent to surface at each vertex</a:t>
            </a:r>
          </a:p>
          <a:p>
            <a:pPr eaLnBrk="1" hangingPunct="1">
              <a:lnSpc>
                <a:spcPct val="80000"/>
              </a:lnSpc>
              <a:spcBef>
                <a:spcPts val="600"/>
              </a:spcBef>
              <a:buClrTx/>
              <a:buFont typeface="Times New Roman" panose="02020603050405020304" pitchFamily="18" charset="0"/>
              <a:buChar char="•"/>
            </a:pPr>
            <a:r>
              <a:rPr lang="en-US" altLang="en-US">
                <a:solidFill>
                  <a:srgbClr val="000000"/>
                </a:solidFill>
              </a:rPr>
              <a:t>Curvature measure is 1/radius of circle</a:t>
            </a:r>
          </a:p>
          <a:p>
            <a:pPr eaLnBrk="1" hangingPunct="1">
              <a:lnSpc>
                <a:spcPct val="80000"/>
              </a:lnSpc>
              <a:spcBef>
                <a:spcPts val="600"/>
              </a:spcBef>
              <a:buClrTx/>
              <a:buFont typeface="Times New Roman" panose="02020603050405020304" pitchFamily="18" charset="0"/>
              <a:buChar char="•"/>
            </a:pPr>
            <a:r>
              <a:rPr lang="en-US" altLang="en-US">
                <a:solidFill>
                  <a:srgbClr val="000000"/>
                </a:solidFill>
              </a:rPr>
              <a:t>One value per vertex</a:t>
            </a:r>
          </a:p>
          <a:p>
            <a:pPr eaLnBrk="1" hangingPunct="1">
              <a:lnSpc>
                <a:spcPct val="80000"/>
              </a:lnSpc>
              <a:spcBef>
                <a:spcPts val="600"/>
              </a:spcBef>
              <a:buClrTx/>
              <a:buFont typeface="Times New Roman" panose="02020603050405020304" pitchFamily="18" charset="0"/>
              <a:buChar char="•"/>
            </a:pPr>
            <a:r>
              <a:rPr lang="en-US" altLang="en-US">
                <a:solidFill>
                  <a:srgbClr val="000000"/>
                </a:solidFill>
              </a:rPr>
              <a:t>Signed (sulcus/gyrus)</a:t>
            </a:r>
          </a:p>
        </p:txBody>
      </p:sp>
      <p:pic>
        <p:nvPicPr>
          <p:cNvPr id="70661"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3886200"/>
            <a:ext cx="26670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0662" name="Rectangle 20"/>
          <p:cNvSpPr>
            <a:spLocks noChangeArrowheads="1"/>
          </p:cNvSpPr>
          <p:nvPr/>
        </p:nvSpPr>
        <p:spPr bwMode="auto">
          <a:xfrm>
            <a:off x="5492540" y="5401220"/>
            <a:ext cx="3629048" cy="389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Tx/>
              <a:buNone/>
            </a:pPr>
            <a:r>
              <a:rPr lang="en-US" altLang="en-US" dirty="0">
                <a:solidFill>
                  <a:srgbClr val="000000"/>
                </a:solidFill>
              </a:rPr>
              <a:t>subject/surf/</a:t>
            </a:r>
            <a:r>
              <a:rPr lang="en-US" altLang="en-US" dirty="0" err="1">
                <a:solidFill>
                  <a:srgbClr val="000000"/>
                </a:solidFill>
              </a:rPr>
              <a:t>lh.curv</a:t>
            </a:r>
            <a:r>
              <a:rPr lang="en-US" altLang="en-US" dirty="0">
                <a:solidFill>
                  <a:srgbClr val="000000"/>
                </a:solidFill>
              </a:rPr>
              <a:t>, </a:t>
            </a:r>
            <a:r>
              <a:rPr lang="en-US" altLang="en-US" dirty="0" err="1">
                <a:solidFill>
                  <a:srgbClr val="000000"/>
                </a:solidFill>
              </a:rPr>
              <a:t>rh.curv</a:t>
            </a:r>
            <a:endParaRPr lang="en-US" altLang="en-US" dirty="0">
              <a:solidFill>
                <a:srgbClr val="000000"/>
              </a:solidFill>
            </a:endParaRPr>
          </a:p>
        </p:txBody>
      </p:sp>
      <p:sp>
        <p:nvSpPr>
          <p:cNvPr id="22" name="Rectangle 21"/>
          <p:cNvSpPr/>
          <p:nvPr/>
        </p:nvSpPr>
        <p:spPr>
          <a:xfrm>
            <a:off x="5562600" y="5867400"/>
            <a:ext cx="3211135" cy="461665"/>
          </a:xfrm>
          <a:prstGeom prst="rect">
            <a:avLst/>
          </a:prstGeom>
        </p:spPr>
        <p:txBody>
          <a:bodyPr wrap="none">
            <a:spAutoFit/>
          </a:bodyPr>
          <a:lstStyle/>
          <a:p>
            <a:r>
              <a:rPr lang="en-US" altLang="en-US" dirty="0">
                <a:solidFill>
                  <a:srgbClr val="000000"/>
                </a:solidFill>
              </a:rPr>
              <a:t>“Overlay”, “Red/Green”</a:t>
            </a:r>
            <a:endParaRPr lang="en-US"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385A225-9A46-4BBB-B35D-113CBF8263EC}" type="slidenum">
              <a:rPr lang="en-US" altLang="en-US" sz="1400">
                <a:solidFill>
                  <a:schemeClr val="tx1"/>
                </a:solidFill>
              </a:rPr>
              <a:pPr algn="r" eaLnBrk="1" hangingPunct="1">
                <a:buClrTx/>
                <a:buFontTx/>
                <a:buNone/>
              </a:pPr>
              <a:t>37</a:t>
            </a:fld>
            <a:endParaRPr lang="en-US" altLang="en-US" sz="1400" dirty="0">
              <a:solidFill>
                <a:schemeClr val="tx1"/>
              </a:solidFill>
            </a:endParaRPr>
          </a:p>
        </p:txBody>
      </p:sp>
      <p:sp>
        <p:nvSpPr>
          <p:cNvPr id="70658" name="Text Box 2"/>
          <p:cNvSpPr txBox="1">
            <a:spLocks noChangeArrowheads="1"/>
          </p:cNvSpPr>
          <p:nvPr/>
        </p:nvSpPr>
        <p:spPr bwMode="auto">
          <a:xfrm>
            <a:off x="457200" y="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rgbClr val="000000"/>
                </a:solidFill>
              </a:rPr>
              <a:t>Surface-based Area and Volume</a:t>
            </a:r>
          </a:p>
        </p:txBody>
      </p:sp>
      <p:sp>
        <p:nvSpPr>
          <p:cNvPr id="70662" name="Rectangle 20"/>
          <p:cNvSpPr>
            <a:spLocks noChangeArrowheads="1"/>
          </p:cNvSpPr>
          <p:nvPr/>
        </p:nvSpPr>
        <p:spPr bwMode="auto">
          <a:xfrm>
            <a:off x="533400" y="5934619"/>
            <a:ext cx="3919961" cy="389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Tx/>
              <a:buNone/>
            </a:pPr>
            <a:r>
              <a:rPr lang="en-US" altLang="en-US" dirty="0">
                <a:solidFill>
                  <a:srgbClr val="000000"/>
                </a:solidFill>
              </a:rPr>
              <a:t>subject/surf/</a:t>
            </a:r>
            <a:r>
              <a:rPr lang="en-US" altLang="en-US" dirty="0" err="1">
                <a:solidFill>
                  <a:srgbClr val="000000"/>
                </a:solidFill>
              </a:rPr>
              <a:t>lh.area</a:t>
            </a:r>
            <a:r>
              <a:rPr lang="en-US" altLang="en-US" dirty="0">
                <a:solidFill>
                  <a:srgbClr val="000000"/>
                </a:solidFill>
              </a:rPr>
              <a:t>, </a:t>
            </a:r>
            <a:r>
              <a:rPr lang="en-US" altLang="en-US" dirty="0" err="1">
                <a:solidFill>
                  <a:srgbClr val="000000"/>
                </a:solidFill>
              </a:rPr>
              <a:t>lh.volume</a:t>
            </a:r>
            <a:endParaRPr lang="en-US" altLang="en-US" dirty="0">
              <a:solidFill>
                <a:srgbClr val="000000"/>
              </a:solidFill>
            </a:endParaRPr>
          </a:p>
        </p:txBody>
      </p:sp>
      <p:sp>
        <p:nvSpPr>
          <p:cNvPr id="23" name="Rectangle 20">
            <a:extLst>
              <a:ext uri="{FF2B5EF4-FFF2-40B4-BE49-F238E27FC236}">
                <a16:creationId xmlns:a16="http://schemas.microsoft.com/office/drawing/2014/main" id="{C4CCE15F-0BA8-4C56-BE8F-4282769F2FA7}"/>
              </a:ext>
            </a:extLst>
          </p:cNvPr>
          <p:cNvSpPr>
            <a:spLocks noChangeArrowheads="1"/>
          </p:cNvSpPr>
          <p:nvPr/>
        </p:nvSpPr>
        <p:spPr bwMode="auto">
          <a:xfrm>
            <a:off x="990600" y="3780173"/>
            <a:ext cx="6819409" cy="1879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marL="342900" indent="-342900" eaLnBrk="1" hangingPunct="1">
              <a:lnSpc>
                <a:spcPct val="80000"/>
              </a:lnSpc>
              <a:spcBef>
                <a:spcPts val="600"/>
              </a:spcBef>
              <a:buClrTx/>
              <a:buFont typeface="Arial" panose="020B0604020202020204" pitchFamily="34" charset="0"/>
              <a:buChar char="•"/>
            </a:pPr>
            <a:r>
              <a:rPr lang="en-US" altLang="en-US" dirty="0">
                <a:solidFill>
                  <a:srgbClr val="000000"/>
                </a:solidFill>
              </a:rPr>
              <a:t>Each vertex has an area (mean of triangles)</a:t>
            </a:r>
          </a:p>
          <a:p>
            <a:pPr marL="342900" indent="-342900" eaLnBrk="1" hangingPunct="1">
              <a:lnSpc>
                <a:spcPct val="80000"/>
              </a:lnSpc>
              <a:spcBef>
                <a:spcPts val="600"/>
              </a:spcBef>
              <a:buClrTx/>
              <a:buFont typeface="Arial" panose="020B0604020202020204" pitchFamily="34" charset="0"/>
              <a:buChar char="•"/>
            </a:pPr>
            <a:r>
              <a:rPr lang="en-US" altLang="en-US" dirty="0">
                <a:solidFill>
                  <a:srgbClr val="000000"/>
                </a:solidFill>
              </a:rPr>
              <a:t>Each vertex has a thickness</a:t>
            </a:r>
          </a:p>
          <a:p>
            <a:pPr marL="342900" indent="-342900" eaLnBrk="1" hangingPunct="1">
              <a:lnSpc>
                <a:spcPct val="80000"/>
              </a:lnSpc>
              <a:spcBef>
                <a:spcPts val="600"/>
              </a:spcBef>
              <a:buClrTx/>
              <a:buFont typeface="Arial" panose="020B0604020202020204" pitchFamily="34" charset="0"/>
              <a:buChar char="•"/>
            </a:pPr>
            <a:r>
              <a:rPr lang="en-US" altLang="en-US" dirty="0">
                <a:solidFill>
                  <a:srgbClr val="000000"/>
                </a:solidFill>
              </a:rPr>
              <a:t>Each vertex has a volume (~area*thickness)</a:t>
            </a:r>
          </a:p>
          <a:p>
            <a:pPr marL="342900" indent="-342900" eaLnBrk="1" hangingPunct="1">
              <a:lnSpc>
                <a:spcPct val="80000"/>
              </a:lnSpc>
              <a:spcBef>
                <a:spcPts val="600"/>
              </a:spcBef>
              <a:buClrTx/>
              <a:buFont typeface="Arial" panose="020B0604020202020204" pitchFamily="34" charset="0"/>
              <a:buChar char="•"/>
            </a:pPr>
            <a:r>
              <a:rPr lang="en-US" altLang="en-US" dirty="0">
                <a:solidFill>
                  <a:srgbClr val="000000"/>
                </a:solidFill>
              </a:rPr>
              <a:t>Group Map-based analysis of area and volume </a:t>
            </a:r>
          </a:p>
          <a:p>
            <a:pPr marL="1085850" lvl="1" indent="-342900" eaLnBrk="1" hangingPunct="1">
              <a:lnSpc>
                <a:spcPct val="80000"/>
              </a:lnSpc>
              <a:spcBef>
                <a:spcPts val="600"/>
              </a:spcBef>
              <a:buClrTx/>
              <a:buFont typeface="Arial" panose="020B0604020202020204" pitchFamily="34" charset="0"/>
              <a:buChar char="•"/>
            </a:pPr>
            <a:r>
              <a:rPr lang="en-US" altLang="en-US" dirty="0">
                <a:solidFill>
                  <a:srgbClr val="000000"/>
                </a:solidFill>
              </a:rPr>
              <a:t>Similar to Voxel-based morphometry (VBM)</a:t>
            </a:r>
          </a:p>
        </p:txBody>
      </p:sp>
      <p:pic>
        <p:nvPicPr>
          <p:cNvPr id="24" name="Picture 3">
            <a:extLst>
              <a:ext uri="{FF2B5EF4-FFF2-40B4-BE49-F238E27FC236}">
                <a16:creationId xmlns:a16="http://schemas.microsoft.com/office/drawing/2014/main" id="{07169BA7-B22E-4C27-BE8F-7D0B279AE1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300860"/>
            <a:ext cx="2120900" cy="2128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nvGrpSpPr>
          <p:cNvPr id="25" name="Group 3">
            <a:extLst>
              <a:ext uri="{FF2B5EF4-FFF2-40B4-BE49-F238E27FC236}">
                <a16:creationId xmlns:a16="http://schemas.microsoft.com/office/drawing/2014/main" id="{A37FD214-E588-44DE-AE21-982F53865035}"/>
              </a:ext>
            </a:extLst>
          </p:cNvPr>
          <p:cNvGrpSpPr>
            <a:grpSpLocks/>
          </p:cNvGrpSpPr>
          <p:nvPr/>
        </p:nvGrpSpPr>
        <p:grpSpPr bwMode="auto">
          <a:xfrm>
            <a:off x="4343400" y="1140543"/>
            <a:ext cx="1828800" cy="2273300"/>
            <a:chOff x="2592" y="624"/>
            <a:chExt cx="2848" cy="3496"/>
          </a:xfrm>
        </p:grpSpPr>
        <p:pic>
          <p:nvPicPr>
            <p:cNvPr id="26" name="Picture 4">
              <a:extLst>
                <a:ext uri="{FF2B5EF4-FFF2-40B4-BE49-F238E27FC236}">
                  <a16:creationId xmlns:a16="http://schemas.microsoft.com/office/drawing/2014/main" id="{CE79B5F9-B315-4655-A23F-832DDD920B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2" y="624"/>
              <a:ext cx="2848" cy="3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7" name="Line 5">
              <a:extLst>
                <a:ext uri="{FF2B5EF4-FFF2-40B4-BE49-F238E27FC236}">
                  <a16:creationId xmlns:a16="http://schemas.microsoft.com/office/drawing/2014/main" id="{2EF64ABF-B29C-4994-BBF0-EF8E27F06CFA}"/>
                </a:ext>
              </a:extLst>
            </p:cNvPr>
            <p:cNvSpPr>
              <a:spLocks noChangeShapeType="1"/>
            </p:cNvSpPr>
            <p:nvPr/>
          </p:nvSpPr>
          <p:spPr bwMode="auto">
            <a:xfrm flipH="1" flipV="1">
              <a:off x="3596" y="1868"/>
              <a:ext cx="245" cy="10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8" name="Line 6">
              <a:extLst>
                <a:ext uri="{FF2B5EF4-FFF2-40B4-BE49-F238E27FC236}">
                  <a16:creationId xmlns:a16="http://schemas.microsoft.com/office/drawing/2014/main" id="{E01DAA14-D591-4668-961E-62995BCB7137}"/>
                </a:ext>
              </a:extLst>
            </p:cNvPr>
            <p:cNvSpPr>
              <a:spLocks noChangeShapeType="1"/>
            </p:cNvSpPr>
            <p:nvPr/>
          </p:nvSpPr>
          <p:spPr bwMode="auto">
            <a:xfrm flipH="1" flipV="1">
              <a:off x="3884" y="1244"/>
              <a:ext cx="149" cy="293"/>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9" name="Line 7">
              <a:extLst>
                <a:ext uri="{FF2B5EF4-FFF2-40B4-BE49-F238E27FC236}">
                  <a16:creationId xmlns:a16="http://schemas.microsoft.com/office/drawing/2014/main" id="{81788B79-93EF-41A5-9179-0DE82D09DFC1}"/>
                </a:ext>
              </a:extLst>
            </p:cNvPr>
            <p:cNvSpPr>
              <a:spLocks noChangeShapeType="1"/>
            </p:cNvSpPr>
            <p:nvPr/>
          </p:nvSpPr>
          <p:spPr bwMode="auto">
            <a:xfrm flipH="1" flipV="1">
              <a:off x="3692" y="1580"/>
              <a:ext cx="245" cy="10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0" name="Line 8">
              <a:extLst>
                <a:ext uri="{FF2B5EF4-FFF2-40B4-BE49-F238E27FC236}">
                  <a16:creationId xmlns:a16="http://schemas.microsoft.com/office/drawing/2014/main" id="{FA0A2D66-6BF4-46D3-9A89-5C1B07E39CA6}"/>
                </a:ext>
              </a:extLst>
            </p:cNvPr>
            <p:cNvSpPr>
              <a:spLocks noChangeShapeType="1"/>
            </p:cNvSpPr>
            <p:nvPr/>
          </p:nvSpPr>
          <p:spPr bwMode="auto">
            <a:xfrm flipH="1" flipV="1">
              <a:off x="3644" y="1724"/>
              <a:ext cx="245" cy="10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1" name="Line 9">
              <a:extLst>
                <a:ext uri="{FF2B5EF4-FFF2-40B4-BE49-F238E27FC236}">
                  <a16:creationId xmlns:a16="http://schemas.microsoft.com/office/drawing/2014/main" id="{473BCD5F-32A0-4415-A17B-7C6F3598DBE4}"/>
                </a:ext>
              </a:extLst>
            </p:cNvPr>
            <p:cNvSpPr>
              <a:spLocks noChangeShapeType="1"/>
            </p:cNvSpPr>
            <p:nvPr/>
          </p:nvSpPr>
          <p:spPr bwMode="auto">
            <a:xfrm flipV="1">
              <a:off x="4128" y="1148"/>
              <a:ext cx="0" cy="34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2" name="Line 10">
              <a:extLst>
                <a:ext uri="{FF2B5EF4-FFF2-40B4-BE49-F238E27FC236}">
                  <a16:creationId xmlns:a16="http://schemas.microsoft.com/office/drawing/2014/main" id="{16A087EA-7E1D-4A00-8CA6-6D81DB589DF5}"/>
                </a:ext>
              </a:extLst>
            </p:cNvPr>
            <p:cNvSpPr>
              <a:spLocks noChangeShapeType="1"/>
            </p:cNvSpPr>
            <p:nvPr/>
          </p:nvSpPr>
          <p:spPr bwMode="auto">
            <a:xfrm flipV="1">
              <a:off x="4272" y="1196"/>
              <a:ext cx="237" cy="34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3" name="Line 11">
              <a:extLst>
                <a:ext uri="{FF2B5EF4-FFF2-40B4-BE49-F238E27FC236}">
                  <a16:creationId xmlns:a16="http://schemas.microsoft.com/office/drawing/2014/main" id="{45955F3A-8CEB-4D9B-BFB3-A99A135024F5}"/>
                </a:ext>
              </a:extLst>
            </p:cNvPr>
            <p:cNvSpPr>
              <a:spLocks noChangeShapeType="1"/>
            </p:cNvSpPr>
            <p:nvPr/>
          </p:nvSpPr>
          <p:spPr bwMode="auto">
            <a:xfrm>
              <a:off x="4272" y="1728"/>
              <a:ext cx="429" cy="0"/>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4" name="Line 12">
              <a:extLst>
                <a:ext uri="{FF2B5EF4-FFF2-40B4-BE49-F238E27FC236}">
                  <a16:creationId xmlns:a16="http://schemas.microsoft.com/office/drawing/2014/main" id="{026DB84F-2DCE-4B40-ADDF-B834537CE9DB}"/>
                </a:ext>
              </a:extLst>
            </p:cNvPr>
            <p:cNvSpPr>
              <a:spLocks noChangeShapeType="1"/>
            </p:cNvSpPr>
            <p:nvPr/>
          </p:nvSpPr>
          <p:spPr bwMode="auto">
            <a:xfrm>
              <a:off x="4224" y="1872"/>
              <a:ext cx="333" cy="141"/>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5" name="Line 13">
              <a:extLst>
                <a:ext uri="{FF2B5EF4-FFF2-40B4-BE49-F238E27FC236}">
                  <a16:creationId xmlns:a16="http://schemas.microsoft.com/office/drawing/2014/main" id="{CB41E001-B0A3-48AB-8F06-838EE15CEEE2}"/>
                </a:ext>
              </a:extLst>
            </p:cNvPr>
            <p:cNvSpPr>
              <a:spLocks noChangeShapeType="1"/>
            </p:cNvSpPr>
            <p:nvPr/>
          </p:nvSpPr>
          <p:spPr bwMode="auto">
            <a:xfrm>
              <a:off x="4176" y="2160"/>
              <a:ext cx="333" cy="45"/>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6" name="Line 14">
              <a:extLst>
                <a:ext uri="{FF2B5EF4-FFF2-40B4-BE49-F238E27FC236}">
                  <a16:creationId xmlns:a16="http://schemas.microsoft.com/office/drawing/2014/main" id="{147E396C-5A72-44D5-A74F-F5DFA9D3B9BC}"/>
                </a:ext>
              </a:extLst>
            </p:cNvPr>
            <p:cNvSpPr>
              <a:spLocks noChangeShapeType="1"/>
            </p:cNvSpPr>
            <p:nvPr/>
          </p:nvSpPr>
          <p:spPr bwMode="auto">
            <a:xfrm flipV="1">
              <a:off x="4272" y="1484"/>
              <a:ext cx="429" cy="149"/>
            </a:xfrm>
            <a:prstGeom prst="line">
              <a:avLst/>
            </a:prstGeom>
            <a:noFill/>
            <a:ln w="38160">
              <a:solidFill>
                <a:srgbClr val="00FF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spTree>
    <p:extLst>
      <p:ext uri="{BB962C8B-B14F-4D97-AF65-F5344CB8AC3E}">
        <p14:creationId xmlns:p14="http://schemas.microsoft.com/office/powerpoint/2010/main" val="21377844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BAA32C9-9256-43B4-AE7A-A5AC9064FE60}" type="slidenum">
              <a:rPr lang="en-US" altLang="en-US" sz="1400">
                <a:solidFill>
                  <a:schemeClr val="tx1"/>
                </a:solidFill>
              </a:rPr>
              <a:pPr algn="r" eaLnBrk="1" hangingPunct="1">
                <a:buClrTx/>
                <a:buFontTx/>
                <a:buNone/>
              </a:pPr>
              <a:t>38</a:t>
            </a:fld>
            <a:endParaRPr lang="en-US" altLang="en-US" sz="1400" dirty="0">
              <a:solidFill>
                <a:schemeClr val="tx1"/>
              </a:solidFill>
            </a:endParaRPr>
          </a:p>
        </p:txBody>
      </p:sp>
      <p:sp>
        <p:nvSpPr>
          <p:cNvPr id="72706" name="Text Box 2"/>
          <p:cNvSpPr txBox="1">
            <a:spLocks noChangeArrowheads="1"/>
          </p:cNvSpPr>
          <p:nvPr/>
        </p:nvSpPr>
        <p:spPr bwMode="auto">
          <a:xfrm>
            <a:off x="1219200" y="-152400"/>
            <a:ext cx="6096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Spherical Registration</a:t>
            </a:r>
          </a:p>
        </p:txBody>
      </p:sp>
      <p:pic>
        <p:nvPicPr>
          <p:cNvPr id="727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90600"/>
            <a:ext cx="3856038" cy="226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727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3505200"/>
            <a:ext cx="2438400" cy="2265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727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1752600"/>
            <a:ext cx="2514600" cy="2303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2710" name="Text Box 6"/>
          <p:cNvSpPr txBox="1">
            <a:spLocks noChangeArrowheads="1"/>
          </p:cNvSpPr>
          <p:nvPr/>
        </p:nvSpPr>
        <p:spPr bwMode="auto">
          <a:xfrm>
            <a:off x="152400" y="3124200"/>
            <a:ext cx="157797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Sulcal Map</a:t>
            </a:r>
          </a:p>
        </p:txBody>
      </p:sp>
      <p:sp>
        <p:nvSpPr>
          <p:cNvPr id="72711" name="Text Box 7"/>
          <p:cNvSpPr txBox="1">
            <a:spLocks noChangeArrowheads="1"/>
          </p:cNvSpPr>
          <p:nvPr/>
        </p:nvSpPr>
        <p:spPr bwMode="auto">
          <a:xfrm>
            <a:off x="3351213" y="3124200"/>
            <a:ext cx="24574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Spherical</a:t>
            </a:r>
            <a:r>
              <a:rPr lang="en-US" altLang="en-US">
                <a:solidFill>
                  <a:srgbClr val="FFFF66"/>
                </a:solidFill>
              </a:rPr>
              <a:t> </a:t>
            </a:r>
            <a:r>
              <a:rPr lang="en-US" altLang="en-US">
                <a:solidFill>
                  <a:srgbClr val="000000"/>
                </a:solidFill>
              </a:rPr>
              <a:t>Inflation</a:t>
            </a:r>
          </a:p>
        </p:txBody>
      </p:sp>
      <p:sp>
        <p:nvSpPr>
          <p:cNvPr id="72712" name="Line 8"/>
          <p:cNvSpPr>
            <a:spLocks noChangeShapeType="1"/>
          </p:cNvSpPr>
          <p:nvPr/>
        </p:nvSpPr>
        <p:spPr bwMode="auto">
          <a:xfrm flipV="1">
            <a:off x="3733800" y="4184650"/>
            <a:ext cx="2438400" cy="1308100"/>
          </a:xfrm>
          <a:prstGeom prst="line">
            <a:avLst/>
          </a:prstGeom>
          <a:noFill/>
          <a:ln w="5724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72713" name="Text Box 9"/>
          <p:cNvSpPr txBox="1">
            <a:spLocks noChangeArrowheads="1"/>
          </p:cNvSpPr>
          <p:nvPr/>
        </p:nvSpPr>
        <p:spPr bwMode="auto">
          <a:xfrm>
            <a:off x="6172200" y="4191000"/>
            <a:ext cx="2568575" cy="157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High-Dimensional </a:t>
            </a:r>
          </a:p>
          <a:p>
            <a:pPr eaLnBrk="1" hangingPunct="1">
              <a:buClrTx/>
              <a:buFontTx/>
              <a:buNone/>
            </a:pPr>
            <a:r>
              <a:rPr lang="en-US" altLang="en-US">
                <a:solidFill>
                  <a:srgbClr val="000000"/>
                </a:solidFill>
              </a:rPr>
              <a:t>Non-linear</a:t>
            </a:r>
          </a:p>
          <a:p>
            <a:pPr eaLnBrk="1" hangingPunct="1">
              <a:buClrTx/>
              <a:buFontTx/>
              <a:buNone/>
            </a:pPr>
            <a:r>
              <a:rPr lang="en-US" altLang="en-US">
                <a:solidFill>
                  <a:srgbClr val="000000"/>
                </a:solidFill>
              </a:rPr>
              <a:t>Registration to</a:t>
            </a:r>
          </a:p>
          <a:p>
            <a:pPr eaLnBrk="1" hangingPunct="1">
              <a:buClrTx/>
              <a:buFontTx/>
              <a:buNone/>
            </a:pPr>
            <a:r>
              <a:rPr lang="en-US" altLang="en-US">
                <a:solidFill>
                  <a:srgbClr val="000000"/>
                </a:solidFill>
              </a:rPr>
              <a:t>Spherical Template</a:t>
            </a:r>
          </a:p>
        </p:txBody>
      </p:sp>
      <p:sp>
        <p:nvSpPr>
          <p:cNvPr id="72714" name="Text Box 10"/>
          <p:cNvSpPr txBox="1">
            <a:spLocks noChangeArrowheads="1"/>
          </p:cNvSpPr>
          <p:nvPr/>
        </p:nvSpPr>
        <p:spPr bwMode="auto">
          <a:xfrm>
            <a:off x="5715000" y="5867400"/>
            <a:ext cx="304800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dirty="0">
                <a:solidFill>
                  <a:srgbClr val="000000"/>
                </a:solidFill>
              </a:rPr>
              <a:t>Atlas template is called “</a:t>
            </a:r>
            <a:r>
              <a:rPr lang="en-US" altLang="ja-JP" dirty="0" err="1">
                <a:solidFill>
                  <a:srgbClr val="000000"/>
                </a:solidFill>
              </a:rPr>
              <a:t>fsaverage</a:t>
            </a:r>
            <a:r>
              <a:rPr lang="en-US" altLang="en-US" dirty="0">
                <a:solidFill>
                  <a:srgbClr val="000000"/>
                </a:solidFill>
              </a:rPr>
              <a:t>”</a:t>
            </a:r>
          </a:p>
        </p:txBody>
      </p:sp>
      <p:sp>
        <p:nvSpPr>
          <p:cNvPr id="85003" name="Line 12"/>
          <p:cNvSpPr>
            <a:spLocks noChangeShapeType="1"/>
          </p:cNvSpPr>
          <p:nvPr/>
        </p:nvSpPr>
        <p:spPr bwMode="auto">
          <a:xfrm flipV="1">
            <a:off x="4343400" y="3581400"/>
            <a:ext cx="1905000" cy="685800"/>
          </a:xfrm>
          <a:prstGeom prst="line">
            <a:avLst/>
          </a:prstGeom>
          <a:ln>
            <a:headEnd type="triangle" w="med" len="me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72718" name="Text Box 13"/>
          <p:cNvSpPr txBox="1">
            <a:spLocks noChangeArrowheads="1"/>
          </p:cNvSpPr>
          <p:nvPr/>
        </p:nvSpPr>
        <p:spPr bwMode="auto">
          <a:xfrm>
            <a:off x="76200" y="6324600"/>
            <a:ext cx="47244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a:solidFill>
                  <a:srgbClr val="000000"/>
                </a:solidFill>
              </a:rPr>
              <a:t>More in surface-based analysis talk.</a:t>
            </a:r>
          </a:p>
        </p:txBody>
      </p:sp>
      <p:sp>
        <p:nvSpPr>
          <p:cNvPr id="14" name="Rectangle 20"/>
          <p:cNvSpPr>
            <a:spLocks noChangeArrowheads="1"/>
          </p:cNvSpPr>
          <p:nvPr/>
        </p:nvSpPr>
        <p:spPr bwMode="auto">
          <a:xfrm>
            <a:off x="1751577" y="5791200"/>
            <a:ext cx="2591823"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Tx/>
              <a:buNone/>
            </a:pPr>
            <a:r>
              <a:rPr lang="en-US" altLang="en-US" dirty="0" err="1">
                <a:solidFill>
                  <a:srgbClr val="000000"/>
                </a:solidFill>
              </a:rPr>
              <a:t>lh.sphere</a:t>
            </a:r>
            <a:r>
              <a:rPr lang="en-US" altLang="en-US" dirty="0">
                <a:solidFill>
                  <a:srgbClr val="000000"/>
                </a:solidFill>
              </a:rPr>
              <a:t>, </a:t>
            </a:r>
            <a:r>
              <a:rPr lang="en-US" altLang="en-US" dirty="0" err="1">
                <a:solidFill>
                  <a:srgbClr val="000000"/>
                </a:solidFill>
              </a:rPr>
              <a:t>rh.sphere</a:t>
            </a:r>
            <a:endParaRPr lang="en-US" altLang="en-US" dirty="0">
              <a:solidFill>
                <a:srgbClr val="000000"/>
              </a:solidFill>
            </a:endParaRPr>
          </a:p>
        </p:txBody>
      </p:sp>
      <p:sp>
        <p:nvSpPr>
          <p:cNvPr id="15" name="Rectangle 20"/>
          <p:cNvSpPr>
            <a:spLocks noChangeArrowheads="1"/>
          </p:cNvSpPr>
          <p:nvPr/>
        </p:nvSpPr>
        <p:spPr bwMode="auto">
          <a:xfrm>
            <a:off x="5612317" y="1219200"/>
            <a:ext cx="3531683"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Tx/>
              <a:buNone/>
            </a:pPr>
            <a:r>
              <a:rPr lang="en-US" altLang="en-US" dirty="0" err="1">
                <a:solidFill>
                  <a:srgbClr val="000000"/>
                </a:solidFill>
              </a:rPr>
              <a:t>lh.sphere.reg</a:t>
            </a:r>
            <a:r>
              <a:rPr lang="en-US" altLang="en-US" dirty="0">
                <a:solidFill>
                  <a:srgbClr val="000000"/>
                </a:solidFill>
              </a:rPr>
              <a:t>, </a:t>
            </a:r>
            <a:r>
              <a:rPr lang="en-US" altLang="en-US" dirty="0" err="1">
                <a:solidFill>
                  <a:srgbClr val="000000"/>
                </a:solidFill>
              </a:rPr>
              <a:t>rh.sphere.reg</a:t>
            </a:r>
            <a:endParaRPr lang="en-US" altLang="en-US" dirty="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FE12C30E-3685-4BB0-AA9C-7EAFE99CB81A}" type="slidenum">
              <a:rPr lang="en-US" altLang="en-US" sz="1400">
                <a:solidFill>
                  <a:schemeClr val="tx1"/>
                </a:solidFill>
              </a:rPr>
              <a:pPr algn="r" eaLnBrk="1" hangingPunct="1">
                <a:buClrTx/>
                <a:buFontTx/>
                <a:buNone/>
              </a:pPr>
              <a:t>39</a:t>
            </a:fld>
            <a:endParaRPr lang="en-US" altLang="en-US" sz="1400" dirty="0">
              <a:solidFill>
                <a:schemeClr val="tx1"/>
              </a:solidFill>
            </a:endParaRPr>
          </a:p>
        </p:txBody>
      </p:sp>
      <p:sp>
        <p:nvSpPr>
          <p:cNvPr id="74754" name="Text Box 2"/>
          <p:cNvSpPr txBox="1">
            <a:spLocks noChangeArrowheads="1"/>
          </p:cNvSpPr>
          <p:nvPr/>
        </p:nvSpPr>
        <p:spPr bwMode="auto">
          <a:xfrm>
            <a:off x="1465263" y="292100"/>
            <a:ext cx="6269037"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3200" b="1">
                <a:solidFill>
                  <a:srgbClr val="000000"/>
                </a:solidFill>
                <a:latin typeface="Arial" panose="020B0604020202020204" pitchFamily="34" charset="0"/>
              </a:rPr>
              <a:t>Automatic Cortical Parcellation </a:t>
            </a:r>
          </a:p>
        </p:txBody>
      </p:sp>
      <p:sp>
        <p:nvSpPr>
          <p:cNvPr id="74755" name="Text Box 3"/>
          <p:cNvSpPr txBox="1">
            <a:spLocks noChangeArrowheads="1"/>
          </p:cNvSpPr>
          <p:nvPr/>
        </p:nvSpPr>
        <p:spPr bwMode="auto">
          <a:xfrm>
            <a:off x="5105400" y="4343400"/>
            <a:ext cx="3502025" cy="947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2800">
                <a:solidFill>
                  <a:srgbClr val="4FADF3"/>
                </a:solidFill>
              </a:rPr>
              <a:t>Fine-tune based on</a:t>
            </a:r>
          </a:p>
          <a:p>
            <a:pPr algn="ctr" eaLnBrk="1" hangingPunct="1">
              <a:buClrTx/>
              <a:buFontTx/>
              <a:buNone/>
            </a:pPr>
            <a:r>
              <a:rPr lang="en-US" altLang="en-US" sz="2800">
                <a:solidFill>
                  <a:srgbClr val="4FADF3"/>
                </a:solidFill>
              </a:rPr>
              <a:t>individual anatomy</a:t>
            </a:r>
          </a:p>
        </p:txBody>
      </p:sp>
      <p:sp>
        <p:nvSpPr>
          <p:cNvPr id="87044" name="Text Box 4"/>
          <p:cNvSpPr txBox="1">
            <a:spLocks noChangeArrowheads="1"/>
          </p:cNvSpPr>
          <p:nvPr/>
        </p:nvSpPr>
        <p:spPr bwMode="auto">
          <a:xfrm>
            <a:off x="2819400" y="914400"/>
            <a:ext cx="5181600" cy="955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sz="2800" dirty="0">
                <a:solidFill>
                  <a:schemeClr val="bg2">
                    <a:lumMod val="75000"/>
                  </a:schemeClr>
                </a:solidFill>
              </a:rPr>
              <a:t>Spherical Atlas based on Manual Labeling</a:t>
            </a:r>
          </a:p>
        </p:txBody>
      </p:sp>
      <p:pic>
        <p:nvPicPr>
          <p:cNvPr id="74757" name="Picture 5"/>
          <p:cNvPicPr>
            <a:picLocks noChangeAspect="1" noChangeArrowheads="1"/>
          </p:cNvPicPr>
          <p:nvPr/>
        </p:nvPicPr>
        <p:blipFill>
          <a:blip r:embed="rId3">
            <a:extLst>
              <a:ext uri="{28A0092B-C50C-407E-A947-70E740481C1C}">
                <a14:useLocalDpi xmlns:a14="http://schemas.microsoft.com/office/drawing/2010/main" val="0"/>
              </a:ext>
            </a:extLst>
          </a:blip>
          <a:srcRect l="10330" t="13327" r="13919" b="13327"/>
          <a:stretch>
            <a:fillRect/>
          </a:stretch>
        </p:blipFill>
        <p:spPr bwMode="auto">
          <a:xfrm>
            <a:off x="228600" y="762000"/>
            <a:ext cx="251460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7475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343400"/>
            <a:ext cx="3105150" cy="2132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7475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2133600"/>
            <a:ext cx="3200400" cy="189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4760" name="Line 8"/>
          <p:cNvSpPr>
            <a:spLocks noChangeShapeType="1"/>
          </p:cNvSpPr>
          <p:nvPr/>
        </p:nvSpPr>
        <p:spPr bwMode="auto">
          <a:xfrm>
            <a:off x="1143000" y="3352800"/>
            <a:ext cx="1588" cy="838200"/>
          </a:xfrm>
          <a:prstGeom prst="line">
            <a:avLst/>
          </a:prstGeom>
          <a:noFill/>
          <a:ln w="5724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74761" name="Text Box 9"/>
          <p:cNvSpPr txBox="1">
            <a:spLocks noChangeArrowheads="1"/>
          </p:cNvSpPr>
          <p:nvPr/>
        </p:nvSpPr>
        <p:spPr bwMode="auto">
          <a:xfrm>
            <a:off x="1447800" y="3276600"/>
            <a:ext cx="3502025" cy="947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2800" dirty="0">
                <a:solidFill>
                  <a:schemeClr val="tx1"/>
                </a:solidFill>
              </a:rPr>
              <a:t>Map to Individual</a:t>
            </a:r>
          </a:p>
          <a:p>
            <a:pPr algn="ctr" eaLnBrk="1" hangingPunct="1">
              <a:buClrTx/>
              <a:buFontTx/>
              <a:buNone/>
            </a:pPr>
            <a:r>
              <a:rPr lang="en-US" altLang="en-US" sz="2800" dirty="0">
                <a:solidFill>
                  <a:schemeClr val="tx1"/>
                </a:solidFill>
              </a:rPr>
              <a:t>Thru Spherical Reg</a:t>
            </a:r>
          </a:p>
        </p:txBody>
      </p:sp>
      <p:sp>
        <p:nvSpPr>
          <p:cNvPr id="74762" name="Line 10"/>
          <p:cNvSpPr>
            <a:spLocks noChangeShapeType="1"/>
          </p:cNvSpPr>
          <p:nvPr/>
        </p:nvSpPr>
        <p:spPr bwMode="auto">
          <a:xfrm flipV="1">
            <a:off x="3733800" y="4108450"/>
            <a:ext cx="2057400" cy="1460500"/>
          </a:xfrm>
          <a:prstGeom prst="line">
            <a:avLst/>
          </a:prstGeom>
          <a:noFill/>
          <a:ln w="5724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74763" name="Text Box 11"/>
          <p:cNvSpPr txBox="1">
            <a:spLocks noChangeArrowheads="1"/>
          </p:cNvSpPr>
          <p:nvPr/>
        </p:nvSpPr>
        <p:spPr bwMode="auto">
          <a:xfrm>
            <a:off x="5029200" y="5334000"/>
            <a:ext cx="3581400"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a:solidFill>
                  <a:srgbClr val="000000"/>
                </a:solidFill>
              </a:rPr>
              <a:t>Note: Similar methodology to volume labeling</a:t>
            </a:r>
          </a:p>
        </p:txBody>
      </p:sp>
      <p:sp>
        <p:nvSpPr>
          <p:cNvPr id="74764" name="Rectangle 12"/>
          <p:cNvSpPr>
            <a:spLocks noChangeArrowheads="1"/>
          </p:cNvSpPr>
          <p:nvPr/>
        </p:nvSpPr>
        <p:spPr bwMode="auto">
          <a:xfrm>
            <a:off x="0" y="6400800"/>
            <a:ext cx="423227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More in the Anatomical ROI talk</a:t>
            </a:r>
          </a:p>
        </p:txBody>
      </p:sp>
      <p:sp>
        <p:nvSpPr>
          <p:cNvPr id="16" name="Rectangle 20"/>
          <p:cNvSpPr>
            <a:spLocks noChangeArrowheads="1"/>
          </p:cNvSpPr>
          <p:nvPr/>
        </p:nvSpPr>
        <p:spPr bwMode="auto">
          <a:xfrm>
            <a:off x="4905041" y="1633523"/>
            <a:ext cx="4187663" cy="389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Tx/>
              <a:buNone/>
            </a:pPr>
            <a:r>
              <a:rPr lang="en-US" altLang="en-US" dirty="0">
                <a:solidFill>
                  <a:srgbClr val="000000"/>
                </a:solidFill>
              </a:rPr>
              <a:t>subject/label/{</a:t>
            </a:r>
            <a:r>
              <a:rPr lang="en-US" altLang="en-US" dirty="0" err="1">
                <a:solidFill>
                  <a:srgbClr val="000000"/>
                </a:solidFill>
              </a:rPr>
              <a:t>lh,rh</a:t>
            </a:r>
            <a:r>
              <a:rPr lang="en-US" altLang="en-US" dirty="0">
                <a:solidFill>
                  <a:srgbClr val="000000"/>
                </a:solidFill>
              </a:rPr>
              <a:t>}.</a:t>
            </a:r>
            <a:r>
              <a:rPr lang="en-US" altLang="en-US" dirty="0" err="1">
                <a:solidFill>
                  <a:srgbClr val="000000"/>
                </a:solidFill>
              </a:rPr>
              <a:t>aparc.annot</a:t>
            </a:r>
            <a:endParaRPr lang="en-US" altLang="en-US" dirty="0">
              <a:solidFill>
                <a:srgbClr val="000000"/>
              </a:solidFill>
            </a:endParaRPr>
          </a:p>
        </p:txBody>
      </p:sp>
      <p:sp>
        <p:nvSpPr>
          <p:cNvPr id="17" name="Rectangle 20"/>
          <p:cNvSpPr>
            <a:spLocks noChangeArrowheads="1"/>
          </p:cNvSpPr>
          <p:nvPr/>
        </p:nvSpPr>
        <p:spPr bwMode="auto">
          <a:xfrm>
            <a:off x="5105400" y="6324600"/>
            <a:ext cx="2579850"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Tx/>
              <a:buNone/>
            </a:pPr>
            <a:r>
              <a:rPr lang="en-US" altLang="en-US" dirty="0">
                <a:solidFill>
                  <a:srgbClr val="000000"/>
                </a:solidFill>
              </a:rPr>
              <a:t>Annotation overlay</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4D83F5B1-A469-4709-95D3-D26E7C778E4F}" type="slidenum">
              <a:rPr lang="en-US" altLang="en-US" sz="1400">
                <a:solidFill>
                  <a:schemeClr val="tx1"/>
                </a:solidFill>
              </a:rPr>
              <a:pPr algn="r" eaLnBrk="1" hangingPunct="1">
                <a:buClrTx/>
                <a:buFontTx/>
                <a:buNone/>
              </a:pPr>
              <a:t>4</a:t>
            </a:fld>
            <a:endParaRPr lang="en-US" altLang="en-US" sz="1400" dirty="0">
              <a:solidFill>
                <a:schemeClr val="tx1"/>
              </a:solidFill>
            </a:endParaRPr>
          </a:p>
        </p:txBody>
      </p:sp>
      <p:sp>
        <p:nvSpPr>
          <p:cNvPr id="9218" name="Text Box 2"/>
          <p:cNvSpPr txBox="1">
            <a:spLocks noChangeArrowheads="1"/>
          </p:cNvSpPr>
          <p:nvPr/>
        </p:nvSpPr>
        <p:spPr bwMode="auto">
          <a:xfrm>
            <a:off x="990600" y="-228600"/>
            <a:ext cx="7239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rgbClr val="000000"/>
                </a:solidFill>
              </a:rPr>
              <a:t>Fully Automated Reconstruction</a:t>
            </a:r>
          </a:p>
        </p:txBody>
      </p:sp>
      <p:sp>
        <p:nvSpPr>
          <p:cNvPr id="21507" name="Rectangle 3"/>
          <p:cNvSpPr>
            <a:spLocks noChangeArrowheads="1"/>
          </p:cNvSpPr>
          <p:nvPr/>
        </p:nvSpPr>
        <p:spPr bwMode="auto">
          <a:xfrm>
            <a:off x="381000" y="914400"/>
            <a:ext cx="8153400" cy="588963"/>
          </a:xfrm>
          <a:prstGeom prst="rect">
            <a:avLst/>
          </a:prstGeom>
          <a:noFill/>
          <a:ln w="9360">
            <a:solidFill>
              <a:srgbClr val="FF0000"/>
            </a:solidFill>
            <a:miter lim="800000"/>
            <a:headEnd/>
            <a:tailEnd/>
          </a:ln>
          <a:effectLst>
            <a:outerShdw blurRad="50800" dist="38100" dir="18900000" algn="bl" rotWithShape="0">
              <a:srgbClr val="808080">
                <a:alpha val="39999"/>
              </a:srgbClr>
            </a:outerShdw>
          </a:effectLst>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3200" dirty="0">
                <a:solidFill>
                  <a:srgbClr val="000000"/>
                </a:solidFill>
              </a:rPr>
              <a:t>recon-all   –</a:t>
            </a:r>
            <a:r>
              <a:rPr lang="en-US" altLang="en-US" sz="3200" dirty="0" err="1">
                <a:solidFill>
                  <a:srgbClr val="000000"/>
                </a:solidFill>
              </a:rPr>
              <a:t>i</a:t>
            </a:r>
            <a:r>
              <a:rPr lang="en-US" altLang="en-US" sz="3200" dirty="0">
                <a:solidFill>
                  <a:srgbClr val="000000"/>
                </a:solidFill>
              </a:rPr>
              <a:t>  </a:t>
            </a:r>
            <a:r>
              <a:rPr lang="en-US" altLang="en-US" sz="3200" dirty="0" err="1">
                <a:solidFill>
                  <a:srgbClr val="000000"/>
                </a:solidFill>
              </a:rPr>
              <a:t>file.dcm</a:t>
            </a:r>
            <a:r>
              <a:rPr lang="en-US" altLang="en-US" sz="3200" dirty="0">
                <a:solidFill>
                  <a:srgbClr val="000000"/>
                </a:solidFill>
              </a:rPr>
              <a:t>   –subject  </a:t>
            </a:r>
            <a:r>
              <a:rPr lang="en-US" altLang="en-US" sz="3200" dirty="0" err="1">
                <a:solidFill>
                  <a:srgbClr val="000000"/>
                </a:solidFill>
              </a:rPr>
              <a:t>bert</a:t>
            </a:r>
            <a:r>
              <a:rPr lang="en-US" altLang="en-US" sz="3200" dirty="0">
                <a:solidFill>
                  <a:srgbClr val="000000"/>
                </a:solidFill>
              </a:rPr>
              <a:t>   –all</a:t>
            </a:r>
          </a:p>
        </p:txBody>
      </p:sp>
      <p:grpSp>
        <p:nvGrpSpPr>
          <p:cNvPr id="30" name="Group 29">
            <a:extLst>
              <a:ext uri="{FF2B5EF4-FFF2-40B4-BE49-F238E27FC236}">
                <a16:creationId xmlns:a16="http://schemas.microsoft.com/office/drawing/2014/main" id="{06FF552B-163E-C20D-7DD6-7CBC0E0C6420}"/>
              </a:ext>
            </a:extLst>
          </p:cNvPr>
          <p:cNvGrpSpPr/>
          <p:nvPr/>
        </p:nvGrpSpPr>
        <p:grpSpPr>
          <a:xfrm>
            <a:off x="300177" y="2996458"/>
            <a:ext cx="5640972" cy="3507825"/>
            <a:chOff x="300177" y="2996458"/>
            <a:chExt cx="5640972" cy="3507825"/>
          </a:xfrm>
        </p:grpSpPr>
        <p:pic>
          <p:nvPicPr>
            <p:cNvPr id="4" name="Picture 4">
              <a:extLst>
                <a:ext uri="{FF2B5EF4-FFF2-40B4-BE49-F238E27FC236}">
                  <a16:creationId xmlns:a16="http://schemas.microsoft.com/office/drawing/2014/main" id="{DC6B10A1-7FC7-8A2D-3506-73FFAA6A07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6530"/>
            <a:stretch>
              <a:fillRect/>
            </a:stretch>
          </p:blipFill>
          <p:spPr bwMode="auto">
            <a:xfrm>
              <a:off x="300177" y="2996458"/>
              <a:ext cx="1355198" cy="11220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7" name="Picture 7">
              <a:extLst>
                <a:ext uri="{FF2B5EF4-FFF2-40B4-BE49-F238E27FC236}">
                  <a16:creationId xmlns:a16="http://schemas.microsoft.com/office/drawing/2014/main" id="{6471E5DC-DCFD-C67F-CD44-DFD6792869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819" t="11232" r="4535" b="6396"/>
            <a:stretch>
              <a:fillRect/>
            </a:stretch>
          </p:blipFill>
          <p:spPr bwMode="auto">
            <a:xfrm>
              <a:off x="3440366" y="3089962"/>
              <a:ext cx="1017334" cy="932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9" name="Picture 9" descr="fb101">
              <a:extLst>
                <a:ext uri="{FF2B5EF4-FFF2-40B4-BE49-F238E27FC236}">
                  <a16:creationId xmlns:a16="http://schemas.microsoft.com/office/drawing/2014/main" id="{8F2B8600-756F-33BB-785D-B265175316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368" t="16534" r="7895" b="36407"/>
            <a:stretch>
              <a:fillRect/>
            </a:stretch>
          </p:blipFill>
          <p:spPr bwMode="auto">
            <a:xfrm>
              <a:off x="3341210" y="5543052"/>
              <a:ext cx="1376392" cy="961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2" descr="fb101">
              <a:extLst>
                <a:ext uri="{FF2B5EF4-FFF2-40B4-BE49-F238E27FC236}">
                  <a16:creationId xmlns:a16="http://schemas.microsoft.com/office/drawing/2014/main" id="{F16FBF4C-F5A6-2CD3-AE00-01D490E383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5323" t="22182" r="16985" b="18633"/>
            <a:stretch>
              <a:fillRect/>
            </a:stretch>
          </p:blipFill>
          <p:spPr bwMode="auto">
            <a:xfrm>
              <a:off x="3464628" y="4603751"/>
              <a:ext cx="1024814" cy="932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B2050012-B60B-CBED-202F-F8BAECA4F0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4125" y="4535070"/>
              <a:ext cx="1196863" cy="11120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4" name="Picture 3" descr="lh">
              <a:extLst>
                <a:ext uri="{FF2B5EF4-FFF2-40B4-BE49-F238E27FC236}">
                  <a16:creationId xmlns:a16="http://schemas.microsoft.com/office/drawing/2014/main" id="{14F1243C-7609-E0A3-0EF7-0A162825AD5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177" y="4603751"/>
              <a:ext cx="1441223" cy="979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Line 21">
              <a:extLst>
                <a:ext uri="{FF2B5EF4-FFF2-40B4-BE49-F238E27FC236}">
                  <a16:creationId xmlns:a16="http://schemas.microsoft.com/office/drawing/2014/main" id="{C59166F3-A2B7-56E6-DEB4-C4D8585577E0}"/>
                </a:ext>
              </a:extLst>
            </p:cNvPr>
            <p:cNvSpPr>
              <a:spLocks noChangeShapeType="1"/>
            </p:cNvSpPr>
            <p:nvPr/>
          </p:nvSpPr>
          <p:spPr bwMode="auto">
            <a:xfrm flipH="1" flipV="1">
              <a:off x="4464002" y="5070029"/>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8" name="Line 21">
              <a:extLst>
                <a:ext uri="{FF2B5EF4-FFF2-40B4-BE49-F238E27FC236}">
                  <a16:creationId xmlns:a16="http://schemas.microsoft.com/office/drawing/2014/main" id="{B2FD39B5-DC2A-10BC-71E7-A25915E34C3D}"/>
                </a:ext>
              </a:extLst>
            </p:cNvPr>
            <p:cNvSpPr>
              <a:spLocks noChangeShapeType="1"/>
            </p:cNvSpPr>
            <p:nvPr/>
          </p:nvSpPr>
          <p:spPr bwMode="auto">
            <a:xfrm>
              <a:off x="1701929" y="3556240"/>
              <a:ext cx="263099" cy="124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9" name="Line 21">
              <a:extLst>
                <a:ext uri="{FF2B5EF4-FFF2-40B4-BE49-F238E27FC236}">
                  <a16:creationId xmlns:a16="http://schemas.microsoft.com/office/drawing/2014/main" id="{6C92398B-6256-1DAF-F351-74409B97C73A}"/>
                </a:ext>
              </a:extLst>
            </p:cNvPr>
            <p:cNvSpPr>
              <a:spLocks noChangeShapeType="1"/>
            </p:cNvSpPr>
            <p:nvPr/>
          </p:nvSpPr>
          <p:spPr bwMode="auto">
            <a:xfrm>
              <a:off x="3149564" y="3563722"/>
              <a:ext cx="263099" cy="124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20" name="Line 21">
              <a:extLst>
                <a:ext uri="{FF2B5EF4-FFF2-40B4-BE49-F238E27FC236}">
                  <a16:creationId xmlns:a16="http://schemas.microsoft.com/office/drawing/2014/main" id="{74D77023-E2F9-31FB-5893-B92176296CF1}"/>
                </a:ext>
              </a:extLst>
            </p:cNvPr>
            <p:cNvSpPr>
              <a:spLocks noChangeShapeType="1"/>
            </p:cNvSpPr>
            <p:nvPr/>
          </p:nvSpPr>
          <p:spPr bwMode="auto">
            <a:xfrm>
              <a:off x="4457700" y="3554994"/>
              <a:ext cx="263098" cy="124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21" name="Line 21">
              <a:extLst>
                <a:ext uri="{FF2B5EF4-FFF2-40B4-BE49-F238E27FC236}">
                  <a16:creationId xmlns:a16="http://schemas.microsoft.com/office/drawing/2014/main" id="{C19F7153-F52B-4612-8DCB-8B5E0A43738C}"/>
                </a:ext>
              </a:extLst>
            </p:cNvPr>
            <p:cNvSpPr>
              <a:spLocks noChangeShapeType="1"/>
            </p:cNvSpPr>
            <p:nvPr/>
          </p:nvSpPr>
          <p:spPr bwMode="auto">
            <a:xfrm flipH="1" flipV="1">
              <a:off x="3190988" y="5091112"/>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22" name="Line 21">
              <a:extLst>
                <a:ext uri="{FF2B5EF4-FFF2-40B4-BE49-F238E27FC236}">
                  <a16:creationId xmlns:a16="http://schemas.microsoft.com/office/drawing/2014/main" id="{DE0BA55B-6471-06F2-FB61-0F1819A5EEC8}"/>
                </a:ext>
              </a:extLst>
            </p:cNvPr>
            <p:cNvSpPr>
              <a:spLocks noChangeShapeType="1"/>
            </p:cNvSpPr>
            <p:nvPr/>
          </p:nvSpPr>
          <p:spPr bwMode="auto">
            <a:xfrm flipH="1" flipV="1">
              <a:off x="1701929" y="5124620"/>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23" name="Line 21">
              <a:extLst>
                <a:ext uri="{FF2B5EF4-FFF2-40B4-BE49-F238E27FC236}">
                  <a16:creationId xmlns:a16="http://schemas.microsoft.com/office/drawing/2014/main" id="{00A582CE-432A-E858-7908-D4CE5B85E91A}"/>
                </a:ext>
              </a:extLst>
            </p:cNvPr>
            <p:cNvSpPr>
              <a:spLocks noChangeShapeType="1"/>
            </p:cNvSpPr>
            <p:nvPr/>
          </p:nvSpPr>
          <p:spPr bwMode="auto">
            <a:xfrm flipH="1">
              <a:off x="5319552" y="4060246"/>
              <a:ext cx="2425" cy="56975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pic>
          <p:nvPicPr>
            <p:cNvPr id="24" name="Picture 1" descr="bert.brainmask.auto.jpg">
              <a:extLst>
                <a:ext uri="{FF2B5EF4-FFF2-40B4-BE49-F238E27FC236}">
                  <a16:creationId xmlns:a16="http://schemas.microsoft.com/office/drawing/2014/main" id="{03ECD4AB-B921-3F97-44C5-D10E246FDB9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975929" y="2996458"/>
              <a:ext cx="1102111" cy="1137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25" descr="Map&#10;&#10;Description automatically generated">
              <a:extLst>
                <a:ext uri="{FF2B5EF4-FFF2-40B4-BE49-F238E27FC236}">
                  <a16:creationId xmlns:a16="http://schemas.microsoft.com/office/drawing/2014/main" id="{102CC3AD-E1A6-BE28-BC45-2ECEA40E1ABB}"/>
                </a:ext>
              </a:extLst>
            </p:cNvPr>
            <p:cNvPicPr>
              <a:picLocks noChangeAspect="1"/>
            </p:cNvPicPr>
            <p:nvPr/>
          </p:nvPicPr>
          <p:blipFill>
            <a:blip r:embed="rId10"/>
            <a:stretch>
              <a:fillRect/>
            </a:stretch>
          </p:blipFill>
          <p:spPr>
            <a:xfrm>
              <a:off x="4728240" y="4659229"/>
              <a:ext cx="1212909" cy="821600"/>
            </a:xfrm>
            <a:prstGeom prst="rect">
              <a:avLst/>
            </a:prstGeom>
          </p:spPr>
        </p:pic>
        <p:pic>
          <p:nvPicPr>
            <p:cNvPr id="29" name="Picture 2" descr="aseg.jpg">
              <a:extLst>
                <a:ext uri="{FF2B5EF4-FFF2-40B4-BE49-F238E27FC236}">
                  <a16:creationId xmlns:a16="http://schemas.microsoft.com/office/drawing/2014/main" id="{28CF2203-60CD-2D0C-3224-F8385B59CFA7}"/>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717602" y="3024384"/>
              <a:ext cx="1208750" cy="1024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DFA5003-19A7-493E-9DEB-5965F981FEAC}" type="slidenum">
              <a:rPr lang="en-US" altLang="en-US" sz="1400">
                <a:solidFill>
                  <a:schemeClr val="tx1"/>
                </a:solidFill>
              </a:rPr>
              <a:pPr algn="r" eaLnBrk="1" hangingPunct="1">
                <a:buClrTx/>
                <a:buFontTx/>
                <a:buNone/>
              </a:pPr>
              <a:t>40</a:t>
            </a:fld>
            <a:endParaRPr lang="en-US" altLang="en-US" sz="1400" dirty="0">
              <a:solidFill>
                <a:schemeClr val="tx1"/>
              </a:solidFill>
            </a:endParaRPr>
          </a:p>
        </p:txBody>
      </p:sp>
      <p:sp>
        <p:nvSpPr>
          <p:cNvPr id="76802" name="Text Box 2"/>
          <p:cNvSpPr txBox="1">
            <a:spLocks noChangeArrowheads="1"/>
          </p:cNvSpPr>
          <p:nvPr/>
        </p:nvSpPr>
        <p:spPr bwMode="auto">
          <a:xfrm>
            <a:off x="533400" y="-228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Surface Overlays</a:t>
            </a:r>
          </a:p>
        </p:txBody>
      </p:sp>
      <p:pic>
        <p:nvPicPr>
          <p:cNvPr id="76803" name="Picture 3"/>
          <p:cNvPicPr>
            <a:picLocks noChangeAspect="1" noChangeArrowheads="1"/>
          </p:cNvPicPr>
          <p:nvPr/>
        </p:nvPicPr>
        <p:blipFill>
          <a:blip r:embed="rId3">
            <a:extLst>
              <a:ext uri="{28A0092B-C50C-407E-A947-70E740481C1C}">
                <a14:useLocalDpi xmlns:a14="http://schemas.microsoft.com/office/drawing/2010/main" val="0"/>
              </a:ext>
            </a:extLst>
          </a:blip>
          <a:srcRect l="783" t="26871" r="783" b="14052"/>
          <a:stretch>
            <a:fillRect/>
          </a:stretch>
        </p:blipFill>
        <p:spPr bwMode="auto">
          <a:xfrm>
            <a:off x="5784850" y="1047750"/>
            <a:ext cx="2701925"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76804" name="Picture 4"/>
          <p:cNvPicPr>
            <a:picLocks noChangeAspect="1" noChangeArrowheads="1"/>
          </p:cNvPicPr>
          <p:nvPr/>
        </p:nvPicPr>
        <p:blipFill>
          <a:blip r:embed="rId4">
            <a:extLst>
              <a:ext uri="{28A0092B-C50C-407E-A947-70E740481C1C}">
                <a14:useLocalDpi xmlns:a14="http://schemas.microsoft.com/office/drawing/2010/main" val="0"/>
              </a:ext>
            </a:extLst>
          </a:blip>
          <a:srcRect l="783" t="18802" r="783" b="22101"/>
          <a:stretch>
            <a:fillRect/>
          </a:stretch>
        </p:blipFill>
        <p:spPr bwMode="auto">
          <a:xfrm>
            <a:off x="3070225" y="1066800"/>
            <a:ext cx="2701925"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76805" name="Picture 5"/>
          <p:cNvPicPr>
            <a:picLocks noChangeAspect="1" noChangeArrowheads="1"/>
          </p:cNvPicPr>
          <p:nvPr/>
        </p:nvPicPr>
        <p:blipFill>
          <a:blip r:embed="rId5">
            <a:extLst>
              <a:ext uri="{28A0092B-C50C-407E-A947-70E740481C1C}">
                <a14:useLocalDpi xmlns:a14="http://schemas.microsoft.com/office/drawing/2010/main" val="0"/>
              </a:ext>
            </a:extLst>
          </a:blip>
          <a:srcRect l="783" t="18828" r="783" b="22101"/>
          <a:stretch>
            <a:fillRect/>
          </a:stretch>
        </p:blipFill>
        <p:spPr bwMode="auto">
          <a:xfrm>
            <a:off x="327025" y="1066800"/>
            <a:ext cx="2701925"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6806" name="Text Box 6"/>
          <p:cNvSpPr txBox="1">
            <a:spLocks noChangeArrowheads="1"/>
          </p:cNvSpPr>
          <p:nvPr/>
        </p:nvSpPr>
        <p:spPr bwMode="auto">
          <a:xfrm>
            <a:off x="379413" y="685800"/>
            <a:ext cx="24003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lh.sulc on</a:t>
            </a:r>
            <a:r>
              <a:rPr lang="en-US" altLang="en-US">
                <a:solidFill>
                  <a:srgbClr val="FFFF66"/>
                </a:solidFill>
              </a:rPr>
              <a:t> </a:t>
            </a:r>
            <a:r>
              <a:rPr lang="en-US" altLang="en-US">
                <a:solidFill>
                  <a:srgbClr val="000000"/>
                </a:solidFill>
              </a:rPr>
              <a:t>inflated</a:t>
            </a:r>
          </a:p>
        </p:txBody>
      </p:sp>
      <p:sp>
        <p:nvSpPr>
          <p:cNvPr id="76807" name="Text Box 7"/>
          <p:cNvSpPr txBox="1">
            <a:spLocks noChangeArrowheads="1"/>
          </p:cNvSpPr>
          <p:nvPr/>
        </p:nvSpPr>
        <p:spPr bwMode="auto">
          <a:xfrm>
            <a:off x="3200400" y="685800"/>
            <a:ext cx="24511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lh.curv on inflated</a:t>
            </a:r>
          </a:p>
        </p:txBody>
      </p:sp>
      <p:sp>
        <p:nvSpPr>
          <p:cNvPr id="76808" name="Text Box 8"/>
          <p:cNvSpPr txBox="1">
            <a:spLocks noChangeArrowheads="1"/>
          </p:cNvSpPr>
          <p:nvPr/>
        </p:nvSpPr>
        <p:spPr bwMode="auto">
          <a:xfrm>
            <a:off x="5772150" y="685800"/>
            <a:ext cx="30162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lh.thickness on inflated</a:t>
            </a:r>
          </a:p>
        </p:txBody>
      </p:sp>
      <p:pic>
        <p:nvPicPr>
          <p:cNvPr id="76809" name="Picture 10"/>
          <p:cNvPicPr>
            <a:picLocks noChangeAspect="1" noChangeArrowheads="1"/>
          </p:cNvPicPr>
          <p:nvPr/>
        </p:nvPicPr>
        <p:blipFill>
          <a:blip r:embed="rId6">
            <a:extLst>
              <a:ext uri="{28A0092B-C50C-407E-A947-70E740481C1C}">
                <a14:useLocalDpi xmlns:a14="http://schemas.microsoft.com/office/drawing/2010/main" val="0"/>
              </a:ext>
            </a:extLst>
          </a:blip>
          <a:srcRect l="783" t="23329" r="783" b="21652"/>
          <a:stretch>
            <a:fillRect/>
          </a:stretch>
        </p:blipFill>
        <p:spPr bwMode="auto">
          <a:xfrm>
            <a:off x="3070225" y="3124200"/>
            <a:ext cx="2698750" cy="181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6810" name="Rectangle 11"/>
          <p:cNvSpPr>
            <a:spLocks noChangeArrowheads="1"/>
          </p:cNvSpPr>
          <p:nvPr/>
        </p:nvSpPr>
        <p:spPr bwMode="auto">
          <a:xfrm>
            <a:off x="3810000" y="5105400"/>
            <a:ext cx="48768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90000"/>
              </a:lnSpc>
              <a:spcBef>
                <a:spcPts val="500"/>
              </a:spcBef>
              <a:buClrTx/>
              <a:buFont typeface="Times New Roman" panose="02020603050405020304" pitchFamily="18" charset="0"/>
              <a:buChar char="•"/>
            </a:pPr>
            <a:r>
              <a:rPr lang="en-US" altLang="en-US" sz="2000">
                <a:solidFill>
                  <a:srgbClr val="000000"/>
                </a:solidFill>
              </a:rPr>
              <a:t>Value for each vertex</a:t>
            </a:r>
          </a:p>
          <a:p>
            <a:pPr eaLnBrk="1" hangingPunct="1">
              <a:lnSpc>
                <a:spcPct val="90000"/>
              </a:lnSpc>
              <a:spcBef>
                <a:spcPts val="500"/>
              </a:spcBef>
              <a:buClrTx/>
              <a:buFont typeface="Times New Roman" panose="02020603050405020304" pitchFamily="18" charset="0"/>
              <a:buChar char="•"/>
            </a:pPr>
            <a:r>
              <a:rPr lang="en-US" altLang="en-US" sz="2000">
                <a:solidFill>
                  <a:srgbClr val="000000"/>
                </a:solidFill>
              </a:rPr>
              <a:t>Color indicates value</a:t>
            </a:r>
          </a:p>
          <a:p>
            <a:pPr eaLnBrk="1" hangingPunct="1">
              <a:lnSpc>
                <a:spcPct val="90000"/>
              </a:lnSpc>
              <a:spcBef>
                <a:spcPts val="500"/>
              </a:spcBef>
              <a:buClrTx/>
              <a:buFont typeface="Times New Roman" panose="02020603050405020304" pitchFamily="18" charset="0"/>
              <a:buChar char="•"/>
            </a:pPr>
            <a:r>
              <a:rPr lang="en-US" altLang="en-US" sz="2000">
                <a:solidFill>
                  <a:srgbClr val="000000"/>
                </a:solidFill>
              </a:rPr>
              <a:t>Color: gray, red/green, heat, color table</a:t>
            </a:r>
          </a:p>
          <a:p>
            <a:pPr eaLnBrk="1" hangingPunct="1">
              <a:lnSpc>
                <a:spcPct val="90000"/>
              </a:lnSpc>
              <a:spcBef>
                <a:spcPts val="500"/>
              </a:spcBef>
              <a:buClrTx/>
              <a:buFont typeface="Times New Roman" panose="02020603050405020304" pitchFamily="18" charset="0"/>
              <a:buChar char="•"/>
            </a:pPr>
            <a:r>
              <a:rPr lang="en-US" altLang="en-US" sz="2000">
                <a:solidFill>
                  <a:srgbClr val="000000"/>
                </a:solidFill>
              </a:rPr>
              <a:t>Rendered on any surface</a:t>
            </a:r>
          </a:p>
          <a:p>
            <a:pPr eaLnBrk="1" hangingPunct="1">
              <a:lnSpc>
                <a:spcPct val="90000"/>
              </a:lnSpc>
              <a:spcBef>
                <a:spcPts val="500"/>
              </a:spcBef>
              <a:buClrTx/>
              <a:buFont typeface="Times New Roman" panose="02020603050405020304" pitchFamily="18" charset="0"/>
              <a:buChar char="•"/>
            </a:pPr>
            <a:r>
              <a:rPr lang="en-US" altLang="en-US" sz="2000">
                <a:solidFill>
                  <a:srgbClr val="000000"/>
                </a:solidFill>
              </a:rPr>
              <a:t>fMRI/Stat Maps too</a:t>
            </a:r>
          </a:p>
        </p:txBody>
      </p:sp>
      <p:pic>
        <p:nvPicPr>
          <p:cNvPr id="76811"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622800"/>
            <a:ext cx="27432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6812" name="Text Box 14"/>
          <p:cNvSpPr txBox="1">
            <a:spLocks noChangeArrowheads="1"/>
          </p:cNvSpPr>
          <p:nvPr/>
        </p:nvSpPr>
        <p:spPr bwMode="auto">
          <a:xfrm>
            <a:off x="247650" y="6397625"/>
            <a:ext cx="32956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lh.aparc.annot on inflated</a:t>
            </a:r>
          </a:p>
        </p:txBody>
      </p:sp>
      <p:sp>
        <p:nvSpPr>
          <p:cNvPr id="76813" name="Text Box 15"/>
          <p:cNvSpPr txBox="1">
            <a:spLocks noChangeArrowheads="1"/>
          </p:cNvSpPr>
          <p:nvPr/>
        </p:nvSpPr>
        <p:spPr bwMode="auto">
          <a:xfrm>
            <a:off x="614363" y="2743200"/>
            <a:ext cx="190182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lh.sulc on pial</a:t>
            </a:r>
          </a:p>
        </p:txBody>
      </p:sp>
      <p:sp>
        <p:nvSpPr>
          <p:cNvPr id="76814" name="Text Box 16"/>
          <p:cNvSpPr txBox="1">
            <a:spLocks noChangeArrowheads="1"/>
          </p:cNvSpPr>
          <p:nvPr/>
        </p:nvSpPr>
        <p:spPr bwMode="auto">
          <a:xfrm>
            <a:off x="3124200" y="2743200"/>
            <a:ext cx="24511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lh.curv on inflated</a:t>
            </a:r>
          </a:p>
        </p:txBody>
      </p:sp>
      <p:sp>
        <p:nvSpPr>
          <p:cNvPr id="76815" name="Text Box 17"/>
          <p:cNvSpPr txBox="1">
            <a:spLocks noChangeArrowheads="1"/>
          </p:cNvSpPr>
          <p:nvPr/>
        </p:nvSpPr>
        <p:spPr bwMode="auto">
          <a:xfrm>
            <a:off x="5957887" y="2743200"/>
            <a:ext cx="2271713"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a:solidFill>
                  <a:srgbClr val="000000"/>
                </a:solidFill>
              </a:rPr>
              <a:t>fMRI on inflated</a:t>
            </a:r>
          </a:p>
        </p:txBody>
      </p:sp>
      <p:pic>
        <p:nvPicPr>
          <p:cNvPr id="76816" name="Picture 6" descr="lh"/>
          <p:cNvPicPr>
            <a:picLocks noChangeAspect="1" noChangeArrowheads="1"/>
          </p:cNvPicPr>
          <p:nvPr/>
        </p:nvPicPr>
        <p:blipFill>
          <a:blip r:embed="rId8">
            <a:extLst>
              <a:ext uri="{28A0092B-C50C-407E-A947-70E740481C1C}">
                <a14:useLocalDpi xmlns:a14="http://schemas.microsoft.com/office/drawing/2010/main" val="0"/>
              </a:ext>
            </a:extLst>
          </a:blip>
          <a:srcRect l="10527" t="24165" r="7895" b="21144"/>
          <a:stretch>
            <a:fillRect/>
          </a:stretch>
        </p:blipFill>
        <p:spPr bwMode="auto">
          <a:xfrm>
            <a:off x="5791200" y="3124200"/>
            <a:ext cx="2667000" cy="184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817" name="Picture 12"/>
          <p:cNvPicPr>
            <a:picLocks noChangeAspect="1" noChangeArrowheads="1"/>
          </p:cNvPicPr>
          <p:nvPr/>
        </p:nvPicPr>
        <p:blipFill>
          <a:blip r:embed="rId9">
            <a:extLst>
              <a:ext uri="{28A0092B-C50C-407E-A947-70E740481C1C}">
                <a14:useLocalDpi xmlns:a14="http://schemas.microsoft.com/office/drawing/2010/main" val="0"/>
              </a:ext>
            </a:extLst>
          </a:blip>
          <a:srcRect l="995" t="4131" r="995" b="9114"/>
          <a:stretch>
            <a:fillRect/>
          </a:stretch>
        </p:blipFill>
        <p:spPr bwMode="auto">
          <a:xfrm>
            <a:off x="331788" y="3124200"/>
            <a:ext cx="2689225"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9CDB009-F5DB-43A9-ABE5-48F6B5F80EF1}" type="slidenum">
              <a:rPr lang="en-US" altLang="en-US" sz="1400">
                <a:solidFill>
                  <a:schemeClr val="tx1"/>
                </a:solidFill>
              </a:rPr>
              <a:pPr algn="r" eaLnBrk="1" hangingPunct="1">
                <a:buClrTx/>
                <a:buFontTx/>
                <a:buNone/>
              </a:pPr>
              <a:t>41</a:t>
            </a:fld>
            <a:endParaRPr lang="en-US" altLang="en-US" sz="1400" dirty="0">
              <a:solidFill>
                <a:schemeClr val="tx1"/>
              </a:solidFill>
            </a:endParaRPr>
          </a:p>
        </p:txBody>
      </p:sp>
      <p:sp>
        <p:nvSpPr>
          <p:cNvPr id="80898" name="Text Box 3"/>
          <p:cNvSpPr txBox="1">
            <a:spLocks noChangeArrowheads="1"/>
          </p:cNvSpPr>
          <p:nvPr/>
        </p:nvSpPr>
        <p:spPr bwMode="auto">
          <a:xfrm>
            <a:off x="533400" y="-106908"/>
            <a:ext cx="7921624"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rgbClr val="000000"/>
                </a:solidFill>
              </a:rPr>
              <a:t>Region of Interest (ROI) Summaries</a:t>
            </a:r>
          </a:p>
        </p:txBody>
      </p:sp>
      <p:sp>
        <p:nvSpPr>
          <p:cNvPr id="80899" name="Text Box 4"/>
          <p:cNvSpPr txBox="1">
            <a:spLocks noChangeArrowheads="1"/>
          </p:cNvSpPr>
          <p:nvPr/>
        </p:nvSpPr>
        <p:spPr bwMode="auto">
          <a:xfrm>
            <a:off x="152400" y="685800"/>
            <a:ext cx="8839200" cy="342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dirty="0">
                <a:solidFill>
                  <a:srgbClr val="FFFF66"/>
                </a:solidFill>
              </a:rPr>
              <a:t>                     </a:t>
            </a:r>
            <a:r>
              <a:rPr lang="en-US" altLang="en-US" dirty="0">
                <a:solidFill>
                  <a:schemeClr val="tx1"/>
                </a:solidFill>
              </a:rPr>
              <a:t>$SUBJECTS_DIR /</a:t>
            </a:r>
            <a:r>
              <a:rPr lang="en-US" altLang="en-US" sz="3200" dirty="0" err="1">
                <a:solidFill>
                  <a:schemeClr val="tx1"/>
                </a:solidFill>
              </a:rPr>
              <a:t>bert</a:t>
            </a:r>
            <a:r>
              <a:rPr lang="en-US" altLang="en-US" sz="3200" dirty="0">
                <a:solidFill>
                  <a:schemeClr val="tx1"/>
                </a:solidFill>
              </a:rPr>
              <a:t>      </a:t>
            </a:r>
          </a:p>
          <a:p>
            <a:pPr algn="ctr" eaLnBrk="1" hangingPunct="1">
              <a:spcBef>
                <a:spcPts val="800"/>
              </a:spcBef>
              <a:buClrTx/>
              <a:buFontTx/>
              <a:buNone/>
            </a:pPr>
            <a:endParaRPr lang="en-US" altLang="en-US" sz="3200" dirty="0">
              <a:solidFill>
                <a:schemeClr val="tx1"/>
              </a:solidFill>
            </a:endParaRPr>
          </a:p>
          <a:p>
            <a:pPr eaLnBrk="1" hangingPunct="1">
              <a:spcBef>
                <a:spcPts val="800"/>
              </a:spcBef>
              <a:buClrTx/>
              <a:buFontTx/>
              <a:buNone/>
            </a:pPr>
            <a:r>
              <a:rPr lang="en-US" altLang="en-US" sz="3200" dirty="0">
                <a:solidFill>
                  <a:schemeClr val="tx1"/>
                </a:solidFill>
              </a:rPr>
              <a:t>         scripts   </a:t>
            </a:r>
            <a:r>
              <a:rPr lang="en-US" altLang="en-US" sz="3200" dirty="0" err="1">
                <a:solidFill>
                  <a:schemeClr val="tx1"/>
                </a:solidFill>
              </a:rPr>
              <a:t>mri</a:t>
            </a:r>
            <a:r>
              <a:rPr lang="en-US" altLang="en-US" sz="3200" dirty="0">
                <a:solidFill>
                  <a:schemeClr val="tx1"/>
                </a:solidFill>
              </a:rPr>
              <a:t>    surf      label     stats</a:t>
            </a:r>
          </a:p>
          <a:p>
            <a:pPr algn="ctr" eaLnBrk="1" hangingPunct="1">
              <a:spcBef>
                <a:spcPts val="800"/>
              </a:spcBef>
              <a:buClrTx/>
              <a:buFontTx/>
              <a:buNone/>
            </a:pPr>
            <a:endParaRPr lang="en-US" altLang="en-US" sz="3200" dirty="0">
              <a:solidFill>
                <a:schemeClr val="tx1"/>
              </a:solidFill>
            </a:endParaRPr>
          </a:p>
          <a:p>
            <a:pPr algn="ctr" eaLnBrk="1" hangingPunct="1">
              <a:spcBef>
                <a:spcPts val="800"/>
              </a:spcBef>
              <a:buClrTx/>
              <a:buFontTx/>
              <a:buNone/>
            </a:pPr>
            <a:r>
              <a:rPr lang="en-US" altLang="en-US" sz="3200" dirty="0">
                <a:solidFill>
                  <a:schemeClr val="tx1"/>
                </a:solidFill>
              </a:rPr>
              <a:t>			     </a:t>
            </a:r>
          </a:p>
        </p:txBody>
      </p:sp>
      <p:sp>
        <p:nvSpPr>
          <p:cNvPr id="93188" name="Line 5"/>
          <p:cNvSpPr>
            <a:spLocks noChangeShapeType="1"/>
          </p:cNvSpPr>
          <p:nvPr/>
        </p:nvSpPr>
        <p:spPr bwMode="auto">
          <a:xfrm>
            <a:off x="4038600" y="1295400"/>
            <a:ext cx="1588" cy="3048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89" name="Line 6"/>
          <p:cNvSpPr>
            <a:spLocks noChangeShapeType="1"/>
          </p:cNvSpPr>
          <p:nvPr/>
        </p:nvSpPr>
        <p:spPr bwMode="auto">
          <a:xfrm>
            <a:off x="1905000" y="1621631"/>
            <a:ext cx="4572000" cy="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0" name="Line 10"/>
          <p:cNvSpPr>
            <a:spLocks noChangeShapeType="1"/>
          </p:cNvSpPr>
          <p:nvPr/>
        </p:nvSpPr>
        <p:spPr bwMode="auto">
          <a:xfrm>
            <a:off x="51054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1" name="Line 11"/>
          <p:cNvSpPr>
            <a:spLocks noChangeShapeType="1"/>
          </p:cNvSpPr>
          <p:nvPr/>
        </p:nvSpPr>
        <p:spPr bwMode="auto">
          <a:xfrm>
            <a:off x="38100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2" name="Line 12"/>
          <p:cNvSpPr>
            <a:spLocks noChangeShapeType="1"/>
          </p:cNvSpPr>
          <p:nvPr/>
        </p:nvSpPr>
        <p:spPr bwMode="auto">
          <a:xfrm>
            <a:off x="29718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3" name="Line 13"/>
          <p:cNvSpPr>
            <a:spLocks noChangeShapeType="1"/>
          </p:cNvSpPr>
          <p:nvPr/>
        </p:nvSpPr>
        <p:spPr bwMode="auto">
          <a:xfrm>
            <a:off x="19050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5" name="Line 24"/>
          <p:cNvSpPr>
            <a:spLocks noChangeShapeType="1"/>
          </p:cNvSpPr>
          <p:nvPr/>
        </p:nvSpPr>
        <p:spPr bwMode="auto">
          <a:xfrm>
            <a:off x="64770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80928" name="Rectangle 19"/>
          <p:cNvSpPr>
            <a:spLocks noChangeArrowheads="1"/>
          </p:cNvSpPr>
          <p:nvPr/>
        </p:nvSpPr>
        <p:spPr bwMode="auto">
          <a:xfrm>
            <a:off x="5885115" y="2645163"/>
            <a:ext cx="1875835"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dirty="0" err="1">
                <a:solidFill>
                  <a:srgbClr val="000000"/>
                </a:solidFill>
              </a:rPr>
              <a:t>aseg.stats</a:t>
            </a:r>
            <a:endParaRPr lang="en-US" altLang="en-US" dirty="0">
              <a:solidFill>
                <a:srgbClr val="000000"/>
              </a:solidFill>
            </a:endParaRPr>
          </a:p>
          <a:p>
            <a:r>
              <a:rPr lang="en-US" altLang="en-US" dirty="0" err="1">
                <a:solidFill>
                  <a:srgbClr val="000000"/>
                </a:solidFill>
              </a:rPr>
              <a:t>lh.aparc.stats</a:t>
            </a:r>
            <a:endParaRPr lang="en-US" altLang="en-US" dirty="0">
              <a:solidFill>
                <a:srgbClr val="000000"/>
              </a:solidFill>
            </a:endParaRPr>
          </a:p>
          <a:p>
            <a:r>
              <a:rPr lang="en-US" altLang="en-US" dirty="0" err="1">
                <a:solidFill>
                  <a:srgbClr val="000000"/>
                </a:solidFill>
              </a:rPr>
              <a:t>rh.aparc.stats</a:t>
            </a:r>
            <a:endParaRPr lang="en-US" altLang="en-US" dirty="0">
              <a:solidFill>
                <a:srgbClr val="000000"/>
              </a:solidFill>
            </a:endParaRPr>
          </a:p>
          <a:p>
            <a:r>
              <a:rPr lang="en-US" altLang="en-US" dirty="0" err="1">
                <a:solidFill>
                  <a:srgbClr val="000000"/>
                </a:solidFill>
              </a:rPr>
              <a:t>wmparc.stats</a:t>
            </a:r>
            <a:r>
              <a:rPr lang="en-US" altLang="en-US" dirty="0">
                <a:solidFill>
                  <a:srgbClr val="000000"/>
                </a:solidFill>
              </a:rPr>
              <a:t> </a:t>
            </a:r>
          </a:p>
          <a:p>
            <a:r>
              <a:rPr lang="en-US" altLang="en-US" dirty="0">
                <a:solidFill>
                  <a:srgbClr val="000000"/>
                </a:solidFill>
              </a:rPr>
              <a:t>…</a:t>
            </a:r>
          </a:p>
        </p:txBody>
      </p:sp>
      <p:sp>
        <p:nvSpPr>
          <p:cNvPr id="4" name="Oval 3">
            <a:extLst>
              <a:ext uri="{FF2B5EF4-FFF2-40B4-BE49-F238E27FC236}">
                <a16:creationId xmlns:a16="http://schemas.microsoft.com/office/drawing/2014/main" id="{CD7BCBAA-E14D-42F5-8946-26EFC245B162}"/>
              </a:ext>
            </a:extLst>
          </p:cNvPr>
          <p:cNvSpPr/>
          <p:nvPr/>
        </p:nvSpPr>
        <p:spPr>
          <a:xfrm>
            <a:off x="5474950" y="1643063"/>
            <a:ext cx="2286000" cy="3505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084047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ECAE102-7C1C-4740-9653-38F21E831F5C}" type="slidenum">
              <a:rPr lang="en-US" altLang="en-US" sz="1400">
                <a:solidFill>
                  <a:schemeClr val="tx1"/>
                </a:solidFill>
              </a:rPr>
              <a:pPr algn="r" eaLnBrk="1" hangingPunct="1">
                <a:buClrTx/>
                <a:buFontTx/>
                <a:buNone/>
              </a:pPr>
              <a:t>42</a:t>
            </a:fld>
            <a:endParaRPr lang="en-US" altLang="en-US" sz="1400" dirty="0">
              <a:solidFill>
                <a:schemeClr val="tx1"/>
              </a:solidFill>
            </a:endParaRPr>
          </a:p>
        </p:txBody>
      </p:sp>
      <p:sp>
        <p:nvSpPr>
          <p:cNvPr id="78850" name="Text Box 2"/>
          <p:cNvSpPr txBox="1">
            <a:spLocks noChangeArrowheads="1"/>
          </p:cNvSpPr>
          <p:nvPr/>
        </p:nvSpPr>
        <p:spPr bwMode="auto">
          <a:xfrm>
            <a:off x="762000" y="0"/>
            <a:ext cx="7239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rgbClr val="000000"/>
                </a:solidFill>
              </a:rPr>
              <a:t>ROI Summaries:</a:t>
            </a:r>
          </a:p>
        </p:txBody>
      </p:sp>
      <p:sp>
        <p:nvSpPr>
          <p:cNvPr id="78851" name="Text Box 3"/>
          <p:cNvSpPr txBox="1">
            <a:spLocks noChangeArrowheads="1"/>
          </p:cNvSpPr>
          <p:nvPr/>
        </p:nvSpPr>
        <p:spPr bwMode="auto">
          <a:xfrm>
            <a:off x="177529" y="2575718"/>
            <a:ext cx="8784077" cy="2758282"/>
          </a:xfrm>
          <a:prstGeom prst="rect">
            <a:avLst/>
          </a:prstGeom>
          <a:noFill/>
          <a:ln w="9360">
            <a:solidFill>
              <a:srgbClr val="00FF00"/>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350"/>
              </a:spcBef>
              <a:buClrTx/>
              <a:buFontTx/>
              <a:buNone/>
            </a:pPr>
            <a:r>
              <a:rPr lang="en-US" altLang="en-US" sz="1400" dirty="0">
                <a:solidFill>
                  <a:srgbClr val="000000"/>
                </a:solidFill>
              </a:rPr>
              <a:t>Index </a:t>
            </a:r>
            <a:r>
              <a:rPr lang="en-US" altLang="en-US" sz="1400" dirty="0" err="1">
                <a:solidFill>
                  <a:srgbClr val="000000"/>
                </a:solidFill>
              </a:rPr>
              <a:t>SegId</a:t>
            </a:r>
            <a:r>
              <a:rPr lang="en-US" altLang="en-US" sz="1400" dirty="0">
                <a:solidFill>
                  <a:srgbClr val="000000"/>
                </a:solidFill>
              </a:rPr>
              <a:t> </a:t>
            </a:r>
            <a:r>
              <a:rPr lang="en-US" altLang="en-US" sz="1400" dirty="0" err="1">
                <a:solidFill>
                  <a:srgbClr val="000000"/>
                </a:solidFill>
              </a:rPr>
              <a:t>NVoxels</a:t>
            </a:r>
            <a:r>
              <a:rPr lang="en-US" altLang="en-US" sz="1400" dirty="0">
                <a:solidFill>
                  <a:srgbClr val="000000"/>
                </a:solidFill>
              </a:rPr>
              <a:t> Volume_mm3 </a:t>
            </a:r>
            <a:r>
              <a:rPr lang="en-US" altLang="en-US" sz="1400" dirty="0" err="1">
                <a:solidFill>
                  <a:srgbClr val="000000"/>
                </a:solidFill>
              </a:rPr>
              <a:t>StructName</a:t>
            </a:r>
            <a:r>
              <a:rPr lang="en-US" altLang="en-US" sz="1400" dirty="0">
                <a:solidFill>
                  <a:srgbClr val="000000"/>
                </a:solidFill>
              </a:rPr>
              <a:t>                                                  Mean  </a:t>
            </a:r>
            <a:r>
              <a:rPr lang="en-US" altLang="en-US" sz="1400" dirty="0" err="1">
                <a:solidFill>
                  <a:srgbClr val="000000"/>
                </a:solidFill>
              </a:rPr>
              <a:t>StdDev</a:t>
            </a:r>
            <a:r>
              <a:rPr lang="en-US" altLang="en-US" sz="1400" dirty="0">
                <a:solidFill>
                  <a:srgbClr val="000000"/>
                </a:solidFill>
              </a:rPr>
              <a:t>    Min       Max    Range</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1   4  7230   7553.6  Left-Lateral-Ventricle        29.2 12.5 11.0  91.0 80.0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2   5   267    311.1  Left-Inf-Lat-Vent             51.3 11.5 14.0  84.0 70.0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3   7 10858  11506.0  Left-Cerebellum-White-Matter  86.8  6.7 24.0 106.0 82.0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4   8 50468  50270.0  Left-Cerebellum-Cortex        63.6 11.0  5.0  95.0 90.0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5  10  6625   6379.0  Left-Thalamus-Proper          91.6  8.8 40.0 111.0 71.0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6  11  3335   3407.1  Left-Caudate                  81.2  7.1 50.0 100.0 50.0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7  12  4369   4385.7  Left-Putamen                  87.2  5.2 57.0 106.0 49.0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8  13  1943   1923.6  Left-Pallidum                 98.7  3.9 65.0 112.0 47.0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11  16 17918  17745.1  Brain-Stem                    85.7 10.5 25.0 108.0 83.0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12  17  4014   3842.1  Left-Hippocampus              71.1  7.7 26.0 101.0 75.0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13  18  1598   1559.4  Left-Amygdala                 72.8  6.4 27.0  97.0 70.0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a:t>
            </a:r>
          </a:p>
        </p:txBody>
      </p:sp>
      <p:sp>
        <p:nvSpPr>
          <p:cNvPr id="78852" name="Text Box 4"/>
          <p:cNvSpPr txBox="1">
            <a:spLocks noChangeArrowheads="1"/>
          </p:cNvSpPr>
          <p:nvPr/>
        </p:nvSpPr>
        <p:spPr bwMode="auto">
          <a:xfrm>
            <a:off x="492868" y="990600"/>
            <a:ext cx="8153400" cy="1571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a:solidFill>
                  <a:srgbClr val="FFFF66"/>
                </a:solidFill>
              </a:rPr>
              <a:t>	</a:t>
            </a:r>
            <a:r>
              <a:rPr lang="en-US" altLang="en-US" dirty="0" err="1">
                <a:solidFill>
                  <a:srgbClr val="000000"/>
                </a:solidFill>
              </a:rPr>
              <a:t>aseg.stats</a:t>
            </a:r>
            <a:r>
              <a:rPr lang="en-US" altLang="en-US" dirty="0">
                <a:solidFill>
                  <a:srgbClr val="000000"/>
                </a:solidFill>
              </a:rPr>
              <a:t> – volume summaries</a:t>
            </a:r>
          </a:p>
          <a:p>
            <a:pPr eaLnBrk="1" hangingPunct="1">
              <a:buClrTx/>
              <a:buFontTx/>
              <a:buNone/>
            </a:pPr>
            <a:r>
              <a:rPr lang="en-US" altLang="en-US" dirty="0">
                <a:solidFill>
                  <a:srgbClr val="000000"/>
                </a:solidFill>
              </a:rPr>
              <a:t>	?</a:t>
            </a:r>
            <a:r>
              <a:rPr lang="en-US" altLang="en-US" dirty="0" err="1">
                <a:solidFill>
                  <a:srgbClr val="000000"/>
                </a:solidFill>
              </a:rPr>
              <a:t>h.aparc.stats</a:t>
            </a:r>
            <a:r>
              <a:rPr lang="en-US" altLang="en-US" dirty="0">
                <a:solidFill>
                  <a:srgbClr val="000000"/>
                </a:solidFill>
              </a:rPr>
              <a:t> – </a:t>
            </a:r>
            <a:r>
              <a:rPr lang="en-US" altLang="en-US" dirty="0" err="1">
                <a:solidFill>
                  <a:srgbClr val="000000"/>
                </a:solidFill>
              </a:rPr>
              <a:t>desikan</a:t>
            </a:r>
            <a:r>
              <a:rPr lang="en-US" altLang="en-US" dirty="0">
                <a:solidFill>
                  <a:srgbClr val="000000"/>
                </a:solidFill>
              </a:rPr>
              <a:t>/</a:t>
            </a:r>
            <a:r>
              <a:rPr lang="en-US" altLang="en-US" dirty="0" err="1">
                <a:solidFill>
                  <a:srgbClr val="000000"/>
                </a:solidFill>
              </a:rPr>
              <a:t>killiany</a:t>
            </a:r>
            <a:r>
              <a:rPr lang="en-US" altLang="en-US" dirty="0">
                <a:solidFill>
                  <a:srgbClr val="000000"/>
                </a:solidFill>
              </a:rPr>
              <a:t> surface summaries</a:t>
            </a:r>
          </a:p>
          <a:p>
            <a:pPr eaLnBrk="1" hangingPunct="1">
              <a:buClrTx/>
              <a:buFontTx/>
              <a:buNone/>
            </a:pPr>
            <a:r>
              <a:rPr lang="en-US" altLang="en-US" dirty="0">
                <a:solidFill>
                  <a:srgbClr val="000000"/>
                </a:solidFill>
              </a:rPr>
              <a:t>	?h.aparc.a2009s.stats – </a:t>
            </a:r>
            <a:r>
              <a:rPr lang="en-US" altLang="en-US" dirty="0" err="1">
                <a:solidFill>
                  <a:srgbClr val="000000"/>
                </a:solidFill>
              </a:rPr>
              <a:t>destrieux</a:t>
            </a:r>
            <a:r>
              <a:rPr lang="en-US" altLang="en-US" dirty="0">
                <a:solidFill>
                  <a:srgbClr val="000000"/>
                </a:solidFill>
              </a:rPr>
              <a:t> surface summaries</a:t>
            </a:r>
          </a:p>
          <a:p>
            <a:pPr eaLnBrk="1" hangingPunct="1">
              <a:buClrTx/>
              <a:buFontTx/>
              <a:buNone/>
            </a:pPr>
            <a:r>
              <a:rPr lang="en-US" altLang="en-US" dirty="0">
                <a:solidFill>
                  <a:srgbClr val="000000"/>
                </a:solidFill>
              </a:rPr>
              <a:t>	</a:t>
            </a:r>
            <a:r>
              <a:rPr lang="en-US" altLang="en-US" dirty="0" err="1">
                <a:solidFill>
                  <a:srgbClr val="000000"/>
                </a:solidFill>
              </a:rPr>
              <a:t>wmparc.stats</a:t>
            </a:r>
            <a:r>
              <a:rPr lang="en-US" altLang="en-US" dirty="0">
                <a:solidFill>
                  <a:srgbClr val="000000"/>
                </a:solidFill>
              </a:rPr>
              <a:t> – white matter parcellation</a:t>
            </a:r>
          </a:p>
        </p:txBody>
      </p:sp>
      <p:sp>
        <p:nvSpPr>
          <p:cNvPr id="78853" name="Text Box 5"/>
          <p:cNvSpPr txBox="1">
            <a:spLocks noChangeArrowheads="1"/>
          </p:cNvSpPr>
          <p:nvPr/>
        </p:nvSpPr>
        <p:spPr bwMode="auto">
          <a:xfrm>
            <a:off x="76200" y="5568950"/>
            <a:ext cx="7020168" cy="12025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a:solidFill>
                  <a:srgbClr val="000000"/>
                </a:solidFill>
              </a:rPr>
              <a:t>Routines to generate spread sheets for multiple subjects</a:t>
            </a:r>
          </a:p>
          <a:p>
            <a:pPr eaLnBrk="1" hangingPunct="1">
              <a:buClrTx/>
              <a:buFont typeface="Times New Roman" panose="02020603050405020304" pitchFamily="18" charset="0"/>
              <a:buChar char="•"/>
            </a:pPr>
            <a:r>
              <a:rPr lang="en-US" altLang="en-US" dirty="0">
                <a:solidFill>
                  <a:srgbClr val="000000"/>
                </a:solidFill>
              </a:rPr>
              <a:t> </a:t>
            </a:r>
            <a:r>
              <a:rPr lang="en-US" altLang="en-US">
                <a:solidFill>
                  <a:srgbClr val="000000"/>
                </a:solidFill>
              </a:rPr>
              <a:t>asegstats2table  --</a:t>
            </a:r>
            <a:r>
              <a:rPr lang="en-US" altLang="en-US" dirty="0">
                <a:solidFill>
                  <a:srgbClr val="000000"/>
                </a:solidFill>
              </a:rPr>
              <a:t>help</a:t>
            </a:r>
          </a:p>
          <a:p>
            <a:pPr eaLnBrk="1" hangingPunct="1">
              <a:buClrTx/>
              <a:buFont typeface="Times New Roman" panose="02020603050405020304" pitchFamily="18" charset="0"/>
              <a:buChar char="•"/>
            </a:pPr>
            <a:r>
              <a:rPr lang="en-US" altLang="en-US" dirty="0">
                <a:solidFill>
                  <a:srgbClr val="000000"/>
                </a:solidFill>
              </a:rPr>
              <a:t> aparcstats2table --help</a:t>
            </a:r>
          </a:p>
        </p:txBody>
      </p:sp>
      <p:sp>
        <p:nvSpPr>
          <p:cNvPr id="78854" name="Rectangle 6"/>
          <p:cNvSpPr>
            <a:spLocks noChangeArrowheads="1"/>
          </p:cNvSpPr>
          <p:nvPr/>
        </p:nvSpPr>
        <p:spPr bwMode="auto">
          <a:xfrm>
            <a:off x="4480769" y="6248400"/>
            <a:ext cx="442753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a:solidFill>
                  <a:srgbClr val="000000"/>
                </a:solidFill>
              </a:rPr>
              <a:t>More info in Anatomical ROI talk</a:t>
            </a:r>
            <a:r>
              <a:rPr lang="en-US" altLang="en-US" dirty="0">
                <a:solidFill>
                  <a:schemeClr val="tx1"/>
                </a:solidFill>
              </a:rPr>
              <a:t>.</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9CDB009-F5DB-43A9-ABE5-48F6B5F80EF1}" type="slidenum">
              <a:rPr lang="en-US" altLang="en-US" sz="1400">
                <a:solidFill>
                  <a:schemeClr val="tx1"/>
                </a:solidFill>
              </a:rPr>
              <a:pPr algn="r" eaLnBrk="1" hangingPunct="1">
                <a:buClrTx/>
                <a:buFontTx/>
                <a:buNone/>
              </a:pPr>
              <a:t>43</a:t>
            </a:fld>
            <a:endParaRPr lang="en-US" altLang="en-US" sz="1400" dirty="0">
              <a:solidFill>
                <a:schemeClr val="tx1"/>
              </a:solidFill>
            </a:endParaRPr>
          </a:p>
        </p:txBody>
      </p:sp>
      <p:sp>
        <p:nvSpPr>
          <p:cNvPr id="80898"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rgbClr val="000000"/>
                </a:solidFill>
              </a:rPr>
              <a:t>Overview</a:t>
            </a:r>
          </a:p>
        </p:txBody>
      </p:sp>
      <p:sp>
        <p:nvSpPr>
          <p:cNvPr id="80899" name="Text Box 4"/>
          <p:cNvSpPr txBox="1">
            <a:spLocks noChangeArrowheads="1"/>
          </p:cNvSpPr>
          <p:nvPr/>
        </p:nvSpPr>
        <p:spPr bwMode="auto">
          <a:xfrm>
            <a:off x="152400" y="685800"/>
            <a:ext cx="8839200" cy="342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a:solidFill>
                  <a:schemeClr val="tx1"/>
                </a:solidFill>
              </a:rPr>
              <a:t>$SUBJECTS_DIR /</a:t>
            </a:r>
            <a:r>
              <a:rPr lang="en-US" altLang="en-US" sz="3200">
                <a:solidFill>
                  <a:schemeClr val="tx1"/>
                </a:solidFill>
              </a:rPr>
              <a:t>bert      </a:t>
            </a:r>
          </a:p>
          <a:p>
            <a:pPr algn="ctr" eaLnBrk="1" hangingPunct="1">
              <a:spcBef>
                <a:spcPts val="800"/>
              </a:spcBef>
              <a:buClrTx/>
              <a:buFontTx/>
              <a:buNone/>
            </a:pPr>
            <a:endParaRPr lang="en-US" altLang="en-US" sz="3200">
              <a:solidFill>
                <a:schemeClr val="tx1"/>
              </a:solidFill>
            </a:endParaRPr>
          </a:p>
          <a:p>
            <a:pPr eaLnBrk="1" hangingPunct="1">
              <a:spcBef>
                <a:spcPts val="800"/>
              </a:spcBef>
              <a:buClrTx/>
              <a:buFontTx/>
              <a:buNone/>
            </a:pPr>
            <a:r>
              <a:rPr lang="en-US" altLang="en-US" sz="3200">
                <a:solidFill>
                  <a:schemeClr val="tx1"/>
                </a:solidFill>
              </a:rPr>
              <a:t>         scripts   mri    surf      label     stats</a:t>
            </a:r>
          </a:p>
          <a:p>
            <a:pPr algn="ctr" eaLnBrk="1" hangingPunct="1">
              <a:spcBef>
                <a:spcPts val="800"/>
              </a:spcBef>
              <a:buClrTx/>
              <a:buFontTx/>
              <a:buNone/>
            </a:pPr>
            <a:endParaRPr lang="en-US" altLang="en-US" sz="3200">
              <a:solidFill>
                <a:schemeClr val="tx1"/>
              </a:solidFill>
            </a:endParaRPr>
          </a:p>
          <a:p>
            <a:pPr algn="ctr" eaLnBrk="1" hangingPunct="1">
              <a:spcBef>
                <a:spcPts val="800"/>
              </a:spcBef>
              <a:buClrTx/>
              <a:buFontTx/>
              <a:buNone/>
            </a:pPr>
            <a:r>
              <a:rPr lang="en-US" altLang="en-US" sz="3200">
                <a:solidFill>
                  <a:schemeClr val="tx1"/>
                </a:solidFill>
              </a:rPr>
              <a:t>			     </a:t>
            </a:r>
          </a:p>
        </p:txBody>
      </p:sp>
      <p:sp>
        <p:nvSpPr>
          <p:cNvPr id="93188" name="Line 5"/>
          <p:cNvSpPr>
            <a:spLocks noChangeShapeType="1"/>
          </p:cNvSpPr>
          <p:nvPr/>
        </p:nvSpPr>
        <p:spPr bwMode="auto">
          <a:xfrm>
            <a:off x="4038600" y="1295400"/>
            <a:ext cx="1588" cy="3048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89" name="Line 6"/>
          <p:cNvSpPr>
            <a:spLocks noChangeShapeType="1"/>
          </p:cNvSpPr>
          <p:nvPr/>
        </p:nvSpPr>
        <p:spPr bwMode="auto">
          <a:xfrm>
            <a:off x="1905000" y="1621631"/>
            <a:ext cx="4572000" cy="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0" name="Line 10"/>
          <p:cNvSpPr>
            <a:spLocks noChangeShapeType="1"/>
          </p:cNvSpPr>
          <p:nvPr/>
        </p:nvSpPr>
        <p:spPr bwMode="auto">
          <a:xfrm>
            <a:off x="51054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1" name="Line 11"/>
          <p:cNvSpPr>
            <a:spLocks noChangeShapeType="1"/>
          </p:cNvSpPr>
          <p:nvPr/>
        </p:nvSpPr>
        <p:spPr bwMode="auto">
          <a:xfrm>
            <a:off x="38100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2" name="Line 12"/>
          <p:cNvSpPr>
            <a:spLocks noChangeShapeType="1"/>
          </p:cNvSpPr>
          <p:nvPr/>
        </p:nvSpPr>
        <p:spPr bwMode="auto">
          <a:xfrm>
            <a:off x="29718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3" name="Line 13"/>
          <p:cNvSpPr>
            <a:spLocks noChangeShapeType="1"/>
          </p:cNvSpPr>
          <p:nvPr/>
        </p:nvSpPr>
        <p:spPr bwMode="auto">
          <a:xfrm>
            <a:off x="19050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4" name="Rectangle 23"/>
          <p:cNvSpPr>
            <a:spLocks noChangeArrowheads="1"/>
          </p:cNvSpPr>
          <p:nvPr/>
        </p:nvSpPr>
        <p:spPr bwMode="auto">
          <a:xfrm>
            <a:off x="990600" y="5105400"/>
            <a:ext cx="6477000" cy="586957"/>
          </a:xfrm>
          <a:prstGeom prst="rect">
            <a:avLst/>
          </a:prstGeom>
          <a:noFill/>
          <a:ln w="952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sz="3200" dirty="0">
                <a:solidFill>
                  <a:srgbClr val="000000"/>
                </a:solidFill>
              </a:rPr>
              <a:t>recon-all –</a:t>
            </a:r>
            <a:r>
              <a:rPr lang="en-US" altLang="en-US" sz="3200" dirty="0" err="1">
                <a:solidFill>
                  <a:srgbClr val="000000"/>
                </a:solidFill>
              </a:rPr>
              <a:t>i</a:t>
            </a:r>
            <a:r>
              <a:rPr lang="en-US" altLang="en-US" sz="3200" dirty="0">
                <a:solidFill>
                  <a:srgbClr val="000000"/>
                </a:solidFill>
              </a:rPr>
              <a:t> </a:t>
            </a:r>
            <a:r>
              <a:rPr lang="en-US" altLang="en-US" sz="3200" dirty="0" err="1">
                <a:solidFill>
                  <a:srgbClr val="000000"/>
                </a:solidFill>
              </a:rPr>
              <a:t>file.dcm</a:t>
            </a:r>
            <a:r>
              <a:rPr lang="en-US" altLang="en-US" sz="3200" dirty="0">
                <a:solidFill>
                  <a:srgbClr val="000000"/>
                </a:solidFill>
              </a:rPr>
              <a:t> –subject </a:t>
            </a:r>
            <a:r>
              <a:rPr lang="en-US" altLang="en-US" sz="3200" dirty="0" err="1">
                <a:solidFill>
                  <a:srgbClr val="A7EA52"/>
                </a:solidFill>
              </a:rPr>
              <a:t>bert</a:t>
            </a:r>
            <a:r>
              <a:rPr lang="en-US" altLang="en-US" sz="3200" dirty="0">
                <a:solidFill>
                  <a:srgbClr val="FFFF66"/>
                </a:solidFill>
              </a:rPr>
              <a:t> </a:t>
            </a:r>
            <a:r>
              <a:rPr lang="en-US" altLang="en-US" sz="3200" dirty="0">
                <a:solidFill>
                  <a:srgbClr val="000000"/>
                </a:solidFill>
              </a:rPr>
              <a:t>–all</a:t>
            </a:r>
          </a:p>
        </p:txBody>
      </p:sp>
      <p:sp>
        <p:nvSpPr>
          <p:cNvPr id="93195" name="Line 24"/>
          <p:cNvSpPr>
            <a:spLocks noChangeShapeType="1"/>
          </p:cNvSpPr>
          <p:nvPr/>
        </p:nvSpPr>
        <p:spPr bwMode="auto">
          <a:xfrm>
            <a:off x="64770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80922" name="Text Box 12"/>
          <p:cNvSpPr txBox="1">
            <a:spLocks noChangeArrowheads="1"/>
          </p:cNvSpPr>
          <p:nvPr/>
        </p:nvSpPr>
        <p:spPr bwMode="auto">
          <a:xfrm>
            <a:off x="2286000" y="4067175"/>
            <a:ext cx="83978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600">
                <a:solidFill>
                  <a:srgbClr val="000000"/>
                </a:solidFill>
              </a:rPr>
              <a:t>orig.mgz</a:t>
            </a:r>
          </a:p>
        </p:txBody>
      </p:sp>
      <p:pic>
        <p:nvPicPr>
          <p:cNvPr id="80923" name="Picture 13"/>
          <p:cNvPicPr>
            <a:picLocks noChangeAspect="1" noChangeArrowheads="1"/>
          </p:cNvPicPr>
          <p:nvPr/>
        </p:nvPicPr>
        <p:blipFill>
          <a:blip r:embed="rId3">
            <a:extLst>
              <a:ext uri="{28A0092B-C50C-407E-A947-70E740481C1C}">
                <a14:useLocalDpi xmlns:a14="http://schemas.microsoft.com/office/drawing/2010/main" val="0"/>
              </a:ext>
            </a:extLst>
          </a:blip>
          <a:srcRect l="19231" t="17902" r="19231" b="3088"/>
          <a:stretch>
            <a:fillRect/>
          </a:stretch>
        </p:blipFill>
        <p:spPr bwMode="auto">
          <a:xfrm>
            <a:off x="2362200" y="2819400"/>
            <a:ext cx="8572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80924"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3124200"/>
            <a:ext cx="1066800" cy="650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80925" name="Text Box 23"/>
          <p:cNvSpPr txBox="1">
            <a:spLocks noChangeArrowheads="1"/>
          </p:cNvSpPr>
          <p:nvPr/>
        </p:nvSpPr>
        <p:spPr bwMode="auto">
          <a:xfrm>
            <a:off x="3363913" y="4078288"/>
            <a:ext cx="1019175" cy="341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600">
                <a:solidFill>
                  <a:srgbClr val="000000"/>
                </a:solidFill>
              </a:rPr>
              <a:t>lh.inflated</a:t>
            </a:r>
          </a:p>
        </p:txBody>
      </p:sp>
      <p:pic>
        <p:nvPicPr>
          <p:cNvPr id="80926" name="Picture 3" descr="l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048000"/>
            <a:ext cx="1209675"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927" name="Text Box 18"/>
          <p:cNvSpPr txBox="1">
            <a:spLocks noChangeArrowheads="1"/>
          </p:cNvSpPr>
          <p:nvPr/>
        </p:nvSpPr>
        <p:spPr bwMode="auto">
          <a:xfrm>
            <a:off x="4648200" y="4114800"/>
            <a:ext cx="1344613"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600">
                <a:solidFill>
                  <a:srgbClr val="000000"/>
                </a:solidFill>
              </a:rPr>
              <a:t>lh.aparc.annot</a:t>
            </a:r>
          </a:p>
        </p:txBody>
      </p:sp>
      <p:sp>
        <p:nvSpPr>
          <p:cNvPr id="80928" name="Rectangle 19"/>
          <p:cNvSpPr>
            <a:spLocks noChangeArrowheads="1"/>
          </p:cNvSpPr>
          <p:nvPr/>
        </p:nvSpPr>
        <p:spPr bwMode="auto">
          <a:xfrm>
            <a:off x="5943600" y="3124200"/>
            <a:ext cx="13557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a:solidFill>
                  <a:srgbClr val="000000"/>
                </a:solidFill>
              </a:rPr>
              <a:t>aseg.stats </a:t>
            </a:r>
          </a:p>
        </p:txBody>
      </p:sp>
      <p:sp>
        <p:nvSpPr>
          <p:cNvPr id="80929" name="Rectangle 20"/>
          <p:cNvSpPr>
            <a:spLocks noChangeArrowheads="1"/>
          </p:cNvSpPr>
          <p:nvPr/>
        </p:nvSpPr>
        <p:spPr bwMode="auto">
          <a:xfrm>
            <a:off x="228600" y="2971800"/>
            <a:ext cx="17478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a:solidFill>
                  <a:srgbClr val="000000"/>
                </a:solidFill>
              </a:rPr>
              <a:t>recon-all.log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9EBB790-42AF-4979-A2C2-7A1D56D769DC}" type="slidenum">
              <a:rPr lang="en-US" altLang="en-US" sz="1400">
                <a:solidFill>
                  <a:schemeClr val="tx1"/>
                </a:solidFill>
              </a:rPr>
              <a:pPr algn="r" eaLnBrk="1" hangingPunct="1">
                <a:buClrTx/>
                <a:buFontTx/>
                <a:buNone/>
              </a:pPr>
              <a:t>44</a:t>
            </a:fld>
            <a:endParaRPr lang="en-US" altLang="en-US" sz="1400" dirty="0">
              <a:solidFill>
                <a:schemeClr val="tx1"/>
              </a:solidFill>
            </a:endParaRPr>
          </a:p>
        </p:txBody>
      </p:sp>
      <p:sp>
        <p:nvSpPr>
          <p:cNvPr id="92162" name="Text Box 2"/>
          <p:cNvSpPr txBox="1">
            <a:spLocks noChangeArrowheads="1"/>
          </p:cNvSpPr>
          <p:nvPr/>
        </p:nvSpPr>
        <p:spPr bwMode="auto">
          <a:xfrm>
            <a:off x="533400" y="-1524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dirty="0">
                <a:solidFill>
                  <a:srgbClr val="000000"/>
                </a:solidFill>
              </a:rPr>
              <a:t>Tutorial Tips</a:t>
            </a:r>
          </a:p>
        </p:txBody>
      </p:sp>
      <p:sp>
        <p:nvSpPr>
          <p:cNvPr id="2" name="Text Box 3"/>
          <p:cNvSpPr txBox="1">
            <a:spLocks noChangeArrowheads="1"/>
          </p:cNvSpPr>
          <p:nvPr/>
        </p:nvSpPr>
        <p:spPr bwMode="auto">
          <a:xfrm>
            <a:off x="381000" y="990600"/>
            <a:ext cx="8229600" cy="2133600"/>
          </a:xfrm>
          <a:prstGeom prst="rect">
            <a:avLst/>
          </a:prstGeom>
          <a:noFill/>
          <a:ln w="9525">
            <a:noFill/>
            <a:round/>
            <a:headEnd/>
            <a:tailEnd/>
          </a:ln>
          <a:effectLst/>
        </p:spPr>
        <p:txBody>
          <a:bodyPr lIns="90000" tIns="46800" rIns="90000" bIns="46800">
            <a:spAutoFit/>
          </a:bodyPr>
          <a:lstStyle/>
          <a:p>
            <a:pPr marL="342900" indent="-342900">
              <a:spcBef>
                <a:spcPts val="1500"/>
              </a:spcBef>
              <a:buClr>
                <a:schemeClr val="tx1"/>
              </a:buClr>
              <a:buFont typeface="Arial"/>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solidFill>
                  <a:srgbClr val="FFFF66"/>
                </a:solidFill>
                <a:latin typeface="Times New Roman" pitchFamily="-110" charset="0"/>
                <a:ea typeface="+mn-ea"/>
              </a:rPr>
              <a:t> </a:t>
            </a:r>
            <a:r>
              <a:rPr lang="en-US" dirty="0">
                <a:solidFill>
                  <a:srgbClr val="000000"/>
                </a:solidFill>
                <a:latin typeface="Times New Roman" pitchFamily="-110" charset="0"/>
                <a:ea typeface="+mn-ea"/>
              </a:rPr>
              <a:t>Do not run multiple instances of </a:t>
            </a:r>
            <a:r>
              <a:rPr lang="en-US" dirty="0" err="1">
                <a:solidFill>
                  <a:srgbClr val="000000"/>
                </a:solidFill>
                <a:latin typeface="Times New Roman" pitchFamily="-110" charset="0"/>
                <a:ea typeface="+mn-ea"/>
              </a:rPr>
              <a:t>Freeview</a:t>
            </a:r>
            <a:r>
              <a:rPr lang="en-US" dirty="0">
                <a:solidFill>
                  <a:srgbClr val="000000"/>
                </a:solidFill>
                <a:latin typeface="Times New Roman" pitchFamily="-110" charset="0"/>
                <a:ea typeface="+mn-ea"/>
              </a:rPr>
              <a:t> at the same time unless you have &gt; 8GB RAM.</a:t>
            </a:r>
          </a:p>
          <a:p>
            <a:pPr marL="342900" indent="-342900">
              <a:spcBef>
                <a:spcPts val="1500"/>
              </a:spcBef>
              <a:buClrTx/>
              <a:buFont typeface="Arial"/>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solidFill>
                  <a:srgbClr val="000000"/>
                </a:solidFill>
                <a:latin typeface="Times New Roman" pitchFamily="-110" charset="0"/>
                <a:ea typeface="+mn-ea"/>
              </a:rPr>
              <a:t>If you are running a command in the foreground, you should not type additional commands in that terminal (command prompt will be missing)</a:t>
            </a:r>
          </a:p>
        </p:txBody>
      </p:sp>
      <p:pic>
        <p:nvPicPr>
          <p:cNvPr id="92164" name="Picture 5"/>
          <p:cNvPicPr>
            <a:picLocks noChangeAspect="1" noChangeArrowheads="1"/>
          </p:cNvPicPr>
          <p:nvPr/>
        </p:nvPicPr>
        <p:blipFill>
          <a:blip r:embed="rId3">
            <a:extLst>
              <a:ext uri="{28A0092B-C50C-407E-A947-70E740481C1C}">
                <a14:useLocalDpi xmlns:a14="http://schemas.microsoft.com/office/drawing/2010/main" val="0"/>
              </a:ext>
            </a:extLst>
          </a:blip>
          <a:srcRect l="19231" t="17902" r="19231" b="3088"/>
          <a:stretch>
            <a:fillRect/>
          </a:stretch>
        </p:blipFill>
        <p:spPr bwMode="auto">
          <a:xfrm>
            <a:off x="2895600" y="3733800"/>
            <a:ext cx="200025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2165" name="Rectangle 6"/>
          <p:cNvSpPr>
            <a:spLocks noChangeArrowheads="1"/>
          </p:cNvSpPr>
          <p:nvPr/>
        </p:nvSpPr>
        <p:spPr bwMode="auto">
          <a:xfrm>
            <a:off x="1600200" y="4800600"/>
            <a:ext cx="1093788"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3200">
                <a:solidFill>
                  <a:srgbClr val="000000"/>
                </a:solidFill>
              </a:rPr>
              <a:t>Right</a:t>
            </a:r>
          </a:p>
        </p:txBody>
      </p:sp>
      <p:sp>
        <p:nvSpPr>
          <p:cNvPr id="92166" name="Rectangle 7"/>
          <p:cNvSpPr>
            <a:spLocks noChangeArrowheads="1"/>
          </p:cNvSpPr>
          <p:nvPr/>
        </p:nvSpPr>
        <p:spPr bwMode="auto">
          <a:xfrm>
            <a:off x="5029200" y="4876800"/>
            <a:ext cx="865188"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3200">
                <a:solidFill>
                  <a:srgbClr val="000000"/>
                </a:solidFill>
              </a:rPr>
              <a:t>Left</a:t>
            </a:r>
          </a:p>
        </p:txBody>
      </p:sp>
      <p:sp>
        <p:nvSpPr>
          <p:cNvPr id="92167" name="Rectangle 8"/>
          <p:cNvSpPr>
            <a:spLocks noChangeArrowheads="1"/>
          </p:cNvSpPr>
          <p:nvPr/>
        </p:nvSpPr>
        <p:spPr bwMode="auto">
          <a:xfrm>
            <a:off x="914400" y="3276600"/>
            <a:ext cx="670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en-US" dirty="0">
                <a:solidFill>
                  <a:srgbClr val="000000"/>
                </a:solidFill>
              </a:rPr>
              <a:t>Volume Viewer (</a:t>
            </a:r>
            <a:r>
              <a:rPr lang="en-US" altLang="en-US" dirty="0" err="1">
                <a:solidFill>
                  <a:srgbClr val="000000"/>
                </a:solidFill>
              </a:rPr>
              <a:t>Freeview</a:t>
            </a:r>
            <a:r>
              <a:rPr lang="en-US" altLang="en-US" dirty="0">
                <a:solidFill>
                  <a:srgbClr val="000000"/>
                </a:solidFill>
              </a:rPr>
              <a:t>) Radiological Orientation</a:t>
            </a:r>
          </a:p>
        </p:txBody>
      </p:sp>
      <p:sp>
        <p:nvSpPr>
          <p:cNvPr id="3" name="Rectangle 8">
            <a:extLst>
              <a:ext uri="{FF2B5EF4-FFF2-40B4-BE49-F238E27FC236}">
                <a16:creationId xmlns:a16="http://schemas.microsoft.com/office/drawing/2014/main" id="{101523D9-05D0-B990-AB99-DABF28EC2600}"/>
              </a:ext>
            </a:extLst>
          </p:cNvPr>
          <p:cNvSpPr>
            <a:spLocks noChangeArrowheads="1"/>
          </p:cNvSpPr>
          <p:nvPr/>
        </p:nvSpPr>
        <p:spPr bwMode="auto">
          <a:xfrm>
            <a:off x="5181600" y="5711091"/>
            <a:ext cx="39624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altLang="en-US" dirty="0">
                <a:solidFill>
                  <a:srgbClr val="000000"/>
                </a:solidFill>
              </a:rPr>
              <a:t>Note: Neurological Orientation available with 7.3</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Slide Number Placeholder 3"/>
          <p:cNvSpPr>
            <a:spLocks noGrp="1"/>
          </p:cNvSpPr>
          <p:nvPr>
            <p:ph type="sldNum" sz="quarter" idx="16"/>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fld id="{F84B0D2F-DCFE-472B-9DB1-7B87B8C60D2F}" type="slidenum">
              <a:rPr lang="en-US" altLang="en-US"/>
              <a:pPr/>
              <a:t>45</a:t>
            </a:fld>
            <a:endParaRPr lang="en-US" altLang="en-US"/>
          </a:p>
        </p:txBody>
      </p:sp>
      <p:sp>
        <p:nvSpPr>
          <p:cNvPr id="98305" name="Title 1"/>
          <p:cNvSpPr>
            <a:spLocks noGrp="1"/>
          </p:cNvSpPr>
          <p:nvPr>
            <p:ph type="title"/>
          </p:nvPr>
        </p:nvSpPr>
        <p:spPr>
          <a:xfrm>
            <a:off x="685800" y="-76200"/>
            <a:ext cx="7772400" cy="1600200"/>
          </a:xfrm>
        </p:spPr>
        <p:txBody>
          <a:bodyPr/>
          <a:lstStyle/>
          <a:p>
            <a:pPr marL="0" indent="0" algn="ctr" fontAlgn="auto">
              <a:spcAft>
                <a:spcPts val="0"/>
              </a:spcAft>
              <a:buClr>
                <a:schemeClr val="accent6">
                  <a:lumMod val="75000"/>
                </a:schemeClr>
              </a:buClr>
              <a:buNone/>
              <a:defRPr/>
            </a:pPr>
            <a:r>
              <a:rPr lang="en-US" dirty="0">
                <a:solidFill>
                  <a:srgbClr val="000000"/>
                </a:solidFill>
                <a:effectLst/>
                <a:latin typeface="Times New Roman" charset="0"/>
                <a:ea typeface="MS PGothic" charset="0"/>
              </a:rPr>
              <a:t>What to do next</a:t>
            </a:r>
          </a:p>
        </p:txBody>
      </p:sp>
      <p:pic>
        <p:nvPicPr>
          <p:cNvPr id="86019" name="Content Placeholder 4" descr="getstarted.png"/>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l="-2382" t="-9550" r="-4760" b="-5059"/>
          <a:stretch/>
        </p:blipFill>
        <p:spPr>
          <a:xfrm>
            <a:off x="762000" y="457200"/>
            <a:ext cx="6858000" cy="4572000"/>
          </a:xfrm>
        </p:spPr>
      </p:pic>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ChangeArrowheads="1"/>
          </p:cNvSpPr>
          <p:nvPr>
            <p:ph type="ctrTitle" idx="4294967295"/>
          </p:nvPr>
        </p:nvSpPr>
        <p:spPr>
          <a:xfrm>
            <a:off x="609600" y="57150"/>
            <a:ext cx="7772400" cy="1390650"/>
          </a:xfrm>
        </p:spPr>
        <p:txBody>
          <a:bodyPr/>
          <a:lstStyle/>
          <a:p>
            <a:pPr marL="0" indent="0" algn="ctr" fontAlgn="auto">
              <a:spcAft>
                <a:spcPts val="0"/>
              </a:spcAft>
              <a:buClr>
                <a:schemeClr val="accent6">
                  <a:lumMod val="75000"/>
                </a:schemeClr>
              </a:buClr>
              <a:buNone/>
              <a:defRPr/>
            </a:pPr>
            <a:r>
              <a:rPr lang="en-US" dirty="0">
                <a:effectLst/>
                <a:latin typeface="Times New Roman" charset="0"/>
                <a:ea typeface="MS PGothic" charset="0"/>
              </a:rPr>
              <a:t>Getting Answers</a:t>
            </a:r>
          </a:p>
        </p:txBody>
      </p:sp>
      <p:grpSp>
        <p:nvGrpSpPr>
          <p:cNvPr id="88066" name="Group 3"/>
          <p:cNvGrpSpPr>
            <a:grpSpLocks/>
          </p:cNvGrpSpPr>
          <p:nvPr/>
        </p:nvGrpSpPr>
        <p:grpSpPr bwMode="auto">
          <a:xfrm>
            <a:off x="152400" y="1524000"/>
            <a:ext cx="4419600" cy="2590800"/>
            <a:chOff x="96" y="576"/>
            <a:chExt cx="3120" cy="1632"/>
          </a:xfrm>
        </p:grpSpPr>
        <p:pic>
          <p:nvPicPr>
            <p:cNvPr id="88080" name="Picture 4" descr="wiki"/>
            <p:cNvPicPr>
              <a:picLocks noChangeAspect="1" noChangeArrowheads="1"/>
            </p:cNvPicPr>
            <p:nvPr/>
          </p:nvPicPr>
          <p:blipFill>
            <a:blip r:embed="rId3">
              <a:extLst>
                <a:ext uri="{28A0092B-C50C-407E-A947-70E740481C1C}">
                  <a14:useLocalDpi xmlns:a14="http://schemas.microsoft.com/office/drawing/2010/main" val="0"/>
                </a:ext>
              </a:extLst>
            </a:blip>
            <a:srcRect b="21236"/>
            <a:stretch>
              <a:fillRect/>
            </a:stretch>
          </p:blipFill>
          <p:spPr bwMode="auto">
            <a:xfrm>
              <a:off x="96" y="576"/>
              <a:ext cx="3120" cy="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81" name="Rectangle 5"/>
            <p:cNvSpPr>
              <a:spLocks noChangeArrowheads="1"/>
            </p:cNvSpPr>
            <p:nvPr/>
          </p:nvSpPr>
          <p:spPr bwMode="auto">
            <a:xfrm>
              <a:off x="1968" y="912"/>
              <a:ext cx="745" cy="234"/>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lvl1pPr eaLnBrk="0" hangingPunct="0">
                <a:defRPr sz="2400">
                  <a:solidFill>
                    <a:schemeClr val="bg1"/>
                  </a:solidFill>
                  <a:latin typeface="Times New Roman" panose="02020603050405020304" pitchFamily="18" charset="0"/>
                  <a:ea typeface="MS PGothic" panose="020B0600070205080204" pitchFamily="34" charset="-128"/>
                </a:defRPr>
              </a:lvl1pPr>
              <a:lvl2pPr eaLnBrk="0" hangingPunct="0">
                <a:defRPr sz="2400">
                  <a:solidFill>
                    <a:schemeClr val="bg1"/>
                  </a:solidFill>
                  <a:latin typeface="Times New Roman" panose="02020603050405020304" pitchFamily="18" charset="0"/>
                  <a:ea typeface="MS PGothic" panose="020B0600070205080204" pitchFamily="34" charset="-128"/>
                </a:defRPr>
              </a:lvl2pPr>
              <a:lvl3pPr eaLnBrk="0" hangingPunct="0">
                <a:defRPr sz="2400">
                  <a:solidFill>
                    <a:schemeClr val="bg1"/>
                  </a:solidFill>
                  <a:latin typeface="Times New Roman" panose="02020603050405020304" pitchFamily="18" charset="0"/>
                  <a:ea typeface="MS PGothic" panose="020B0600070205080204" pitchFamily="34" charset="-128"/>
                </a:defRPr>
              </a:lvl3pPr>
              <a:lvl4pPr eaLnBrk="0" hangingPunct="0">
                <a:defRPr sz="2400">
                  <a:solidFill>
                    <a:schemeClr val="bg1"/>
                  </a:solidFill>
                  <a:latin typeface="Times New Roman" panose="02020603050405020304" pitchFamily="18" charset="0"/>
                  <a:ea typeface="MS PGothic" panose="020B0600070205080204" pitchFamily="34" charset="-128"/>
                </a:defRPr>
              </a:lvl4pPr>
              <a:lvl5pPr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defTabSz="914400" eaLnBrk="1" hangingPunct="1">
                <a:buClrTx/>
                <a:buSzTx/>
                <a:buFontTx/>
                <a:buNone/>
              </a:pPr>
              <a:endParaRPr lang="en-US" altLang="en-US">
                <a:solidFill>
                  <a:schemeClr val="tx1"/>
                </a:solidFill>
              </a:endParaRPr>
            </a:p>
          </p:txBody>
        </p:sp>
      </p:grpSp>
      <p:sp>
        <p:nvSpPr>
          <p:cNvPr id="88067" name="Text Box 6"/>
          <p:cNvSpPr txBox="1">
            <a:spLocks noChangeArrowheads="1"/>
          </p:cNvSpPr>
          <p:nvPr/>
        </p:nvSpPr>
        <p:spPr bwMode="auto">
          <a:xfrm>
            <a:off x="5730875" y="1098550"/>
            <a:ext cx="1814513"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Mail Archive</a:t>
            </a:r>
          </a:p>
        </p:txBody>
      </p:sp>
      <p:sp>
        <p:nvSpPr>
          <p:cNvPr id="88068" name="Text Box 7"/>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D2D95F7-7EEF-4FF4-ACF0-FBD38FC9710A}" type="slidenum">
              <a:rPr lang="en-US" altLang="en-US" sz="1400">
                <a:solidFill>
                  <a:schemeClr val="tx1"/>
                </a:solidFill>
              </a:rPr>
              <a:pPr algn="r" eaLnBrk="1" hangingPunct="1">
                <a:buClrTx/>
                <a:buFontTx/>
                <a:buNone/>
              </a:pPr>
              <a:t>46</a:t>
            </a:fld>
            <a:endParaRPr lang="en-US" altLang="en-US" sz="1400" dirty="0">
              <a:solidFill>
                <a:schemeClr val="tx1"/>
              </a:solidFill>
            </a:endParaRPr>
          </a:p>
        </p:txBody>
      </p:sp>
      <p:sp>
        <p:nvSpPr>
          <p:cNvPr id="88069" name="Text Box 8"/>
          <p:cNvSpPr txBox="1">
            <a:spLocks noChangeArrowheads="1"/>
          </p:cNvSpPr>
          <p:nvPr/>
        </p:nvSpPr>
        <p:spPr bwMode="auto">
          <a:xfrm>
            <a:off x="1752600" y="1098550"/>
            <a:ext cx="7842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Wiki</a:t>
            </a:r>
          </a:p>
        </p:txBody>
      </p:sp>
      <p:sp>
        <p:nvSpPr>
          <p:cNvPr id="88070" name="Rectangle 9"/>
          <p:cNvSpPr>
            <a:spLocks noChangeArrowheads="1"/>
          </p:cNvSpPr>
          <p:nvPr/>
        </p:nvSpPr>
        <p:spPr bwMode="auto">
          <a:xfrm>
            <a:off x="685800" y="4572000"/>
            <a:ext cx="3963988" cy="193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a:solidFill>
                  <a:srgbClr val="000000"/>
                </a:solidFill>
              </a:rPr>
              <a:t>recon-all </a:t>
            </a:r>
            <a:r>
              <a:rPr lang="en-US" altLang="en-US">
                <a:solidFill>
                  <a:srgbClr val="FF0000"/>
                </a:solidFill>
              </a:rPr>
              <a:t>-help</a:t>
            </a:r>
          </a:p>
          <a:p>
            <a:r>
              <a:rPr lang="en-US" altLang="en-US">
                <a:solidFill>
                  <a:srgbClr val="000000"/>
                </a:solidFill>
              </a:rPr>
              <a:t>mri_convert </a:t>
            </a:r>
            <a:r>
              <a:rPr lang="en-US" altLang="en-US">
                <a:solidFill>
                  <a:srgbClr val="FF0000"/>
                </a:solidFill>
              </a:rPr>
              <a:t>-help</a:t>
            </a:r>
          </a:p>
          <a:p>
            <a:endParaRPr lang="en-US" altLang="en-US">
              <a:solidFill>
                <a:srgbClr val="FFFF66"/>
              </a:solidFill>
            </a:endParaRPr>
          </a:p>
          <a:p>
            <a:r>
              <a:rPr lang="en-US" altLang="en-US">
                <a:solidFill>
                  <a:srgbClr val="000000"/>
                </a:solidFill>
              </a:rPr>
              <a:t>$FREESURFER_HOME/docs</a:t>
            </a:r>
          </a:p>
          <a:p>
            <a:endParaRPr lang="en-US" altLang="en-US">
              <a:solidFill>
                <a:srgbClr val="FFFF66"/>
              </a:solidFill>
            </a:endParaRPr>
          </a:p>
        </p:txBody>
      </p:sp>
      <p:grpSp>
        <p:nvGrpSpPr>
          <p:cNvPr id="88071" name="Group 10"/>
          <p:cNvGrpSpPr>
            <a:grpSpLocks/>
          </p:cNvGrpSpPr>
          <p:nvPr/>
        </p:nvGrpSpPr>
        <p:grpSpPr bwMode="auto">
          <a:xfrm>
            <a:off x="4876800" y="1524000"/>
            <a:ext cx="3657600" cy="2428875"/>
            <a:chOff x="288" y="2736"/>
            <a:chExt cx="2304" cy="1530"/>
          </a:xfrm>
        </p:grpSpPr>
        <p:pic>
          <p:nvPicPr>
            <p:cNvPr id="88073" name="Picture 11" descr="mail-archi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 y="2736"/>
              <a:ext cx="2304" cy="1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74" name="Rectangle 12"/>
            <p:cNvSpPr>
              <a:spLocks noChangeArrowheads="1"/>
            </p:cNvSpPr>
            <p:nvPr/>
          </p:nvSpPr>
          <p:spPr bwMode="auto">
            <a:xfrm>
              <a:off x="1434" y="3648"/>
              <a:ext cx="288" cy="8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tLang="en-US"/>
            </a:p>
          </p:txBody>
        </p:sp>
        <p:sp>
          <p:nvSpPr>
            <p:cNvPr id="88075" name="Rectangle 13"/>
            <p:cNvSpPr>
              <a:spLocks noChangeArrowheads="1"/>
            </p:cNvSpPr>
            <p:nvPr/>
          </p:nvSpPr>
          <p:spPr bwMode="auto">
            <a:xfrm>
              <a:off x="1434" y="3780"/>
              <a:ext cx="288" cy="4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tLang="en-US"/>
            </a:p>
          </p:txBody>
        </p:sp>
        <p:sp>
          <p:nvSpPr>
            <p:cNvPr id="88076" name="Rectangle 14"/>
            <p:cNvSpPr>
              <a:spLocks noChangeArrowheads="1"/>
            </p:cNvSpPr>
            <p:nvPr/>
          </p:nvSpPr>
          <p:spPr bwMode="auto">
            <a:xfrm>
              <a:off x="1258" y="4050"/>
              <a:ext cx="288" cy="4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tLang="en-US"/>
            </a:p>
          </p:txBody>
        </p:sp>
        <p:sp>
          <p:nvSpPr>
            <p:cNvPr id="88077" name="Rectangle 15"/>
            <p:cNvSpPr>
              <a:spLocks noChangeArrowheads="1"/>
            </p:cNvSpPr>
            <p:nvPr/>
          </p:nvSpPr>
          <p:spPr bwMode="auto">
            <a:xfrm>
              <a:off x="1344" y="4128"/>
              <a:ext cx="288" cy="4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tLang="en-US"/>
            </a:p>
          </p:txBody>
        </p:sp>
        <p:sp>
          <p:nvSpPr>
            <p:cNvPr id="88078" name="Rectangle 16"/>
            <p:cNvSpPr>
              <a:spLocks noChangeArrowheads="1"/>
            </p:cNvSpPr>
            <p:nvPr/>
          </p:nvSpPr>
          <p:spPr bwMode="auto">
            <a:xfrm>
              <a:off x="1152" y="3410"/>
              <a:ext cx="288" cy="4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tLang="en-US"/>
            </a:p>
          </p:txBody>
        </p:sp>
        <p:sp>
          <p:nvSpPr>
            <p:cNvPr id="88079" name="Rectangle 17"/>
            <p:cNvSpPr>
              <a:spLocks noChangeArrowheads="1"/>
            </p:cNvSpPr>
            <p:nvPr/>
          </p:nvSpPr>
          <p:spPr bwMode="auto">
            <a:xfrm>
              <a:off x="1254" y="3494"/>
              <a:ext cx="288" cy="4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tLang="en-US"/>
            </a:p>
          </p:txBody>
        </p:sp>
      </p:grpSp>
      <p:sp>
        <p:nvSpPr>
          <p:cNvPr id="88072" name="Rectangle 18"/>
          <p:cNvSpPr>
            <a:spLocks noChangeArrowheads="1"/>
          </p:cNvSpPr>
          <p:nvPr/>
        </p:nvSpPr>
        <p:spPr bwMode="auto">
          <a:xfrm>
            <a:off x="4800600" y="4343400"/>
            <a:ext cx="45720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ltLang="en-US">
              <a:solidFill>
                <a:srgbClr val="FFFF66"/>
              </a:solidFill>
            </a:endParaRPr>
          </a:p>
          <a:p>
            <a:r>
              <a:rPr lang="en-US" altLang="en-US">
                <a:solidFill>
                  <a:srgbClr val="000000"/>
                </a:solidFill>
              </a:rPr>
              <a:t>Send questions to:</a:t>
            </a:r>
          </a:p>
          <a:p>
            <a:r>
              <a:rPr lang="en-US" altLang="en-US">
                <a:solidFill>
                  <a:srgbClr val="000000"/>
                </a:solidFill>
              </a:rPr>
              <a:t>freesurfer@nmr.mgh.harvard.edu</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5A60F57-58A8-48B4-A83D-6EA2414A1371}" type="slidenum">
              <a:rPr lang="en-US" altLang="en-US" sz="1400">
                <a:solidFill>
                  <a:schemeClr val="tx1"/>
                </a:solidFill>
              </a:rPr>
              <a:pPr algn="r" eaLnBrk="1" hangingPunct="1">
                <a:buClrTx/>
                <a:buFontTx/>
                <a:buNone/>
              </a:pPr>
              <a:t>47</a:t>
            </a:fld>
            <a:endParaRPr lang="en-US" altLang="en-US" sz="1400" dirty="0">
              <a:solidFill>
                <a:schemeClr val="tx1"/>
              </a:solidFill>
            </a:endParaRPr>
          </a:p>
        </p:txBody>
      </p:sp>
      <p:sp>
        <p:nvSpPr>
          <p:cNvPr id="3" name="Rectangle 2"/>
          <p:cNvSpPr/>
          <p:nvPr/>
        </p:nvSpPr>
        <p:spPr>
          <a:xfrm>
            <a:off x="304800" y="1371600"/>
            <a:ext cx="8534400" cy="4832093"/>
          </a:xfrm>
          <a:prstGeom prst="rect">
            <a:avLst/>
          </a:prstGeom>
        </p:spPr>
        <p:txBody>
          <a:bodyPr wrap="square">
            <a:spAutoFit/>
          </a:bodyPr>
          <a:lstStyle/>
          <a:p>
            <a:pPr marL="457200" indent="-457200">
              <a:buFont typeface="+mj-lt"/>
              <a:buAutoNum type="arabicPeriod"/>
            </a:pPr>
            <a:r>
              <a:rPr lang="en-US" sz="2800" dirty="0">
                <a:solidFill>
                  <a:schemeClr val="tx1"/>
                </a:solidFill>
              </a:rPr>
              <a:t>What is a "subject"?                                                          </a:t>
            </a:r>
          </a:p>
          <a:p>
            <a:pPr marL="457200" indent="-457200">
              <a:buFont typeface="+mj-lt"/>
              <a:buAutoNum type="arabicPeriod"/>
            </a:pPr>
            <a:r>
              <a:rPr lang="en-US" sz="2800" dirty="0">
                <a:solidFill>
                  <a:schemeClr val="tx1"/>
                </a:solidFill>
              </a:rPr>
              <a:t>What is the SUBJECTS_DIR?                                                       </a:t>
            </a:r>
          </a:p>
          <a:p>
            <a:pPr marL="457200" indent="-457200">
              <a:buFont typeface="+mj-lt"/>
              <a:buAutoNum type="arabicPeriod"/>
            </a:pPr>
            <a:r>
              <a:rPr lang="en-US" sz="2800" dirty="0">
                <a:solidFill>
                  <a:schemeClr val="tx1"/>
                </a:solidFill>
              </a:rPr>
              <a:t>What does it mean to conform the volume?                                        </a:t>
            </a:r>
          </a:p>
          <a:p>
            <a:pPr marL="457200" indent="-457200">
              <a:buFont typeface="+mj-lt"/>
              <a:buAutoNum type="arabicPeriod"/>
            </a:pPr>
            <a:r>
              <a:rPr lang="en-US" sz="2800" dirty="0">
                <a:solidFill>
                  <a:schemeClr val="tx1"/>
                </a:solidFill>
              </a:rPr>
              <a:t>Are the FS results in </a:t>
            </a:r>
            <a:r>
              <a:rPr lang="en-US" sz="2800" dirty="0" err="1">
                <a:solidFill>
                  <a:schemeClr val="tx1"/>
                </a:solidFill>
              </a:rPr>
              <a:t>Talairach</a:t>
            </a:r>
            <a:r>
              <a:rPr lang="en-US" sz="2800" dirty="0">
                <a:solidFill>
                  <a:schemeClr val="tx1"/>
                </a:solidFill>
              </a:rPr>
              <a:t>/mni305 or native space?                         </a:t>
            </a:r>
          </a:p>
          <a:p>
            <a:pPr marL="457200" indent="-457200">
              <a:buFont typeface="+mj-lt"/>
              <a:buAutoNum type="arabicPeriod"/>
            </a:pPr>
            <a:r>
              <a:rPr lang="en-US" sz="2800" dirty="0">
                <a:solidFill>
                  <a:schemeClr val="tx1"/>
                </a:solidFill>
              </a:rPr>
              <a:t>What is the subcortical?                                                        </a:t>
            </a:r>
          </a:p>
          <a:p>
            <a:pPr marL="457200" indent="-457200">
              <a:buFont typeface="+mj-lt"/>
              <a:buAutoNum type="arabicPeriod"/>
            </a:pPr>
            <a:r>
              <a:rPr lang="en-US" sz="2800" dirty="0">
                <a:solidFill>
                  <a:schemeClr val="tx1"/>
                </a:solidFill>
              </a:rPr>
              <a:t>What is the medial wall?                                                        </a:t>
            </a:r>
          </a:p>
          <a:p>
            <a:pPr marL="457200" indent="-457200">
              <a:buFont typeface="+mj-lt"/>
              <a:buAutoNum type="arabicPeriod"/>
            </a:pPr>
            <a:r>
              <a:rPr lang="en-US" sz="2800" dirty="0">
                <a:solidFill>
                  <a:schemeClr val="tx1"/>
                </a:solidFill>
              </a:rPr>
              <a:t>Will the surface be accurate in the medial wall?                                </a:t>
            </a:r>
          </a:p>
          <a:p>
            <a:pPr marL="457200" indent="-457200">
              <a:buFont typeface="+mj-lt"/>
              <a:buAutoNum type="arabicPeriod"/>
            </a:pPr>
            <a:r>
              <a:rPr lang="en-US" sz="2800" dirty="0">
                <a:solidFill>
                  <a:schemeClr val="tx1"/>
                </a:solidFill>
              </a:rPr>
              <a:t>What is the difference between a surface and a surface overlay?                 </a:t>
            </a:r>
          </a:p>
          <a:p>
            <a:pPr marL="457200" indent="-457200">
              <a:buFont typeface="+mj-lt"/>
              <a:buAutoNum type="arabicPeriod"/>
            </a:pPr>
            <a:r>
              <a:rPr lang="en-US" sz="2800" dirty="0">
                <a:solidFill>
                  <a:schemeClr val="tx1"/>
                </a:solidFill>
              </a:rPr>
              <a:t>What does "?h" mean?                                                            </a:t>
            </a:r>
          </a:p>
          <a:p>
            <a:pPr marL="457200" indent="-457200">
              <a:buFont typeface="+mj-lt"/>
              <a:buAutoNum type="arabicPeriod"/>
            </a:pPr>
            <a:r>
              <a:rPr lang="en-US" sz="2800" dirty="0">
                <a:solidFill>
                  <a:schemeClr val="tx1"/>
                </a:solidFill>
              </a:rPr>
              <a:t>How do you get help?                                                            </a:t>
            </a:r>
          </a:p>
        </p:txBody>
      </p:sp>
      <p:sp>
        <p:nvSpPr>
          <p:cNvPr id="6" name="Text Box 2"/>
          <p:cNvSpPr txBox="1">
            <a:spLocks noChangeArrowheads="1"/>
          </p:cNvSpPr>
          <p:nvPr/>
        </p:nvSpPr>
        <p:spPr bwMode="auto">
          <a:xfrm>
            <a:off x="533400" y="1524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dirty="0">
                <a:solidFill>
                  <a:srgbClr val="000000"/>
                </a:solidFill>
              </a:rPr>
              <a:t>Pop Quiz!</a:t>
            </a:r>
          </a:p>
        </p:txBody>
      </p:sp>
    </p:spTree>
    <p:extLst>
      <p:ext uri="{BB962C8B-B14F-4D97-AF65-F5344CB8AC3E}">
        <p14:creationId xmlns:p14="http://schemas.microsoft.com/office/powerpoint/2010/main" val="191456280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5A60F57-58A8-48B4-A83D-6EA2414A1371}" type="slidenum">
              <a:rPr lang="en-US" altLang="en-US" sz="1400">
                <a:solidFill>
                  <a:schemeClr val="tx1"/>
                </a:solidFill>
              </a:rPr>
              <a:pPr algn="r" eaLnBrk="1" hangingPunct="1">
                <a:buClrTx/>
                <a:buFontTx/>
                <a:buNone/>
              </a:pPr>
              <a:t>48</a:t>
            </a:fld>
            <a:endParaRPr lang="en-US" altLang="en-US" sz="1400" dirty="0">
              <a:solidFill>
                <a:schemeClr val="tx1"/>
              </a:solidFill>
            </a:endParaRPr>
          </a:p>
        </p:txBody>
      </p:sp>
      <p:sp>
        <p:nvSpPr>
          <p:cNvPr id="94210" name="Text Box 5"/>
          <p:cNvSpPr txBox="1">
            <a:spLocks noChangeArrowheads="1"/>
          </p:cNvSpPr>
          <p:nvPr/>
        </p:nvSpPr>
        <p:spPr bwMode="auto">
          <a:xfrm>
            <a:off x="685800" y="2667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End of Presentation</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3650" y="3935413"/>
            <a:ext cx="2000250" cy="247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962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4825" y="4005263"/>
            <a:ext cx="1952625" cy="241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6259" name="Text Box 3"/>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92ABBC1D-49D6-4E06-BEDA-B48F45D7C880}" type="slidenum">
              <a:rPr lang="en-US" altLang="en-US" sz="1400">
                <a:solidFill>
                  <a:srgbClr val="FFFF66"/>
                </a:solidFill>
              </a:rPr>
              <a:pPr algn="r" eaLnBrk="1" hangingPunct="1">
                <a:buClrTx/>
                <a:buFontTx/>
                <a:buNone/>
              </a:pPr>
              <a:t>49</a:t>
            </a:fld>
            <a:endParaRPr lang="en-US" altLang="en-US" sz="1400">
              <a:solidFill>
                <a:srgbClr val="FFFF66"/>
              </a:solidFill>
            </a:endParaRPr>
          </a:p>
        </p:txBody>
      </p:sp>
      <p:sp>
        <p:nvSpPr>
          <p:cNvPr id="96260" name="Text Box 4"/>
          <p:cNvSpPr txBox="1">
            <a:spLocks noChangeArrowheads="1"/>
          </p:cNvSpPr>
          <p:nvPr/>
        </p:nvSpPr>
        <p:spPr bwMode="auto">
          <a:xfrm>
            <a:off x="1524000" y="0"/>
            <a:ext cx="6096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Intensity Normalization</a:t>
            </a:r>
          </a:p>
        </p:txBody>
      </p:sp>
      <p:sp>
        <p:nvSpPr>
          <p:cNvPr id="96261" name="Text Box 5"/>
          <p:cNvSpPr txBox="1">
            <a:spLocks noChangeArrowheads="1"/>
          </p:cNvSpPr>
          <p:nvPr/>
        </p:nvSpPr>
        <p:spPr bwMode="auto">
          <a:xfrm>
            <a:off x="152400" y="1082675"/>
            <a:ext cx="78486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marL="215900" indent="-215900"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1pPr>
            <a:lvl2pPr marL="1208088" indent="-530225"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 typeface="Times New Roman" panose="02020603050405020304" pitchFamily="18" charset="0"/>
              <a:buChar char="•"/>
            </a:pPr>
            <a:r>
              <a:rPr lang="en-US" altLang="en-US" sz="3200">
                <a:solidFill>
                  <a:srgbClr val="000000"/>
                </a:solidFill>
              </a:rPr>
              <a:t>Removes B1 bias field</a:t>
            </a:r>
          </a:p>
          <a:p>
            <a:pPr eaLnBrk="1" hangingPunct="1">
              <a:spcBef>
                <a:spcPts val="800"/>
              </a:spcBef>
              <a:buClrTx/>
              <a:buFont typeface="Times New Roman" panose="02020603050405020304" pitchFamily="18" charset="0"/>
              <a:buChar char="•"/>
            </a:pPr>
            <a:r>
              <a:rPr lang="en-US" altLang="en-US" sz="3200">
                <a:solidFill>
                  <a:srgbClr val="000000"/>
                </a:solidFill>
              </a:rPr>
              <a:t>NU (MNI) nu.mgz</a:t>
            </a:r>
          </a:p>
          <a:p>
            <a:pPr eaLnBrk="1" hangingPunct="1">
              <a:spcBef>
                <a:spcPts val="800"/>
              </a:spcBef>
              <a:buClrTx/>
              <a:buFont typeface="Times New Roman" panose="02020603050405020304" pitchFamily="18" charset="0"/>
              <a:buChar char="•"/>
            </a:pPr>
            <a:r>
              <a:rPr lang="en-US" altLang="en-US" sz="3200">
                <a:solidFill>
                  <a:srgbClr val="000000"/>
                </a:solidFill>
              </a:rPr>
              <a:t>Presegmentation (T1.mgz)</a:t>
            </a:r>
          </a:p>
          <a:p>
            <a:pPr lvl="1" eaLnBrk="1" hangingPunct="1">
              <a:spcBef>
                <a:spcPts val="700"/>
              </a:spcBef>
              <a:buClrTx/>
              <a:buFont typeface="Times New Roman" panose="02020603050405020304" pitchFamily="18" charset="0"/>
              <a:buChar char="•"/>
            </a:pPr>
            <a:r>
              <a:rPr lang="en-US" altLang="en-US" sz="2800">
                <a:solidFill>
                  <a:srgbClr val="000000"/>
                </a:solidFill>
              </a:rPr>
              <a:t>Most WM = 110 intensity</a:t>
            </a:r>
          </a:p>
          <a:p>
            <a:pPr lvl="1" eaLnBrk="1" hangingPunct="1">
              <a:spcBef>
                <a:spcPts val="700"/>
              </a:spcBef>
              <a:buClrTx/>
              <a:buFont typeface="Times New Roman" panose="02020603050405020304" pitchFamily="18" charset="0"/>
              <a:buChar char="•"/>
            </a:pPr>
            <a:r>
              <a:rPr lang="en-US" altLang="en-US" sz="2800">
                <a:solidFill>
                  <a:srgbClr val="000000"/>
                </a:solidFill>
              </a:rPr>
              <a:t>Pre- and Post-Skull Strip</a:t>
            </a:r>
          </a:p>
        </p:txBody>
      </p:sp>
      <p:grpSp>
        <p:nvGrpSpPr>
          <p:cNvPr id="96262" name="Group 6"/>
          <p:cNvGrpSpPr>
            <a:grpSpLocks/>
          </p:cNvGrpSpPr>
          <p:nvPr/>
        </p:nvGrpSpPr>
        <p:grpSpPr bwMode="auto">
          <a:xfrm>
            <a:off x="5959475" y="1423988"/>
            <a:ext cx="2243138" cy="2141537"/>
            <a:chOff x="3754" y="897"/>
            <a:chExt cx="1413" cy="1349"/>
          </a:xfrm>
        </p:grpSpPr>
        <p:sp>
          <p:nvSpPr>
            <p:cNvPr id="96272" name="Text Box 7"/>
            <p:cNvSpPr txBox="1">
              <a:spLocks noChangeArrowheads="1"/>
            </p:cNvSpPr>
            <p:nvPr/>
          </p:nvSpPr>
          <p:spPr bwMode="auto">
            <a:xfrm>
              <a:off x="4476" y="1954"/>
              <a:ext cx="691" cy="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nu.mgz</a:t>
              </a:r>
            </a:p>
          </p:txBody>
        </p:sp>
        <p:sp>
          <p:nvSpPr>
            <p:cNvPr id="96273" name="Text Box 8"/>
            <p:cNvSpPr txBox="1">
              <a:spLocks noChangeArrowheads="1"/>
            </p:cNvSpPr>
            <p:nvPr/>
          </p:nvSpPr>
          <p:spPr bwMode="auto">
            <a:xfrm>
              <a:off x="4264" y="1425"/>
              <a:ext cx="384" cy="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108563" name="Line 9"/>
            <p:cNvSpPr>
              <a:spLocks noChangeShapeType="1"/>
            </p:cNvSpPr>
            <p:nvPr/>
          </p:nvSpPr>
          <p:spPr bwMode="auto">
            <a:xfrm flipV="1">
              <a:off x="4166" y="1659"/>
              <a:ext cx="286" cy="346"/>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8564" name="Line 10"/>
            <p:cNvSpPr>
              <a:spLocks noChangeShapeType="1"/>
            </p:cNvSpPr>
            <p:nvPr/>
          </p:nvSpPr>
          <p:spPr bwMode="auto">
            <a:xfrm flipV="1">
              <a:off x="4444" y="1179"/>
              <a:ext cx="262" cy="346"/>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6280" name="Text Box 11"/>
            <p:cNvSpPr txBox="1">
              <a:spLocks noChangeArrowheads="1"/>
            </p:cNvSpPr>
            <p:nvPr/>
          </p:nvSpPr>
          <p:spPr bwMode="auto">
            <a:xfrm>
              <a:off x="4492" y="897"/>
              <a:ext cx="421" cy="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sp>
          <p:nvSpPr>
            <p:cNvPr id="108566" name="Line 12"/>
            <p:cNvSpPr>
              <a:spLocks noChangeShapeType="1"/>
            </p:cNvSpPr>
            <p:nvPr/>
          </p:nvSpPr>
          <p:spPr bwMode="auto">
            <a:xfrm flipH="1" flipV="1">
              <a:off x="4448" y="1656"/>
              <a:ext cx="298" cy="394"/>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6284" name="Text Box 13"/>
            <p:cNvSpPr txBox="1">
              <a:spLocks noChangeArrowheads="1"/>
            </p:cNvSpPr>
            <p:nvPr/>
          </p:nvSpPr>
          <p:spPr bwMode="auto">
            <a:xfrm>
              <a:off x="3754" y="1954"/>
              <a:ext cx="712" cy="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T1.mgz</a:t>
              </a:r>
            </a:p>
          </p:txBody>
        </p:sp>
      </p:grpSp>
      <p:sp>
        <p:nvSpPr>
          <p:cNvPr id="96263" name="Text Box 14"/>
          <p:cNvSpPr txBox="1">
            <a:spLocks noChangeArrowheads="1"/>
          </p:cNvSpPr>
          <p:nvPr/>
        </p:nvSpPr>
        <p:spPr bwMode="auto">
          <a:xfrm>
            <a:off x="6019800" y="6410325"/>
            <a:ext cx="1130300" cy="46513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chemeClr val="tx1"/>
                </a:solidFill>
              </a:rPr>
              <a:t>T1.mgz</a:t>
            </a:r>
          </a:p>
        </p:txBody>
      </p:sp>
      <p:sp>
        <p:nvSpPr>
          <p:cNvPr id="96264" name="Text Box 15"/>
          <p:cNvSpPr txBox="1">
            <a:spLocks noChangeArrowheads="1"/>
          </p:cNvSpPr>
          <p:nvPr/>
        </p:nvSpPr>
        <p:spPr bwMode="auto">
          <a:xfrm>
            <a:off x="1676400" y="6397625"/>
            <a:ext cx="1085850" cy="4603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nu.mgz</a:t>
            </a:r>
          </a:p>
        </p:txBody>
      </p:sp>
      <p:sp>
        <p:nvSpPr>
          <p:cNvPr id="96265" name="Text Box 17"/>
          <p:cNvSpPr txBox="1">
            <a:spLocks noChangeArrowheads="1"/>
          </p:cNvSpPr>
          <p:nvPr/>
        </p:nvSpPr>
        <p:spPr bwMode="auto">
          <a:xfrm>
            <a:off x="3900488" y="4148138"/>
            <a:ext cx="1160462" cy="3683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800">
                <a:solidFill>
                  <a:schemeClr val="accent1"/>
                </a:solidFill>
              </a:rPr>
              <a:t>110.9 </a:t>
            </a:r>
            <a:r>
              <a:rPr lang="en-US" altLang="en-US" sz="1800">
                <a:solidFill>
                  <a:schemeClr val="accent1"/>
                </a:solidFill>
                <a:cs typeface="Times New Roman" panose="02020603050405020304" pitchFamily="18" charset="0"/>
              </a:rPr>
              <a:t>±1.8</a:t>
            </a:r>
          </a:p>
        </p:txBody>
      </p:sp>
      <p:sp>
        <p:nvSpPr>
          <p:cNvPr id="96266" name="Text Box 18"/>
          <p:cNvSpPr txBox="1">
            <a:spLocks noChangeArrowheads="1"/>
          </p:cNvSpPr>
          <p:nvPr/>
        </p:nvSpPr>
        <p:spPr bwMode="auto">
          <a:xfrm>
            <a:off x="3914775" y="4605338"/>
            <a:ext cx="1163638" cy="3683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800">
                <a:solidFill>
                  <a:srgbClr val="4E67C8"/>
                </a:solidFill>
              </a:rPr>
              <a:t>108.9 </a:t>
            </a:r>
            <a:r>
              <a:rPr lang="en-US" altLang="en-US" sz="1800">
                <a:solidFill>
                  <a:srgbClr val="4E67C8"/>
                </a:solidFill>
                <a:cs typeface="Times New Roman" panose="02020603050405020304" pitchFamily="18" charset="0"/>
              </a:rPr>
              <a:t>±1.5</a:t>
            </a:r>
          </a:p>
        </p:txBody>
      </p:sp>
      <p:sp>
        <p:nvSpPr>
          <p:cNvPr id="96267" name="Line 19"/>
          <p:cNvSpPr>
            <a:spLocks noChangeShapeType="1"/>
          </p:cNvSpPr>
          <p:nvPr/>
        </p:nvSpPr>
        <p:spPr bwMode="auto">
          <a:xfrm flipV="1">
            <a:off x="1957388" y="4335463"/>
            <a:ext cx="2000250" cy="314325"/>
          </a:xfrm>
          <a:prstGeom prst="line">
            <a:avLst/>
          </a:prstGeom>
          <a:noFill/>
          <a:ln w="28440">
            <a:solidFill>
              <a:schemeClr val="accent1"/>
            </a:solidFill>
            <a:miter lim="800000"/>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96268" name="Line 20"/>
          <p:cNvSpPr>
            <a:spLocks noChangeShapeType="1"/>
          </p:cNvSpPr>
          <p:nvPr/>
        </p:nvSpPr>
        <p:spPr bwMode="auto">
          <a:xfrm>
            <a:off x="2514600" y="4645025"/>
            <a:ext cx="1443038" cy="157163"/>
          </a:xfrm>
          <a:prstGeom prst="line">
            <a:avLst/>
          </a:prstGeom>
          <a:noFill/>
          <a:ln w="28440">
            <a:solidFill>
              <a:srgbClr val="4E67C8"/>
            </a:solidFill>
            <a:miter lim="800000"/>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96269" name="Text Box 21"/>
          <p:cNvSpPr txBox="1">
            <a:spLocks noChangeArrowheads="1"/>
          </p:cNvSpPr>
          <p:nvPr/>
        </p:nvSpPr>
        <p:spPr bwMode="auto">
          <a:xfrm>
            <a:off x="3944938" y="5256213"/>
            <a:ext cx="1157287" cy="3683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800">
                <a:solidFill>
                  <a:srgbClr val="4E67C8"/>
                </a:solidFill>
              </a:rPr>
              <a:t>110.0 </a:t>
            </a:r>
            <a:r>
              <a:rPr lang="en-US" altLang="en-US" sz="1800">
                <a:solidFill>
                  <a:srgbClr val="4E67C8"/>
                </a:solidFill>
                <a:cs typeface="Times New Roman" panose="02020603050405020304" pitchFamily="18" charset="0"/>
              </a:rPr>
              <a:t>±0.0</a:t>
            </a:r>
          </a:p>
        </p:txBody>
      </p:sp>
      <p:sp>
        <p:nvSpPr>
          <p:cNvPr id="96270" name="Line 22"/>
          <p:cNvSpPr>
            <a:spLocks noChangeShapeType="1"/>
          </p:cNvSpPr>
          <p:nvPr/>
        </p:nvSpPr>
        <p:spPr bwMode="auto">
          <a:xfrm flipH="1">
            <a:off x="5021263" y="4708525"/>
            <a:ext cx="1890712" cy="777875"/>
          </a:xfrm>
          <a:prstGeom prst="line">
            <a:avLst/>
          </a:prstGeom>
          <a:noFill/>
          <a:ln w="28440">
            <a:solidFill>
              <a:srgbClr val="4E67C8"/>
            </a:solidFill>
            <a:miter lim="800000"/>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96271" name="Line 23"/>
          <p:cNvSpPr>
            <a:spLocks noChangeShapeType="1"/>
          </p:cNvSpPr>
          <p:nvPr/>
        </p:nvSpPr>
        <p:spPr bwMode="auto">
          <a:xfrm flipH="1">
            <a:off x="5021263" y="4708525"/>
            <a:ext cx="1350962" cy="777875"/>
          </a:xfrm>
          <a:prstGeom prst="line">
            <a:avLst/>
          </a:prstGeom>
          <a:noFill/>
          <a:ln w="28440">
            <a:solidFill>
              <a:srgbClr val="4E67C8"/>
            </a:solidFill>
            <a:miter lim="800000"/>
            <a:headEnd type="triangle" w="med" len="med"/>
            <a:tailEnd/>
          </a:ln>
          <a:extLst>
            <a:ext uri="{909E8E84-426E-40dd-AFC4-6F175D3DCCD1}">
              <a14:hiddenFill xmlns:a14="http://schemas.microsoft.com/office/drawing/2010/main" xmlns="">
                <a:noFill/>
              </a14:hiddenFill>
            </a:ext>
          </a:ex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8D38393-CBEC-4DCD-800D-330E3B8E648F}" type="slidenum">
              <a:rPr lang="en-US" altLang="en-US" sz="1400">
                <a:solidFill>
                  <a:schemeClr val="tx1"/>
                </a:solidFill>
              </a:rPr>
              <a:pPr algn="r" eaLnBrk="1" hangingPunct="1">
                <a:buClrTx/>
                <a:buFontTx/>
                <a:buNone/>
              </a:pPr>
              <a:t>5</a:t>
            </a:fld>
            <a:endParaRPr lang="en-US" altLang="en-US" sz="1400" dirty="0">
              <a:solidFill>
                <a:schemeClr val="tx1"/>
              </a:solidFill>
            </a:endParaRPr>
          </a:p>
        </p:txBody>
      </p:sp>
      <p:sp>
        <p:nvSpPr>
          <p:cNvPr id="11266" name="Text Box 3"/>
          <p:cNvSpPr txBox="1">
            <a:spLocks noChangeArrowheads="1"/>
          </p:cNvSpPr>
          <p:nvPr/>
        </p:nvSpPr>
        <p:spPr bwMode="auto">
          <a:xfrm>
            <a:off x="990600" y="-228600"/>
            <a:ext cx="7239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Fully Automated Reconstruction</a:t>
            </a:r>
          </a:p>
        </p:txBody>
      </p:sp>
      <p:sp>
        <p:nvSpPr>
          <p:cNvPr id="11267" name="Rectangle 4"/>
          <p:cNvSpPr>
            <a:spLocks noChangeArrowheads="1"/>
          </p:cNvSpPr>
          <p:nvPr/>
        </p:nvSpPr>
        <p:spPr bwMode="auto">
          <a:xfrm>
            <a:off x="381000" y="914400"/>
            <a:ext cx="2209800" cy="1562100"/>
          </a:xfrm>
          <a:prstGeom prst="rect">
            <a:avLst/>
          </a:prstGeom>
          <a:noFill/>
          <a:ln w="936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recon-all   </a:t>
            </a:r>
          </a:p>
          <a:p>
            <a:pPr eaLnBrk="1" hangingPunct="1">
              <a:buClrTx/>
              <a:buFontTx/>
              <a:buNone/>
            </a:pPr>
            <a:r>
              <a:rPr lang="en-US" altLang="en-US">
                <a:solidFill>
                  <a:srgbClr val="000000"/>
                </a:solidFill>
              </a:rPr>
              <a:t>  –i  file.dcm   </a:t>
            </a:r>
          </a:p>
          <a:p>
            <a:pPr eaLnBrk="1" hangingPunct="1">
              <a:buClrTx/>
              <a:buFontTx/>
              <a:buNone/>
            </a:pPr>
            <a:r>
              <a:rPr lang="en-US" altLang="en-US">
                <a:solidFill>
                  <a:srgbClr val="000000"/>
                </a:solidFill>
              </a:rPr>
              <a:t>  –subject  bert   </a:t>
            </a:r>
          </a:p>
          <a:p>
            <a:pPr eaLnBrk="1" hangingPunct="1">
              <a:buClrTx/>
              <a:buFontTx/>
              <a:buNone/>
            </a:pPr>
            <a:r>
              <a:rPr lang="en-US" altLang="en-US">
                <a:solidFill>
                  <a:srgbClr val="000000"/>
                </a:solidFill>
              </a:rPr>
              <a:t>  –all</a:t>
            </a:r>
          </a:p>
        </p:txBody>
      </p:sp>
      <p:sp>
        <p:nvSpPr>
          <p:cNvPr id="11268" name="Rectangle 23"/>
          <p:cNvSpPr>
            <a:spLocks noChangeArrowheads="1"/>
          </p:cNvSpPr>
          <p:nvPr/>
        </p:nvSpPr>
        <p:spPr bwMode="auto">
          <a:xfrm>
            <a:off x="304800" y="1295400"/>
            <a:ext cx="2667000" cy="4572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
        <p:nvSpPr>
          <p:cNvPr id="11269" name="Text Box 24"/>
          <p:cNvSpPr txBox="1">
            <a:spLocks noChangeArrowheads="1"/>
          </p:cNvSpPr>
          <p:nvPr/>
        </p:nvSpPr>
        <p:spPr bwMode="auto">
          <a:xfrm>
            <a:off x="4327525" y="1031875"/>
            <a:ext cx="4206875" cy="3416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en-US" dirty="0" err="1">
                <a:solidFill>
                  <a:srgbClr val="000000"/>
                </a:solidFill>
              </a:rPr>
              <a:t>file.dcm</a:t>
            </a:r>
            <a:r>
              <a:rPr lang="en-US" altLang="en-US" dirty="0">
                <a:solidFill>
                  <a:srgbClr val="000000"/>
                </a:solidFill>
              </a:rPr>
              <a:t> is a single DICOM file from the T1 MRI series.</a:t>
            </a:r>
          </a:p>
          <a:p>
            <a:endParaRPr lang="en-US" altLang="en-US" dirty="0">
              <a:solidFill>
                <a:srgbClr val="000000"/>
              </a:solidFill>
            </a:endParaRPr>
          </a:p>
          <a:p>
            <a:r>
              <a:rPr lang="en-US" altLang="en-US" dirty="0">
                <a:solidFill>
                  <a:srgbClr val="000000"/>
                </a:solidFill>
              </a:rPr>
              <a:t>If you have more than one T1, then use:</a:t>
            </a:r>
          </a:p>
          <a:p>
            <a:r>
              <a:rPr lang="en-US" altLang="en-US" dirty="0">
                <a:solidFill>
                  <a:srgbClr val="000000"/>
                </a:solidFill>
              </a:rPr>
              <a:t> –</a:t>
            </a:r>
            <a:r>
              <a:rPr lang="en-US" altLang="en-US" dirty="0" err="1">
                <a:solidFill>
                  <a:srgbClr val="000000"/>
                </a:solidFill>
              </a:rPr>
              <a:t>i</a:t>
            </a:r>
            <a:r>
              <a:rPr lang="en-US" altLang="en-US" dirty="0">
                <a:solidFill>
                  <a:srgbClr val="000000"/>
                </a:solidFill>
              </a:rPr>
              <a:t> file1.dcm –</a:t>
            </a:r>
            <a:r>
              <a:rPr lang="en-US" altLang="en-US" dirty="0" err="1">
                <a:solidFill>
                  <a:srgbClr val="000000"/>
                </a:solidFill>
              </a:rPr>
              <a:t>i</a:t>
            </a:r>
            <a:r>
              <a:rPr lang="en-US" altLang="en-US" dirty="0">
                <a:solidFill>
                  <a:srgbClr val="000000"/>
                </a:solidFill>
              </a:rPr>
              <a:t> file2.dcm</a:t>
            </a:r>
          </a:p>
          <a:p>
            <a:endParaRPr lang="en-US" altLang="en-US" dirty="0">
              <a:solidFill>
                <a:srgbClr val="000000"/>
              </a:solidFill>
            </a:endParaRPr>
          </a:p>
          <a:p>
            <a:r>
              <a:rPr lang="en-US" altLang="en-US" dirty="0">
                <a:solidFill>
                  <a:srgbClr val="000000"/>
                </a:solidFill>
              </a:rPr>
              <a:t>You can use NIFTI as well with</a:t>
            </a:r>
          </a:p>
          <a:p>
            <a:r>
              <a:rPr lang="en-US" altLang="en-US" dirty="0">
                <a:solidFill>
                  <a:srgbClr val="000000"/>
                </a:solidFill>
              </a:rPr>
              <a:t>   –</a:t>
            </a:r>
            <a:r>
              <a:rPr lang="en-US" altLang="en-US" dirty="0" err="1">
                <a:solidFill>
                  <a:srgbClr val="000000"/>
                </a:solidFill>
              </a:rPr>
              <a:t>i</a:t>
            </a:r>
            <a:r>
              <a:rPr lang="en-US" altLang="en-US" dirty="0">
                <a:solidFill>
                  <a:srgbClr val="000000"/>
                </a:solidFill>
              </a:rPr>
              <a:t> </a:t>
            </a:r>
            <a:r>
              <a:rPr lang="en-US" altLang="en-US" dirty="0" err="1">
                <a:solidFill>
                  <a:srgbClr val="000000"/>
                </a:solidFill>
              </a:rPr>
              <a:t>file.nii</a:t>
            </a:r>
            <a:endParaRPr lang="en-US" altLang="en-US" dirty="0">
              <a:solidFill>
                <a:srgbClr val="000000"/>
              </a:solidFill>
            </a:endParaRPr>
          </a:p>
        </p:txBody>
      </p:sp>
      <p:grpSp>
        <p:nvGrpSpPr>
          <p:cNvPr id="2" name="Group 1">
            <a:extLst>
              <a:ext uri="{FF2B5EF4-FFF2-40B4-BE49-F238E27FC236}">
                <a16:creationId xmlns:a16="http://schemas.microsoft.com/office/drawing/2014/main" id="{6C018F42-2E5B-5A7E-7E48-F922190DF9F2}"/>
              </a:ext>
            </a:extLst>
          </p:cNvPr>
          <p:cNvGrpSpPr/>
          <p:nvPr/>
        </p:nvGrpSpPr>
        <p:grpSpPr>
          <a:xfrm>
            <a:off x="287867" y="2895600"/>
            <a:ext cx="3807549" cy="2413742"/>
            <a:chOff x="300177" y="2996458"/>
            <a:chExt cx="5640972" cy="3507825"/>
          </a:xfrm>
        </p:grpSpPr>
        <p:pic>
          <p:nvPicPr>
            <p:cNvPr id="3" name="Picture 4">
              <a:extLst>
                <a:ext uri="{FF2B5EF4-FFF2-40B4-BE49-F238E27FC236}">
                  <a16:creationId xmlns:a16="http://schemas.microsoft.com/office/drawing/2014/main" id="{96EC9ABF-E40F-4B5D-E179-478A85CA13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6530"/>
            <a:stretch>
              <a:fillRect/>
            </a:stretch>
          </p:blipFill>
          <p:spPr bwMode="auto">
            <a:xfrm>
              <a:off x="300177" y="2996458"/>
              <a:ext cx="1355198" cy="11220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4" name="Picture 7">
              <a:extLst>
                <a:ext uri="{FF2B5EF4-FFF2-40B4-BE49-F238E27FC236}">
                  <a16:creationId xmlns:a16="http://schemas.microsoft.com/office/drawing/2014/main" id="{922D45B7-C82F-F94C-DB0C-06BF91EE1C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819" t="11232" r="4535" b="6396"/>
            <a:stretch>
              <a:fillRect/>
            </a:stretch>
          </p:blipFill>
          <p:spPr bwMode="auto">
            <a:xfrm>
              <a:off x="3440366" y="3089962"/>
              <a:ext cx="1017334" cy="932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 name="Picture 9" descr="fb101">
              <a:extLst>
                <a:ext uri="{FF2B5EF4-FFF2-40B4-BE49-F238E27FC236}">
                  <a16:creationId xmlns:a16="http://schemas.microsoft.com/office/drawing/2014/main" id="{5C688523-2838-E6A2-14D7-698C72E1B7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368" t="16534" r="7895" b="36407"/>
            <a:stretch>
              <a:fillRect/>
            </a:stretch>
          </p:blipFill>
          <p:spPr bwMode="auto">
            <a:xfrm>
              <a:off x="3341210" y="5543052"/>
              <a:ext cx="1376392" cy="961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2" descr="fb101">
              <a:extLst>
                <a:ext uri="{FF2B5EF4-FFF2-40B4-BE49-F238E27FC236}">
                  <a16:creationId xmlns:a16="http://schemas.microsoft.com/office/drawing/2014/main" id="{C541841B-1A0F-A28A-5956-8ED18E0E20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5323" t="22182" r="16985" b="18633"/>
            <a:stretch>
              <a:fillRect/>
            </a:stretch>
          </p:blipFill>
          <p:spPr bwMode="auto">
            <a:xfrm>
              <a:off x="3464628" y="4603751"/>
              <a:ext cx="1024814" cy="932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a:extLst>
                <a:ext uri="{FF2B5EF4-FFF2-40B4-BE49-F238E27FC236}">
                  <a16:creationId xmlns:a16="http://schemas.microsoft.com/office/drawing/2014/main" id="{69A8C45F-07A2-6ECF-C804-9AC004EAA9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4125" y="4535070"/>
              <a:ext cx="1196863" cy="11120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8" name="Picture 3" descr="lh">
              <a:extLst>
                <a:ext uri="{FF2B5EF4-FFF2-40B4-BE49-F238E27FC236}">
                  <a16:creationId xmlns:a16="http://schemas.microsoft.com/office/drawing/2014/main" id="{3C8F1994-1D7D-CFA5-F998-4B223EE5DD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177" y="4603751"/>
              <a:ext cx="1441223" cy="979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Line 21">
              <a:extLst>
                <a:ext uri="{FF2B5EF4-FFF2-40B4-BE49-F238E27FC236}">
                  <a16:creationId xmlns:a16="http://schemas.microsoft.com/office/drawing/2014/main" id="{411C74BD-0047-DADB-54F5-EF006AEB6391}"/>
                </a:ext>
              </a:extLst>
            </p:cNvPr>
            <p:cNvSpPr>
              <a:spLocks noChangeShapeType="1"/>
            </p:cNvSpPr>
            <p:nvPr/>
          </p:nvSpPr>
          <p:spPr bwMode="auto">
            <a:xfrm flipH="1" flipV="1">
              <a:off x="4464002" y="5070029"/>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 name="Line 21">
              <a:extLst>
                <a:ext uri="{FF2B5EF4-FFF2-40B4-BE49-F238E27FC236}">
                  <a16:creationId xmlns:a16="http://schemas.microsoft.com/office/drawing/2014/main" id="{388591FB-DEDB-561E-BA04-B46930A865AC}"/>
                </a:ext>
              </a:extLst>
            </p:cNvPr>
            <p:cNvSpPr>
              <a:spLocks noChangeShapeType="1"/>
            </p:cNvSpPr>
            <p:nvPr/>
          </p:nvSpPr>
          <p:spPr bwMode="auto">
            <a:xfrm>
              <a:off x="1701929" y="3556240"/>
              <a:ext cx="263099" cy="124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 name="Line 21">
              <a:extLst>
                <a:ext uri="{FF2B5EF4-FFF2-40B4-BE49-F238E27FC236}">
                  <a16:creationId xmlns:a16="http://schemas.microsoft.com/office/drawing/2014/main" id="{1E1834BF-CB35-0864-EAE5-F7606AAA6E4B}"/>
                </a:ext>
              </a:extLst>
            </p:cNvPr>
            <p:cNvSpPr>
              <a:spLocks noChangeShapeType="1"/>
            </p:cNvSpPr>
            <p:nvPr/>
          </p:nvSpPr>
          <p:spPr bwMode="auto">
            <a:xfrm>
              <a:off x="3149564" y="3563722"/>
              <a:ext cx="263099" cy="124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2" name="Line 21">
              <a:extLst>
                <a:ext uri="{FF2B5EF4-FFF2-40B4-BE49-F238E27FC236}">
                  <a16:creationId xmlns:a16="http://schemas.microsoft.com/office/drawing/2014/main" id="{92CAC209-EB23-510A-E4E9-CFC6812D0E70}"/>
                </a:ext>
              </a:extLst>
            </p:cNvPr>
            <p:cNvSpPr>
              <a:spLocks noChangeShapeType="1"/>
            </p:cNvSpPr>
            <p:nvPr/>
          </p:nvSpPr>
          <p:spPr bwMode="auto">
            <a:xfrm>
              <a:off x="4457700" y="3554994"/>
              <a:ext cx="263098" cy="124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3" name="Line 21">
              <a:extLst>
                <a:ext uri="{FF2B5EF4-FFF2-40B4-BE49-F238E27FC236}">
                  <a16:creationId xmlns:a16="http://schemas.microsoft.com/office/drawing/2014/main" id="{C0E75586-1824-5B5E-5BCF-D32997D5A654}"/>
                </a:ext>
              </a:extLst>
            </p:cNvPr>
            <p:cNvSpPr>
              <a:spLocks noChangeShapeType="1"/>
            </p:cNvSpPr>
            <p:nvPr/>
          </p:nvSpPr>
          <p:spPr bwMode="auto">
            <a:xfrm flipH="1" flipV="1">
              <a:off x="3190988" y="5091112"/>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4" name="Line 21">
              <a:extLst>
                <a:ext uri="{FF2B5EF4-FFF2-40B4-BE49-F238E27FC236}">
                  <a16:creationId xmlns:a16="http://schemas.microsoft.com/office/drawing/2014/main" id="{8BC8A396-75A3-E8FE-22DC-F8846F511758}"/>
                </a:ext>
              </a:extLst>
            </p:cNvPr>
            <p:cNvSpPr>
              <a:spLocks noChangeShapeType="1"/>
            </p:cNvSpPr>
            <p:nvPr/>
          </p:nvSpPr>
          <p:spPr bwMode="auto">
            <a:xfrm flipH="1" flipV="1">
              <a:off x="1701929" y="5124620"/>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5" name="Line 21">
              <a:extLst>
                <a:ext uri="{FF2B5EF4-FFF2-40B4-BE49-F238E27FC236}">
                  <a16:creationId xmlns:a16="http://schemas.microsoft.com/office/drawing/2014/main" id="{4C54E0DA-53B0-5532-99F1-5514C3784253}"/>
                </a:ext>
              </a:extLst>
            </p:cNvPr>
            <p:cNvSpPr>
              <a:spLocks noChangeShapeType="1"/>
            </p:cNvSpPr>
            <p:nvPr/>
          </p:nvSpPr>
          <p:spPr bwMode="auto">
            <a:xfrm flipH="1">
              <a:off x="5319552" y="4060246"/>
              <a:ext cx="2425" cy="56975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pic>
          <p:nvPicPr>
            <p:cNvPr id="16" name="Picture 1" descr="bert.brainmask.auto.jpg">
              <a:extLst>
                <a:ext uri="{FF2B5EF4-FFF2-40B4-BE49-F238E27FC236}">
                  <a16:creationId xmlns:a16="http://schemas.microsoft.com/office/drawing/2014/main" id="{1AB06FE8-B44F-41E2-2FBF-13CC5383461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975929" y="2996458"/>
              <a:ext cx="1102111" cy="1137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descr="Map&#10;&#10;Description automatically generated">
              <a:extLst>
                <a:ext uri="{FF2B5EF4-FFF2-40B4-BE49-F238E27FC236}">
                  <a16:creationId xmlns:a16="http://schemas.microsoft.com/office/drawing/2014/main" id="{04C8B7B7-2BFB-5EF2-3E9D-8B085452C02E}"/>
                </a:ext>
              </a:extLst>
            </p:cNvPr>
            <p:cNvPicPr>
              <a:picLocks noChangeAspect="1"/>
            </p:cNvPicPr>
            <p:nvPr/>
          </p:nvPicPr>
          <p:blipFill>
            <a:blip r:embed="rId10"/>
            <a:stretch>
              <a:fillRect/>
            </a:stretch>
          </p:blipFill>
          <p:spPr>
            <a:xfrm>
              <a:off x="4728240" y="4659229"/>
              <a:ext cx="1212909" cy="821600"/>
            </a:xfrm>
            <a:prstGeom prst="rect">
              <a:avLst/>
            </a:prstGeom>
          </p:spPr>
        </p:pic>
        <p:pic>
          <p:nvPicPr>
            <p:cNvPr id="18" name="Picture 2" descr="aseg.jpg">
              <a:extLst>
                <a:ext uri="{FF2B5EF4-FFF2-40B4-BE49-F238E27FC236}">
                  <a16:creationId xmlns:a16="http://schemas.microsoft.com/office/drawing/2014/main" id="{FC2421B3-AB14-1D1D-9164-4A5E8355488B}"/>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717602" y="3024384"/>
              <a:ext cx="1208750" cy="1024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7F073A7-8E32-442B-B1D5-D6A6C7267D8D}" type="slidenum">
              <a:rPr lang="en-US" altLang="en-US" sz="1400">
                <a:solidFill>
                  <a:srgbClr val="FFFF66"/>
                </a:solidFill>
              </a:rPr>
              <a:pPr algn="r" eaLnBrk="1" hangingPunct="1">
                <a:buClrTx/>
                <a:buFontTx/>
                <a:buNone/>
              </a:pPr>
              <a:t>50</a:t>
            </a:fld>
            <a:endParaRPr lang="en-US" altLang="en-US" sz="1400">
              <a:solidFill>
                <a:srgbClr val="FFFF66"/>
              </a:solidFill>
            </a:endParaRPr>
          </a:p>
        </p:txBody>
      </p:sp>
      <p:sp>
        <p:nvSpPr>
          <p:cNvPr id="98306" name="Text Box 2"/>
          <p:cNvSpPr txBox="1">
            <a:spLocks noChangeArrowheads="1"/>
          </p:cNvSpPr>
          <p:nvPr/>
        </p:nvSpPr>
        <p:spPr bwMode="auto">
          <a:xfrm>
            <a:off x="914400" y="457200"/>
            <a:ext cx="7239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Results</a:t>
            </a:r>
          </a:p>
        </p:txBody>
      </p:sp>
      <p:sp>
        <p:nvSpPr>
          <p:cNvPr id="98307" name="Text Box 3"/>
          <p:cNvSpPr txBox="1">
            <a:spLocks noChangeArrowheads="1"/>
          </p:cNvSpPr>
          <p:nvPr/>
        </p:nvSpPr>
        <p:spPr bwMode="auto">
          <a:xfrm>
            <a:off x="1066800" y="1600200"/>
            <a:ext cx="731520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
                <a:schemeClr val="tx1"/>
              </a:buClr>
              <a:buFont typeface="Times New Roman" panose="02020603050405020304" pitchFamily="18" charset="0"/>
              <a:buChar char="•"/>
            </a:pPr>
            <a:r>
              <a:rPr lang="en-US" altLang="en-US" sz="3200">
                <a:solidFill>
                  <a:srgbClr val="000000"/>
                </a:solidFill>
              </a:rPr>
              <a:t>Volumes</a:t>
            </a:r>
          </a:p>
          <a:p>
            <a:pPr eaLnBrk="1" hangingPunct="1">
              <a:spcBef>
                <a:spcPts val="800"/>
              </a:spcBef>
              <a:buClr>
                <a:schemeClr val="tx1"/>
              </a:buClr>
              <a:buFont typeface="Times New Roman" panose="02020603050405020304" pitchFamily="18" charset="0"/>
              <a:buChar char="•"/>
            </a:pPr>
            <a:r>
              <a:rPr lang="en-US" altLang="en-US" sz="3200">
                <a:solidFill>
                  <a:srgbClr val="000000"/>
                </a:solidFill>
              </a:rPr>
              <a:t>Surfaces</a:t>
            </a:r>
          </a:p>
          <a:p>
            <a:pPr eaLnBrk="1" hangingPunct="1">
              <a:spcBef>
                <a:spcPts val="800"/>
              </a:spcBef>
              <a:buClr>
                <a:schemeClr val="tx1"/>
              </a:buClr>
              <a:buFont typeface="Times New Roman" panose="02020603050405020304" pitchFamily="18" charset="0"/>
              <a:buChar char="•"/>
            </a:pPr>
            <a:r>
              <a:rPr lang="en-US" altLang="en-US" sz="3200">
                <a:solidFill>
                  <a:srgbClr val="000000"/>
                </a:solidFill>
              </a:rPr>
              <a:t>Surface Overlays</a:t>
            </a:r>
          </a:p>
          <a:p>
            <a:pPr eaLnBrk="1" hangingPunct="1">
              <a:spcBef>
                <a:spcPts val="800"/>
              </a:spcBef>
              <a:buClr>
                <a:schemeClr val="tx1"/>
              </a:buClr>
              <a:buFont typeface="Times New Roman" panose="02020603050405020304" pitchFamily="18" charset="0"/>
              <a:buChar char="•"/>
            </a:pPr>
            <a:r>
              <a:rPr lang="en-US" altLang="en-US" sz="3200">
                <a:solidFill>
                  <a:srgbClr val="000000"/>
                </a:solidFill>
              </a:rPr>
              <a:t>ROI Summaries</a:t>
            </a:r>
          </a:p>
        </p:txBody>
      </p:sp>
      <p:sp>
        <p:nvSpPr>
          <p:cNvPr id="98308" name="Rectangle 4"/>
          <p:cNvSpPr>
            <a:spLocks noChangeArrowheads="1"/>
          </p:cNvSpPr>
          <p:nvPr/>
        </p:nvSpPr>
        <p:spPr bwMode="auto">
          <a:xfrm>
            <a:off x="342900" y="228600"/>
            <a:ext cx="8458200" cy="6019800"/>
          </a:xfrm>
          <a:prstGeom prst="rect">
            <a:avLst/>
          </a:prstGeom>
          <a:noFill/>
          <a:ln w="7632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791BB5CD-F878-4027-8A97-2C9C6940DD02}" type="slidenum">
              <a:rPr lang="en-US" altLang="en-US" sz="1400">
                <a:solidFill>
                  <a:srgbClr val="FFFF66"/>
                </a:solidFill>
              </a:rPr>
              <a:pPr algn="r" eaLnBrk="1" hangingPunct="1">
                <a:buClrTx/>
                <a:buFontTx/>
                <a:buNone/>
              </a:pPr>
              <a:t>51</a:t>
            </a:fld>
            <a:endParaRPr lang="en-US" altLang="en-US" sz="1400">
              <a:solidFill>
                <a:srgbClr val="FFFF66"/>
              </a:solidFill>
            </a:endParaRPr>
          </a:p>
        </p:txBody>
      </p:sp>
      <p:sp>
        <p:nvSpPr>
          <p:cNvPr id="100354" name="Text Box 2"/>
          <p:cNvSpPr txBox="1">
            <a:spLocks noChangeArrowheads="1"/>
          </p:cNvSpPr>
          <p:nvPr/>
        </p:nvSpPr>
        <p:spPr bwMode="auto">
          <a:xfrm>
            <a:off x="609600" y="-228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Volumes</a:t>
            </a:r>
          </a:p>
        </p:txBody>
      </p:sp>
      <p:sp>
        <p:nvSpPr>
          <p:cNvPr id="100355" name="Text Box 3"/>
          <p:cNvSpPr txBox="1">
            <a:spLocks noChangeArrowheads="1"/>
          </p:cNvSpPr>
          <p:nvPr/>
        </p:nvSpPr>
        <p:spPr bwMode="auto">
          <a:xfrm>
            <a:off x="685800" y="2771775"/>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orig.mgz</a:t>
            </a:r>
          </a:p>
        </p:txBody>
      </p:sp>
      <p:sp>
        <p:nvSpPr>
          <p:cNvPr id="112644" name="Rectangle 4"/>
          <p:cNvSpPr>
            <a:spLocks noChangeArrowheads="1"/>
          </p:cNvSpPr>
          <p:nvPr/>
        </p:nvSpPr>
        <p:spPr bwMode="auto">
          <a:xfrm>
            <a:off x="4800600" y="3962400"/>
            <a:ext cx="38862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marL="168275" indent="-168275" eaLnBrk="0" hangingPunc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90000"/>
              </a:lnSpc>
              <a:spcBef>
                <a:spcPts val="500"/>
              </a:spcBef>
              <a:buClr>
                <a:schemeClr val="tx1"/>
              </a:buClr>
              <a:buFont typeface="Times New Roman" panose="02020603050405020304" pitchFamily="18" charset="0"/>
              <a:buChar char="•"/>
            </a:pPr>
            <a:r>
              <a:rPr lang="en-US" altLang="en-US" sz="2000">
                <a:solidFill>
                  <a:srgbClr val="000000"/>
                </a:solidFill>
              </a:rPr>
              <a:t>$SUBJECTS_DIR/bert/</a:t>
            </a:r>
            <a:r>
              <a:rPr lang="en-US" altLang="en-US" sz="2000">
                <a:solidFill>
                  <a:srgbClr val="FF0000"/>
                </a:solidFill>
              </a:rPr>
              <a:t>mri</a:t>
            </a:r>
          </a:p>
          <a:p>
            <a:pPr eaLnBrk="1" hangingPunct="1">
              <a:lnSpc>
                <a:spcPct val="90000"/>
              </a:lnSpc>
              <a:spcBef>
                <a:spcPts val="500"/>
              </a:spcBef>
              <a:buClr>
                <a:schemeClr val="tx1"/>
              </a:buClr>
              <a:buFont typeface="Arial" panose="020B0604020202020204" pitchFamily="34" charset="0"/>
              <a:buChar char="•"/>
            </a:pPr>
            <a:r>
              <a:rPr lang="en-US" altLang="en-US" sz="2000">
                <a:solidFill>
                  <a:srgbClr val="000000"/>
                </a:solidFill>
              </a:rPr>
              <a:t>All “Conformed” 256</a:t>
            </a:r>
            <a:r>
              <a:rPr lang="en-US" altLang="en-US" sz="2000" baseline="30000">
                <a:solidFill>
                  <a:srgbClr val="000000"/>
                </a:solidFill>
              </a:rPr>
              <a:t>3</a:t>
            </a:r>
            <a:r>
              <a:rPr lang="en-US" altLang="en-US" sz="2000">
                <a:solidFill>
                  <a:srgbClr val="000000"/>
                </a:solidFill>
              </a:rPr>
              <a:t>, 1mm</a:t>
            </a:r>
            <a:r>
              <a:rPr lang="en-US" altLang="en-US" sz="2000" baseline="30000">
                <a:solidFill>
                  <a:srgbClr val="000000"/>
                </a:solidFill>
              </a:rPr>
              <a:t>3</a:t>
            </a:r>
          </a:p>
          <a:p>
            <a:pPr eaLnBrk="1" hangingPunct="1">
              <a:lnSpc>
                <a:spcPct val="90000"/>
              </a:lnSpc>
              <a:spcBef>
                <a:spcPts val="500"/>
              </a:spcBef>
              <a:buClr>
                <a:schemeClr val="tx1"/>
              </a:buClr>
              <a:buFont typeface="Arial" panose="020B0604020202020204" pitchFamily="34" charset="0"/>
              <a:buChar char="•"/>
            </a:pPr>
            <a:r>
              <a:rPr lang="en-US" altLang="en-US" sz="2000">
                <a:solidFill>
                  <a:srgbClr val="000000"/>
                </a:solidFill>
              </a:rPr>
              <a:t>Many more …</a:t>
            </a:r>
          </a:p>
        </p:txBody>
      </p:sp>
      <p:pic>
        <p:nvPicPr>
          <p:cNvPr id="100357" name="Picture 5"/>
          <p:cNvPicPr>
            <a:picLocks noChangeAspect="1" noChangeArrowheads="1"/>
          </p:cNvPicPr>
          <p:nvPr/>
        </p:nvPicPr>
        <p:blipFill>
          <a:blip r:embed="rId3">
            <a:extLst>
              <a:ext uri="{28A0092B-C50C-407E-A947-70E740481C1C}">
                <a14:useLocalDpi xmlns:a14="http://schemas.microsoft.com/office/drawing/2010/main" val="0"/>
              </a:ext>
            </a:extLst>
          </a:blip>
          <a:srcRect l="19231" t="17902" r="19231" b="3088"/>
          <a:stretch>
            <a:fillRect/>
          </a:stretch>
        </p:blipFill>
        <p:spPr bwMode="auto">
          <a:xfrm>
            <a:off x="457200" y="762000"/>
            <a:ext cx="154305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0358" name="Picture 6"/>
          <p:cNvPicPr>
            <a:picLocks noChangeAspect="1" noChangeArrowheads="1"/>
          </p:cNvPicPr>
          <p:nvPr/>
        </p:nvPicPr>
        <p:blipFill>
          <a:blip r:embed="rId4">
            <a:extLst>
              <a:ext uri="{28A0092B-C50C-407E-A947-70E740481C1C}">
                <a14:useLocalDpi xmlns:a14="http://schemas.microsoft.com/office/drawing/2010/main" val="0"/>
              </a:ext>
            </a:extLst>
          </a:blip>
          <a:srcRect l="21799" t="20375" r="24367" b="5545"/>
          <a:stretch>
            <a:fillRect/>
          </a:stretch>
        </p:blipFill>
        <p:spPr bwMode="auto">
          <a:xfrm>
            <a:off x="3636963" y="762000"/>
            <a:ext cx="1439862"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0359" name="Picture 7"/>
          <p:cNvPicPr>
            <a:picLocks noChangeAspect="1" noChangeArrowheads="1"/>
          </p:cNvPicPr>
          <p:nvPr/>
        </p:nvPicPr>
        <p:blipFill>
          <a:blip r:embed="rId5">
            <a:extLst>
              <a:ext uri="{28A0092B-C50C-407E-A947-70E740481C1C}">
                <a14:useLocalDpi xmlns:a14="http://schemas.microsoft.com/office/drawing/2010/main" val="0"/>
              </a:ext>
            </a:extLst>
          </a:blip>
          <a:srcRect l="17952" t="16670" r="19231" b="1855"/>
          <a:stretch>
            <a:fillRect/>
          </a:stretch>
        </p:blipFill>
        <p:spPr bwMode="auto">
          <a:xfrm>
            <a:off x="2057400" y="762000"/>
            <a:ext cx="1527175"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0360" name="Picture 8"/>
          <p:cNvPicPr>
            <a:picLocks noChangeAspect="1" noChangeArrowheads="1"/>
          </p:cNvPicPr>
          <p:nvPr/>
        </p:nvPicPr>
        <p:blipFill>
          <a:blip r:embed="rId6">
            <a:extLst>
              <a:ext uri="{28A0092B-C50C-407E-A947-70E740481C1C}">
                <a14:useLocalDpi xmlns:a14="http://schemas.microsoft.com/office/drawing/2010/main" val="0"/>
              </a:ext>
            </a:extLst>
          </a:blip>
          <a:srcRect l="24367" t="20375" r="25647" b="3088"/>
          <a:stretch>
            <a:fillRect/>
          </a:stretch>
        </p:blipFill>
        <p:spPr bwMode="auto">
          <a:xfrm>
            <a:off x="5124450" y="762000"/>
            <a:ext cx="1293813"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0361" name="Picture 9"/>
          <p:cNvPicPr>
            <a:picLocks noChangeAspect="1" noChangeArrowheads="1"/>
          </p:cNvPicPr>
          <p:nvPr/>
        </p:nvPicPr>
        <p:blipFill>
          <a:blip r:embed="rId7">
            <a:extLst>
              <a:ext uri="{28A0092B-C50C-407E-A947-70E740481C1C}">
                <a14:useLocalDpi xmlns:a14="http://schemas.microsoft.com/office/drawing/2010/main" val="0"/>
              </a:ext>
            </a:extLst>
          </a:blip>
          <a:srcRect l="24367" t="24081" r="24367" b="4321"/>
          <a:stretch>
            <a:fillRect/>
          </a:stretch>
        </p:blipFill>
        <p:spPr bwMode="auto">
          <a:xfrm>
            <a:off x="6496050" y="762000"/>
            <a:ext cx="1419225"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0362" name="Picture 10"/>
          <p:cNvPicPr>
            <a:picLocks noChangeAspect="1" noChangeArrowheads="1"/>
          </p:cNvPicPr>
          <p:nvPr/>
        </p:nvPicPr>
        <p:blipFill>
          <a:blip r:embed="rId8">
            <a:extLst>
              <a:ext uri="{28A0092B-C50C-407E-A947-70E740481C1C}">
                <a14:useLocalDpi xmlns:a14="http://schemas.microsoft.com/office/drawing/2010/main" val="0"/>
              </a:ext>
            </a:extLst>
          </a:blip>
          <a:srcRect l="17952" t="16054" r="19231" b="3705"/>
          <a:stretch>
            <a:fillRect/>
          </a:stretch>
        </p:blipFill>
        <p:spPr bwMode="auto">
          <a:xfrm>
            <a:off x="457200" y="3352800"/>
            <a:ext cx="1550988"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0363" name="Picture 11"/>
          <p:cNvPicPr>
            <a:picLocks noChangeAspect="1" noChangeArrowheads="1"/>
          </p:cNvPicPr>
          <p:nvPr/>
        </p:nvPicPr>
        <p:blipFill>
          <a:blip r:embed="rId9">
            <a:extLst>
              <a:ext uri="{28A0092B-C50C-407E-A947-70E740481C1C}">
                <a14:useLocalDpi xmlns:a14="http://schemas.microsoft.com/office/drawing/2010/main" val="0"/>
              </a:ext>
            </a:extLst>
          </a:blip>
          <a:srcRect l="17952" t="17287" r="17952" b="2472"/>
          <a:stretch>
            <a:fillRect/>
          </a:stretch>
        </p:blipFill>
        <p:spPr bwMode="auto">
          <a:xfrm>
            <a:off x="2066925" y="3352800"/>
            <a:ext cx="15240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00364" name="Text Box 12"/>
          <p:cNvSpPr txBox="1">
            <a:spLocks noChangeArrowheads="1"/>
          </p:cNvSpPr>
          <p:nvPr/>
        </p:nvSpPr>
        <p:spPr bwMode="auto">
          <a:xfrm>
            <a:off x="762000" y="53340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aseg.mgz</a:t>
            </a:r>
          </a:p>
        </p:txBody>
      </p:sp>
      <p:sp>
        <p:nvSpPr>
          <p:cNvPr id="100365" name="Text Box 13"/>
          <p:cNvSpPr txBox="1">
            <a:spLocks noChangeArrowheads="1"/>
          </p:cNvSpPr>
          <p:nvPr/>
        </p:nvSpPr>
        <p:spPr bwMode="auto">
          <a:xfrm>
            <a:off x="2286000" y="2771775"/>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T1.mgz</a:t>
            </a:r>
          </a:p>
        </p:txBody>
      </p:sp>
      <p:sp>
        <p:nvSpPr>
          <p:cNvPr id="100366" name="Text Box 14"/>
          <p:cNvSpPr txBox="1">
            <a:spLocks noChangeArrowheads="1"/>
          </p:cNvSpPr>
          <p:nvPr/>
        </p:nvSpPr>
        <p:spPr bwMode="auto">
          <a:xfrm>
            <a:off x="3543300" y="2771775"/>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brainmask.mgz</a:t>
            </a:r>
          </a:p>
        </p:txBody>
      </p:sp>
      <p:sp>
        <p:nvSpPr>
          <p:cNvPr id="100367" name="Text Box 15"/>
          <p:cNvSpPr txBox="1">
            <a:spLocks noChangeArrowheads="1"/>
          </p:cNvSpPr>
          <p:nvPr/>
        </p:nvSpPr>
        <p:spPr bwMode="auto">
          <a:xfrm>
            <a:off x="5334000" y="2771775"/>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dirty="0" err="1">
                <a:solidFill>
                  <a:srgbClr val="000000"/>
                </a:solidFill>
              </a:rPr>
              <a:t>wm.mgz</a:t>
            </a:r>
            <a:endParaRPr lang="en-US" altLang="en-US" sz="2000" dirty="0">
              <a:solidFill>
                <a:srgbClr val="000000"/>
              </a:solidFill>
            </a:endParaRPr>
          </a:p>
        </p:txBody>
      </p:sp>
      <p:sp>
        <p:nvSpPr>
          <p:cNvPr id="100368" name="Text Box 16"/>
          <p:cNvSpPr txBox="1">
            <a:spLocks noChangeArrowheads="1"/>
          </p:cNvSpPr>
          <p:nvPr/>
        </p:nvSpPr>
        <p:spPr bwMode="auto">
          <a:xfrm>
            <a:off x="6362700" y="2781300"/>
            <a:ext cx="19812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FFFF66"/>
                </a:solidFill>
              </a:rPr>
              <a:t>     </a:t>
            </a:r>
            <a:r>
              <a:rPr lang="en-US" altLang="en-US" sz="2000">
                <a:solidFill>
                  <a:srgbClr val="000000"/>
                </a:solidFill>
              </a:rPr>
              <a:t>filled.mgz</a:t>
            </a:r>
          </a:p>
          <a:p>
            <a:pPr eaLnBrk="1" hangingPunct="1">
              <a:buClrTx/>
              <a:buFontTx/>
              <a:buNone/>
            </a:pPr>
            <a:r>
              <a:rPr lang="en-US" altLang="en-US" sz="2000">
                <a:solidFill>
                  <a:srgbClr val="000000"/>
                </a:solidFill>
              </a:rPr>
              <a:t>Subcortical Mass</a:t>
            </a:r>
          </a:p>
        </p:txBody>
      </p:sp>
      <p:sp>
        <p:nvSpPr>
          <p:cNvPr id="100369" name="Text Box 17"/>
          <p:cNvSpPr txBox="1">
            <a:spLocks noChangeArrowheads="1"/>
          </p:cNvSpPr>
          <p:nvPr/>
        </p:nvSpPr>
        <p:spPr bwMode="auto">
          <a:xfrm>
            <a:off x="1981200" y="53340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aparc+aseg.mgz</a:t>
            </a:r>
          </a:p>
        </p:txBody>
      </p:sp>
      <p:sp>
        <p:nvSpPr>
          <p:cNvPr id="100370" name="Text Box 18"/>
          <p:cNvSpPr txBox="1">
            <a:spLocks noChangeArrowheads="1"/>
          </p:cNvSpPr>
          <p:nvPr/>
        </p:nvSpPr>
        <p:spPr bwMode="auto">
          <a:xfrm>
            <a:off x="6407150" y="5867400"/>
            <a:ext cx="2217738" cy="825500"/>
          </a:xfrm>
          <a:prstGeom prst="rect">
            <a:avLst/>
          </a:prstGeom>
          <a:solidFill>
            <a:srgbClr val="FFFFFF"/>
          </a:solidFill>
          <a:ln w="9360">
            <a:solidFill>
              <a:schemeClr val="tx1"/>
            </a:solidFill>
            <a:miter lim="800000"/>
            <a:headEnd/>
            <a:tailEnd/>
          </a:ln>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Volume Viewer:</a:t>
            </a:r>
          </a:p>
          <a:p>
            <a:pPr eaLnBrk="1" hangingPunct="1">
              <a:buClrTx/>
              <a:buFontTx/>
              <a:buNone/>
            </a:pPr>
            <a:r>
              <a:rPr lang="en-US" altLang="en-US">
                <a:solidFill>
                  <a:srgbClr val="000000"/>
                </a:solidFill>
              </a:rPr>
              <a:t>tkmedit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4AEF4CF1-C8E0-41BD-9EBC-9E57B05EA46D}" type="slidenum">
              <a:rPr lang="en-US" altLang="en-US" sz="1400">
                <a:solidFill>
                  <a:srgbClr val="FFFF66"/>
                </a:solidFill>
              </a:rPr>
              <a:pPr algn="r" eaLnBrk="1" hangingPunct="1">
                <a:buClrTx/>
                <a:buFontTx/>
                <a:buNone/>
              </a:pPr>
              <a:t>52</a:t>
            </a:fld>
            <a:endParaRPr lang="en-US" altLang="en-US" sz="1400">
              <a:solidFill>
                <a:srgbClr val="FFFF66"/>
              </a:solidFill>
            </a:endParaRPr>
          </a:p>
        </p:txBody>
      </p:sp>
      <p:sp>
        <p:nvSpPr>
          <p:cNvPr id="102402" name="Text Box 2"/>
          <p:cNvSpPr txBox="1">
            <a:spLocks noChangeArrowheads="1"/>
          </p:cNvSpPr>
          <p:nvPr/>
        </p:nvSpPr>
        <p:spPr bwMode="auto">
          <a:xfrm>
            <a:off x="609600" y="-228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Surfaces</a:t>
            </a:r>
          </a:p>
        </p:txBody>
      </p:sp>
      <p:grpSp>
        <p:nvGrpSpPr>
          <p:cNvPr id="102403" name="Group 3"/>
          <p:cNvGrpSpPr>
            <a:grpSpLocks/>
          </p:cNvGrpSpPr>
          <p:nvPr/>
        </p:nvGrpSpPr>
        <p:grpSpPr bwMode="auto">
          <a:xfrm>
            <a:off x="228600" y="609600"/>
            <a:ext cx="8529638" cy="1890713"/>
            <a:chOff x="144" y="384"/>
            <a:chExt cx="5373" cy="1191"/>
          </a:xfrm>
        </p:grpSpPr>
        <p:pic>
          <p:nvPicPr>
            <p:cNvPr id="102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 y="384"/>
              <a:ext cx="1725" cy="10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24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 y="384"/>
              <a:ext cx="1725" cy="1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241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2" y="384"/>
              <a:ext cx="1725" cy="9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02415" name="Text Box 7"/>
            <p:cNvSpPr txBox="1">
              <a:spLocks noChangeArrowheads="1"/>
            </p:cNvSpPr>
            <p:nvPr/>
          </p:nvSpPr>
          <p:spPr bwMode="auto">
            <a:xfrm>
              <a:off x="769" y="1283"/>
              <a:ext cx="427" cy="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orig</a:t>
              </a:r>
            </a:p>
          </p:txBody>
        </p:sp>
        <p:sp>
          <p:nvSpPr>
            <p:cNvPr id="102416" name="Text Box 8"/>
            <p:cNvSpPr txBox="1">
              <a:spLocks noChangeArrowheads="1"/>
            </p:cNvSpPr>
            <p:nvPr/>
          </p:nvSpPr>
          <p:spPr bwMode="auto">
            <a:xfrm>
              <a:off x="2545" y="1283"/>
              <a:ext cx="545" cy="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white</a:t>
              </a:r>
            </a:p>
          </p:txBody>
        </p:sp>
        <p:sp>
          <p:nvSpPr>
            <p:cNvPr id="102417" name="Text Box 9"/>
            <p:cNvSpPr txBox="1">
              <a:spLocks noChangeArrowheads="1"/>
            </p:cNvSpPr>
            <p:nvPr/>
          </p:nvSpPr>
          <p:spPr bwMode="auto">
            <a:xfrm>
              <a:off x="4368" y="1283"/>
              <a:ext cx="405" cy="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pial</a:t>
              </a:r>
            </a:p>
          </p:txBody>
        </p:sp>
      </p:grpSp>
      <p:pic>
        <p:nvPicPr>
          <p:cNvPr id="10240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2667000"/>
            <a:ext cx="31242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240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0" y="2590800"/>
            <a:ext cx="21336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02406" name="Text Box 12"/>
          <p:cNvSpPr txBox="1">
            <a:spLocks noChangeArrowheads="1"/>
          </p:cNvSpPr>
          <p:nvPr/>
        </p:nvSpPr>
        <p:spPr bwMode="auto">
          <a:xfrm>
            <a:off x="1065213" y="4438650"/>
            <a:ext cx="11112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inflated</a:t>
            </a:r>
          </a:p>
        </p:txBody>
      </p:sp>
      <p:sp>
        <p:nvSpPr>
          <p:cNvPr id="102407" name="Text Box 13"/>
          <p:cNvSpPr txBox="1">
            <a:spLocks noChangeArrowheads="1"/>
          </p:cNvSpPr>
          <p:nvPr/>
        </p:nvSpPr>
        <p:spPr bwMode="auto">
          <a:xfrm>
            <a:off x="3508375" y="4438650"/>
            <a:ext cx="231298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sphere,sphere.reg</a:t>
            </a:r>
          </a:p>
        </p:txBody>
      </p:sp>
      <p:sp>
        <p:nvSpPr>
          <p:cNvPr id="102408" name="Text Box 14"/>
          <p:cNvSpPr txBox="1">
            <a:spLocks noChangeArrowheads="1"/>
          </p:cNvSpPr>
          <p:nvPr/>
        </p:nvSpPr>
        <p:spPr bwMode="auto">
          <a:xfrm>
            <a:off x="6248400" y="4419600"/>
            <a:ext cx="218598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patch (flattened)</a:t>
            </a:r>
          </a:p>
        </p:txBody>
      </p:sp>
      <p:sp>
        <p:nvSpPr>
          <p:cNvPr id="102409" name="Rectangle 15"/>
          <p:cNvSpPr>
            <a:spLocks noChangeArrowheads="1"/>
          </p:cNvSpPr>
          <p:nvPr/>
        </p:nvSpPr>
        <p:spPr bwMode="auto">
          <a:xfrm>
            <a:off x="457200" y="5314950"/>
            <a:ext cx="74676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marL="342900" indent="-342900" eaLnBrk="0" hangingPunc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90000"/>
              </a:lnSpc>
              <a:spcBef>
                <a:spcPts val="500"/>
              </a:spcBef>
              <a:buClr>
                <a:schemeClr val="tx1"/>
              </a:buClr>
              <a:buFont typeface="Arial" panose="020B0604020202020204" pitchFamily="34" charset="0"/>
              <a:buChar char="•"/>
            </a:pPr>
            <a:r>
              <a:rPr lang="en-US" altLang="en-US" sz="2000">
                <a:solidFill>
                  <a:srgbClr val="000000"/>
                </a:solidFill>
              </a:rPr>
              <a:t>$SUBJECTS_DIR/bert/</a:t>
            </a:r>
            <a:r>
              <a:rPr lang="en-US" altLang="en-US" sz="2000">
                <a:solidFill>
                  <a:srgbClr val="FF0000"/>
                </a:solidFill>
              </a:rPr>
              <a:t>surf</a:t>
            </a:r>
          </a:p>
          <a:p>
            <a:pPr eaLnBrk="1" hangingPunct="1">
              <a:lnSpc>
                <a:spcPct val="90000"/>
              </a:lnSpc>
              <a:spcBef>
                <a:spcPts val="500"/>
              </a:spcBef>
              <a:buClr>
                <a:schemeClr val="tx1"/>
              </a:buClr>
              <a:buFont typeface="Arial" panose="020B0604020202020204" pitchFamily="34" charset="0"/>
              <a:buChar char="•"/>
            </a:pPr>
            <a:r>
              <a:rPr lang="en-US" altLang="en-US" sz="2000">
                <a:solidFill>
                  <a:srgbClr val="000000"/>
                </a:solidFill>
              </a:rPr>
              <a:t>Number/Identity of vertices stays the same (except patches)</a:t>
            </a:r>
          </a:p>
          <a:p>
            <a:pPr eaLnBrk="1" hangingPunct="1">
              <a:lnSpc>
                <a:spcPct val="90000"/>
              </a:lnSpc>
              <a:spcBef>
                <a:spcPts val="500"/>
              </a:spcBef>
              <a:buClr>
                <a:schemeClr val="tx1"/>
              </a:buClr>
              <a:buFont typeface="Arial" panose="020B0604020202020204" pitchFamily="34" charset="0"/>
              <a:buChar char="•"/>
            </a:pPr>
            <a:r>
              <a:rPr lang="en-US" altLang="en-US" sz="2000">
                <a:solidFill>
                  <a:srgbClr val="000000"/>
                </a:solidFill>
              </a:rPr>
              <a:t>XYZ Location Changes</a:t>
            </a:r>
          </a:p>
          <a:p>
            <a:pPr eaLnBrk="1" hangingPunct="1">
              <a:lnSpc>
                <a:spcPct val="90000"/>
              </a:lnSpc>
              <a:spcBef>
                <a:spcPts val="500"/>
              </a:spcBef>
              <a:buClr>
                <a:schemeClr val="tx1"/>
              </a:buClr>
              <a:buFont typeface="Arial" panose="020B0604020202020204" pitchFamily="34" charset="0"/>
              <a:buChar char="•"/>
            </a:pPr>
            <a:r>
              <a:rPr lang="en-US" altLang="en-US" sz="2000">
                <a:solidFill>
                  <a:srgbClr val="000000"/>
                </a:solidFill>
              </a:rPr>
              <a:t>Flattening not done as part of standard reconstruction</a:t>
            </a:r>
          </a:p>
        </p:txBody>
      </p:sp>
      <p:pic>
        <p:nvPicPr>
          <p:cNvPr id="102410"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2200" y="2667000"/>
            <a:ext cx="2057400" cy="191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02411" name="Text Box 17"/>
          <p:cNvSpPr txBox="1">
            <a:spLocks noChangeArrowheads="1"/>
          </p:cNvSpPr>
          <p:nvPr/>
        </p:nvSpPr>
        <p:spPr bwMode="auto">
          <a:xfrm>
            <a:off x="6975475" y="5029200"/>
            <a:ext cx="2168525" cy="825500"/>
          </a:xfrm>
          <a:prstGeom prst="rect">
            <a:avLst/>
          </a:prstGeom>
          <a:solidFill>
            <a:srgbClr val="FFFFFF"/>
          </a:solidFill>
          <a:ln w="9360">
            <a:solidFill>
              <a:srgbClr val="000000"/>
            </a:solidFill>
            <a:miter lim="800000"/>
            <a:headEnd/>
            <a:tailEnd/>
          </a:ln>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Surface Viewer:</a:t>
            </a:r>
          </a:p>
          <a:p>
            <a:pPr eaLnBrk="1" hangingPunct="1">
              <a:buClrTx/>
              <a:buFontTx/>
              <a:buNone/>
            </a:pPr>
            <a:r>
              <a:rPr lang="en-US" altLang="en-US">
                <a:solidFill>
                  <a:srgbClr val="000000"/>
                </a:solidFill>
              </a:rPr>
              <a:t>tksurfer</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9D83F09-BD90-4B09-9763-F07936E0F5E1}" type="slidenum">
              <a:rPr lang="en-US" altLang="en-US" sz="1400">
                <a:solidFill>
                  <a:srgbClr val="FFFF66"/>
                </a:solidFill>
              </a:rPr>
              <a:pPr algn="r" eaLnBrk="1" hangingPunct="1">
                <a:buClrTx/>
                <a:buFontTx/>
                <a:buNone/>
              </a:pPr>
              <a:t>53</a:t>
            </a:fld>
            <a:endParaRPr lang="en-US" altLang="en-US" sz="1400">
              <a:solidFill>
                <a:srgbClr val="FFFF66"/>
              </a:solidFill>
            </a:endParaRPr>
          </a:p>
        </p:txBody>
      </p:sp>
      <p:sp>
        <p:nvSpPr>
          <p:cNvPr id="104450" name="Rectangle 2"/>
          <p:cNvSpPr>
            <a:spLocks noChangeArrowheads="1"/>
          </p:cNvSpPr>
          <p:nvPr/>
        </p:nvSpPr>
        <p:spPr bwMode="auto">
          <a:xfrm>
            <a:off x="74613" y="479425"/>
            <a:ext cx="899477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a:p>
        </p:txBody>
      </p:sp>
      <p:sp>
        <p:nvSpPr>
          <p:cNvPr id="104451" name="Text Box 3"/>
          <p:cNvSpPr txBox="1">
            <a:spLocks noChangeArrowheads="1"/>
          </p:cNvSpPr>
          <p:nvPr/>
        </p:nvSpPr>
        <p:spPr bwMode="auto">
          <a:xfrm>
            <a:off x="457200" y="1524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3600" b="1">
                <a:solidFill>
                  <a:srgbClr val="000000"/>
                </a:solidFill>
                <a:latin typeface="Arial" panose="020B0604020202020204" pitchFamily="34" charset="0"/>
              </a:rPr>
              <a:t>Topological Defects</a:t>
            </a:r>
          </a:p>
        </p:txBody>
      </p:sp>
      <p:graphicFrame>
        <p:nvGraphicFramePr>
          <p:cNvPr id="104452" name="Object 2"/>
          <p:cNvGraphicFramePr>
            <a:graphicFrameLocks noChangeAspect="1"/>
          </p:cNvGraphicFramePr>
          <p:nvPr/>
        </p:nvGraphicFramePr>
        <p:xfrm>
          <a:off x="528638" y="1143000"/>
          <a:ext cx="8180387" cy="2355850"/>
        </p:xfrm>
        <a:graphic>
          <a:graphicData uri="http://schemas.openxmlformats.org/presentationml/2006/ole">
            <mc:AlternateContent xmlns:mc="http://schemas.openxmlformats.org/markup-compatibility/2006">
              <mc:Choice xmlns:v="urn:schemas-microsoft-com:vml" Requires="v">
                <p:oleObj r:id="rId3" imgW="887045" imgH="255962" progId="">
                  <p:embed/>
                </p:oleObj>
              </mc:Choice>
              <mc:Fallback>
                <p:oleObj r:id="rId3" imgW="887045" imgH="255962"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638" y="1143000"/>
                        <a:ext cx="8180387" cy="235585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alpha val="74997"/>
                                </a:srgbClr>
                              </a:outerShdw>
                            </a:effectLst>
                          </a14:hiddenEffects>
                        </a:ext>
                      </a:extLst>
                    </p:spPr>
                  </p:pic>
                </p:oleObj>
              </mc:Fallback>
            </mc:AlternateContent>
          </a:graphicData>
        </a:graphic>
      </p:graphicFrame>
      <p:sp>
        <p:nvSpPr>
          <p:cNvPr id="104453" name="Text Box 5"/>
          <p:cNvSpPr txBox="1">
            <a:spLocks noChangeArrowheads="1"/>
          </p:cNvSpPr>
          <p:nvPr/>
        </p:nvSpPr>
        <p:spPr bwMode="auto">
          <a:xfrm>
            <a:off x="7315200" y="1524000"/>
            <a:ext cx="1362075" cy="398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1250"/>
              </a:spcBef>
              <a:buClrTx/>
              <a:buFontTx/>
              <a:buNone/>
            </a:pPr>
            <a:r>
              <a:rPr lang="en-US" altLang="en-US" sz="2000">
                <a:solidFill>
                  <a:srgbClr val="58CD9B"/>
                </a:solidFill>
              </a:rPr>
              <a:t>Fornix</a:t>
            </a:r>
          </a:p>
        </p:txBody>
      </p:sp>
      <p:sp>
        <p:nvSpPr>
          <p:cNvPr id="104454" name="Line 6"/>
          <p:cNvSpPr>
            <a:spLocks noChangeShapeType="1"/>
          </p:cNvSpPr>
          <p:nvPr/>
        </p:nvSpPr>
        <p:spPr bwMode="auto">
          <a:xfrm flipH="1">
            <a:off x="6616700" y="1752600"/>
            <a:ext cx="857250" cy="557213"/>
          </a:xfrm>
          <a:prstGeom prst="line">
            <a:avLst/>
          </a:prstGeom>
          <a:noFill/>
          <a:ln w="38160">
            <a:solidFill>
              <a:srgbClr val="00CC99"/>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04455" name="Text Box 7"/>
          <p:cNvSpPr txBox="1">
            <a:spLocks noChangeArrowheads="1"/>
          </p:cNvSpPr>
          <p:nvPr/>
        </p:nvSpPr>
        <p:spPr bwMode="auto">
          <a:xfrm>
            <a:off x="611188" y="4081463"/>
            <a:ext cx="1627187" cy="703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1250"/>
              </a:spcBef>
              <a:buClrTx/>
              <a:buFontTx/>
              <a:buNone/>
            </a:pPr>
            <a:r>
              <a:rPr lang="en-US" altLang="en-US" sz="2000">
                <a:solidFill>
                  <a:srgbClr val="000000"/>
                </a:solidFill>
              </a:rPr>
              <a:t>Pallidum and Putamen</a:t>
            </a:r>
          </a:p>
        </p:txBody>
      </p:sp>
      <p:sp>
        <p:nvSpPr>
          <p:cNvPr id="104456" name="Text Box 8"/>
          <p:cNvSpPr txBox="1">
            <a:spLocks noChangeArrowheads="1"/>
          </p:cNvSpPr>
          <p:nvPr/>
        </p:nvSpPr>
        <p:spPr bwMode="auto">
          <a:xfrm>
            <a:off x="7010400" y="2209800"/>
            <a:ext cx="1830388" cy="398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1250"/>
              </a:spcBef>
              <a:buClrTx/>
              <a:buFontTx/>
              <a:buNone/>
            </a:pPr>
            <a:r>
              <a:rPr lang="en-US" altLang="en-US" sz="2000">
                <a:solidFill>
                  <a:srgbClr val="58CD9B"/>
                </a:solidFill>
              </a:rPr>
              <a:t>hippocampus</a:t>
            </a:r>
          </a:p>
        </p:txBody>
      </p:sp>
      <p:sp>
        <p:nvSpPr>
          <p:cNvPr id="104457" name="Text Box 9"/>
          <p:cNvSpPr txBox="1">
            <a:spLocks noChangeArrowheads="1"/>
          </p:cNvSpPr>
          <p:nvPr/>
        </p:nvSpPr>
        <p:spPr bwMode="auto">
          <a:xfrm>
            <a:off x="4724400" y="3810000"/>
            <a:ext cx="1649413" cy="703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1250"/>
              </a:spcBef>
              <a:buClrTx/>
              <a:buFontTx/>
              <a:buNone/>
            </a:pPr>
            <a:r>
              <a:rPr lang="en-US" altLang="en-US" sz="2000">
                <a:solidFill>
                  <a:srgbClr val="000000"/>
                </a:solidFill>
              </a:rPr>
              <a:t>Ventricles and Caudate</a:t>
            </a:r>
          </a:p>
        </p:txBody>
      </p:sp>
      <p:sp>
        <p:nvSpPr>
          <p:cNvPr id="104458" name="Line 10"/>
          <p:cNvSpPr>
            <a:spLocks noChangeShapeType="1"/>
          </p:cNvSpPr>
          <p:nvPr/>
        </p:nvSpPr>
        <p:spPr bwMode="auto">
          <a:xfrm flipV="1">
            <a:off x="5943600" y="2849563"/>
            <a:ext cx="204788" cy="1042987"/>
          </a:xfrm>
          <a:prstGeom prst="line">
            <a:avLst/>
          </a:prstGeom>
          <a:noFill/>
          <a:ln w="38160">
            <a:solidFill>
              <a:srgbClr val="00CC99"/>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04459" name="Line 11"/>
          <p:cNvSpPr>
            <a:spLocks noChangeShapeType="1"/>
          </p:cNvSpPr>
          <p:nvPr/>
        </p:nvSpPr>
        <p:spPr bwMode="auto">
          <a:xfrm flipV="1">
            <a:off x="5943600" y="2413000"/>
            <a:ext cx="522288" cy="1479550"/>
          </a:xfrm>
          <a:prstGeom prst="line">
            <a:avLst/>
          </a:prstGeom>
          <a:noFill/>
          <a:ln w="38160">
            <a:solidFill>
              <a:srgbClr val="00CC99"/>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04460" name="Line 12"/>
          <p:cNvSpPr>
            <a:spLocks noChangeShapeType="1"/>
          </p:cNvSpPr>
          <p:nvPr/>
        </p:nvSpPr>
        <p:spPr bwMode="auto">
          <a:xfrm flipH="1">
            <a:off x="6864350" y="2514600"/>
            <a:ext cx="1143000" cy="742950"/>
          </a:xfrm>
          <a:prstGeom prst="line">
            <a:avLst/>
          </a:prstGeom>
          <a:noFill/>
          <a:ln w="38160">
            <a:solidFill>
              <a:srgbClr val="00CC99"/>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04461" name="Line 13"/>
          <p:cNvSpPr>
            <a:spLocks noChangeShapeType="1"/>
          </p:cNvSpPr>
          <p:nvPr/>
        </p:nvSpPr>
        <p:spPr bwMode="auto">
          <a:xfrm flipV="1">
            <a:off x="1260475" y="2860675"/>
            <a:ext cx="942975" cy="1308100"/>
          </a:xfrm>
          <a:prstGeom prst="line">
            <a:avLst/>
          </a:prstGeom>
          <a:noFill/>
          <a:ln w="38160">
            <a:solidFill>
              <a:srgbClr val="00CC99"/>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04462" name="Text Box 14"/>
          <p:cNvSpPr txBox="1">
            <a:spLocks noChangeArrowheads="1"/>
          </p:cNvSpPr>
          <p:nvPr/>
        </p:nvSpPr>
        <p:spPr bwMode="auto">
          <a:xfrm>
            <a:off x="3141663" y="3913188"/>
            <a:ext cx="1649412" cy="703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1250"/>
              </a:spcBef>
              <a:buClrTx/>
              <a:buFontTx/>
              <a:buNone/>
            </a:pPr>
            <a:r>
              <a:rPr lang="en-US" altLang="en-US" sz="2000">
                <a:solidFill>
                  <a:srgbClr val="000000"/>
                </a:solidFill>
              </a:rPr>
              <a:t>Cortical Defects</a:t>
            </a:r>
          </a:p>
        </p:txBody>
      </p:sp>
      <p:sp>
        <p:nvSpPr>
          <p:cNvPr id="104463" name="Line 15"/>
          <p:cNvSpPr>
            <a:spLocks noChangeShapeType="1"/>
          </p:cNvSpPr>
          <p:nvPr/>
        </p:nvSpPr>
        <p:spPr bwMode="auto">
          <a:xfrm flipH="1" flipV="1">
            <a:off x="2870200" y="1908175"/>
            <a:ext cx="855663" cy="2008188"/>
          </a:xfrm>
          <a:prstGeom prst="line">
            <a:avLst/>
          </a:prstGeom>
          <a:noFill/>
          <a:ln w="38160">
            <a:solidFill>
              <a:srgbClr val="00CC99"/>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04464" name="Line 16"/>
          <p:cNvSpPr>
            <a:spLocks noChangeShapeType="1"/>
          </p:cNvSpPr>
          <p:nvPr/>
        </p:nvSpPr>
        <p:spPr bwMode="auto">
          <a:xfrm flipV="1">
            <a:off x="3935413" y="2952750"/>
            <a:ext cx="1273175" cy="1009650"/>
          </a:xfrm>
          <a:prstGeom prst="line">
            <a:avLst/>
          </a:prstGeom>
          <a:noFill/>
          <a:ln w="38160">
            <a:solidFill>
              <a:srgbClr val="00CC99"/>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pic>
        <p:nvPicPr>
          <p:cNvPr id="104465"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3733800"/>
            <a:ext cx="274320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04466" name="Text Box 18"/>
          <p:cNvSpPr txBox="1">
            <a:spLocks noChangeArrowheads="1"/>
          </p:cNvSpPr>
          <p:nvPr/>
        </p:nvSpPr>
        <p:spPr bwMode="auto">
          <a:xfrm>
            <a:off x="533400" y="5105400"/>
            <a:ext cx="2887663" cy="120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Times New Roman" panose="02020603050405020304" pitchFamily="18" charset="0"/>
              <a:buChar char="•"/>
            </a:pPr>
            <a:r>
              <a:rPr lang="en-US" altLang="en-US">
                <a:solidFill>
                  <a:srgbClr val="000000"/>
                </a:solidFill>
              </a:rPr>
              <a:t> Holes</a:t>
            </a:r>
          </a:p>
          <a:p>
            <a:pPr eaLnBrk="1" hangingPunct="1">
              <a:buClrTx/>
              <a:buFont typeface="Times New Roman" panose="02020603050405020304" pitchFamily="18" charset="0"/>
              <a:buChar char="•"/>
            </a:pPr>
            <a:r>
              <a:rPr lang="en-US" altLang="en-US">
                <a:solidFill>
                  <a:srgbClr val="000000"/>
                </a:solidFill>
              </a:rPr>
              <a:t> Handles</a:t>
            </a:r>
          </a:p>
          <a:p>
            <a:pPr eaLnBrk="1" hangingPunct="1">
              <a:buClrTx/>
              <a:buFont typeface="Times New Roman" panose="02020603050405020304" pitchFamily="18" charset="0"/>
              <a:buChar char="•"/>
            </a:pPr>
            <a:r>
              <a:rPr lang="en-US" altLang="en-US">
                <a:solidFill>
                  <a:srgbClr val="000000"/>
                </a:solidFill>
              </a:rPr>
              <a:t> </a:t>
            </a:r>
            <a:r>
              <a:rPr lang="en-US" altLang="en-US" u="sng">
                <a:solidFill>
                  <a:srgbClr val="000000"/>
                </a:solidFill>
              </a:rPr>
              <a:t>Automatically Fixed</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F55C1927-3128-45CC-B412-B78CCF2FF7BE}" type="slidenum">
              <a:rPr lang="en-US" altLang="en-US" sz="1400">
                <a:solidFill>
                  <a:srgbClr val="FFFF66"/>
                </a:solidFill>
              </a:rPr>
              <a:pPr algn="r" eaLnBrk="1" hangingPunct="1">
                <a:buClrTx/>
                <a:buFontTx/>
                <a:buNone/>
              </a:pPr>
              <a:t>54</a:t>
            </a:fld>
            <a:endParaRPr lang="en-US" altLang="en-US" sz="1400">
              <a:solidFill>
                <a:srgbClr val="FFFF66"/>
              </a:solidFill>
            </a:endParaRPr>
          </a:p>
        </p:txBody>
      </p:sp>
      <p:sp>
        <p:nvSpPr>
          <p:cNvPr id="106498" name="Text Box 3"/>
          <p:cNvSpPr txBox="1">
            <a:spLocks noChangeArrowheads="1"/>
          </p:cNvSpPr>
          <p:nvPr/>
        </p:nvSpPr>
        <p:spPr bwMode="auto">
          <a:xfrm>
            <a:off x="1066800" y="0"/>
            <a:ext cx="7086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Subject Folder Directory Tree</a:t>
            </a:r>
          </a:p>
        </p:txBody>
      </p:sp>
      <p:sp>
        <p:nvSpPr>
          <p:cNvPr id="106499" name="Text Box 4"/>
          <p:cNvSpPr txBox="1">
            <a:spLocks noChangeArrowheads="1"/>
          </p:cNvSpPr>
          <p:nvPr/>
        </p:nvSpPr>
        <p:spPr bwMode="auto">
          <a:xfrm>
            <a:off x="152400" y="1371600"/>
            <a:ext cx="8839200" cy="342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800"/>
              </a:spcBef>
              <a:buClrTx/>
              <a:buFontTx/>
              <a:buNone/>
            </a:pPr>
            <a:r>
              <a:rPr lang="en-US" altLang="en-US" sz="3200">
                <a:solidFill>
                  <a:srgbClr val="000000"/>
                </a:solidFill>
              </a:rPr>
              <a:t>bert</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         scripts   mri    surf      label     stats</a:t>
            </a:r>
          </a:p>
          <a:p>
            <a:pPr algn="ctr" eaLnBrk="1" hangingPunct="1">
              <a:spcBef>
                <a:spcPts val="800"/>
              </a:spcBef>
              <a:buClrTx/>
              <a:buFontTx/>
              <a:buNone/>
            </a:pPr>
            <a:endParaRPr lang="en-US" altLang="en-US" sz="3200">
              <a:solidFill>
                <a:srgbClr val="000000"/>
              </a:solidFill>
            </a:endParaRPr>
          </a:p>
          <a:p>
            <a:pPr algn="ctr" eaLnBrk="1" hangingPunct="1">
              <a:spcBef>
                <a:spcPts val="800"/>
              </a:spcBef>
              <a:buClrTx/>
              <a:buFontTx/>
              <a:buNone/>
            </a:pPr>
            <a:r>
              <a:rPr lang="en-US" altLang="en-US" sz="3200">
                <a:solidFill>
                  <a:srgbClr val="000000"/>
                </a:solidFill>
              </a:rPr>
              <a:t>orig.mgz  T1.mgz  brain.mgz   wm.mgz     aseg.mgz      </a:t>
            </a:r>
            <a:r>
              <a:rPr lang="en-US" altLang="en-US" sz="3200">
                <a:solidFill>
                  <a:srgbClr val="FFFF00"/>
                </a:solidFill>
              </a:rPr>
              <a:t>			     </a:t>
            </a:r>
          </a:p>
        </p:txBody>
      </p:sp>
      <p:sp>
        <p:nvSpPr>
          <p:cNvPr id="118788" name="Line 5"/>
          <p:cNvSpPr>
            <a:spLocks noChangeShapeType="1"/>
          </p:cNvSpPr>
          <p:nvPr/>
        </p:nvSpPr>
        <p:spPr bwMode="auto">
          <a:xfrm>
            <a:off x="4572000" y="18288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89" name="Line 6"/>
          <p:cNvSpPr>
            <a:spLocks noChangeShapeType="1"/>
          </p:cNvSpPr>
          <p:nvPr/>
        </p:nvSpPr>
        <p:spPr bwMode="auto">
          <a:xfrm>
            <a:off x="1905000" y="2310606"/>
            <a:ext cx="4572000" cy="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0" name="Line 7"/>
          <p:cNvSpPr>
            <a:spLocks noChangeShapeType="1"/>
          </p:cNvSpPr>
          <p:nvPr/>
        </p:nvSpPr>
        <p:spPr bwMode="auto">
          <a:xfrm>
            <a:off x="5105400" y="22860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1" name="Line 8"/>
          <p:cNvSpPr>
            <a:spLocks noChangeShapeType="1"/>
          </p:cNvSpPr>
          <p:nvPr/>
        </p:nvSpPr>
        <p:spPr bwMode="auto">
          <a:xfrm>
            <a:off x="3733800" y="22860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2" name="Line 9"/>
          <p:cNvSpPr>
            <a:spLocks noChangeShapeType="1"/>
          </p:cNvSpPr>
          <p:nvPr/>
        </p:nvSpPr>
        <p:spPr bwMode="auto">
          <a:xfrm>
            <a:off x="2971800" y="22860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3" name="Line 10"/>
          <p:cNvSpPr>
            <a:spLocks noChangeShapeType="1"/>
          </p:cNvSpPr>
          <p:nvPr/>
        </p:nvSpPr>
        <p:spPr bwMode="auto">
          <a:xfrm>
            <a:off x="1905000" y="22860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4" name="Line 11"/>
          <p:cNvSpPr>
            <a:spLocks noChangeShapeType="1"/>
          </p:cNvSpPr>
          <p:nvPr/>
        </p:nvSpPr>
        <p:spPr bwMode="auto">
          <a:xfrm flipV="1">
            <a:off x="1143000" y="3117850"/>
            <a:ext cx="3048000" cy="6223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5" name="Line 12"/>
          <p:cNvSpPr>
            <a:spLocks noChangeShapeType="1"/>
          </p:cNvSpPr>
          <p:nvPr/>
        </p:nvSpPr>
        <p:spPr bwMode="auto">
          <a:xfrm flipV="1">
            <a:off x="2514600" y="3117850"/>
            <a:ext cx="1752600" cy="6223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6" name="Line 13"/>
          <p:cNvSpPr>
            <a:spLocks noChangeShapeType="1"/>
          </p:cNvSpPr>
          <p:nvPr/>
        </p:nvSpPr>
        <p:spPr bwMode="auto">
          <a:xfrm flipV="1">
            <a:off x="3505200" y="3117850"/>
            <a:ext cx="762000" cy="6223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7" name="Line 14"/>
          <p:cNvSpPr>
            <a:spLocks noChangeShapeType="1"/>
          </p:cNvSpPr>
          <p:nvPr/>
        </p:nvSpPr>
        <p:spPr bwMode="auto">
          <a:xfrm>
            <a:off x="4267200" y="3124200"/>
            <a:ext cx="1588" cy="6096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8" name="Line 15"/>
          <p:cNvSpPr>
            <a:spLocks noChangeShapeType="1"/>
          </p:cNvSpPr>
          <p:nvPr/>
        </p:nvSpPr>
        <p:spPr bwMode="auto">
          <a:xfrm>
            <a:off x="4267200" y="3124200"/>
            <a:ext cx="990600" cy="6096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9" name="Rectangle 16"/>
          <p:cNvSpPr>
            <a:spLocks noChangeArrowheads="1"/>
          </p:cNvSpPr>
          <p:nvPr/>
        </p:nvSpPr>
        <p:spPr bwMode="auto">
          <a:xfrm>
            <a:off x="304800" y="6096000"/>
            <a:ext cx="51054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a:solidFill>
                  <a:srgbClr val="000000"/>
                </a:solidFill>
              </a:rPr>
              <a:t>recon-all –i file.dcm –subject </a:t>
            </a:r>
            <a:r>
              <a:rPr lang="en-US" altLang="en-US">
                <a:solidFill>
                  <a:srgbClr val="A7EA52"/>
                </a:solidFill>
              </a:rPr>
              <a:t>bert</a:t>
            </a:r>
            <a:r>
              <a:rPr lang="en-US" altLang="en-US">
                <a:solidFill>
                  <a:srgbClr val="FFFF66"/>
                </a:solidFill>
              </a:rPr>
              <a:t> </a:t>
            </a:r>
            <a:r>
              <a:rPr lang="en-US" altLang="en-US">
                <a:solidFill>
                  <a:srgbClr val="000000"/>
                </a:solidFill>
              </a:rPr>
              <a:t>–all</a:t>
            </a:r>
          </a:p>
        </p:txBody>
      </p:sp>
      <p:sp>
        <p:nvSpPr>
          <p:cNvPr id="118800" name="Line 17"/>
          <p:cNvSpPr>
            <a:spLocks noChangeShapeType="1"/>
          </p:cNvSpPr>
          <p:nvPr/>
        </p:nvSpPr>
        <p:spPr bwMode="auto">
          <a:xfrm>
            <a:off x="6477000" y="22860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ED7429C-E5C1-476C-A6AE-EB21004BCEAF}" type="slidenum">
              <a:rPr lang="en-US" altLang="en-US" sz="1400">
                <a:solidFill>
                  <a:srgbClr val="FFFF66"/>
                </a:solidFill>
              </a:rPr>
              <a:pPr algn="r" eaLnBrk="1" hangingPunct="1">
                <a:buClrTx/>
                <a:buFontTx/>
                <a:buNone/>
              </a:pPr>
              <a:t>55</a:t>
            </a:fld>
            <a:endParaRPr lang="en-US" altLang="en-US" sz="1400">
              <a:solidFill>
                <a:srgbClr val="FFFF66"/>
              </a:solidFill>
            </a:endParaRPr>
          </a:p>
        </p:txBody>
      </p:sp>
      <p:sp>
        <p:nvSpPr>
          <p:cNvPr id="108546" name="Text Box 2"/>
          <p:cNvSpPr txBox="1">
            <a:spLocks noChangeArrowheads="1"/>
          </p:cNvSpPr>
          <p:nvPr/>
        </p:nvSpPr>
        <p:spPr bwMode="auto">
          <a:xfrm>
            <a:off x="628650" y="152400"/>
            <a:ext cx="78867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latin typeface="Arial" panose="020B0604020202020204" pitchFamily="34" charset="0"/>
              </a:rPr>
              <a:t>Surface Reconstruction Overview</a:t>
            </a:r>
          </a:p>
        </p:txBody>
      </p:sp>
      <p:sp>
        <p:nvSpPr>
          <p:cNvPr id="108547" name="Text Box 3"/>
          <p:cNvSpPr txBox="1">
            <a:spLocks noChangeArrowheads="1"/>
          </p:cNvSpPr>
          <p:nvPr/>
        </p:nvSpPr>
        <p:spPr bwMode="auto">
          <a:xfrm>
            <a:off x="647700" y="1524000"/>
            <a:ext cx="78486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marL="736600" indent="-27940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700"/>
              </a:spcBef>
              <a:buClrTx/>
              <a:buFont typeface="Times New Roman" panose="02020603050405020304" pitchFamily="18" charset="0"/>
              <a:buChar char="•"/>
            </a:pPr>
            <a:r>
              <a:rPr lang="en-US" altLang="en-US" sz="2800" u="sng">
                <a:solidFill>
                  <a:srgbClr val="000000"/>
                </a:solidFill>
              </a:rPr>
              <a:t>Input: T1-weighted (MPRAGE,SPGR)</a:t>
            </a:r>
          </a:p>
          <a:p>
            <a:pPr eaLnBrk="1" hangingPunct="1">
              <a:lnSpc>
                <a:spcPct val="80000"/>
              </a:lnSpc>
              <a:spcBef>
                <a:spcPts val="700"/>
              </a:spcBef>
              <a:buClrTx/>
              <a:buFont typeface="Times New Roman" panose="02020603050405020304" pitchFamily="18" charset="0"/>
              <a:buChar char="•"/>
            </a:pPr>
            <a:r>
              <a:rPr lang="en-US" altLang="en-US" sz="2800">
                <a:solidFill>
                  <a:srgbClr val="000000"/>
                </a:solidFill>
              </a:rPr>
              <a:t>Find white/gray surface</a:t>
            </a:r>
          </a:p>
          <a:p>
            <a:pPr eaLnBrk="1" hangingPunct="1">
              <a:lnSpc>
                <a:spcPct val="80000"/>
              </a:lnSpc>
              <a:spcBef>
                <a:spcPts val="700"/>
              </a:spcBef>
              <a:buClrTx/>
              <a:buFont typeface="Times New Roman" panose="02020603050405020304" pitchFamily="18" charset="0"/>
              <a:buChar char="•"/>
            </a:pPr>
            <a:r>
              <a:rPr lang="en-US" altLang="en-US" sz="2800">
                <a:solidFill>
                  <a:srgbClr val="000000"/>
                </a:solidFill>
              </a:rPr>
              <a:t>Find pial surface</a:t>
            </a:r>
          </a:p>
          <a:p>
            <a:pPr eaLnBrk="1" hangingPunct="1">
              <a:lnSpc>
                <a:spcPct val="80000"/>
              </a:lnSpc>
              <a:spcBef>
                <a:spcPts val="700"/>
              </a:spcBef>
              <a:buClrTx/>
              <a:buFont typeface="Times New Roman" panose="02020603050405020304" pitchFamily="18" charset="0"/>
              <a:buChar char="•"/>
            </a:pPr>
            <a:r>
              <a:rPr lang="en-US" altLang="en-US" sz="2800">
                <a:solidFill>
                  <a:srgbClr val="000000"/>
                </a:solidFill>
              </a:rPr>
              <a:t>“Find” = create mesh</a:t>
            </a:r>
          </a:p>
          <a:p>
            <a:pPr lvl="1" eaLnBrk="1" hangingPunct="1">
              <a:lnSpc>
                <a:spcPct val="80000"/>
              </a:lnSpc>
              <a:spcBef>
                <a:spcPts val="500"/>
              </a:spcBef>
              <a:buClrTx/>
              <a:buFont typeface="Times New Roman" panose="02020603050405020304" pitchFamily="18" charset="0"/>
              <a:buChar char="•"/>
            </a:pPr>
            <a:r>
              <a:rPr lang="en-US" altLang="en-US" sz="2000">
                <a:solidFill>
                  <a:srgbClr val="000000"/>
                </a:solidFill>
              </a:rPr>
              <a:t>Vertices, neighbors, triangles, coordinates</a:t>
            </a:r>
          </a:p>
          <a:p>
            <a:pPr lvl="1" eaLnBrk="1" hangingPunct="1">
              <a:lnSpc>
                <a:spcPct val="80000"/>
              </a:lnSpc>
              <a:spcBef>
                <a:spcPts val="500"/>
              </a:spcBef>
              <a:buClrTx/>
              <a:buFont typeface="Times New Roman" panose="02020603050405020304" pitchFamily="18" charset="0"/>
              <a:buChar char="•"/>
            </a:pPr>
            <a:r>
              <a:rPr lang="en-US" altLang="en-US" sz="2000">
                <a:solidFill>
                  <a:srgbClr val="000000"/>
                </a:solidFill>
              </a:rPr>
              <a:t>Accurately follows boundaries between tissue types</a:t>
            </a:r>
          </a:p>
          <a:p>
            <a:pPr lvl="1" eaLnBrk="1" hangingPunct="1">
              <a:lnSpc>
                <a:spcPct val="80000"/>
              </a:lnSpc>
              <a:spcBef>
                <a:spcPts val="500"/>
              </a:spcBef>
              <a:buClrTx/>
              <a:buFont typeface="Times New Roman" panose="02020603050405020304" pitchFamily="18" charset="0"/>
              <a:buChar char="•"/>
            </a:pPr>
            <a:r>
              <a:rPr lang="en-US" altLang="en-US" sz="2000">
                <a:solidFill>
                  <a:srgbClr val="000000"/>
                </a:solidFill>
              </a:rPr>
              <a:t>“Topologically Correct” </a:t>
            </a:r>
          </a:p>
          <a:p>
            <a:pPr lvl="2" eaLnBrk="1" hangingPunct="1">
              <a:lnSpc>
                <a:spcPct val="80000"/>
              </a:lnSpc>
              <a:spcBef>
                <a:spcPts val="500"/>
              </a:spcBef>
              <a:buClrTx/>
              <a:buFont typeface="Times New Roman" panose="02020603050405020304" pitchFamily="18" charset="0"/>
              <a:buChar char="•"/>
            </a:pPr>
            <a:r>
              <a:rPr lang="en-US" altLang="en-US" sz="2000">
                <a:solidFill>
                  <a:srgbClr val="000000"/>
                </a:solidFill>
              </a:rPr>
              <a:t>closed surface, no donut holes</a:t>
            </a:r>
          </a:p>
          <a:p>
            <a:pPr lvl="2" eaLnBrk="1" hangingPunct="1">
              <a:lnSpc>
                <a:spcPct val="80000"/>
              </a:lnSpc>
              <a:spcBef>
                <a:spcPts val="500"/>
              </a:spcBef>
              <a:buClrTx/>
              <a:buFont typeface="Times New Roman" panose="02020603050405020304" pitchFamily="18" charset="0"/>
              <a:buChar char="•"/>
            </a:pPr>
            <a:r>
              <a:rPr lang="en-US" altLang="en-US" sz="2000">
                <a:solidFill>
                  <a:srgbClr val="000000"/>
                </a:solidFill>
              </a:rPr>
              <a:t>no self-intersections</a:t>
            </a:r>
          </a:p>
          <a:p>
            <a:pPr eaLnBrk="1" hangingPunct="1">
              <a:lnSpc>
                <a:spcPct val="80000"/>
              </a:lnSpc>
              <a:spcBef>
                <a:spcPts val="700"/>
              </a:spcBef>
              <a:buClrTx/>
              <a:buFont typeface="Times New Roman" panose="02020603050405020304" pitchFamily="18" charset="0"/>
              <a:buChar char="•"/>
            </a:pPr>
            <a:r>
              <a:rPr lang="en-US" altLang="en-US" sz="2800">
                <a:solidFill>
                  <a:srgbClr val="000000"/>
                </a:solidFill>
              </a:rPr>
              <a:t>Generate surface-based cross-subject registration</a:t>
            </a:r>
          </a:p>
          <a:p>
            <a:pPr eaLnBrk="1" hangingPunct="1">
              <a:lnSpc>
                <a:spcPct val="80000"/>
              </a:lnSpc>
              <a:spcBef>
                <a:spcPts val="700"/>
              </a:spcBef>
              <a:buClrTx/>
              <a:buFont typeface="Times New Roman" panose="02020603050405020304" pitchFamily="18" charset="0"/>
              <a:buChar char="•"/>
            </a:pPr>
            <a:r>
              <a:rPr lang="en-US" altLang="en-US" sz="2800">
                <a:solidFill>
                  <a:srgbClr val="000000"/>
                </a:solidFill>
              </a:rPr>
              <a:t>Label cortical folding patterns</a:t>
            </a:r>
          </a:p>
          <a:p>
            <a:pPr eaLnBrk="1" hangingPunct="1">
              <a:lnSpc>
                <a:spcPct val="80000"/>
              </a:lnSpc>
              <a:spcBef>
                <a:spcPts val="700"/>
              </a:spcBef>
              <a:buClrTx/>
              <a:buFont typeface="Times New Roman" panose="02020603050405020304" pitchFamily="18" charset="0"/>
              <a:buChar char="•"/>
            </a:pPr>
            <a:r>
              <a:rPr lang="en-US" altLang="en-US" sz="2800">
                <a:solidFill>
                  <a:srgbClr val="000000"/>
                </a:solidFill>
              </a:rPr>
              <a:t>Subcortical Segmentation along the way</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DF6FD64-B3F1-4528-8E61-AD4B1FDD7404}" type="slidenum">
              <a:rPr lang="en-US" altLang="en-US" sz="1400">
                <a:solidFill>
                  <a:srgbClr val="FFFF66"/>
                </a:solidFill>
              </a:rPr>
              <a:pPr algn="r" eaLnBrk="1" hangingPunct="1">
                <a:buClrTx/>
                <a:buFontTx/>
                <a:buNone/>
              </a:pPr>
              <a:t>56</a:t>
            </a:fld>
            <a:endParaRPr lang="en-US" altLang="en-US" sz="1400">
              <a:solidFill>
                <a:srgbClr val="FFFF66"/>
              </a:solidFill>
            </a:endParaRPr>
          </a:p>
        </p:txBody>
      </p:sp>
      <p:sp>
        <p:nvSpPr>
          <p:cNvPr id="110594" name="Rectangle 2"/>
          <p:cNvSpPr>
            <a:spLocks noChangeArrowheads="1"/>
          </p:cNvSpPr>
          <p:nvPr/>
        </p:nvSpPr>
        <p:spPr bwMode="auto">
          <a:xfrm>
            <a:off x="-7620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Find “Subcortical Mass”</a:t>
            </a:r>
          </a:p>
        </p:txBody>
      </p:sp>
      <p:sp>
        <p:nvSpPr>
          <p:cNvPr id="110595" name="Rectangle 3"/>
          <p:cNvSpPr>
            <a:spLocks noChangeArrowheads="1"/>
          </p:cNvSpPr>
          <p:nvPr/>
        </p:nvSpPr>
        <p:spPr bwMode="auto">
          <a:xfrm>
            <a:off x="3733800" y="1447800"/>
            <a:ext cx="50292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00"/>
              </a:spcBef>
              <a:buClrTx/>
              <a:buFont typeface="Times New Roman" panose="02020603050405020304" pitchFamily="18" charset="0"/>
              <a:buChar char="•"/>
            </a:pPr>
            <a:r>
              <a:rPr lang="en-US" altLang="en-US">
                <a:solidFill>
                  <a:srgbClr val="000000"/>
                </a:solidFill>
              </a:rPr>
              <a:t>All White Matter </a:t>
            </a:r>
          </a:p>
          <a:p>
            <a:pPr eaLnBrk="1" hangingPunct="1">
              <a:spcBef>
                <a:spcPts val="600"/>
              </a:spcBef>
              <a:buClrTx/>
              <a:buFont typeface="Times New Roman" panose="02020603050405020304" pitchFamily="18" charset="0"/>
              <a:buChar char="•"/>
            </a:pPr>
            <a:r>
              <a:rPr lang="en-US" altLang="en-US">
                <a:solidFill>
                  <a:srgbClr val="000000"/>
                </a:solidFill>
              </a:rPr>
              <a:t>All Subcortical Structures</a:t>
            </a:r>
          </a:p>
          <a:p>
            <a:pPr eaLnBrk="1" hangingPunct="1">
              <a:spcBef>
                <a:spcPts val="600"/>
              </a:spcBef>
              <a:buClrTx/>
              <a:buFont typeface="Times New Roman" panose="02020603050405020304" pitchFamily="18" charset="0"/>
              <a:buChar char="•"/>
            </a:pPr>
            <a:r>
              <a:rPr lang="en-US" altLang="en-US">
                <a:solidFill>
                  <a:srgbClr val="000000"/>
                </a:solidFill>
              </a:rPr>
              <a:t>Ventricles</a:t>
            </a:r>
          </a:p>
          <a:p>
            <a:pPr eaLnBrk="1" hangingPunct="1">
              <a:spcBef>
                <a:spcPts val="600"/>
              </a:spcBef>
              <a:buClrTx/>
              <a:buFont typeface="Times New Roman" panose="02020603050405020304" pitchFamily="18" charset="0"/>
              <a:buChar char="•"/>
            </a:pPr>
            <a:r>
              <a:rPr lang="en-US" altLang="en-US">
                <a:solidFill>
                  <a:srgbClr val="000000"/>
                </a:solidFill>
              </a:rPr>
              <a:t>Excludes brain stem and cerebellum</a:t>
            </a:r>
          </a:p>
          <a:p>
            <a:pPr eaLnBrk="1" hangingPunct="1">
              <a:spcBef>
                <a:spcPts val="600"/>
              </a:spcBef>
              <a:buClrTx/>
              <a:buFont typeface="Times New Roman" panose="02020603050405020304" pitchFamily="18" charset="0"/>
              <a:buChar char="•"/>
            </a:pPr>
            <a:r>
              <a:rPr lang="en-US" altLang="en-US">
                <a:solidFill>
                  <a:srgbClr val="000000"/>
                </a:solidFill>
              </a:rPr>
              <a:t>Hemispheres separated</a:t>
            </a:r>
          </a:p>
          <a:p>
            <a:pPr eaLnBrk="1" hangingPunct="1">
              <a:spcBef>
                <a:spcPts val="600"/>
              </a:spcBef>
              <a:buClrTx/>
              <a:buFont typeface="Times New Roman" panose="02020603050405020304" pitchFamily="18" charset="0"/>
              <a:buChar char="•"/>
            </a:pPr>
            <a:r>
              <a:rPr lang="en-US" altLang="en-US">
                <a:solidFill>
                  <a:srgbClr val="000000"/>
                </a:solidFill>
              </a:rPr>
              <a:t>Connected (no islands)</a:t>
            </a:r>
          </a:p>
          <a:p>
            <a:pPr eaLnBrk="1" hangingPunct="1">
              <a:spcBef>
                <a:spcPts val="600"/>
              </a:spcBef>
              <a:buClrTx/>
              <a:buFont typeface="Times New Roman" panose="02020603050405020304" pitchFamily="18" charset="0"/>
              <a:buChar char="•"/>
            </a:pPr>
            <a:r>
              <a:rPr lang="en-US" altLang="en-US">
                <a:solidFill>
                  <a:srgbClr val="000000"/>
                </a:solidFill>
              </a:rPr>
              <a:t>Many Stages … More Later …</a:t>
            </a:r>
          </a:p>
        </p:txBody>
      </p:sp>
      <p:pic>
        <p:nvPicPr>
          <p:cNvPr id="1105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3303588" cy="5314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7F0B1BCA-ECDA-4B0B-872F-0CEC73854E8B}" type="slidenum">
              <a:rPr lang="en-US" altLang="en-US" sz="1400">
                <a:solidFill>
                  <a:srgbClr val="FFFF66"/>
                </a:solidFill>
              </a:rPr>
              <a:pPr algn="r" eaLnBrk="1" hangingPunct="1">
                <a:buClrTx/>
                <a:buFontTx/>
                <a:buNone/>
              </a:pPr>
              <a:t>57</a:t>
            </a:fld>
            <a:endParaRPr lang="en-US" altLang="en-US" sz="1400">
              <a:solidFill>
                <a:srgbClr val="FFFF66"/>
              </a:solidFill>
            </a:endParaRPr>
          </a:p>
        </p:txBody>
      </p:sp>
      <p:sp>
        <p:nvSpPr>
          <p:cNvPr id="112642" name="Text Box 2"/>
          <p:cNvSpPr txBox="1">
            <a:spLocks noChangeArrowheads="1"/>
          </p:cNvSpPr>
          <p:nvPr/>
        </p:nvSpPr>
        <p:spPr bwMode="auto">
          <a:xfrm>
            <a:off x="381000" y="152400"/>
            <a:ext cx="7696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MGZ File Format</a:t>
            </a:r>
          </a:p>
        </p:txBody>
      </p:sp>
      <p:sp>
        <p:nvSpPr>
          <p:cNvPr id="112643" name="AutoShape 3"/>
          <p:cNvSpPr>
            <a:spLocks noChangeArrowheads="1"/>
          </p:cNvSpPr>
          <p:nvPr/>
        </p:nvSpPr>
        <p:spPr bwMode="auto">
          <a:xfrm>
            <a:off x="762000" y="1295400"/>
            <a:ext cx="1981200" cy="1447800"/>
          </a:xfrm>
          <a:prstGeom prst="cube">
            <a:avLst>
              <a:gd name="adj" fmla="val 25000"/>
            </a:avLst>
          </a:prstGeom>
          <a:solidFill>
            <a:srgbClr val="CC3399"/>
          </a:solidFill>
          <a:ln w="9360">
            <a:solidFill>
              <a:srgbClr val="000000"/>
            </a:solidFill>
            <a:miter lim="800000"/>
            <a:headEnd/>
            <a:tailEnd/>
          </a:ln>
        </p:spPr>
        <p:txBody>
          <a:bodyPr wrap="none"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a:solidFill>
                  <a:srgbClr val="000000"/>
                </a:solidFill>
              </a:rPr>
              <a:t>001.mgz</a:t>
            </a:r>
          </a:p>
        </p:txBody>
      </p:sp>
      <p:sp>
        <p:nvSpPr>
          <p:cNvPr id="112644" name="Text Box 4"/>
          <p:cNvSpPr txBox="1">
            <a:spLocks noChangeArrowheads="1"/>
          </p:cNvSpPr>
          <p:nvPr/>
        </p:nvSpPr>
        <p:spPr bwMode="auto">
          <a:xfrm>
            <a:off x="3048000" y="1447800"/>
            <a:ext cx="4862513" cy="1817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
                <a:schemeClr val="tx1"/>
              </a:buClr>
              <a:buFont typeface="Times New Roman" panose="02020603050405020304" pitchFamily="18" charset="0"/>
              <a:buChar char="•"/>
            </a:pPr>
            <a:r>
              <a:rPr lang="en-US" altLang="en-US" sz="2800">
                <a:solidFill>
                  <a:srgbClr val="000000"/>
                </a:solidFill>
              </a:rPr>
              <a:t> mgz = compressed MGH file</a:t>
            </a:r>
          </a:p>
          <a:p>
            <a:pPr eaLnBrk="1" hangingPunct="1">
              <a:buClr>
                <a:schemeClr val="tx1"/>
              </a:buClr>
              <a:buFont typeface="Times New Roman" panose="02020603050405020304" pitchFamily="18" charset="0"/>
              <a:buChar char="•"/>
            </a:pPr>
            <a:r>
              <a:rPr lang="en-US" altLang="en-US" sz="2800">
                <a:solidFill>
                  <a:srgbClr val="000000"/>
                </a:solidFill>
              </a:rPr>
              <a:t> Can store 4D (like NIFTI)</a:t>
            </a:r>
          </a:p>
          <a:p>
            <a:pPr eaLnBrk="1" hangingPunct="1">
              <a:buClr>
                <a:schemeClr val="tx1"/>
              </a:buClr>
              <a:buFont typeface="Times New Roman" panose="02020603050405020304" pitchFamily="18" charset="0"/>
              <a:buChar char="•"/>
            </a:pPr>
            <a:r>
              <a:rPr lang="en-US" altLang="en-US" sz="2800">
                <a:solidFill>
                  <a:srgbClr val="000000"/>
                </a:solidFill>
              </a:rPr>
              <a:t> cols, rows, slices, frames</a:t>
            </a:r>
          </a:p>
          <a:p>
            <a:pPr eaLnBrk="1" hangingPunct="1">
              <a:buClr>
                <a:schemeClr val="tx1"/>
              </a:buClr>
              <a:buFont typeface="Times New Roman" panose="02020603050405020304" pitchFamily="18" charset="0"/>
              <a:buChar char="•"/>
            </a:pPr>
            <a:r>
              <a:rPr lang="en-US" altLang="en-US" sz="2800">
                <a:solidFill>
                  <a:srgbClr val="000000"/>
                </a:solidFill>
              </a:rPr>
              <a:t> Generic: volumes and Surfaces</a:t>
            </a:r>
          </a:p>
        </p:txBody>
      </p:sp>
      <p:sp>
        <p:nvSpPr>
          <p:cNvPr id="112645" name="Text Box 5"/>
          <p:cNvSpPr txBox="1">
            <a:spLocks noChangeArrowheads="1"/>
          </p:cNvSpPr>
          <p:nvPr/>
        </p:nvSpPr>
        <p:spPr bwMode="auto">
          <a:xfrm>
            <a:off x="465138" y="3429000"/>
            <a:ext cx="7972425"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
                <a:schemeClr val="tx1"/>
              </a:buClr>
              <a:buFont typeface="Times New Roman" panose="02020603050405020304" pitchFamily="18" charset="0"/>
              <a:buChar char="•"/>
            </a:pPr>
            <a:r>
              <a:rPr lang="en-US" altLang="en-US" sz="2800">
                <a:solidFill>
                  <a:srgbClr val="000000"/>
                </a:solidFill>
              </a:rPr>
              <a:t> Eg, Typical Anatomical volume: 256 x 256 x 128 x 1</a:t>
            </a:r>
          </a:p>
        </p:txBody>
      </p:sp>
      <p:sp>
        <p:nvSpPr>
          <p:cNvPr id="112646" name="Text Box 6"/>
          <p:cNvSpPr txBox="1">
            <a:spLocks noChangeArrowheads="1"/>
          </p:cNvSpPr>
          <p:nvPr/>
        </p:nvSpPr>
        <p:spPr bwMode="auto">
          <a:xfrm>
            <a:off x="466725" y="4191000"/>
            <a:ext cx="7273925" cy="2249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800">
                <a:solidFill>
                  <a:srgbClr val="000000"/>
                </a:solidFill>
              </a:rPr>
              <a:t> “Volume-encoded” Surface Files</a:t>
            </a:r>
          </a:p>
          <a:p>
            <a:pPr eaLnBrk="1" hangingPunct="1">
              <a:buClrTx/>
              <a:buFontTx/>
              <a:buNone/>
            </a:pPr>
            <a:endParaRPr lang="en-US" altLang="en-US" sz="2800">
              <a:solidFill>
                <a:srgbClr val="000000"/>
              </a:solidFill>
            </a:endParaRPr>
          </a:p>
          <a:p>
            <a:pPr eaLnBrk="1" hangingPunct="1">
              <a:buClrTx/>
              <a:buFontTx/>
              <a:buNone/>
            </a:pPr>
            <a:endParaRPr lang="en-US" altLang="en-US" sz="2800">
              <a:solidFill>
                <a:srgbClr val="000000"/>
              </a:solidFill>
            </a:endParaRPr>
          </a:p>
          <a:p>
            <a:pPr eaLnBrk="1" hangingPunct="1">
              <a:buClrTx/>
              <a:buFont typeface="Times New Roman" panose="02020603050405020304" pitchFamily="18" charset="0"/>
              <a:buChar char="•"/>
            </a:pPr>
            <a:r>
              <a:rPr lang="en-US" altLang="en-US" sz="2800">
                <a:solidFill>
                  <a:srgbClr val="000000"/>
                </a:solidFill>
              </a:rPr>
              <a:t> nvertices, 1, 1, frames (eg, 163214 x 1 x 1 x 40)</a:t>
            </a:r>
          </a:p>
          <a:p>
            <a:pPr eaLnBrk="1" hangingPunct="1">
              <a:buClrTx/>
              <a:buFont typeface="Times New Roman" panose="02020603050405020304" pitchFamily="18" charset="0"/>
              <a:buChar char="•"/>
            </a:pPr>
            <a:r>
              <a:rPr lang="en-US" altLang="en-US" sz="2800">
                <a:solidFill>
                  <a:srgbClr val="000000"/>
                </a:solidFill>
              </a:rPr>
              <a:t> No geometry information </a:t>
            </a:r>
          </a:p>
        </p:txBody>
      </p:sp>
      <p:sp>
        <p:nvSpPr>
          <p:cNvPr id="112647" name="AutoShape 7"/>
          <p:cNvSpPr>
            <a:spLocks noChangeArrowheads="1"/>
          </p:cNvSpPr>
          <p:nvPr/>
        </p:nvSpPr>
        <p:spPr bwMode="auto">
          <a:xfrm>
            <a:off x="381000" y="4800600"/>
            <a:ext cx="8153400" cy="533400"/>
          </a:xfrm>
          <a:prstGeom prst="cube">
            <a:avLst>
              <a:gd name="adj" fmla="val 25000"/>
            </a:avLst>
          </a:prstGeom>
          <a:solidFill>
            <a:srgbClr val="CC3399"/>
          </a:solidFill>
          <a:ln w="9360">
            <a:solidFill>
              <a:srgbClr val="000000"/>
            </a:solidFill>
            <a:miter lim="800000"/>
            <a:headEnd/>
            <a:tailEnd/>
          </a:ln>
        </p:spPr>
        <p:txBody>
          <a:bodyPr wrap="none"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a:solidFill>
                  <a:srgbClr val="000000"/>
                </a:solidFill>
              </a:rPr>
              <a:t>lh.thickness.sm10.mgz</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5B3425E-37DE-4A23-975A-503E35D650DF}" type="slidenum">
              <a:rPr lang="en-US" altLang="en-US" sz="1400">
                <a:solidFill>
                  <a:srgbClr val="FFFF66"/>
                </a:solidFill>
              </a:rPr>
              <a:pPr algn="r" eaLnBrk="1" hangingPunct="1">
                <a:buClrTx/>
                <a:buFontTx/>
                <a:buNone/>
              </a:pPr>
              <a:t>58</a:t>
            </a:fld>
            <a:endParaRPr lang="en-US" altLang="en-US" sz="1400">
              <a:solidFill>
                <a:srgbClr val="FFFF66"/>
              </a:solidFill>
            </a:endParaRPr>
          </a:p>
        </p:txBody>
      </p:sp>
      <p:sp>
        <p:nvSpPr>
          <p:cNvPr id="114690" name="Text Box 2"/>
          <p:cNvSpPr txBox="1">
            <a:spLocks noChangeArrowheads="1"/>
          </p:cNvSpPr>
          <p:nvPr/>
        </p:nvSpPr>
        <p:spPr bwMode="auto">
          <a:xfrm>
            <a:off x="381000" y="152400"/>
            <a:ext cx="7696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Other File Formats</a:t>
            </a:r>
          </a:p>
        </p:txBody>
      </p:sp>
      <p:sp>
        <p:nvSpPr>
          <p:cNvPr id="114691" name="Text Box 3"/>
          <p:cNvSpPr txBox="1">
            <a:spLocks noChangeArrowheads="1"/>
          </p:cNvSpPr>
          <p:nvPr/>
        </p:nvSpPr>
        <p:spPr bwMode="auto">
          <a:xfrm>
            <a:off x="1676400" y="1295400"/>
            <a:ext cx="6824663" cy="397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marL="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
                <a:schemeClr val="tx1"/>
              </a:buClr>
              <a:buFont typeface="Times New Roman" panose="02020603050405020304" pitchFamily="18" charset="0"/>
              <a:buChar char="•"/>
            </a:pPr>
            <a:r>
              <a:rPr lang="en-US" altLang="en-US" sz="2800">
                <a:solidFill>
                  <a:srgbClr val="000000"/>
                </a:solidFill>
              </a:rPr>
              <a:t> </a:t>
            </a:r>
            <a:r>
              <a:rPr lang="en-US" altLang="en-US" sz="2800" u="sng">
                <a:solidFill>
                  <a:srgbClr val="000000"/>
                </a:solidFill>
              </a:rPr>
              <a:t>Surface</a:t>
            </a:r>
            <a:r>
              <a:rPr lang="en-US" altLang="en-US" sz="2800">
                <a:solidFill>
                  <a:srgbClr val="000000"/>
                </a:solidFill>
              </a:rPr>
              <a:t>: Vertices, XYZ, neighbors (lh.white)</a:t>
            </a:r>
          </a:p>
          <a:p>
            <a:pPr eaLnBrk="1" hangingPunct="1">
              <a:buClr>
                <a:schemeClr val="tx1"/>
              </a:buClr>
              <a:buFont typeface="Times New Roman" panose="02020603050405020304" pitchFamily="18" charset="0"/>
              <a:buChar char="•"/>
            </a:pPr>
            <a:r>
              <a:rPr lang="en-US" altLang="en-US" sz="2800">
                <a:solidFill>
                  <a:srgbClr val="000000"/>
                </a:solidFill>
              </a:rPr>
              <a:t> </a:t>
            </a:r>
            <a:r>
              <a:rPr lang="en-US" altLang="en-US" sz="2800" u="sng">
                <a:solidFill>
                  <a:srgbClr val="000000"/>
                </a:solidFill>
              </a:rPr>
              <a:t>Curv</a:t>
            </a:r>
            <a:r>
              <a:rPr lang="en-US" altLang="en-US" sz="2800">
                <a:solidFill>
                  <a:srgbClr val="000000"/>
                </a:solidFill>
              </a:rPr>
              <a:t>: lh.curv, lh.sulc, lh.thickness</a:t>
            </a:r>
          </a:p>
          <a:p>
            <a:pPr eaLnBrk="1" hangingPunct="1">
              <a:buClr>
                <a:schemeClr val="tx1"/>
              </a:buClr>
              <a:buFont typeface="Times New Roman" panose="02020603050405020304" pitchFamily="18" charset="0"/>
              <a:buChar char="•"/>
            </a:pPr>
            <a:r>
              <a:rPr lang="en-US" altLang="en-US" sz="2800">
                <a:solidFill>
                  <a:srgbClr val="000000"/>
                </a:solidFill>
              </a:rPr>
              <a:t> </a:t>
            </a:r>
            <a:r>
              <a:rPr lang="en-US" altLang="en-US" sz="2800" u="sng">
                <a:solidFill>
                  <a:srgbClr val="000000"/>
                </a:solidFill>
              </a:rPr>
              <a:t>Annotation</a:t>
            </a:r>
            <a:r>
              <a:rPr lang="en-US" altLang="en-US" sz="2800">
                <a:solidFill>
                  <a:srgbClr val="000000"/>
                </a:solidFill>
              </a:rPr>
              <a:t>: lh.aparc.annot</a:t>
            </a:r>
          </a:p>
          <a:p>
            <a:pPr eaLnBrk="1" hangingPunct="1">
              <a:buClr>
                <a:schemeClr val="tx1"/>
              </a:buClr>
              <a:buFont typeface="Times New Roman" panose="02020603050405020304" pitchFamily="18" charset="0"/>
              <a:buChar char="•"/>
            </a:pPr>
            <a:r>
              <a:rPr lang="en-US" altLang="en-US" sz="2800">
                <a:solidFill>
                  <a:srgbClr val="000000"/>
                </a:solidFill>
              </a:rPr>
              <a:t> </a:t>
            </a:r>
            <a:r>
              <a:rPr lang="en-US" altLang="en-US" sz="2800" u="sng">
                <a:solidFill>
                  <a:srgbClr val="000000"/>
                </a:solidFill>
              </a:rPr>
              <a:t>Label</a:t>
            </a:r>
            <a:r>
              <a:rPr lang="en-US" altLang="en-US" sz="2800">
                <a:solidFill>
                  <a:srgbClr val="000000"/>
                </a:solidFill>
              </a:rPr>
              <a:t>: lh.pericalcarine.label</a:t>
            </a:r>
          </a:p>
          <a:p>
            <a:pPr eaLnBrk="1" hangingPunct="1">
              <a:buClr>
                <a:schemeClr val="tx1"/>
              </a:buClr>
              <a:buFont typeface="Times New Roman" panose="02020603050405020304" pitchFamily="18" charset="0"/>
              <a:buChar char="•"/>
            </a:pPr>
            <a:r>
              <a:rPr lang="en-US" altLang="en-US" sz="2800">
                <a:solidFill>
                  <a:srgbClr val="000000"/>
                </a:solidFill>
              </a:rPr>
              <a:t> Unique to FreeSurfer </a:t>
            </a:r>
          </a:p>
          <a:p>
            <a:pPr eaLnBrk="1" hangingPunct="1">
              <a:buClr>
                <a:schemeClr val="tx1"/>
              </a:buClr>
              <a:buFont typeface="Times New Roman" panose="02020603050405020304" pitchFamily="18" charset="0"/>
              <a:buChar char="•"/>
            </a:pPr>
            <a:r>
              <a:rPr lang="en-US" altLang="en-US" sz="2800">
                <a:solidFill>
                  <a:srgbClr val="000000"/>
                </a:solidFill>
              </a:rPr>
              <a:t> FreeSurfer can read/write:</a:t>
            </a:r>
          </a:p>
          <a:p>
            <a:pPr lvl="1" indent="0" eaLnBrk="1" hangingPunct="1">
              <a:buClr>
                <a:schemeClr val="tx1"/>
              </a:buClr>
              <a:buFont typeface="Times New Roman" panose="02020603050405020304" pitchFamily="18" charset="0"/>
              <a:buChar char="•"/>
            </a:pPr>
            <a:r>
              <a:rPr lang="en-US" altLang="en-US" sz="2800">
                <a:solidFill>
                  <a:srgbClr val="000000"/>
                </a:solidFill>
              </a:rPr>
              <a:t> NIFTI,  Analyze, MINC</a:t>
            </a:r>
          </a:p>
          <a:p>
            <a:pPr eaLnBrk="1" hangingPunct="1">
              <a:buClr>
                <a:schemeClr val="tx1"/>
              </a:buClr>
              <a:buFont typeface="Times New Roman" panose="02020603050405020304" pitchFamily="18" charset="0"/>
              <a:buChar char="•"/>
            </a:pPr>
            <a:r>
              <a:rPr lang="en-US" altLang="en-US" sz="2800">
                <a:solidFill>
                  <a:srgbClr val="000000"/>
                </a:solidFill>
              </a:rPr>
              <a:t> FreeSurfer can read:</a:t>
            </a:r>
          </a:p>
          <a:p>
            <a:pPr lvl="1" indent="0" eaLnBrk="1" hangingPunct="1">
              <a:buClr>
                <a:schemeClr val="tx1"/>
              </a:buClr>
              <a:buFont typeface="Times New Roman" panose="02020603050405020304" pitchFamily="18" charset="0"/>
              <a:buChar char="•"/>
            </a:pPr>
            <a:r>
              <a:rPr lang="en-US" altLang="en-US" sz="2800">
                <a:solidFill>
                  <a:srgbClr val="000000"/>
                </a:solidFill>
              </a:rPr>
              <a:t> DICOM, Siemens IMA, AFNI</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F86C521A-351E-44F8-9A76-8C1AF7B9D061}" type="slidenum">
              <a:rPr lang="en-US" altLang="en-US" sz="1400">
                <a:solidFill>
                  <a:srgbClr val="FFFF66"/>
                </a:solidFill>
              </a:rPr>
              <a:pPr algn="r" eaLnBrk="1" hangingPunct="1">
                <a:buClrTx/>
                <a:buFontTx/>
                <a:buNone/>
              </a:pPr>
              <a:t>59</a:t>
            </a:fld>
            <a:endParaRPr lang="en-US" altLang="en-US" sz="1400">
              <a:solidFill>
                <a:srgbClr val="FFFF66"/>
              </a:solidFill>
            </a:endParaRPr>
          </a:p>
        </p:txBody>
      </p:sp>
      <p:sp>
        <p:nvSpPr>
          <p:cNvPr id="116738" name="Text Box 2"/>
          <p:cNvSpPr txBox="1">
            <a:spLocks noChangeArrowheads="1"/>
          </p:cNvSpPr>
          <p:nvPr/>
        </p:nvSpPr>
        <p:spPr bwMode="auto">
          <a:xfrm>
            <a:off x="952500" y="0"/>
            <a:ext cx="7239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Fully Automated Reconstruction</a:t>
            </a:r>
          </a:p>
        </p:txBody>
      </p:sp>
      <p:sp>
        <p:nvSpPr>
          <p:cNvPr id="116739" name="Text Box 3"/>
          <p:cNvSpPr txBox="1">
            <a:spLocks noChangeArrowheads="1"/>
          </p:cNvSpPr>
          <p:nvPr/>
        </p:nvSpPr>
        <p:spPr bwMode="auto">
          <a:xfrm>
            <a:off x="533400" y="4343400"/>
            <a:ext cx="61722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700"/>
              </a:spcBef>
              <a:buClrTx/>
              <a:buFontTx/>
              <a:buNone/>
            </a:pPr>
            <a:r>
              <a:rPr lang="en-US" altLang="en-US" sz="2800">
                <a:solidFill>
                  <a:srgbClr val="000000"/>
                </a:solidFill>
              </a:rPr>
              <a:t>Come back in 20 hours …</a:t>
            </a:r>
          </a:p>
          <a:p>
            <a:pPr eaLnBrk="1" hangingPunct="1">
              <a:spcBef>
                <a:spcPts val="700"/>
              </a:spcBef>
              <a:buClrTx/>
              <a:buFontTx/>
              <a:buNone/>
            </a:pPr>
            <a:r>
              <a:rPr lang="en-US" altLang="en-US" sz="2800">
                <a:solidFill>
                  <a:srgbClr val="000000"/>
                </a:solidFill>
              </a:rPr>
              <a:t>Check your results – do the white and pial surfaces follow the boundaries?</a:t>
            </a:r>
          </a:p>
          <a:p>
            <a:pPr eaLnBrk="1" hangingPunct="1">
              <a:spcBef>
                <a:spcPts val="700"/>
              </a:spcBef>
              <a:buClrTx/>
              <a:buFontTx/>
              <a:buNone/>
            </a:pPr>
            <a:r>
              <a:rPr lang="en-US" altLang="en-US" sz="2800">
                <a:solidFill>
                  <a:srgbClr val="000000"/>
                </a:solidFill>
              </a:rPr>
              <a:t>-- Can be broken up</a:t>
            </a:r>
          </a:p>
        </p:txBody>
      </p:sp>
      <p:sp>
        <p:nvSpPr>
          <p:cNvPr id="116740" name="Rectangle 4"/>
          <p:cNvSpPr>
            <a:spLocks noChangeArrowheads="1"/>
          </p:cNvSpPr>
          <p:nvPr/>
        </p:nvSpPr>
        <p:spPr bwMode="auto">
          <a:xfrm>
            <a:off x="26988" y="1409700"/>
            <a:ext cx="7781925" cy="2803525"/>
          </a:xfrm>
          <a:prstGeom prst="rect">
            <a:avLst/>
          </a:prstGeom>
          <a:noFill/>
          <a:ln w="936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spAutoFit/>
          </a:bodyPr>
          <a:lstStyle>
            <a:lvl1pPr marL="457200" indent="-457200"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Times New Roman" panose="02020603050405020304" pitchFamily="18" charset="0"/>
              <a:buAutoNum type="arabicPeriod"/>
            </a:pPr>
            <a:r>
              <a:rPr lang="en-US" altLang="en-US" sz="3200">
                <a:solidFill>
                  <a:srgbClr val="000000"/>
                </a:solidFill>
              </a:rPr>
              <a:t>Launch reconstruction:</a:t>
            </a:r>
          </a:p>
          <a:p>
            <a:pPr eaLnBrk="1" hangingPunct="1">
              <a:buClrTx/>
              <a:buFontTx/>
              <a:buNone/>
            </a:pPr>
            <a:endParaRPr lang="en-US" altLang="en-US" sz="3200">
              <a:solidFill>
                <a:srgbClr val="000000"/>
              </a:solidFill>
            </a:endParaRPr>
          </a:p>
          <a:p>
            <a:pPr eaLnBrk="1" hangingPunct="1">
              <a:buClrTx/>
              <a:buFontTx/>
              <a:buNone/>
            </a:pPr>
            <a:r>
              <a:rPr lang="en-US" altLang="en-US" sz="3200">
                <a:solidFill>
                  <a:srgbClr val="000000"/>
                </a:solidFill>
              </a:rPr>
              <a:t>      recon-all  –i  file.dcm   –subject  bert   –all</a:t>
            </a:r>
          </a:p>
          <a:p>
            <a:pPr eaLnBrk="1" hangingPunct="1">
              <a:buClrTx/>
              <a:buFontTx/>
              <a:buNone/>
            </a:pPr>
            <a:endParaRPr lang="en-US" altLang="en-US" sz="3200">
              <a:solidFill>
                <a:srgbClr val="000000"/>
              </a:solidFill>
            </a:endParaRPr>
          </a:p>
          <a:p>
            <a:pPr eaLnBrk="1" hangingPunct="1">
              <a:buClrTx/>
              <a:buFontTx/>
              <a:buNone/>
            </a:pPr>
            <a:r>
              <a:rPr lang="en-US" altLang="en-US">
                <a:solidFill>
                  <a:srgbClr val="000000"/>
                </a:solidFill>
              </a:rPr>
              <a:t>Where file.dcm is one file from the correct (T1-weighted)</a:t>
            </a:r>
          </a:p>
          <a:p>
            <a:pPr eaLnBrk="1" hangingPunct="1">
              <a:buClrTx/>
              <a:buFontTx/>
              <a:buNone/>
            </a:pPr>
            <a:r>
              <a:rPr lang="en-US" altLang="en-US">
                <a:solidFill>
                  <a:srgbClr val="000000"/>
                </a:solidFill>
              </a:rPr>
              <a:t>MR series.</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3"/>
          <p:cNvSpPr txBox="1">
            <a:spLocks noChangeArrowheads="1"/>
          </p:cNvSpPr>
          <p:nvPr/>
        </p:nvSpPr>
        <p:spPr bwMode="auto">
          <a:xfrm>
            <a:off x="457200" y="-152400"/>
            <a:ext cx="8610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r>
              <a:rPr lang="en-US" sz="3200" dirty="0">
                <a:solidFill>
                  <a:schemeClr val="tx1"/>
                </a:solidFill>
              </a:rPr>
              <a:t>Finding </a:t>
            </a:r>
            <a:r>
              <a:rPr lang="en-US" sz="3200" dirty="0" err="1">
                <a:solidFill>
                  <a:schemeClr val="tx1"/>
                </a:solidFill>
              </a:rPr>
              <a:t>file.dcm</a:t>
            </a:r>
            <a:r>
              <a:rPr lang="en-US" sz="3200" dirty="0">
                <a:solidFill>
                  <a:schemeClr val="tx1"/>
                </a:solidFill>
              </a:rPr>
              <a:t> is sometimes the hardest part …</a:t>
            </a:r>
          </a:p>
        </p:txBody>
      </p:sp>
      <p:sp>
        <p:nvSpPr>
          <p:cNvPr id="3" name="Rectangle 2">
            <a:extLst>
              <a:ext uri="{FF2B5EF4-FFF2-40B4-BE49-F238E27FC236}">
                <a16:creationId xmlns:a16="http://schemas.microsoft.com/office/drawing/2014/main" id="{7F7CDD73-B06C-4C25-B319-ECD8B695CD78}"/>
              </a:ext>
            </a:extLst>
          </p:cNvPr>
          <p:cNvSpPr/>
          <p:nvPr/>
        </p:nvSpPr>
        <p:spPr>
          <a:xfrm>
            <a:off x="220638" y="1239491"/>
            <a:ext cx="5113362" cy="5155257"/>
          </a:xfrm>
          <a:prstGeom prst="rect">
            <a:avLst/>
          </a:prstGeom>
        </p:spPr>
        <p:txBody>
          <a:bodyPr wrap="square">
            <a:spAutoFit/>
          </a:bodyPr>
          <a:lstStyle/>
          <a:p>
            <a:r>
              <a:rPr lang="en-US" sz="2000" dirty="0">
                <a:solidFill>
                  <a:schemeClr val="tx1"/>
                </a:solidFill>
              </a:rPr>
              <a:t>DICOM files as they might look when they come off the scanner (thousands of them):</a:t>
            </a:r>
          </a:p>
          <a:p>
            <a:endParaRPr lang="en-US" sz="1600" dirty="0">
              <a:solidFill>
                <a:schemeClr val="tx1"/>
              </a:solidFill>
            </a:endParaRPr>
          </a:p>
          <a:p>
            <a:r>
              <a:rPr lang="en-US" sz="900" dirty="0">
                <a:solidFill>
                  <a:schemeClr val="tx1"/>
                </a:solidFill>
              </a:rPr>
              <a:t>MR.1.3.12.2.1107.5.2.43.67026.201711091646082874533087   MR.1.3.12.2.1107.5.2.43.67026.2017110917191282573911820</a:t>
            </a:r>
          </a:p>
          <a:p>
            <a:r>
              <a:rPr lang="en-US" sz="900" dirty="0">
                <a:solidFill>
                  <a:schemeClr val="tx1"/>
                </a:solidFill>
              </a:rPr>
              <a:t>MR.1.3.12.2.1107.5.2.43.67026.2017110916460829881533294  MR.1.3.12.2.1107.5.2.43.67026.201711091719169256012022</a:t>
            </a:r>
          </a:p>
          <a:p>
            <a:r>
              <a:rPr lang="en-US" sz="900" dirty="0">
                <a:solidFill>
                  <a:schemeClr val="tx1"/>
                </a:solidFill>
              </a:rPr>
              <a:t>MR.1.3.12.2.1107.5.2.43.67026.2017110916460830223533295  MR.1.3.12.2.1107.5.2.43.67026.2017110917191928591512224</a:t>
            </a:r>
          </a:p>
          <a:p>
            <a:r>
              <a:rPr lang="en-US" sz="900" dirty="0">
                <a:solidFill>
                  <a:schemeClr val="tx1"/>
                </a:solidFill>
              </a:rPr>
              <a:t>MR.1.3.12.2.1107.5.2.43.67026.2017110916460830251133297  MR.1.3.12.2.1107.5.2.43.67026.2017110917192251641412426</a:t>
            </a:r>
          </a:p>
          <a:p>
            <a:r>
              <a:rPr lang="en-US" sz="900" dirty="0">
                <a:solidFill>
                  <a:schemeClr val="tx1"/>
                </a:solidFill>
              </a:rPr>
              <a:t>MR.1.3.12.2.1107.5.2.43.67026.2017110916460830839833301  MR.1.3.12.2.1107.5.2.43.67026.2017110917192596977912636</a:t>
            </a:r>
          </a:p>
          <a:p>
            <a:r>
              <a:rPr lang="en-US" sz="900" dirty="0">
                <a:solidFill>
                  <a:schemeClr val="tx1"/>
                </a:solidFill>
              </a:rPr>
              <a:t>MR.1.3.12.2.1107.5.2.43.67026.201711091646083115933088   MR.1.3.12.2.1107.5.2.43.67026.201711091719291307712830</a:t>
            </a:r>
          </a:p>
          <a:p>
            <a:r>
              <a:rPr lang="en-US" sz="900" dirty="0">
                <a:solidFill>
                  <a:schemeClr val="tx1"/>
                </a:solidFill>
              </a:rPr>
              <a:t>MR.1.3.12.2.1107.5.2.43.67026.2017110916460831838233312  MR.1.3.12.2.1107.5.2.43.67026.2017110917193220348113032</a:t>
            </a:r>
          </a:p>
          <a:p>
            <a:r>
              <a:rPr lang="en-US" sz="900" dirty="0">
                <a:solidFill>
                  <a:schemeClr val="tx1"/>
                </a:solidFill>
              </a:rPr>
              <a:t>MR.1.3.12.2.1107.5.2.43.67026.2017110916460831854033313  MR.1.3.12.2.1107.5.2.43.67026.2017110917193543755013234</a:t>
            </a:r>
          </a:p>
          <a:p>
            <a:r>
              <a:rPr lang="en-US" sz="900" dirty="0">
                <a:solidFill>
                  <a:schemeClr val="tx1"/>
                </a:solidFill>
              </a:rPr>
              <a:t>MR.1.3.12.2.1107.5.2.43.67026.2017110916460831890833314  MR.1.3.12.2.1107.5.2.43.67026.2017110917193866363913436</a:t>
            </a:r>
          </a:p>
          <a:p>
            <a:r>
              <a:rPr lang="en-US" sz="900" dirty="0">
                <a:solidFill>
                  <a:schemeClr val="tx1"/>
                </a:solidFill>
              </a:rPr>
              <a:t>MR.1.3.12.2.1107.5.2.43.67026.2017110916460831999633315  MR.1.3.12.2.1107.5.2.43.67026.2017110917194188432513634</a:t>
            </a:r>
          </a:p>
          <a:p>
            <a:r>
              <a:rPr lang="en-US" sz="900" dirty="0">
                <a:solidFill>
                  <a:schemeClr val="tx1"/>
                </a:solidFill>
              </a:rPr>
              <a:t>MR.1.3.12.2.1107.5.2.43.67026.2017110916460832005833316  MR.1.3.12.2.1107.5.2.43.67026.2017110917194189797813639</a:t>
            </a:r>
          </a:p>
          <a:p>
            <a:r>
              <a:rPr lang="en-US" sz="900" dirty="0">
                <a:solidFill>
                  <a:schemeClr val="tx1"/>
                </a:solidFill>
              </a:rPr>
              <a:t>MR.1.3.12.2.1107.5.2.43.67026.2017110916020777318078761</a:t>
            </a:r>
          </a:p>
          <a:p>
            <a:endParaRPr lang="en-US" sz="1800" dirty="0">
              <a:solidFill>
                <a:schemeClr val="tx1"/>
              </a:solidFill>
            </a:endParaRPr>
          </a:p>
          <a:p>
            <a:r>
              <a:rPr lang="en-US" dirty="0">
                <a:solidFill>
                  <a:schemeClr val="tx1"/>
                </a:solidFill>
              </a:rPr>
              <a:t>You only need one, but which one is the anatomical?</a:t>
            </a:r>
          </a:p>
        </p:txBody>
      </p:sp>
      <p:sp>
        <p:nvSpPr>
          <p:cNvPr id="18" name="Rectangle 4">
            <a:extLst>
              <a:ext uri="{FF2B5EF4-FFF2-40B4-BE49-F238E27FC236}">
                <a16:creationId xmlns:a16="http://schemas.microsoft.com/office/drawing/2014/main" id="{FFDB96EF-3DF2-41F8-B146-9AA55CA9E017}"/>
              </a:ext>
            </a:extLst>
          </p:cNvPr>
          <p:cNvSpPr>
            <a:spLocks noChangeArrowheads="1"/>
          </p:cNvSpPr>
          <p:nvPr/>
        </p:nvSpPr>
        <p:spPr bwMode="auto">
          <a:xfrm>
            <a:off x="5943600" y="1143000"/>
            <a:ext cx="2209800" cy="1562100"/>
          </a:xfrm>
          <a:prstGeom prst="rect">
            <a:avLst/>
          </a:prstGeom>
          <a:noFill/>
          <a:ln w="936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recon-all   </a:t>
            </a:r>
          </a:p>
          <a:p>
            <a:pPr eaLnBrk="1" hangingPunct="1">
              <a:buClrTx/>
              <a:buFontTx/>
              <a:buNone/>
            </a:pPr>
            <a:r>
              <a:rPr lang="en-US" altLang="en-US">
                <a:solidFill>
                  <a:srgbClr val="000000"/>
                </a:solidFill>
              </a:rPr>
              <a:t>  –i  file.dcm   </a:t>
            </a:r>
          </a:p>
          <a:p>
            <a:pPr eaLnBrk="1" hangingPunct="1">
              <a:buClrTx/>
              <a:buFontTx/>
              <a:buNone/>
            </a:pPr>
            <a:r>
              <a:rPr lang="en-US" altLang="en-US">
                <a:solidFill>
                  <a:srgbClr val="000000"/>
                </a:solidFill>
              </a:rPr>
              <a:t>  –subject  bert   </a:t>
            </a:r>
          </a:p>
          <a:p>
            <a:pPr eaLnBrk="1" hangingPunct="1">
              <a:buClrTx/>
              <a:buFontTx/>
              <a:buNone/>
            </a:pPr>
            <a:r>
              <a:rPr lang="en-US" altLang="en-US">
                <a:solidFill>
                  <a:srgbClr val="000000"/>
                </a:solidFill>
              </a:rPr>
              <a:t>  –all</a:t>
            </a:r>
          </a:p>
        </p:txBody>
      </p:sp>
      <p:sp>
        <p:nvSpPr>
          <p:cNvPr id="19" name="Rectangle 23">
            <a:extLst>
              <a:ext uri="{FF2B5EF4-FFF2-40B4-BE49-F238E27FC236}">
                <a16:creationId xmlns:a16="http://schemas.microsoft.com/office/drawing/2014/main" id="{02870608-5AF2-4CEC-A546-6BF89EEDA406}"/>
              </a:ext>
            </a:extLst>
          </p:cNvPr>
          <p:cNvSpPr>
            <a:spLocks noChangeArrowheads="1"/>
          </p:cNvSpPr>
          <p:nvPr/>
        </p:nvSpPr>
        <p:spPr bwMode="auto">
          <a:xfrm>
            <a:off x="5867400" y="1524000"/>
            <a:ext cx="2667000" cy="4572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
        <p:nvSpPr>
          <p:cNvPr id="2" name="Text Box 2">
            <a:extLst>
              <a:ext uri="{FF2B5EF4-FFF2-40B4-BE49-F238E27FC236}">
                <a16:creationId xmlns:a16="http://schemas.microsoft.com/office/drawing/2014/main" id="{57A352F9-1C62-4583-057E-113F791E6162}"/>
              </a:ext>
            </a:extLst>
          </p:cNvPr>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FDE4D8B-4171-42D2-A734-372E611F0DE3}" type="slidenum">
              <a:rPr lang="en-US" altLang="en-US" sz="1400">
                <a:solidFill>
                  <a:schemeClr val="tx1"/>
                </a:solidFill>
              </a:rPr>
              <a:pPr algn="r" eaLnBrk="1" hangingPunct="1">
                <a:buClrTx/>
                <a:buFontTx/>
                <a:buNone/>
              </a:pPr>
              <a:t>6</a:t>
            </a:fld>
            <a:endParaRPr lang="en-US" altLang="en-US" sz="1400" dirty="0">
              <a:solidFill>
                <a:schemeClr val="tx1"/>
              </a:solidFill>
            </a:endParaRPr>
          </a:p>
        </p:txBody>
      </p:sp>
    </p:spTree>
    <p:extLst>
      <p:ext uri="{BB962C8B-B14F-4D97-AF65-F5344CB8AC3E}">
        <p14:creationId xmlns:p14="http://schemas.microsoft.com/office/powerpoint/2010/main" val="2689806327"/>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98D2F785-07A1-4AEC-9C95-9C37BD334BBA}" type="slidenum">
              <a:rPr lang="en-US" altLang="en-US" sz="1400">
                <a:solidFill>
                  <a:srgbClr val="FFFF66"/>
                </a:solidFill>
              </a:rPr>
              <a:pPr algn="r" eaLnBrk="1" hangingPunct="1">
                <a:buClrTx/>
                <a:buFontTx/>
                <a:buNone/>
              </a:pPr>
              <a:t>60</a:t>
            </a:fld>
            <a:endParaRPr lang="en-US" altLang="en-US" sz="1400">
              <a:solidFill>
                <a:srgbClr val="FFFF66"/>
              </a:solidFill>
            </a:endParaRPr>
          </a:p>
        </p:txBody>
      </p:sp>
      <p:sp>
        <p:nvSpPr>
          <p:cNvPr id="118786" name="Text Box 2"/>
          <p:cNvSpPr txBox="1">
            <a:spLocks noChangeArrowheads="1"/>
          </p:cNvSpPr>
          <p:nvPr/>
        </p:nvSpPr>
        <p:spPr bwMode="auto">
          <a:xfrm>
            <a:off x="1600200" y="0"/>
            <a:ext cx="7010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3200">
                <a:solidFill>
                  <a:srgbClr val="000000"/>
                </a:solidFill>
              </a:rPr>
              <a:t>SUBJECTS_DIR Environment Variable</a:t>
            </a:r>
          </a:p>
        </p:txBody>
      </p:sp>
      <p:sp>
        <p:nvSpPr>
          <p:cNvPr id="118787" name="Text Box 3"/>
          <p:cNvSpPr txBox="1">
            <a:spLocks noChangeArrowheads="1"/>
          </p:cNvSpPr>
          <p:nvPr/>
        </p:nvSpPr>
        <p:spPr bwMode="auto">
          <a:xfrm>
            <a:off x="711200" y="3400425"/>
            <a:ext cx="1287463" cy="1084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80000"/>
              </a:lnSpc>
              <a:spcBef>
                <a:spcPts val="900"/>
              </a:spcBef>
              <a:buClrTx/>
              <a:buFontTx/>
              <a:buNone/>
            </a:pPr>
            <a:r>
              <a:rPr lang="en-US" altLang="en-US" sz="3600">
                <a:solidFill>
                  <a:schemeClr val="tx1"/>
                </a:solidFill>
              </a:rPr>
              <a:t>bert</a:t>
            </a:r>
          </a:p>
          <a:p>
            <a:pPr algn="ctr" eaLnBrk="1" hangingPunct="1">
              <a:lnSpc>
                <a:spcPct val="80000"/>
              </a:lnSpc>
              <a:spcBef>
                <a:spcPts val="900"/>
              </a:spcBef>
              <a:buClrTx/>
              <a:buFontTx/>
              <a:buNone/>
            </a:pPr>
            <a:endParaRPr lang="en-US" altLang="en-US" sz="3600">
              <a:solidFill>
                <a:srgbClr val="FFFF66"/>
              </a:solidFill>
            </a:endParaRPr>
          </a:p>
        </p:txBody>
      </p:sp>
      <p:sp>
        <p:nvSpPr>
          <p:cNvPr id="118788" name="Rectangle 4"/>
          <p:cNvSpPr>
            <a:spLocks noChangeArrowheads="1"/>
          </p:cNvSpPr>
          <p:nvPr/>
        </p:nvSpPr>
        <p:spPr bwMode="auto">
          <a:xfrm>
            <a:off x="2674938" y="1495425"/>
            <a:ext cx="4132262"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$SUBJECTS_DIR</a:t>
            </a:r>
          </a:p>
        </p:txBody>
      </p:sp>
      <p:sp>
        <p:nvSpPr>
          <p:cNvPr id="118789" name="Rectangle 5"/>
          <p:cNvSpPr>
            <a:spLocks noChangeArrowheads="1"/>
          </p:cNvSpPr>
          <p:nvPr/>
        </p:nvSpPr>
        <p:spPr bwMode="auto">
          <a:xfrm>
            <a:off x="1592263" y="3324225"/>
            <a:ext cx="203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80000"/>
              </a:lnSpc>
              <a:spcBef>
                <a:spcPts val="900"/>
              </a:spcBef>
              <a:buClrTx/>
              <a:buFontTx/>
              <a:buNone/>
            </a:pPr>
            <a:r>
              <a:rPr lang="en-US" altLang="en-US" sz="3600">
                <a:solidFill>
                  <a:srgbClr val="000000"/>
                </a:solidFill>
              </a:rPr>
              <a:t>fred</a:t>
            </a:r>
          </a:p>
          <a:p>
            <a:pPr algn="ctr" eaLnBrk="1" hangingPunct="1">
              <a:lnSpc>
                <a:spcPct val="80000"/>
              </a:lnSpc>
              <a:spcBef>
                <a:spcPts val="900"/>
              </a:spcBef>
              <a:buClrTx/>
              <a:buFontTx/>
              <a:buNone/>
            </a:pPr>
            <a:endParaRPr lang="en-US" altLang="en-US" sz="3600">
              <a:solidFill>
                <a:srgbClr val="FFFF66"/>
              </a:solidFill>
            </a:endParaRPr>
          </a:p>
        </p:txBody>
      </p:sp>
      <p:sp>
        <p:nvSpPr>
          <p:cNvPr id="118790" name="Rectangle 6"/>
          <p:cNvSpPr>
            <a:spLocks noChangeArrowheads="1"/>
          </p:cNvSpPr>
          <p:nvPr/>
        </p:nvSpPr>
        <p:spPr bwMode="auto">
          <a:xfrm>
            <a:off x="3217863" y="3324225"/>
            <a:ext cx="203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80000"/>
              </a:lnSpc>
              <a:spcBef>
                <a:spcPts val="900"/>
              </a:spcBef>
              <a:buClrTx/>
              <a:buFontTx/>
              <a:buNone/>
            </a:pPr>
            <a:r>
              <a:rPr lang="en-US" altLang="en-US" sz="3600">
                <a:solidFill>
                  <a:srgbClr val="000000"/>
                </a:solidFill>
              </a:rPr>
              <a:t>jenny</a:t>
            </a:r>
          </a:p>
          <a:p>
            <a:pPr algn="ctr" eaLnBrk="1" hangingPunct="1">
              <a:lnSpc>
                <a:spcPct val="80000"/>
              </a:lnSpc>
              <a:spcBef>
                <a:spcPts val="900"/>
              </a:spcBef>
              <a:buClrTx/>
              <a:buFontTx/>
              <a:buNone/>
            </a:pPr>
            <a:endParaRPr lang="en-US" altLang="en-US" sz="3600">
              <a:solidFill>
                <a:srgbClr val="FFFF66"/>
              </a:solidFill>
            </a:endParaRPr>
          </a:p>
        </p:txBody>
      </p:sp>
      <p:sp>
        <p:nvSpPr>
          <p:cNvPr id="118791" name="Rectangle 7"/>
          <p:cNvSpPr>
            <a:spLocks noChangeArrowheads="1"/>
          </p:cNvSpPr>
          <p:nvPr/>
        </p:nvSpPr>
        <p:spPr bwMode="auto">
          <a:xfrm>
            <a:off x="4910138" y="3324225"/>
            <a:ext cx="3657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80000"/>
              </a:lnSpc>
              <a:spcBef>
                <a:spcPts val="900"/>
              </a:spcBef>
              <a:buClrTx/>
              <a:buFontTx/>
              <a:buNone/>
            </a:pPr>
            <a:r>
              <a:rPr lang="en-US" altLang="en-US" sz="3600">
                <a:solidFill>
                  <a:srgbClr val="000000"/>
                </a:solidFill>
              </a:rPr>
              <a:t>margaret   …</a:t>
            </a:r>
          </a:p>
          <a:p>
            <a:pPr algn="ctr" eaLnBrk="1" hangingPunct="1">
              <a:lnSpc>
                <a:spcPct val="80000"/>
              </a:lnSpc>
              <a:spcBef>
                <a:spcPts val="900"/>
              </a:spcBef>
              <a:buClrTx/>
              <a:buFontTx/>
              <a:buNone/>
            </a:pPr>
            <a:endParaRPr lang="en-US" altLang="en-US" sz="3600">
              <a:solidFill>
                <a:srgbClr val="FFFF66"/>
              </a:solidFill>
            </a:endParaRPr>
          </a:p>
        </p:txBody>
      </p:sp>
      <p:sp>
        <p:nvSpPr>
          <p:cNvPr id="118792" name="Line 8"/>
          <p:cNvSpPr>
            <a:spLocks noChangeShapeType="1"/>
          </p:cNvSpPr>
          <p:nvPr/>
        </p:nvSpPr>
        <p:spPr bwMode="auto">
          <a:xfrm flipH="1">
            <a:off x="1449388" y="2181225"/>
            <a:ext cx="2994025" cy="1143000"/>
          </a:xfrm>
          <a:prstGeom prst="line">
            <a:avLst/>
          </a:prstGeom>
          <a:noFill/>
          <a:ln w="3816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793" name="Line 9"/>
          <p:cNvSpPr>
            <a:spLocks noChangeShapeType="1"/>
          </p:cNvSpPr>
          <p:nvPr/>
        </p:nvSpPr>
        <p:spPr bwMode="auto">
          <a:xfrm flipH="1">
            <a:off x="2805113" y="2181225"/>
            <a:ext cx="1638300" cy="1066800"/>
          </a:xfrm>
          <a:prstGeom prst="line">
            <a:avLst/>
          </a:prstGeom>
          <a:noFill/>
          <a:ln w="38160">
            <a:solidFill>
              <a:schemeClr val="tx1"/>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794" name="Line 10"/>
          <p:cNvSpPr>
            <a:spLocks noChangeShapeType="1"/>
          </p:cNvSpPr>
          <p:nvPr/>
        </p:nvSpPr>
        <p:spPr bwMode="auto">
          <a:xfrm flipH="1">
            <a:off x="4227513" y="2181225"/>
            <a:ext cx="215900" cy="1143000"/>
          </a:xfrm>
          <a:prstGeom prst="line">
            <a:avLst/>
          </a:prstGeom>
          <a:noFill/>
          <a:ln w="3816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795" name="Line 11"/>
          <p:cNvSpPr>
            <a:spLocks noChangeShapeType="1"/>
          </p:cNvSpPr>
          <p:nvPr/>
        </p:nvSpPr>
        <p:spPr bwMode="auto">
          <a:xfrm>
            <a:off x="4437063" y="2181225"/>
            <a:ext cx="1895475" cy="1143000"/>
          </a:xfrm>
          <a:prstGeom prst="line">
            <a:avLst/>
          </a:prstGeom>
          <a:noFill/>
          <a:ln w="3816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grpSp>
        <p:nvGrpSpPr>
          <p:cNvPr id="118796" name="Group 12"/>
          <p:cNvGrpSpPr>
            <a:grpSpLocks/>
          </p:cNvGrpSpPr>
          <p:nvPr/>
        </p:nvGrpSpPr>
        <p:grpSpPr bwMode="auto">
          <a:xfrm>
            <a:off x="373063" y="3933825"/>
            <a:ext cx="1968500" cy="985838"/>
            <a:chOff x="235" y="2478"/>
            <a:chExt cx="1240" cy="621"/>
          </a:xfrm>
        </p:grpSpPr>
        <p:sp>
          <p:nvSpPr>
            <p:cNvPr id="118836" name="Line 13"/>
            <p:cNvSpPr>
              <a:spLocks noChangeShapeType="1"/>
            </p:cNvSpPr>
            <p:nvPr/>
          </p:nvSpPr>
          <p:spPr bwMode="auto">
            <a:xfrm>
              <a:off x="862" y="2478"/>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37" name="Line 14"/>
            <p:cNvSpPr>
              <a:spLocks noChangeShapeType="1"/>
            </p:cNvSpPr>
            <p:nvPr/>
          </p:nvSpPr>
          <p:spPr bwMode="auto">
            <a:xfrm>
              <a:off x="235" y="2790"/>
              <a:ext cx="1238" cy="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38" name="Line 15"/>
            <p:cNvSpPr>
              <a:spLocks noChangeShapeType="1"/>
            </p:cNvSpPr>
            <p:nvPr/>
          </p:nvSpPr>
          <p:spPr bwMode="auto">
            <a:xfrm>
              <a:off x="1356"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39" name="Line 16"/>
            <p:cNvSpPr>
              <a:spLocks noChangeShapeType="1"/>
            </p:cNvSpPr>
            <p:nvPr/>
          </p:nvSpPr>
          <p:spPr bwMode="auto">
            <a:xfrm>
              <a:off x="1236"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40" name="Line 17"/>
            <p:cNvSpPr>
              <a:spLocks noChangeShapeType="1"/>
            </p:cNvSpPr>
            <p:nvPr/>
          </p:nvSpPr>
          <p:spPr bwMode="auto">
            <a:xfrm>
              <a:off x="1062"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41" name="Line 18"/>
            <p:cNvSpPr>
              <a:spLocks noChangeShapeType="1"/>
            </p:cNvSpPr>
            <p:nvPr/>
          </p:nvSpPr>
          <p:spPr bwMode="auto">
            <a:xfrm>
              <a:off x="888"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42" name="Line 19"/>
            <p:cNvSpPr>
              <a:spLocks noChangeShapeType="1"/>
            </p:cNvSpPr>
            <p:nvPr/>
          </p:nvSpPr>
          <p:spPr bwMode="auto">
            <a:xfrm>
              <a:off x="769"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43" name="Line 20"/>
            <p:cNvSpPr>
              <a:spLocks noChangeShapeType="1"/>
            </p:cNvSpPr>
            <p:nvPr/>
          </p:nvSpPr>
          <p:spPr bwMode="auto">
            <a:xfrm>
              <a:off x="581"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44" name="Line 21"/>
            <p:cNvSpPr>
              <a:spLocks noChangeShapeType="1"/>
            </p:cNvSpPr>
            <p:nvPr/>
          </p:nvSpPr>
          <p:spPr bwMode="auto">
            <a:xfrm>
              <a:off x="395"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45" name="Line 22"/>
            <p:cNvSpPr>
              <a:spLocks noChangeShapeType="1"/>
            </p:cNvSpPr>
            <p:nvPr/>
          </p:nvSpPr>
          <p:spPr bwMode="auto">
            <a:xfrm>
              <a:off x="235"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46" name="Line 23"/>
            <p:cNvSpPr>
              <a:spLocks noChangeShapeType="1"/>
            </p:cNvSpPr>
            <p:nvPr/>
          </p:nvSpPr>
          <p:spPr bwMode="auto">
            <a:xfrm>
              <a:off x="1476" y="279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18797" name="Group 24"/>
          <p:cNvGrpSpPr>
            <a:grpSpLocks/>
          </p:cNvGrpSpPr>
          <p:nvPr/>
        </p:nvGrpSpPr>
        <p:grpSpPr bwMode="auto">
          <a:xfrm>
            <a:off x="3149600" y="3857625"/>
            <a:ext cx="1970088" cy="985838"/>
            <a:chOff x="1984" y="2430"/>
            <a:chExt cx="1241" cy="621"/>
          </a:xfrm>
        </p:grpSpPr>
        <p:sp>
          <p:nvSpPr>
            <p:cNvPr id="118825" name="Line 25"/>
            <p:cNvSpPr>
              <a:spLocks noChangeShapeType="1"/>
            </p:cNvSpPr>
            <p:nvPr/>
          </p:nvSpPr>
          <p:spPr bwMode="auto">
            <a:xfrm>
              <a:off x="2611" y="243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26" name="Line 26"/>
            <p:cNvSpPr>
              <a:spLocks noChangeShapeType="1"/>
            </p:cNvSpPr>
            <p:nvPr/>
          </p:nvSpPr>
          <p:spPr bwMode="auto">
            <a:xfrm>
              <a:off x="1984" y="2742"/>
              <a:ext cx="1239" cy="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27" name="Line 27"/>
            <p:cNvSpPr>
              <a:spLocks noChangeShapeType="1"/>
            </p:cNvSpPr>
            <p:nvPr/>
          </p:nvSpPr>
          <p:spPr bwMode="auto">
            <a:xfrm>
              <a:off x="3106"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28" name="Line 28"/>
            <p:cNvSpPr>
              <a:spLocks noChangeShapeType="1"/>
            </p:cNvSpPr>
            <p:nvPr/>
          </p:nvSpPr>
          <p:spPr bwMode="auto">
            <a:xfrm>
              <a:off x="2985"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29" name="Line 29"/>
            <p:cNvSpPr>
              <a:spLocks noChangeShapeType="1"/>
            </p:cNvSpPr>
            <p:nvPr/>
          </p:nvSpPr>
          <p:spPr bwMode="auto">
            <a:xfrm>
              <a:off x="2812"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30" name="Line 30"/>
            <p:cNvSpPr>
              <a:spLocks noChangeShapeType="1"/>
            </p:cNvSpPr>
            <p:nvPr/>
          </p:nvSpPr>
          <p:spPr bwMode="auto">
            <a:xfrm>
              <a:off x="2638"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31" name="Line 31"/>
            <p:cNvSpPr>
              <a:spLocks noChangeShapeType="1"/>
            </p:cNvSpPr>
            <p:nvPr/>
          </p:nvSpPr>
          <p:spPr bwMode="auto">
            <a:xfrm>
              <a:off x="2519"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32" name="Line 32"/>
            <p:cNvSpPr>
              <a:spLocks noChangeShapeType="1"/>
            </p:cNvSpPr>
            <p:nvPr/>
          </p:nvSpPr>
          <p:spPr bwMode="auto">
            <a:xfrm>
              <a:off x="2331"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33" name="Line 33"/>
            <p:cNvSpPr>
              <a:spLocks noChangeShapeType="1"/>
            </p:cNvSpPr>
            <p:nvPr/>
          </p:nvSpPr>
          <p:spPr bwMode="auto">
            <a:xfrm>
              <a:off x="2144"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34" name="Line 34"/>
            <p:cNvSpPr>
              <a:spLocks noChangeShapeType="1"/>
            </p:cNvSpPr>
            <p:nvPr/>
          </p:nvSpPr>
          <p:spPr bwMode="auto">
            <a:xfrm>
              <a:off x="1984"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35" name="Line 35"/>
            <p:cNvSpPr>
              <a:spLocks noChangeShapeType="1"/>
            </p:cNvSpPr>
            <p:nvPr/>
          </p:nvSpPr>
          <p:spPr bwMode="auto">
            <a:xfrm>
              <a:off x="3226"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18798" name="Group 36"/>
          <p:cNvGrpSpPr>
            <a:grpSpLocks/>
          </p:cNvGrpSpPr>
          <p:nvPr/>
        </p:nvGrpSpPr>
        <p:grpSpPr bwMode="auto">
          <a:xfrm>
            <a:off x="5588000" y="3857625"/>
            <a:ext cx="1970088" cy="985838"/>
            <a:chOff x="3520" y="2430"/>
            <a:chExt cx="1241" cy="621"/>
          </a:xfrm>
        </p:grpSpPr>
        <p:sp>
          <p:nvSpPr>
            <p:cNvPr id="118814" name="Line 37"/>
            <p:cNvSpPr>
              <a:spLocks noChangeShapeType="1"/>
            </p:cNvSpPr>
            <p:nvPr/>
          </p:nvSpPr>
          <p:spPr bwMode="auto">
            <a:xfrm>
              <a:off x="4147" y="2430"/>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15" name="Line 38"/>
            <p:cNvSpPr>
              <a:spLocks noChangeShapeType="1"/>
            </p:cNvSpPr>
            <p:nvPr/>
          </p:nvSpPr>
          <p:spPr bwMode="auto">
            <a:xfrm>
              <a:off x="3520" y="2742"/>
              <a:ext cx="1239" cy="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16" name="Line 39"/>
            <p:cNvSpPr>
              <a:spLocks noChangeShapeType="1"/>
            </p:cNvSpPr>
            <p:nvPr/>
          </p:nvSpPr>
          <p:spPr bwMode="auto">
            <a:xfrm>
              <a:off x="4642"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17" name="Line 40"/>
            <p:cNvSpPr>
              <a:spLocks noChangeShapeType="1"/>
            </p:cNvSpPr>
            <p:nvPr/>
          </p:nvSpPr>
          <p:spPr bwMode="auto">
            <a:xfrm>
              <a:off x="4522"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18" name="Line 41"/>
            <p:cNvSpPr>
              <a:spLocks noChangeShapeType="1"/>
            </p:cNvSpPr>
            <p:nvPr/>
          </p:nvSpPr>
          <p:spPr bwMode="auto">
            <a:xfrm>
              <a:off x="4348"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19" name="Line 42"/>
            <p:cNvSpPr>
              <a:spLocks noChangeShapeType="1"/>
            </p:cNvSpPr>
            <p:nvPr/>
          </p:nvSpPr>
          <p:spPr bwMode="auto">
            <a:xfrm>
              <a:off x="4174"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20" name="Line 43"/>
            <p:cNvSpPr>
              <a:spLocks noChangeShapeType="1"/>
            </p:cNvSpPr>
            <p:nvPr/>
          </p:nvSpPr>
          <p:spPr bwMode="auto">
            <a:xfrm>
              <a:off x="4054"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21" name="Line 44"/>
            <p:cNvSpPr>
              <a:spLocks noChangeShapeType="1"/>
            </p:cNvSpPr>
            <p:nvPr/>
          </p:nvSpPr>
          <p:spPr bwMode="auto">
            <a:xfrm>
              <a:off x="3866"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22" name="Line 45"/>
            <p:cNvSpPr>
              <a:spLocks noChangeShapeType="1"/>
            </p:cNvSpPr>
            <p:nvPr/>
          </p:nvSpPr>
          <p:spPr bwMode="auto">
            <a:xfrm>
              <a:off x="3680"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23" name="Line 46"/>
            <p:cNvSpPr>
              <a:spLocks noChangeShapeType="1"/>
            </p:cNvSpPr>
            <p:nvPr/>
          </p:nvSpPr>
          <p:spPr bwMode="auto">
            <a:xfrm>
              <a:off x="3520"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24" name="Line 47"/>
            <p:cNvSpPr>
              <a:spLocks noChangeShapeType="1"/>
            </p:cNvSpPr>
            <p:nvPr/>
          </p:nvSpPr>
          <p:spPr bwMode="auto">
            <a:xfrm>
              <a:off x="4762" y="2742"/>
              <a:ext cx="0" cy="309"/>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grpSp>
      <p:sp>
        <p:nvSpPr>
          <p:cNvPr id="118799" name="Line 48"/>
          <p:cNvSpPr>
            <a:spLocks noChangeShapeType="1"/>
          </p:cNvSpPr>
          <p:nvPr/>
        </p:nvSpPr>
        <p:spPr bwMode="auto">
          <a:xfrm flipH="1">
            <a:off x="2514600" y="3857625"/>
            <a:ext cx="31750" cy="13335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00" name="Line 49"/>
          <p:cNvSpPr>
            <a:spLocks noChangeShapeType="1"/>
          </p:cNvSpPr>
          <p:nvPr/>
        </p:nvSpPr>
        <p:spPr bwMode="auto">
          <a:xfrm>
            <a:off x="1524000" y="5191125"/>
            <a:ext cx="1973263" cy="1588"/>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01" name="Line 50"/>
          <p:cNvSpPr>
            <a:spLocks noChangeShapeType="1"/>
          </p:cNvSpPr>
          <p:nvPr/>
        </p:nvSpPr>
        <p:spPr bwMode="auto">
          <a:xfrm>
            <a:off x="3306763" y="5191125"/>
            <a:ext cx="1587" cy="4953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02" name="Line 51"/>
          <p:cNvSpPr>
            <a:spLocks noChangeShapeType="1"/>
          </p:cNvSpPr>
          <p:nvPr/>
        </p:nvSpPr>
        <p:spPr bwMode="auto">
          <a:xfrm>
            <a:off x="3114675" y="5191125"/>
            <a:ext cx="1588" cy="4953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03" name="Line 52"/>
          <p:cNvSpPr>
            <a:spLocks noChangeShapeType="1"/>
          </p:cNvSpPr>
          <p:nvPr/>
        </p:nvSpPr>
        <p:spPr bwMode="auto">
          <a:xfrm>
            <a:off x="2838450" y="5191125"/>
            <a:ext cx="1588" cy="4953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04" name="Line 53"/>
          <p:cNvSpPr>
            <a:spLocks noChangeShapeType="1"/>
          </p:cNvSpPr>
          <p:nvPr/>
        </p:nvSpPr>
        <p:spPr bwMode="auto">
          <a:xfrm>
            <a:off x="2563813" y="5191125"/>
            <a:ext cx="1587" cy="4953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05" name="Line 54"/>
          <p:cNvSpPr>
            <a:spLocks noChangeShapeType="1"/>
          </p:cNvSpPr>
          <p:nvPr/>
        </p:nvSpPr>
        <p:spPr bwMode="auto">
          <a:xfrm>
            <a:off x="2371725" y="5191125"/>
            <a:ext cx="1588" cy="4953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06" name="Line 55"/>
          <p:cNvSpPr>
            <a:spLocks noChangeShapeType="1"/>
          </p:cNvSpPr>
          <p:nvPr/>
        </p:nvSpPr>
        <p:spPr bwMode="auto">
          <a:xfrm>
            <a:off x="2076450" y="5191125"/>
            <a:ext cx="1588" cy="4953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07" name="Line 56"/>
          <p:cNvSpPr>
            <a:spLocks noChangeShapeType="1"/>
          </p:cNvSpPr>
          <p:nvPr/>
        </p:nvSpPr>
        <p:spPr bwMode="auto">
          <a:xfrm>
            <a:off x="1778000" y="5191125"/>
            <a:ext cx="1588" cy="4953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08" name="Line 57"/>
          <p:cNvSpPr>
            <a:spLocks noChangeShapeType="1"/>
          </p:cNvSpPr>
          <p:nvPr/>
        </p:nvSpPr>
        <p:spPr bwMode="auto">
          <a:xfrm>
            <a:off x="1524000" y="5191125"/>
            <a:ext cx="1588" cy="4953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09" name="Line 58"/>
          <p:cNvSpPr>
            <a:spLocks noChangeShapeType="1"/>
          </p:cNvSpPr>
          <p:nvPr/>
        </p:nvSpPr>
        <p:spPr bwMode="auto">
          <a:xfrm>
            <a:off x="3497263" y="5191125"/>
            <a:ext cx="1587" cy="4953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18810" name="Oval 59"/>
          <p:cNvSpPr>
            <a:spLocks noChangeArrowheads="1"/>
          </p:cNvSpPr>
          <p:nvPr/>
        </p:nvSpPr>
        <p:spPr bwMode="auto">
          <a:xfrm>
            <a:off x="439738" y="3248025"/>
            <a:ext cx="1828800" cy="838200"/>
          </a:xfrm>
          <a:prstGeom prst="ellipse">
            <a:avLst/>
          </a:prstGeom>
          <a:noFill/>
          <a:ln w="57240">
            <a:solidFill>
              <a:srgbClr val="A7EA5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tLang="en-US"/>
          </a:p>
        </p:txBody>
      </p:sp>
      <p:sp>
        <p:nvSpPr>
          <p:cNvPr id="131099" name="Line 60"/>
          <p:cNvSpPr>
            <a:spLocks noChangeShapeType="1"/>
          </p:cNvSpPr>
          <p:nvPr/>
        </p:nvSpPr>
        <p:spPr bwMode="auto">
          <a:xfrm>
            <a:off x="711200" y="1571625"/>
            <a:ext cx="406400" cy="1600200"/>
          </a:xfrm>
          <a:prstGeom prst="line">
            <a:avLst/>
          </a:prstGeom>
          <a:noFill/>
          <a:ln w="38160">
            <a:solidFill>
              <a:schemeClr val="accent3"/>
            </a:solidFill>
            <a:miter lim="800000"/>
            <a:headEnd/>
            <a:tailEnd type="triangle" w="med" len="med"/>
          </a:ln>
          <a:extLst>
            <a:ext uri="{909E8E84-426E-40dd-AFC4-6F175D3DCCD1}">
              <a14:hiddenFill xmlns:a14="http://schemas.microsoft.com/office/drawing/2010/main" xmlns="">
                <a:noFill/>
              </a14:hiddenFill>
            </a:ext>
          </a:extLst>
        </p:spPr>
        <p:txBody>
          <a:bodyPr/>
          <a:lstStyle/>
          <a:p>
            <a:pPr>
              <a:buFont typeface="Times New Roman" charset="0"/>
              <a:buNone/>
              <a:defRPr/>
            </a:pPr>
            <a:endParaRPr lang="en-US">
              <a:latin typeface="Times New Roman" charset="0"/>
              <a:ea typeface="MS PGothic" charset="0"/>
              <a:cs typeface="MS PGothic" charset="0"/>
            </a:endParaRPr>
          </a:p>
        </p:txBody>
      </p:sp>
      <p:sp>
        <p:nvSpPr>
          <p:cNvPr id="131100" name="Text Box 61"/>
          <p:cNvSpPr txBox="1">
            <a:spLocks noChangeArrowheads="1"/>
          </p:cNvSpPr>
          <p:nvPr/>
        </p:nvSpPr>
        <p:spPr bwMode="auto">
          <a:xfrm>
            <a:off x="236538" y="966788"/>
            <a:ext cx="1412875"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sz="3200" dirty="0">
                <a:solidFill>
                  <a:schemeClr val="accent3"/>
                </a:solidFill>
              </a:rPr>
              <a:t>Subject</a:t>
            </a:r>
          </a:p>
        </p:txBody>
      </p:sp>
      <p:sp>
        <p:nvSpPr>
          <p:cNvPr id="131101" name="Rectangle 62"/>
          <p:cNvSpPr>
            <a:spLocks noChangeArrowheads="1"/>
          </p:cNvSpPr>
          <p:nvPr/>
        </p:nvSpPr>
        <p:spPr bwMode="auto">
          <a:xfrm>
            <a:off x="304800" y="6096000"/>
            <a:ext cx="51054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a:solidFill>
                  <a:srgbClr val="000000"/>
                </a:solidFill>
              </a:rPr>
              <a:t>recon-all –i file.dcm –subject </a:t>
            </a:r>
            <a:r>
              <a:rPr lang="en-US" altLang="en-US">
                <a:solidFill>
                  <a:srgbClr val="A7EA52"/>
                </a:solidFill>
              </a:rPr>
              <a:t>bert </a:t>
            </a:r>
            <a:r>
              <a:rPr lang="en-US" altLang="en-US">
                <a:solidFill>
                  <a:srgbClr val="000000"/>
                </a:solidFill>
              </a:rPr>
              <a:t>–all</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AE0A648-DD0E-4126-A370-08E020F16F73}" type="slidenum">
              <a:rPr lang="en-US" altLang="en-US" sz="1400">
                <a:solidFill>
                  <a:srgbClr val="FFFF66"/>
                </a:solidFill>
              </a:rPr>
              <a:pPr algn="r" eaLnBrk="1" hangingPunct="1">
                <a:buClrTx/>
                <a:buFontTx/>
                <a:buNone/>
              </a:pPr>
              <a:t>61</a:t>
            </a:fld>
            <a:endParaRPr lang="en-US" altLang="en-US" sz="1400">
              <a:solidFill>
                <a:srgbClr val="FFFF66"/>
              </a:solidFill>
            </a:endParaRPr>
          </a:p>
        </p:txBody>
      </p:sp>
      <p:sp>
        <p:nvSpPr>
          <p:cNvPr id="120834" name="Text Box 2"/>
          <p:cNvSpPr txBox="1">
            <a:spLocks noChangeArrowheads="1"/>
          </p:cNvSpPr>
          <p:nvPr/>
        </p:nvSpPr>
        <p:spPr bwMode="auto">
          <a:xfrm>
            <a:off x="1600200" y="0"/>
            <a:ext cx="6096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FreeSurfer Directory Tree</a:t>
            </a:r>
          </a:p>
        </p:txBody>
      </p:sp>
      <p:sp>
        <p:nvSpPr>
          <p:cNvPr id="120835" name="Text Box 3"/>
          <p:cNvSpPr txBox="1">
            <a:spLocks noChangeArrowheads="1"/>
          </p:cNvSpPr>
          <p:nvPr/>
        </p:nvSpPr>
        <p:spPr bwMode="auto">
          <a:xfrm>
            <a:off x="152400" y="2095500"/>
            <a:ext cx="8839200" cy="342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800"/>
              </a:spcBef>
              <a:buClrTx/>
              <a:buFontTx/>
              <a:buNone/>
            </a:pPr>
            <a:r>
              <a:rPr lang="en-US" altLang="en-US" sz="3200">
                <a:solidFill>
                  <a:srgbClr val="000000"/>
                </a:solidFill>
              </a:rPr>
              <a:t>bert</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scripts  surf    label    mri   stats</a:t>
            </a:r>
          </a:p>
          <a:p>
            <a:pPr algn="ctr" eaLnBrk="1" hangingPunct="1">
              <a:spcBef>
                <a:spcPts val="800"/>
              </a:spcBef>
              <a:buClrTx/>
              <a:buFontTx/>
              <a:buNone/>
            </a:pPr>
            <a:endParaRPr lang="en-US" altLang="en-US" sz="3200">
              <a:solidFill>
                <a:srgbClr val="000000"/>
              </a:solidFill>
            </a:endParaRPr>
          </a:p>
          <a:p>
            <a:pPr algn="ctr" eaLnBrk="1" hangingPunct="1">
              <a:spcBef>
                <a:spcPts val="800"/>
              </a:spcBef>
              <a:buClrTx/>
              <a:buFontTx/>
              <a:buNone/>
            </a:pPr>
            <a:r>
              <a:rPr lang="en-US" altLang="en-US" sz="3200">
                <a:solidFill>
                  <a:srgbClr val="000000"/>
                </a:solidFill>
              </a:rPr>
              <a:t>orig.mgz  T1.mgz  brain.mgz   wm.mgz     aseg.mgz      </a:t>
            </a:r>
            <a:r>
              <a:rPr lang="en-US" altLang="en-US" sz="3200">
                <a:solidFill>
                  <a:srgbClr val="FFFF00"/>
                </a:solidFill>
              </a:rPr>
              <a:t>			     </a:t>
            </a:r>
          </a:p>
        </p:txBody>
      </p:sp>
      <p:sp>
        <p:nvSpPr>
          <p:cNvPr id="133124" name="Line 4"/>
          <p:cNvSpPr>
            <a:spLocks noChangeShapeType="1"/>
          </p:cNvSpPr>
          <p:nvPr/>
        </p:nvSpPr>
        <p:spPr bwMode="auto">
          <a:xfrm>
            <a:off x="4572000" y="25527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20839" name="Line 5"/>
          <p:cNvSpPr>
            <a:spLocks noChangeShapeType="1"/>
          </p:cNvSpPr>
          <p:nvPr/>
        </p:nvSpPr>
        <p:spPr bwMode="auto">
          <a:xfrm>
            <a:off x="990600" y="3009900"/>
            <a:ext cx="6399213" cy="1588"/>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0840" name="Line 6"/>
          <p:cNvSpPr>
            <a:spLocks noChangeShapeType="1"/>
          </p:cNvSpPr>
          <p:nvPr/>
        </p:nvSpPr>
        <p:spPr bwMode="auto">
          <a:xfrm>
            <a:off x="7391400" y="30099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0841" name="Line 7"/>
          <p:cNvSpPr>
            <a:spLocks noChangeShapeType="1"/>
          </p:cNvSpPr>
          <p:nvPr/>
        </p:nvSpPr>
        <p:spPr bwMode="auto">
          <a:xfrm>
            <a:off x="6705600" y="30099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0842" name="Line 8"/>
          <p:cNvSpPr>
            <a:spLocks noChangeShapeType="1"/>
          </p:cNvSpPr>
          <p:nvPr/>
        </p:nvSpPr>
        <p:spPr bwMode="auto">
          <a:xfrm>
            <a:off x="5715000" y="30099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0843" name="Line 9"/>
          <p:cNvSpPr>
            <a:spLocks noChangeShapeType="1"/>
          </p:cNvSpPr>
          <p:nvPr/>
        </p:nvSpPr>
        <p:spPr bwMode="auto">
          <a:xfrm>
            <a:off x="4724400" y="30099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0844" name="Line 10"/>
          <p:cNvSpPr>
            <a:spLocks noChangeShapeType="1"/>
          </p:cNvSpPr>
          <p:nvPr/>
        </p:nvSpPr>
        <p:spPr bwMode="auto">
          <a:xfrm>
            <a:off x="4038600" y="30099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0845" name="Line 11"/>
          <p:cNvSpPr>
            <a:spLocks noChangeShapeType="1"/>
          </p:cNvSpPr>
          <p:nvPr/>
        </p:nvSpPr>
        <p:spPr bwMode="auto">
          <a:xfrm>
            <a:off x="2971800" y="30099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0846" name="Line 12"/>
          <p:cNvSpPr>
            <a:spLocks noChangeShapeType="1"/>
          </p:cNvSpPr>
          <p:nvPr/>
        </p:nvSpPr>
        <p:spPr bwMode="auto">
          <a:xfrm>
            <a:off x="1905000" y="30099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0847" name="Line 13"/>
          <p:cNvSpPr>
            <a:spLocks noChangeShapeType="1"/>
          </p:cNvSpPr>
          <p:nvPr/>
        </p:nvSpPr>
        <p:spPr bwMode="auto">
          <a:xfrm>
            <a:off x="990600" y="3009900"/>
            <a:ext cx="1588" cy="4572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0848" name="Line 14"/>
          <p:cNvSpPr>
            <a:spLocks noChangeShapeType="1"/>
          </p:cNvSpPr>
          <p:nvPr/>
        </p:nvSpPr>
        <p:spPr bwMode="auto">
          <a:xfrm flipV="1">
            <a:off x="1143000" y="3841750"/>
            <a:ext cx="3048000" cy="6223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0849" name="Line 15"/>
          <p:cNvSpPr>
            <a:spLocks noChangeShapeType="1"/>
          </p:cNvSpPr>
          <p:nvPr/>
        </p:nvSpPr>
        <p:spPr bwMode="auto">
          <a:xfrm flipV="1">
            <a:off x="2514600" y="3841750"/>
            <a:ext cx="1752600" cy="6223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0850" name="Line 16"/>
          <p:cNvSpPr>
            <a:spLocks noChangeShapeType="1"/>
          </p:cNvSpPr>
          <p:nvPr/>
        </p:nvSpPr>
        <p:spPr bwMode="auto">
          <a:xfrm flipV="1">
            <a:off x="3505200" y="3841750"/>
            <a:ext cx="762000" cy="622300"/>
          </a:xfrm>
          <a:prstGeom prst="line">
            <a:avLst/>
          </a:prstGeom>
          <a:noFill/>
          <a:ln w="28440">
            <a:solidFill>
              <a:schemeClr val="tx1"/>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0851" name="Line 17"/>
          <p:cNvSpPr>
            <a:spLocks noChangeShapeType="1"/>
          </p:cNvSpPr>
          <p:nvPr/>
        </p:nvSpPr>
        <p:spPr bwMode="auto">
          <a:xfrm>
            <a:off x="4267200" y="3848100"/>
            <a:ext cx="1588" cy="6096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0852" name="Line 18"/>
          <p:cNvSpPr>
            <a:spLocks noChangeShapeType="1"/>
          </p:cNvSpPr>
          <p:nvPr/>
        </p:nvSpPr>
        <p:spPr bwMode="auto">
          <a:xfrm>
            <a:off x="4267200" y="3848100"/>
            <a:ext cx="990600" cy="60960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33139" name="Text Box 19"/>
          <p:cNvSpPr txBox="1">
            <a:spLocks noChangeArrowheads="1"/>
          </p:cNvSpPr>
          <p:nvPr/>
        </p:nvSpPr>
        <p:spPr bwMode="auto">
          <a:xfrm>
            <a:off x="6324600" y="1828800"/>
            <a:ext cx="2617788"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
                <a:schemeClr val="accent3"/>
              </a:buClr>
              <a:buFont typeface="Times New Roman" charset="0"/>
              <a:buChar char="•"/>
              <a:defRPr/>
            </a:pPr>
            <a:r>
              <a:rPr lang="en-US" sz="3200" dirty="0">
                <a:solidFill>
                  <a:srgbClr val="A7EA52"/>
                </a:solidFill>
              </a:rPr>
              <a:t>Subject</a:t>
            </a:r>
          </a:p>
          <a:p>
            <a:pPr eaLnBrk="1" hangingPunct="1">
              <a:buClr>
                <a:schemeClr val="accent3"/>
              </a:buClr>
              <a:buFont typeface="Times New Roman" charset="0"/>
              <a:buChar char="•"/>
              <a:defRPr/>
            </a:pPr>
            <a:r>
              <a:rPr lang="en-US" sz="3200" dirty="0">
                <a:solidFill>
                  <a:srgbClr val="A7EA52"/>
                </a:solidFill>
              </a:rPr>
              <a:t>Subject Name</a:t>
            </a:r>
          </a:p>
        </p:txBody>
      </p:sp>
      <p:sp>
        <p:nvSpPr>
          <p:cNvPr id="133140" name="Line 20"/>
          <p:cNvSpPr>
            <a:spLocks noChangeShapeType="1"/>
          </p:cNvSpPr>
          <p:nvPr/>
        </p:nvSpPr>
        <p:spPr bwMode="auto">
          <a:xfrm flipH="1">
            <a:off x="4946650" y="2362200"/>
            <a:ext cx="1536700" cy="1588"/>
          </a:xfrm>
          <a:prstGeom prst="line">
            <a:avLst/>
          </a:prstGeom>
          <a:noFill/>
          <a:ln w="38160">
            <a:solidFill>
              <a:schemeClr val="accent3"/>
            </a:solidFill>
            <a:miter lim="800000"/>
            <a:headEnd/>
            <a:tailEnd type="triangle" w="med" len="med"/>
          </a:ln>
          <a:extLst>
            <a:ext uri="{909E8E84-426E-40dd-AFC4-6F175D3DCCD1}">
              <a14:hiddenFill xmlns:a14="http://schemas.microsoft.com/office/drawing/2010/main" xmlns="">
                <a:noFill/>
              </a14:hiddenFill>
            </a:ext>
          </a:extLst>
        </p:spPr>
        <p:txBody>
          <a:bodyPr/>
          <a:lstStyle/>
          <a:p>
            <a:pPr>
              <a:buFont typeface="Times New Roman" charset="0"/>
              <a:buNone/>
              <a:defRPr/>
            </a:pPr>
            <a:endParaRPr lang="en-US">
              <a:latin typeface="Times New Roman" charset="0"/>
              <a:ea typeface="MS PGothic" charset="0"/>
              <a:cs typeface="MS PGothic" charset="0"/>
            </a:endParaRPr>
          </a:p>
        </p:txBody>
      </p:sp>
      <p:sp>
        <p:nvSpPr>
          <p:cNvPr id="120855" name="Rectangle 21"/>
          <p:cNvSpPr>
            <a:spLocks noChangeArrowheads="1"/>
          </p:cNvSpPr>
          <p:nvPr/>
        </p:nvSpPr>
        <p:spPr bwMode="auto">
          <a:xfrm>
            <a:off x="685800" y="1066800"/>
            <a:ext cx="68580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00"/>
              </a:spcBef>
              <a:buClrTx/>
              <a:buFontTx/>
              <a:buNone/>
            </a:pPr>
            <a:r>
              <a:rPr lang="en-US" altLang="en-US">
                <a:solidFill>
                  <a:srgbClr val="000000"/>
                </a:solidFill>
              </a:rPr>
              <a:t>Each data set has its own unique SubjectId (eg, bert)</a:t>
            </a:r>
          </a:p>
        </p:txBody>
      </p:sp>
      <p:sp>
        <p:nvSpPr>
          <p:cNvPr id="133142" name="Rectangle 22"/>
          <p:cNvSpPr>
            <a:spLocks noChangeArrowheads="1"/>
          </p:cNvSpPr>
          <p:nvPr/>
        </p:nvSpPr>
        <p:spPr bwMode="auto">
          <a:xfrm>
            <a:off x="304800" y="6096000"/>
            <a:ext cx="51054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a:solidFill>
                  <a:srgbClr val="000000"/>
                </a:solidFill>
              </a:rPr>
              <a:t>recon-all –i file.dcm –subject </a:t>
            </a:r>
            <a:r>
              <a:rPr lang="en-US" altLang="en-US">
                <a:solidFill>
                  <a:srgbClr val="A7EA52"/>
                </a:solidFill>
              </a:rPr>
              <a:t>bert </a:t>
            </a:r>
            <a:r>
              <a:rPr lang="en-US" altLang="en-US">
                <a:solidFill>
                  <a:srgbClr val="000000"/>
                </a:solidFill>
              </a:rPr>
              <a:t>–all</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58F7CF9-88D2-4070-8CBE-ED0BB1911BBB}" type="slidenum">
              <a:rPr lang="en-US" altLang="en-US" sz="1400">
                <a:solidFill>
                  <a:srgbClr val="FFFF66"/>
                </a:solidFill>
              </a:rPr>
              <a:pPr algn="r" eaLnBrk="1" hangingPunct="1">
                <a:buClrTx/>
                <a:buFontTx/>
                <a:buNone/>
              </a:pPr>
              <a:t>62</a:t>
            </a:fld>
            <a:endParaRPr lang="en-US" altLang="en-US" sz="1400">
              <a:solidFill>
                <a:srgbClr val="FFFF66"/>
              </a:solidFill>
            </a:endParaRPr>
          </a:p>
        </p:txBody>
      </p:sp>
      <p:sp>
        <p:nvSpPr>
          <p:cNvPr id="122882" name="Text Box 2"/>
          <p:cNvSpPr txBox="1">
            <a:spLocks noChangeArrowheads="1"/>
          </p:cNvSpPr>
          <p:nvPr/>
        </p:nvSpPr>
        <p:spPr bwMode="auto">
          <a:xfrm>
            <a:off x="457200" y="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Sulcal Depth</a:t>
            </a:r>
          </a:p>
        </p:txBody>
      </p:sp>
      <p:sp>
        <p:nvSpPr>
          <p:cNvPr id="122883" name="Text Box 3"/>
          <p:cNvSpPr txBox="1">
            <a:spLocks noChangeArrowheads="1"/>
          </p:cNvSpPr>
          <p:nvPr/>
        </p:nvSpPr>
        <p:spPr bwMode="auto">
          <a:xfrm>
            <a:off x="5410200" y="3124200"/>
            <a:ext cx="2574925"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3200">
                <a:solidFill>
                  <a:srgbClr val="000000"/>
                </a:solidFill>
              </a:rPr>
              <a:t>lh.sulc, rh.sulc</a:t>
            </a:r>
          </a:p>
        </p:txBody>
      </p:sp>
      <p:pic>
        <p:nvPicPr>
          <p:cNvPr id="122884" name="Picture 4"/>
          <p:cNvPicPr>
            <a:picLocks noChangeAspect="1" noChangeArrowheads="1"/>
          </p:cNvPicPr>
          <p:nvPr/>
        </p:nvPicPr>
        <p:blipFill>
          <a:blip r:embed="rId3">
            <a:extLst>
              <a:ext uri="{28A0092B-C50C-407E-A947-70E740481C1C}">
                <a14:useLocalDpi xmlns:a14="http://schemas.microsoft.com/office/drawing/2010/main" val="0"/>
              </a:ext>
            </a:extLst>
          </a:blip>
          <a:srcRect l="1315" t="25443" r="1315" b="22415"/>
          <a:stretch>
            <a:fillRect/>
          </a:stretch>
        </p:blipFill>
        <p:spPr bwMode="auto">
          <a:xfrm>
            <a:off x="4724400" y="3886200"/>
            <a:ext cx="3810000" cy="2109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22885" name="Picture 5"/>
          <p:cNvPicPr>
            <a:picLocks noChangeAspect="1" noChangeArrowheads="1"/>
          </p:cNvPicPr>
          <p:nvPr/>
        </p:nvPicPr>
        <p:blipFill>
          <a:blip r:embed="rId4">
            <a:extLst>
              <a:ext uri="{28A0092B-C50C-407E-A947-70E740481C1C}">
                <a14:useLocalDpi xmlns:a14="http://schemas.microsoft.com/office/drawing/2010/main" val="0"/>
              </a:ext>
            </a:extLst>
          </a:blip>
          <a:srcRect l="1266" t="25490" r="1266" b="22443"/>
          <a:stretch>
            <a:fillRect/>
          </a:stretch>
        </p:blipFill>
        <p:spPr bwMode="auto">
          <a:xfrm>
            <a:off x="4724400" y="990600"/>
            <a:ext cx="3813175" cy="2106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22886" name="Text Box 6"/>
          <p:cNvSpPr txBox="1">
            <a:spLocks noChangeArrowheads="1"/>
          </p:cNvSpPr>
          <p:nvPr/>
        </p:nvSpPr>
        <p:spPr bwMode="auto">
          <a:xfrm>
            <a:off x="5408613" y="5943600"/>
            <a:ext cx="2684462"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3200">
                <a:solidFill>
                  <a:srgbClr val="000000"/>
                </a:solidFill>
              </a:rPr>
              <a:t>lh.curv, rh.curv</a:t>
            </a:r>
          </a:p>
        </p:txBody>
      </p:sp>
      <p:grpSp>
        <p:nvGrpSpPr>
          <p:cNvPr id="122887" name="Group 7"/>
          <p:cNvGrpSpPr>
            <a:grpSpLocks/>
          </p:cNvGrpSpPr>
          <p:nvPr/>
        </p:nvGrpSpPr>
        <p:grpSpPr bwMode="auto">
          <a:xfrm>
            <a:off x="457200" y="1752600"/>
            <a:ext cx="3500438" cy="4033838"/>
            <a:chOff x="288" y="1104"/>
            <a:chExt cx="2205" cy="2541"/>
          </a:xfrm>
        </p:grpSpPr>
        <p:pic>
          <p:nvPicPr>
            <p:cNvPr id="122888" name="Picture 8"/>
            <p:cNvPicPr>
              <a:picLocks noChangeAspect="1" noChangeArrowheads="1"/>
            </p:cNvPicPr>
            <p:nvPr/>
          </p:nvPicPr>
          <p:blipFill>
            <a:blip r:embed="rId5">
              <a:extLst>
                <a:ext uri="{28A0092B-C50C-407E-A947-70E740481C1C}">
                  <a14:useLocalDpi xmlns:a14="http://schemas.microsoft.com/office/drawing/2010/main" val="0"/>
                </a:ext>
              </a:extLst>
            </a:blip>
            <a:srcRect l="15384" t="5917" r="13852" b="919"/>
            <a:stretch>
              <a:fillRect/>
            </a:stretch>
          </p:blipFill>
          <p:spPr bwMode="auto">
            <a:xfrm>
              <a:off x="288" y="1104"/>
              <a:ext cx="2205" cy="25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22889" name="Line 9"/>
            <p:cNvSpPr>
              <a:spLocks noChangeShapeType="1"/>
            </p:cNvSpPr>
            <p:nvPr/>
          </p:nvSpPr>
          <p:spPr bwMode="auto">
            <a:xfrm flipV="1">
              <a:off x="1761" y="2162"/>
              <a:ext cx="365" cy="93"/>
            </a:xfrm>
            <a:prstGeom prst="line">
              <a:avLst/>
            </a:prstGeom>
            <a:noFill/>
            <a:ln w="28440">
              <a:solidFill>
                <a:srgbClr val="FF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22890" name="Line 10"/>
            <p:cNvSpPr>
              <a:spLocks noChangeShapeType="1"/>
            </p:cNvSpPr>
            <p:nvPr/>
          </p:nvSpPr>
          <p:spPr bwMode="auto">
            <a:xfrm flipV="1">
              <a:off x="1918" y="1830"/>
              <a:ext cx="155" cy="49"/>
            </a:xfrm>
            <a:prstGeom prst="line">
              <a:avLst/>
            </a:prstGeom>
            <a:noFill/>
            <a:ln w="28440">
              <a:solidFill>
                <a:srgbClr val="FF000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346C067-3E85-42B4-8D43-9865815B017B}" type="slidenum">
              <a:rPr lang="en-US" altLang="en-US" sz="1400">
                <a:solidFill>
                  <a:srgbClr val="FFFF66"/>
                </a:solidFill>
              </a:rPr>
              <a:pPr algn="r" eaLnBrk="1" hangingPunct="1">
                <a:buClrTx/>
                <a:buFontTx/>
                <a:buNone/>
              </a:pPr>
              <a:t>63</a:t>
            </a:fld>
            <a:endParaRPr lang="en-US" altLang="en-US" sz="1400">
              <a:solidFill>
                <a:srgbClr val="FFFF66"/>
              </a:solidFill>
            </a:endParaRPr>
          </a:p>
        </p:txBody>
      </p:sp>
      <p:sp>
        <p:nvSpPr>
          <p:cNvPr id="124930" name="Rectangle 2"/>
          <p:cNvSpPr>
            <a:spLocks noChangeArrowheads="1"/>
          </p:cNvSpPr>
          <p:nvPr/>
        </p:nvSpPr>
        <p:spPr bwMode="auto">
          <a:xfrm>
            <a:off x="-7620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Tessellation and Topology Fixing</a:t>
            </a:r>
          </a:p>
        </p:txBody>
      </p:sp>
      <p:pic>
        <p:nvPicPr>
          <p:cNvPr id="1249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066800"/>
            <a:ext cx="2373313"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249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143000"/>
            <a:ext cx="3467100" cy="203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24933" name="Rectangle 5"/>
          <p:cNvSpPr>
            <a:spLocks noChangeArrowheads="1"/>
          </p:cNvSpPr>
          <p:nvPr/>
        </p:nvSpPr>
        <p:spPr bwMode="auto">
          <a:xfrm>
            <a:off x="609600" y="4800600"/>
            <a:ext cx="55626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00"/>
              </a:spcBef>
              <a:buClr>
                <a:schemeClr val="tx1"/>
              </a:buClr>
              <a:buFont typeface="Times New Roman" panose="02020603050405020304" pitchFamily="18" charset="0"/>
              <a:buChar char="•"/>
            </a:pPr>
            <a:r>
              <a:rPr lang="en-US" altLang="en-US">
                <a:solidFill>
                  <a:srgbClr val="000000"/>
                </a:solidFill>
              </a:rPr>
              <a:t>Mosaic of triangles </a:t>
            </a:r>
            <a:r>
              <a:rPr lang="en-US" altLang="en-US">
                <a:solidFill>
                  <a:srgbClr val="FF0000"/>
                </a:solidFill>
              </a:rPr>
              <a:t>(“tessellation”)</a:t>
            </a:r>
          </a:p>
          <a:p>
            <a:pPr eaLnBrk="1" hangingPunct="1">
              <a:spcBef>
                <a:spcPts val="600"/>
              </a:spcBef>
              <a:buClrTx/>
              <a:buFont typeface="Times New Roman" panose="02020603050405020304" pitchFamily="18" charset="0"/>
              <a:buChar char="•"/>
            </a:pPr>
            <a:r>
              <a:rPr lang="en-US" altLang="en-US">
                <a:solidFill>
                  <a:srgbClr val="000000"/>
                </a:solidFill>
              </a:rPr>
              <a:t>Errors: Donut holes, handles</a:t>
            </a:r>
          </a:p>
          <a:p>
            <a:pPr eaLnBrk="1" hangingPunct="1">
              <a:spcBef>
                <a:spcPts val="600"/>
              </a:spcBef>
              <a:buClrTx/>
              <a:buFont typeface="Times New Roman" panose="02020603050405020304" pitchFamily="18" charset="0"/>
              <a:buChar char="•"/>
            </a:pPr>
            <a:r>
              <a:rPr lang="en-US" altLang="en-US">
                <a:solidFill>
                  <a:srgbClr val="000000"/>
                </a:solidFill>
              </a:rPr>
              <a:t>Automatic topology fixer</a:t>
            </a:r>
          </a:p>
          <a:p>
            <a:pPr eaLnBrk="1" hangingPunct="1">
              <a:spcBef>
                <a:spcPts val="600"/>
              </a:spcBef>
              <a:buClrTx/>
              <a:buFontTx/>
              <a:buNone/>
            </a:pPr>
            <a:endParaRPr lang="en-US" altLang="en-US">
              <a:solidFill>
                <a:srgbClr val="FFFF66"/>
              </a:solidFill>
            </a:endParaRPr>
          </a:p>
        </p:txBody>
      </p:sp>
      <p:sp>
        <p:nvSpPr>
          <p:cNvPr id="124934" name="Text Box 6"/>
          <p:cNvSpPr txBox="1">
            <a:spLocks noChangeArrowheads="1"/>
          </p:cNvSpPr>
          <p:nvPr/>
        </p:nvSpPr>
        <p:spPr bwMode="auto">
          <a:xfrm>
            <a:off x="4422775" y="3276600"/>
            <a:ext cx="1806575" cy="120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orig surface </a:t>
            </a:r>
          </a:p>
          <a:p>
            <a:pPr eaLnBrk="1" hangingPunct="1">
              <a:buClrTx/>
              <a:buFontTx/>
              <a:buNone/>
            </a:pPr>
            <a:r>
              <a:rPr lang="en-US" altLang="en-US">
                <a:solidFill>
                  <a:srgbClr val="000000"/>
                </a:solidFill>
              </a:rPr>
              <a:t>   surf/lh.orig</a:t>
            </a:r>
          </a:p>
          <a:p>
            <a:pPr eaLnBrk="1" hangingPunct="1">
              <a:buClrTx/>
              <a:buFontTx/>
              <a:buNone/>
            </a:pPr>
            <a:r>
              <a:rPr lang="en-US" altLang="en-US">
                <a:solidFill>
                  <a:srgbClr val="000000"/>
                </a:solidFill>
              </a:rPr>
              <a:t>   surf/rh.orig</a:t>
            </a:r>
            <a:endParaRPr lang="en-US" altLang="en-US">
              <a:solidFill>
                <a:srgbClr val="FFFF66"/>
              </a:solidFill>
            </a:endParaRPr>
          </a:p>
        </p:txBody>
      </p:sp>
      <p:pic>
        <p:nvPicPr>
          <p:cNvPr id="12493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4038600"/>
            <a:ext cx="2505075"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Number Placeholder 3"/>
          <p:cNvSpPr>
            <a:spLocks noGrp="1"/>
          </p:cNvSpPr>
          <p:nvPr>
            <p:ph type="sldNum" sz="quarter" idx="16"/>
          </p:nvPr>
        </p:nvSpPr>
        <p:spPr bwMode="auto">
          <a:xfrm>
            <a:off x="8756650" y="6553200"/>
            <a:ext cx="38735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lgn="r"/>
            <a:fld id="{82319314-6AD4-4193-9A41-F7A2B0A2DB3C}" type="slidenum">
              <a:rPr lang="en-US" altLang="en-US" sz="1400">
                <a:solidFill>
                  <a:srgbClr val="FFFF00"/>
                </a:solidFill>
              </a:rPr>
              <a:pPr algn="r"/>
              <a:t>64</a:t>
            </a:fld>
            <a:endParaRPr lang="en-US" altLang="en-US" sz="1400">
              <a:solidFill>
                <a:srgbClr val="FFFF00"/>
              </a:solidFill>
            </a:endParaRPr>
          </a:p>
        </p:txBody>
      </p:sp>
      <p:sp>
        <p:nvSpPr>
          <p:cNvPr id="139265" name="Title 1"/>
          <p:cNvSpPr>
            <a:spLocks noGrp="1"/>
          </p:cNvSpPr>
          <p:nvPr>
            <p:ph type="title"/>
          </p:nvPr>
        </p:nvSpPr>
        <p:spPr>
          <a:xfrm>
            <a:off x="1793289" y="4372168"/>
            <a:ext cx="6512511" cy="1143000"/>
          </a:xfrm>
        </p:spPr>
        <p:txBody>
          <a:bodyPr/>
          <a:lstStyle/>
          <a:p>
            <a:pPr marL="320040" indent="-320040" fontAlgn="auto">
              <a:spcAft>
                <a:spcPts val="0"/>
              </a:spcAft>
              <a:buClr>
                <a:schemeClr val="accent6">
                  <a:lumMod val="75000"/>
                </a:schemeClr>
              </a:buClr>
              <a:defRPr/>
            </a:pPr>
            <a:r>
              <a:rPr lang="en-US">
                <a:latin typeface="Times New Roman" charset="0"/>
                <a:ea typeface="MS PGothic" charset="0"/>
              </a:rPr>
              <a:t>Pial surf grows from white surf</a:t>
            </a:r>
          </a:p>
        </p:txBody>
      </p:sp>
      <p:pic>
        <p:nvPicPr>
          <p:cNvPr id="126979" name="final_surfs_smaller.mp4">
            <a:hlinkClick r:id="" action="ppaction://media"/>
          </p:cNvPr>
          <p:cNvPicPr>
            <a:picLocks noGrp="1" noChangeAspect="1"/>
          </p:cNvPicPr>
          <p:nvPr>
            <p:ph sz="quarter" idx="13"/>
          </p:nvPr>
        </p:nvPicPr>
        <p:blipFill>
          <a:blip r:embed="rId3">
            <a:extLst>
              <a:ext uri="{28A0092B-C50C-407E-A947-70E740481C1C}">
                <a14:useLocalDpi xmlns:a14="http://schemas.microsoft.com/office/drawing/2010/main" val="0"/>
              </a:ext>
            </a:extLst>
          </a:blip>
          <a:srcRect t="22533" b="22533"/>
          <a:stretch>
            <a:fillRect/>
          </a:stretch>
        </p:blipFill>
        <p:spPr>
          <a:xfrm>
            <a:off x="1143000" y="731838"/>
            <a:ext cx="6400800" cy="3475037"/>
          </a:xfr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5561995D-9096-4D5A-9629-9E408D2D9216}" type="slidenum">
              <a:rPr lang="en-US" altLang="en-US" sz="1400">
                <a:solidFill>
                  <a:srgbClr val="FFFF66"/>
                </a:solidFill>
              </a:rPr>
              <a:pPr algn="r" eaLnBrk="1" hangingPunct="1">
                <a:buClrTx/>
                <a:buFontTx/>
                <a:buNone/>
              </a:pPr>
              <a:t>65</a:t>
            </a:fld>
            <a:endParaRPr lang="en-US" altLang="en-US" sz="1400">
              <a:solidFill>
                <a:srgbClr val="FFFF66"/>
              </a:solidFill>
            </a:endParaRPr>
          </a:p>
        </p:txBody>
      </p:sp>
      <p:sp>
        <p:nvSpPr>
          <p:cNvPr id="37890" name="Text Box 2"/>
          <p:cNvSpPr txBox="1">
            <a:spLocks noChangeArrowheads="1"/>
          </p:cNvSpPr>
          <p:nvPr/>
        </p:nvSpPr>
        <p:spPr bwMode="auto">
          <a:xfrm>
            <a:off x="990600" y="0"/>
            <a:ext cx="7696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Motion Correction and Averaging</a:t>
            </a:r>
          </a:p>
        </p:txBody>
      </p:sp>
      <p:sp>
        <p:nvSpPr>
          <p:cNvPr id="37891" name="AutoShape 3"/>
          <p:cNvSpPr>
            <a:spLocks noChangeArrowheads="1"/>
          </p:cNvSpPr>
          <p:nvPr/>
        </p:nvSpPr>
        <p:spPr bwMode="auto">
          <a:xfrm>
            <a:off x="457200" y="990600"/>
            <a:ext cx="1981200" cy="1752600"/>
          </a:xfrm>
          <a:prstGeom prst="cube">
            <a:avLst>
              <a:gd name="adj" fmla="val 25000"/>
            </a:avLst>
          </a:prstGeom>
          <a:solidFill>
            <a:srgbClr val="CC3399"/>
          </a:solidFill>
          <a:ln w="9360">
            <a:solidFill>
              <a:srgbClr val="000000"/>
            </a:solidFill>
            <a:miter lim="800000"/>
            <a:headEnd/>
            <a:tailEnd/>
          </a:ln>
        </p:spPr>
        <p:txBody>
          <a:bodyPr wrap="none"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a:solidFill>
                  <a:srgbClr val="000000"/>
                </a:solidFill>
              </a:rPr>
              <a:t>001.mgz</a:t>
            </a:r>
          </a:p>
        </p:txBody>
      </p:sp>
      <p:sp>
        <p:nvSpPr>
          <p:cNvPr id="37892" name="AutoShape 4"/>
          <p:cNvSpPr>
            <a:spLocks noChangeArrowheads="1"/>
          </p:cNvSpPr>
          <p:nvPr/>
        </p:nvSpPr>
        <p:spPr bwMode="auto">
          <a:xfrm>
            <a:off x="457200" y="2971800"/>
            <a:ext cx="1981200" cy="1752600"/>
          </a:xfrm>
          <a:prstGeom prst="cube">
            <a:avLst>
              <a:gd name="adj" fmla="val 25000"/>
            </a:avLst>
          </a:prstGeom>
          <a:solidFill>
            <a:srgbClr val="CC3399"/>
          </a:solidFill>
          <a:ln w="9360">
            <a:solidFill>
              <a:srgbClr val="000000"/>
            </a:solidFill>
            <a:miter lim="800000"/>
            <a:headEnd/>
            <a:tailEnd/>
          </a:ln>
        </p:spPr>
        <p:txBody>
          <a:bodyPr wrap="none"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a:solidFill>
                  <a:srgbClr val="000000"/>
                </a:solidFill>
              </a:rPr>
              <a:t>002.mgz</a:t>
            </a:r>
          </a:p>
        </p:txBody>
      </p:sp>
      <p:sp>
        <p:nvSpPr>
          <p:cNvPr id="50181" name="Line 5"/>
          <p:cNvSpPr>
            <a:spLocks noChangeShapeType="1"/>
          </p:cNvSpPr>
          <p:nvPr/>
        </p:nvSpPr>
        <p:spPr bwMode="auto">
          <a:xfrm>
            <a:off x="2514600" y="1600200"/>
            <a:ext cx="2209800" cy="129540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0182" name="Line 6"/>
          <p:cNvSpPr>
            <a:spLocks noChangeShapeType="1"/>
          </p:cNvSpPr>
          <p:nvPr/>
        </p:nvSpPr>
        <p:spPr bwMode="auto">
          <a:xfrm flipV="1">
            <a:off x="2362200" y="3194050"/>
            <a:ext cx="2286000" cy="77470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37899" name="Oval 7"/>
          <p:cNvSpPr>
            <a:spLocks noChangeArrowheads="1"/>
          </p:cNvSpPr>
          <p:nvPr/>
        </p:nvSpPr>
        <p:spPr bwMode="auto">
          <a:xfrm>
            <a:off x="4724400" y="2743200"/>
            <a:ext cx="609600" cy="685800"/>
          </a:xfrm>
          <a:prstGeom prst="ellipse">
            <a:avLst/>
          </a:prstGeom>
          <a:solidFill>
            <a:srgbClr val="00CC99"/>
          </a:solidFill>
          <a:ln w="9360">
            <a:solidFill>
              <a:srgbClr val="000000"/>
            </a:solidFill>
            <a:miter lim="800000"/>
            <a:headEnd/>
            <a:tailEnd/>
          </a:ln>
        </p:spPr>
        <p:txBody>
          <a:bodyPr wrap="none"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b="1">
                <a:solidFill>
                  <a:srgbClr val="000000"/>
                </a:solidFill>
              </a:rPr>
              <a:t>+</a:t>
            </a:r>
          </a:p>
        </p:txBody>
      </p:sp>
      <p:sp>
        <p:nvSpPr>
          <p:cNvPr id="37900" name="AutoShape 8"/>
          <p:cNvSpPr>
            <a:spLocks noChangeArrowheads="1"/>
          </p:cNvSpPr>
          <p:nvPr/>
        </p:nvSpPr>
        <p:spPr bwMode="auto">
          <a:xfrm>
            <a:off x="6477000" y="2133600"/>
            <a:ext cx="1981200" cy="1752600"/>
          </a:xfrm>
          <a:prstGeom prst="cube">
            <a:avLst>
              <a:gd name="adj" fmla="val 25000"/>
            </a:avLst>
          </a:prstGeom>
          <a:solidFill>
            <a:srgbClr val="CC3399"/>
          </a:solidFill>
          <a:ln w="9360">
            <a:solidFill>
              <a:srgbClr val="000000"/>
            </a:solidFill>
            <a:miter lim="800000"/>
            <a:headEnd/>
            <a:tailEnd/>
          </a:ln>
        </p:spPr>
        <p:txBody>
          <a:bodyPr wrap="none"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a:solidFill>
                  <a:srgbClr val="000000"/>
                </a:solidFill>
              </a:rPr>
              <a:t>rawavg.mgz</a:t>
            </a:r>
          </a:p>
        </p:txBody>
      </p:sp>
      <p:sp>
        <p:nvSpPr>
          <p:cNvPr id="50185" name="Line 9"/>
          <p:cNvSpPr>
            <a:spLocks noChangeShapeType="1"/>
          </p:cNvSpPr>
          <p:nvPr/>
        </p:nvSpPr>
        <p:spPr bwMode="auto">
          <a:xfrm>
            <a:off x="5334000" y="3124200"/>
            <a:ext cx="1066800" cy="1588"/>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grpSp>
        <p:nvGrpSpPr>
          <p:cNvPr id="37904" name="Group 10"/>
          <p:cNvGrpSpPr>
            <a:grpSpLocks/>
          </p:cNvGrpSpPr>
          <p:nvPr/>
        </p:nvGrpSpPr>
        <p:grpSpPr bwMode="auto">
          <a:xfrm>
            <a:off x="4951413" y="4911725"/>
            <a:ext cx="3692525" cy="1874838"/>
            <a:chOff x="3119" y="3094"/>
            <a:chExt cx="2326" cy="1181"/>
          </a:xfrm>
        </p:grpSpPr>
        <p:sp>
          <p:nvSpPr>
            <p:cNvPr id="37910" name="Text Box 11"/>
            <p:cNvSpPr txBox="1">
              <a:spLocks noChangeArrowheads="1"/>
            </p:cNvSpPr>
            <p:nvPr/>
          </p:nvSpPr>
          <p:spPr bwMode="auto">
            <a:xfrm>
              <a:off x="3563" y="3621"/>
              <a:ext cx="427" cy="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orig</a:t>
              </a:r>
            </a:p>
          </p:txBody>
        </p:sp>
        <p:sp>
          <p:nvSpPr>
            <p:cNvPr id="37911" name="Text Box 12"/>
            <p:cNvSpPr txBox="1">
              <a:spLocks noChangeArrowheads="1"/>
            </p:cNvSpPr>
            <p:nvPr/>
          </p:nvSpPr>
          <p:spPr bwMode="auto">
            <a:xfrm>
              <a:off x="3119" y="3983"/>
              <a:ext cx="1558" cy="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001.mgz  002.mgz</a:t>
              </a:r>
            </a:p>
          </p:txBody>
        </p:sp>
        <p:sp>
          <p:nvSpPr>
            <p:cNvPr id="50192" name="Line 13"/>
            <p:cNvSpPr>
              <a:spLocks noChangeShapeType="1"/>
            </p:cNvSpPr>
            <p:nvPr/>
          </p:nvSpPr>
          <p:spPr bwMode="auto">
            <a:xfrm flipV="1">
              <a:off x="3418" y="3857"/>
              <a:ext cx="333" cy="197"/>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0193" name="Line 14"/>
            <p:cNvSpPr>
              <a:spLocks noChangeShapeType="1"/>
            </p:cNvSpPr>
            <p:nvPr/>
          </p:nvSpPr>
          <p:spPr bwMode="auto">
            <a:xfrm flipH="1" flipV="1">
              <a:off x="3750" y="3857"/>
              <a:ext cx="581" cy="244"/>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37918" name="Text Box 15"/>
            <p:cNvSpPr txBox="1">
              <a:spLocks noChangeArrowheads="1"/>
            </p:cNvSpPr>
            <p:nvPr/>
          </p:nvSpPr>
          <p:spPr bwMode="auto">
            <a:xfrm>
              <a:off x="3852" y="3094"/>
              <a:ext cx="384" cy="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50195" name="Line 16"/>
            <p:cNvSpPr>
              <a:spLocks noChangeShapeType="1"/>
            </p:cNvSpPr>
            <p:nvPr/>
          </p:nvSpPr>
          <p:spPr bwMode="auto">
            <a:xfrm flipV="1">
              <a:off x="3754" y="3376"/>
              <a:ext cx="261" cy="341"/>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0196" name="Line 17"/>
            <p:cNvSpPr>
              <a:spLocks noChangeShapeType="1"/>
            </p:cNvSpPr>
            <p:nvPr/>
          </p:nvSpPr>
          <p:spPr bwMode="auto">
            <a:xfrm flipH="1" flipV="1">
              <a:off x="4038" y="3376"/>
              <a:ext cx="389" cy="341"/>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37925" name="Text Box 18"/>
            <p:cNvSpPr txBox="1">
              <a:spLocks noChangeArrowheads="1"/>
            </p:cNvSpPr>
            <p:nvPr/>
          </p:nvSpPr>
          <p:spPr bwMode="auto">
            <a:xfrm>
              <a:off x="4378" y="3717"/>
              <a:ext cx="1067" cy="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rawavg.mgz</a:t>
              </a:r>
            </a:p>
          </p:txBody>
        </p:sp>
      </p:grpSp>
      <p:sp>
        <p:nvSpPr>
          <p:cNvPr id="37905" name="Text Box 19"/>
          <p:cNvSpPr txBox="1">
            <a:spLocks noChangeArrowheads="1"/>
          </p:cNvSpPr>
          <p:nvPr/>
        </p:nvSpPr>
        <p:spPr bwMode="auto">
          <a:xfrm>
            <a:off x="304800" y="5130800"/>
            <a:ext cx="5157788" cy="955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800">
                <a:solidFill>
                  <a:srgbClr val="000000"/>
                </a:solidFill>
              </a:rPr>
              <a:t>Does not change native resolution.</a:t>
            </a:r>
          </a:p>
          <a:p>
            <a:pPr eaLnBrk="1" hangingPunct="1">
              <a:buClrTx/>
              <a:buFontTx/>
              <a:buNone/>
            </a:pPr>
            <a:r>
              <a:rPr lang="en-US" altLang="en-US" sz="2800">
                <a:solidFill>
                  <a:srgbClr val="000000"/>
                </a:solidFill>
              </a:rPr>
              <a:t>Usually only need one.</a:t>
            </a:r>
          </a:p>
        </p:txBody>
      </p:sp>
      <p:sp>
        <p:nvSpPr>
          <p:cNvPr id="50188" name="Line 20"/>
          <p:cNvSpPr>
            <a:spLocks noChangeShapeType="1"/>
          </p:cNvSpPr>
          <p:nvPr/>
        </p:nvSpPr>
        <p:spPr bwMode="auto">
          <a:xfrm flipV="1">
            <a:off x="6438900" y="4521200"/>
            <a:ext cx="419100" cy="5461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37909" name="Text Box 21"/>
          <p:cNvSpPr txBox="1">
            <a:spLocks noChangeArrowheads="1"/>
          </p:cNvSpPr>
          <p:nvPr/>
        </p:nvSpPr>
        <p:spPr bwMode="auto">
          <a:xfrm>
            <a:off x="6554788" y="4114800"/>
            <a:ext cx="668337"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4D460F42-BFE9-4085-8BB6-10AD92395738}" type="slidenum">
              <a:rPr lang="en-US" altLang="en-US" sz="1400">
                <a:solidFill>
                  <a:srgbClr val="FFFF66"/>
                </a:solidFill>
              </a:rPr>
              <a:pPr algn="r" eaLnBrk="1" hangingPunct="1">
                <a:buClrTx/>
                <a:buFontTx/>
                <a:buNone/>
              </a:pPr>
              <a:t>66</a:t>
            </a:fld>
            <a:endParaRPr lang="en-US" altLang="en-US" sz="1400">
              <a:solidFill>
                <a:srgbClr val="FFFF66"/>
              </a:solidFill>
            </a:endParaRPr>
          </a:p>
        </p:txBody>
      </p:sp>
      <p:sp>
        <p:nvSpPr>
          <p:cNvPr id="82946" name="Text Box 3"/>
          <p:cNvSpPr txBox="1">
            <a:spLocks noChangeArrowheads="1"/>
          </p:cNvSpPr>
          <p:nvPr/>
        </p:nvSpPr>
        <p:spPr bwMode="auto">
          <a:xfrm>
            <a:off x="685800" y="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Getting FreeSurfer</a:t>
            </a:r>
          </a:p>
        </p:txBody>
      </p:sp>
      <p:sp>
        <p:nvSpPr>
          <p:cNvPr id="82947" name="Rectangle 4"/>
          <p:cNvSpPr>
            <a:spLocks noChangeArrowheads="1"/>
          </p:cNvSpPr>
          <p:nvPr/>
        </p:nvSpPr>
        <p:spPr bwMode="auto">
          <a:xfrm>
            <a:off x="1447800" y="1143000"/>
            <a:ext cx="6400800" cy="436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marL="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Times New Roman" panose="02020603050405020304" pitchFamily="18" charset="0"/>
              <a:buChar char="•"/>
            </a:pPr>
            <a:r>
              <a:rPr lang="en-US" altLang="en-US" sz="2800">
                <a:solidFill>
                  <a:srgbClr val="000000"/>
                </a:solidFill>
              </a:rPr>
              <a:t> surfer.nmr.mgh.harvard.edu</a:t>
            </a:r>
          </a:p>
          <a:p>
            <a:pPr lvl="1" indent="0" eaLnBrk="1" hangingPunct="1">
              <a:buClrTx/>
              <a:buFont typeface="Times New Roman" panose="02020603050405020304" pitchFamily="18" charset="0"/>
              <a:buChar char="•"/>
            </a:pPr>
            <a:r>
              <a:rPr lang="en-US" altLang="en-US" sz="2800">
                <a:solidFill>
                  <a:srgbClr val="000000"/>
                </a:solidFill>
              </a:rPr>
              <a:t> Register </a:t>
            </a:r>
          </a:p>
          <a:p>
            <a:pPr lvl="1" indent="0" eaLnBrk="1" hangingPunct="1">
              <a:buClrTx/>
              <a:buFont typeface="Times New Roman" panose="02020603050405020304" pitchFamily="18" charset="0"/>
              <a:buChar char="•"/>
            </a:pPr>
            <a:r>
              <a:rPr lang="en-US" altLang="en-US" sz="2800">
                <a:solidFill>
                  <a:srgbClr val="000000"/>
                </a:solidFill>
              </a:rPr>
              <a:t> Download</a:t>
            </a:r>
          </a:p>
          <a:p>
            <a:pPr lvl="1" indent="0" eaLnBrk="1" hangingPunct="1">
              <a:buClrTx/>
              <a:buFont typeface="Times New Roman" panose="02020603050405020304" pitchFamily="18" charset="0"/>
              <a:buChar char="•"/>
            </a:pPr>
            <a:r>
              <a:rPr lang="en-US" altLang="en-US" sz="2800">
                <a:solidFill>
                  <a:srgbClr val="000000"/>
                </a:solidFill>
              </a:rPr>
              <a:t> Mailing List</a:t>
            </a:r>
          </a:p>
          <a:p>
            <a:pPr eaLnBrk="1" hangingPunct="1">
              <a:buClrTx/>
              <a:buFont typeface="Times New Roman" panose="02020603050405020304" pitchFamily="18" charset="0"/>
              <a:buChar char="•"/>
            </a:pPr>
            <a:r>
              <a:rPr lang="en-US" altLang="en-US" sz="2800">
                <a:solidFill>
                  <a:srgbClr val="000000"/>
                </a:solidFill>
              </a:rPr>
              <a:t> Wiki: surfer.nmr.mgh.harvard.edu/fswiki </a:t>
            </a:r>
          </a:p>
          <a:p>
            <a:pPr eaLnBrk="1" hangingPunct="1">
              <a:buClrTx/>
              <a:buFont typeface="Times New Roman" panose="02020603050405020304" pitchFamily="18" charset="0"/>
              <a:buChar char="•"/>
            </a:pPr>
            <a:r>
              <a:rPr lang="en-US" altLang="en-US" sz="2800">
                <a:solidFill>
                  <a:srgbClr val="000000"/>
                </a:solidFill>
              </a:rPr>
              <a:t> Platforms: </a:t>
            </a:r>
          </a:p>
          <a:p>
            <a:pPr lvl="1" indent="0" eaLnBrk="1" hangingPunct="1">
              <a:buClrTx/>
              <a:buFont typeface="Times New Roman" panose="02020603050405020304" pitchFamily="18" charset="0"/>
              <a:buChar char="•"/>
            </a:pPr>
            <a:r>
              <a:rPr lang="en-US" altLang="en-US" sz="2800">
                <a:solidFill>
                  <a:srgbClr val="000000"/>
                </a:solidFill>
              </a:rPr>
              <a:t> Linux</a:t>
            </a:r>
          </a:p>
          <a:p>
            <a:pPr lvl="1" indent="0" eaLnBrk="1" hangingPunct="1">
              <a:buClrTx/>
              <a:buFont typeface="Times New Roman" panose="02020603050405020304" pitchFamily="18" charset="0"/>
              <a:buChar char="•"/>
            </a:pPr>
            <a:r>
              <a:rPr lang="en-US" altLang="en-US" sz="2800">
                <a:solidFill>
                  <a:srgbClr val="000000"/>
                </a:solidFill>
              </a:rPr>
              <a:t> Mac</a:t>
            </a:r>
          </a:p>
          <a:p>
            <a:pPr lvl="1" indent="0" eaLnBrk="1" hangingPunct="1">
              <a:buClrTx/>
              <a:buFont typeface="Times New Roman" panose="02020603050405020304" pitchFamily="18" charset="0"/>
              <a:buChar char="•"/>
            </a:pPr>
            <a:r>
              <a:rPr lang="en-US" altLang="en-US" sz="2800">
                <a:solidFill>
                  <a:srgbClr val="000000"/>
                </a:solidFill>
              </a:rPr>
              <a:t> Windows (VirtualBox)</a:t>
            </a:r>
          </a:p>
          <a:p>
            <a:pPr eaLnBrk="1" hangingPunct="1">
              <a:buClrTx/>
              <a:buFont typeface="Times New Roman" panose="02020603050405020304" pitchFamily="18" charset="0"/>
              <a:buChar char="•"/>
            </a:pPr>
            <a:r>
              <a:rPr lang="en-US" altLang="en-US" sz="2800">
                <a:solidFill>
                  <a:srgbClr val="000000"/>
                </a:solidFill>
              </a:rPr>
              <a:t> Installed in $FREESURFER_HOME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Number Placeholder 3"/>
          <p:cNvSpPr>
            <a:spLocks noGrp="1"/>
          </p:cNvSpPr>
          <p:nvPr>
            <p:ph type="sldNum" sz="quarter" idx="16"/>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fld id="{14496404-F52B-4767-836E-74C2529DACFA}" type="slidenum">
              <a:rPr lang="en-US" altLang="en-US"/>
              <a:pPr/>
              <a:t>67</a:t>
            </a:fld>
            <a:endParaRPr lang="en-US" altLang="en-US"/>
          </a:p>
        </p:txBody>
      </p:sp>
      <p:sp>
        <p:nvSpPr>
          <p:cNvPr id="97283" name="Title 1"/>
          <p:cNvSpPr>
            <a:spLocks noGrp="1"/>
          </p:cNvSpPr>
          <p:nvPr>
            <p:ph type="title"/>
          </p:nvPr>
        </p:nvSpPr>
        <p:spPr>
          <a:xfrm>
            <a:off x="685800" y="-76200"/>
            <a:ext cx="7772400" cy="1600200"/>
          </a:xfrm>
          <a:effectLst/>
        </p:spPr>
        <p:txBody>
          <a:bodyPr/>
          <a:lstStyle/>
          <a:p>
            <a:pPr marL="0" indent="0" algn="ctr" fontAlgn="auto">
              <a:spcAft>
                <a:spcPts val="0"/>
              </a:spcAft>
              <a:buClr>
                <a:schemeClr val="accent6">
                  <a:lumMod val="75000"/>
                </a:schemeClr>
              </a:buClr>
              <a:buNone/>
              <a:defRPr/>
            </a:pPr>
            <a:r>
              <a:rPr lang="en-US" b="0" dirty="0">
                <a:solidFill>
                  <a:srgbClr val="000000"/>
                </a:solidFill>
                <a:effectLst/>
                <a:latin typeface="Times New Roman" charset="0"/>
                <a:ea typeface="MS PGothic" charset="0"/>
              </a:rPr>
              <a:t>Download &amp; Install</a:t>
            </a:r>
          </a:p>
        </p:txBody>
      </p:sp>
      <p:pic>
        <p:nvPicPr>
          <p:cNvPr id="84995" name="Content Placeholder 4" descr="quickinstall.png"/>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l="212" r="212"/>
          <a:stretch/>
        </p:blipFill>
        <p:spPr>
          <a:xfrm>
            <a:off x="685800" y="731838"/>
            <a:ext cx="7315200" cy="3475037"/>
          </a:xfrm>
        </p:spPr>
      </p:pic>
    </p:spTree>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1A7B7D7-CBB7-45D8-B282-AE8AD266C86B}" type="slidenum">
              <a:rPr lang="en-US" altLang="en-US" sz="1400">
                <a:solidFill>
                  <a:srgbClr val="FFFF66"/>
                </a:solidFill>
              </a:rPr>
              <a:pPr algn="r" eaLnBrk="1" hangingPunct="1">
                <a:buClrTx/>
                <a:buFontTx/>
                <a:buNone/>
              </a:pPr>
              <a:t>68</a:t>
            </a:fld>
            <a:endParaRPr lang="en-US" altLang="en-US" sz="1400">
              <a:solidFill>
                <a:srgbClr val="FFFF66"/>
              </a:solidFill>
            </a:endParaRPr>
          </a:p>
        </p:txBody>
      </p:sp>
      <p:sp>
        <p:nvSpPr>
          <p:cNvPr id="90114" name="Text Box 2"/>
          <p:cNvSpPr txBox="1">
            <a:spLocks noChangeArrowheads="1"/>
          </p:cNvSpPr>
          <p:nvPr/>
        </p:nvSpPr>
        <p:spPr bwMode="auto">
          <a:xfrm>
            <a:off x="952500" y="-104775"/>
            <a:ext cx="7239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Overview</a:t>
            </a:r>
          </a:p>
        </p:txBody>
      </p:sp>
      <p:sp>
        <p:nvSpPr>
          <p:cNvPr id="90115" name="Rectangle 3"/>
          <p:cNvSpPr>
            <a:spLocks noChangeArrowheads="1"/>
          </p:cNvSpPr>
          <p:nvPr/>
        </p:nvSpPr>
        <p:spPr bwMode="auto">
          <a:xfrm>
            <a:off x="1373188" y="1371600"/>
            <a:ext cx="6399212" cy="588963"/>
          </a:xfrm>
          <a:prstGeom prst="rect">
            <a:avLst/>
          </a:prstGeom>
          <a:noFill/>
          <a:ln w="936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3200">
                <a:solidFill>
                  <a:srgbClr val="000000"/>
                </a:solidFill>
              </a:rPr>
              <a:t>recon-all –i file.dcm –subject bert –all</a:t>
            </a:r>
          </a:p>
        </p:txBody>
      </p:sp>
      <p:grpSp>
        <p:nvGrpSpPr>
          <p:cNvPr id="90116" name="Group 21"/>
          <p:cNvGrpSpPr>
            <a:grpSpLocks noChangeAspect="1"/>
          </p:cNvGrpSpPr>
          <p:nvPr/>
        </p:nvGrpSpPr>
        <p:grpSpPr bwMode="auto">
          <a:xfrm>
            <a:off x="876300" y="2362200"/>
            <a:ext cx="7391400" cy="4038600"/>
            <a:chOff x="195747" y="3200400"/>
            <a:chExt cx="4387926" cy="2397008"/>
          </a:xfrm>
        </p:grpSpPr>
        <p:pic>
          <p:nvPicPr>
            <p:cNvPr id="90117"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7245" y="4530295"/>
              <a:ext cx="836428" cy="799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90118" name="Picture 4"/>
            <p:cNvPicPr>
              <a:picLocks noChangeAspect="1" noChangeArrowheads="1"/>
            </p:cNvPicPr>
            <p:nvPr/>
          </p:nvPicPr>
          <p:blipFill>
            <a:blip r:embed="rId4">
              <a:extLst>
                <a:ext uri="{28A0092B-C50C-407E-A947-70E740481C1C}">
                  <a14:useLocalDpi xmlns:a14="http://schemas.microsoft.com/office/drawing/2010/main" val="0"/>
                </a:ext>
              </a:extLst>
            </a:blip>
            <a:srcRect b="26530"/>
            <a:stretch>
              <a:fillRect/>
            </a:stretch>
          </p:blipFill>
          <p:spPr bwMode="auto">
            <a:xfrm>
              <a:off x="228601" y="3200400"/>
              <a:ext cx="901981" cy="8159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90119" name="Picture 7"/>
            <p:cNvPicPr>
              <a:picLocks noChangeAspect="1" noChangeArrowheads="1"/>
            </p:cNvPicPr>
            <p:nvPr/>
          </p:nvPicPr>
          <p:blipFill>
            <a:blip r:embed="rId5">
              <a:extLst>
                <a:ext uri="{28A0092B-C50C-407E-A947-70E740481C1C}">
                  <a14:useLocalDpi xmlns:a14="http://schemas.microsoft.com/office/drawing/2010/main" val="0"/>
                </a:ext>
              </a:extLst>
            </a:blip>
            <a:srcRect l="3819" t="11232" r="4535" b="6396"/>
            <a:stretch>
              <a:fillRect/>
            </a:stretch>
          </p:blipFill>
          <p:spPr bwMode="auto">
            <a:xfrm>
              <a:off x="3842334" y="3341836"/>
              <a:ext cx="677108" cy="678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90120" name="Picture 9" descr="fb101"/>
            <p:cNvPicPr>
              <a:picLocks noChangeAspect="1" noChangeArrowheads="1"/>
            </p:cNvPicPr>
            <p:nvPr/>
          </p:nvPicPr>
          <p:blipFill>
            <a:blip r:embed="rId6">
              <a:extLst>
                <a:ext uri="{28A0092B-C50C-407E-A947-70E740481C1C}">
                  <a14:useLocalDpi xmlns:a14="http://schemas.microsoft.com/office/drawing/2010/main" val="0"/>
                </a:ext>
              </a:extLst>
            </a:blip>
            <a:srcRect l="22368" t="16534" r="7895" b="36407"/>
            <a:stretch>
              <a:fillRect/>
            </a:stretch>
          </p:blipFill>
          <p:spPr bwMode="auto">
            <a:xfrm>
              <a:off x="1704304" y="4898390"/>
              <a:ext cx="916088" cy="6990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121" name="Picture 12" descr="fb101"/>
            <p:cNvPicPr>
              <a:picLocks noChangeAspect="1" noChangeArrowheads="1"/>
            </p:cNvPicPr>
            <p:nvPr/>
          </p:nvPicPr>
          <p:blipFill>
            <a:blip r:embed="rId7">
              <a:extLst>
                <a:ext uri="{28A0092B-C50C-407E-A947-70E740481C1C}">
                  <a14:useLocalDpi xmlns:a14="http://schemas.microsoft.com/office/drawing/2010/main" val="0"/>
                </a:ext>
              </a:extLst>
            </a:blip>
            <a:srcRect l="15323" t="22182" r="16985" b="18633"/>
            <a:stretch>
              <a:fillRect/>
            </a:stretch>
          </p:blipFill>
          <p:spPr bwMode="auto">
            <a:xfrm>
              <a:off x="1388154" y="4269183"/>
              <a:ext cx="682087" cy="678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122"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4572000"/>
              <a:ext cx="796598" cy="808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90123" name="Picture 3" descr="lh"/>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5747" y="4664477"/>
              <a:ext cx="959237" cy="7126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12" name="Line 21"/>
            <p:cNvSpPr>
              <a:spLocks noChangeShapeType="1"/>
            </p:cNvSpPr>
            <p:nvPr/>
          </p:nvSpPr>
          <p:spPr bwMode="auto">
            <a:xfrm flipH="1" flipV="1">
              <a:off x="3542288" y="4900918"/>
              <a:ext cx="199979"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2413" name="Line 21"/>
            <p:cNvSpPr>
              <a:spLocks noChangeShapeType="1"/>
            </p:cNvSpPr>
            <p:nvPr/>
          </p:nvSpPr>
          <p:spPr bwMode="auto">
            <a:xfrm>
              <a:off x="1254221" y="3613827"/>
              <a:ext cx="180065" cy="90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2414" name="Line 21"/>
            <p:cNvSpPr>
              <a:spLocks noChangeShapeType="1"/>
            </p:cNvSpPr>
            <p:nvPr/>
          </p:nvSpPr>
          <p:spPr bwMode="auto">
            <a:xfrm>
              <a:off x="2326309" y="3609294"/>
              <a:ext cx="180065" cy="90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2415" name="Line 21"/>
            <p:cNvSpPr>
              <a:spLocks noChangeShapeType="1"/>
            </p:cNvSpPr>
            <p:nvPr/>
          </p:nvSpPr>
          <p:spPr bwMode="auto">
            <a:xfrm>
              <a:off x="3513738" y="3598414"/>
              <a:ext cx="180064" cy="90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2416" name="Line 21"/>
            <p:cNvSpPr>
              <a:spLocks noChangeShapeType="1"/>
            </p:cNvSpPr>
            <p:nvPr/>
          </p:nvSpPr>
          <p:spPr bwMode="auto">
            <a:xfrm flipH="1" flipV="1">
              <a:off x="2461902" y="4911773"/>
              <a:ext cx="199979"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2417" name="Line 21"/>
            <p:cNvSpPr>
              <a:spLocks noChangeShapeType="1"/>
            </p:cNvSpPr>
            <p:nvPr/>
          </p:nvSpPr>
          <p:spPr bwMode="auto">
            <a:xfrm flipH="1" flipV="1">
              <a:off x="1111005" y="4899109"/>
              <a:ext cx="199979"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2418" name="Line 21"/>
            <p:cNvSpPr>
              <a:spLocks noChangeShapeType="1"/>
            </p:cNvSpPr>
            <p:nvPr/>
          </p:nvSpPr>
          <p:spPr bwMode="auto">
            <a:xfrm flipH="1">
              <a:off x="4181069" y="4077883"/>
              <a:ext cx="0" cy="47870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pic>
          <p:nvPicPr>
            <p:cNvPr id="90145" name="Picture 36" descr="bert.brainmask.auto.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447800" y="3276600"/>
              <a:ext cx="766660" cy="790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146" name="Picture 37" descr="aseg.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590800" y="3276600"/>
              <a:ext cx="914400" cy="7749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B41B176-A6C4-457C-A9FB-B1E526D59335}" type="slidenum">
              <a:rPr lang="en-US" altLang="en-US" sz="1400">
                <a:solidFill>
                  <a:srgbClr val="FFFF66"/>
                </a:solidFill>
              </a:rPr>
              <a:pPr algn="r" eaLnBrk="1" hangingPunct="1">
                <a:buClrTx/>
                <a:buFontTx/>
                <a:buNone/>
              </a:pPr>
              <a:t>69</a:t>
            </a:fld>
            <a:endParaRPr lang="en-US" altLang="en-US" sz="1400">
              <a:solidFill>
                <a:srgbClr val="FFFF66"/>
              </a:solidFill>
            </a:endParaRPr>
          </a:p>
        </p:txBody>
      </p:sp>
      <p:sp>
        <p:nvSpPr>
          <p:cNvPr id="41986" name="Text Box 2"/>
          <p:cNvSpPr txBox="1">
            <a:spLocks noChangeArrowheads="1"/>
          </p:cNvSpPr>
          <p:nvPr/>
        </p:nvSpPr>
        <p:spPr bwMode="auto">
          <a:xfrm>
            <a:off x="1524000" y="0"/>
            <a:ext cx="6096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Intensity Bias</a:t>
            </a:r>
          </a:p>
        </p:txBody>
      </p:sp>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l="19936" t="16336" r="16995" b="9756"/>
          <a:stretch>
            <a:fillRect/>
          </a:stretch>
        </p:blipFill>
        <p:spPr bwMode="auto">
          <a:xfrm>
            <a:off x="3124200" y="1066800"/>
            <a:ext cx="3124200" cy="3808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41988" name="Picture 4"/>
          <p:cNvPicPr>
            <a:picLocks noChangeAspect="1" noChangeArrowheads="1"/>
          </p:cNvPicPr>
          <p:nvPr/>
        </p:nvPicPr>
        <p:blipFill>
          <a:blip r:embed="rId4">
            <a:extLst>
              <a:ext uri="{28A0092B-C50C-407E-A947-70E740481C1C}">
                <a14:useLocalDpi xmlns:a14="http://schemas.microsoft.com/office/drawing/2010/main" val="0"/>
              </a:ext>
            </a:extLst>
          </a:blip>
          <a:srcRect l="19992" t="16266" r="16931" b="9802"/>
          <a:stretch>
            <a:fillRect/>
          </a:stretch>
        </p:blipFill>
        <p:spPr bwMode="auto">
          <a:xfrm>
            <a:off x="76200" y="1066800"/>
            <a:ext cx="31242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41989" name="Text Box 5"/>
          <p:cNvSpPr txBox="1">
            <a:spLocks noChangeArrowheads="1"/>
          </p:cNvSpPr>
          <p:nvPr/>
        </p:nvSpPr>
        <p:spPr bwMode="auto">
          <a:xfrm>
            <a:off x="1298575" y="4953000"/>
            <a:ext cx="6708775" cy="120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Times New Roman" panose="02020603050405020304" pitchFamily="18" charset="0"/>
              <a:buChar char="•"/>
            </a:pPr>
            <a:r>
              <a:rPr lang="en-US" altLang="en-US">
                <a:solidFill>
                  <a:srgbClr val="000000"/>
                </a:solidFill>
              </a:rPr>
              <a:t>Left side of the image much brighter than right side</a:t>
            </a:r>
          </a:p>
          <a:p>
            <a:pPr eaLnBrk="1" hangingPunct="1">
              <a:buClrTx/>
              <a:buFont typeface="Times New Roman" panose="02020603050405020304" pitchFamily="18" charset="0"/>
              <a:buChar char="•"/>
            </a:pPr>
            <a:r>
              <a:rPr lang="en-US" altLang="en-US">
                <a:solidFill>
                  <a:srgbClr val="000000"/>
                </a:solidFill>
              </a:rPr>
              <a:t>Worse with many coils</a:t>
            </a:r>
          </a:p>
          <a:p>
            <a:pPr eaLnBrk="1" hangingPunct="1">
              <a:buClrTx/>
              <a:buFont typeface="Times New Roman" panose="02020603050405020304" pitchFamily="18" charset="0"/>
              <a:buChar char="•"/>
            </a:pPr>
            <a:r>
              <a:rPr lang="en-US" altLang="en-US">
                <a:solidFill>
                  <a:srgbClr val="000000"/>
                </a:solidFill>
              </a:rPr>
              <a:t>Makes gray/white segmentation difficult</a:t>
            </a:r>
          </a:p>
        </p:txBody>
      </p:sp>
      <p:sp>
        <p:nvSpPr>
          <p:cNvPr id="41990" name="Text Box 7"/>
          <p:cNvSpPr txBox="1">
            <a:spLocks noChangeArrowheads="1"/>
          </p:cNvSpPr>
          <p:nvPr/>
        </p:nvSpPr>
        <p:spPr bwMode="auto">
          <a:xfrm>
            <a:off x="7224713" y="1905000"/>
            <a:ext cx="6096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41991" name="Text Box 11"/>
          <p:cNvSpPr txBox="1">
            <a:spLocks noChangeArrowheads="1"/>
          </p:cNvSpPr>
          <p:nvPr/>
        </p:nvSpPr>
        <p:spPr bwMode="auto">
          <a:xfrm>
            <a:off x="7010400" y="2895600"/>
            <a:ext cx="11303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T1.mgz</a:t>
            </a:r>
          </a:p>
        </p:txBody>
      </p:sp>
      <p:sp>
        <p:nvSpPr>
          <p:cNvPr id="41992" name="Line 12"/>
          <p:cNvSpPr>
            <a:spLocks noChangeShapeType="1"/>
          </p:cNvSpPr>
          <p:nvPr/>
        </p:nvSpPr>
        <p:spPr bwMode="auto">
          <a:xfrm flipH="1" flipV="1">
            <a:off x="7524750" y="1371600"/>
            <a:ext cx="3175" cy="69215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41993" name="Text Box 13"/>
          <p:cNvSpPr txBox="1">
            <a:spLocks noChangeArrowheads="1"/>
          </p:cNvSpPr>
          <p:nvPr/>
        </p:nvSpPr>
        <p:spPr bwMode="auto">
          <a:xfrm>
            <a:off x="7199313" y="990600"/>
            <a:ext cx="668337"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sp>
        <p:nvSpPr>
          <p:cNvPr id="41994" name="Line 14"/>
          <p:cNvSpPr>
            <a:spLocks noChangeShapeType="1"/>
          </p:cNvSpPr>
          <p:nvPr/>
        </p:nvSpPr>
        <p:spPr bwMode="auto">
          <a:xfrm flipH="1" flipV="1">
            <a:off x="7524750" y="2286000"/>
            <a:ext cx="3175" cy="539750"/>
          </a:xfrm>
          <a:prstGeom prst="line">
            <a:avLst/>
          </a:prstGeom>
          <a:noFill/>
          <a:ln w="2844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Tree>
    <p:extLst>
      <p:ext uri="{BB962C8B-B14F-4D97-AF65-F5344CB8AC3E}">
        <p14:creationId xmlns:p14="http://schemas.microsoft.com/office/powerpoint/2010/main" val="3814310344"/>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8381A6-B6A3-4585-AC16-A4053DFFDB85}"/>
              </a:ext>
            </a:extLst>
          </p:cNvPr>
          <p:cNvSpPr/>
          <p:nvPr/>
        </p:nvSpPr>
        <p:spPr>
          <a:xfrm>
            <a:off x="3951595" y="1197690"/>
            <a:ext cx="4437797" cy="830997"/>
          </a:xfrm>
          <a:prstGeom prst="rect">
            <a:avLst/>
          </a:prstGeom>
        </p:spPr>
        <p:txBody>
          <a:bodyPr wrap="square">
            <a:spAutoFit/>
          </a:bodyPr>
          <a:lstStyle/>
          <a:p>
            <a:r>
              <a:rPr lang="en-US" dirty="0">
                <a:solidFill>
                  <a:schemeClr val="tx1"/>
                </a:solidFill>
              </a:rPr>
              <a:t>Use </a:t>
            </a:r>
            <a:r>
              <a:rPr lang="en-US" dirty="0" err="1">
                <a:solidFill>
                  <a:schemeClr val="tx1"/>
                </a:solidFill>
              </a:rPr>
              <a:t>dcmunpack</a:t>
            </a:r>
            <a:r>
              <a:rPr lang="en-US" dirty="0">
                <a:solidFill>
                  <a:schemeClr val="tx1"/>
                </a:solidFill>
              </a:rPr>
              <a:t>, </a:t>
            </a:r>
            <a:r>
              <a:rPr lang="en-US" dirty="0" err="1">
                <a:solidFill>
                  <a:schemeClr val="tx1"/>
                </a:solidFill>
              </a:rPr>
              <a:t>eg</a:t>
            </a:r>
            <a:r>
              <a:rPr lang="en-US" dirty="0">
                <a:solidFill>
                  <a:schemeClr val="tx1"/>
                </a:solidFill>
              </a:rPr>
              <a:t>,</a:t>
            </a:r>
          </a:p>
          <a:p>
            <a:r>
              <a:rPr lang="en-US" dirty="0">
                <a:solidFill>
                  <a:schemeClr val="tx1"/>
                </a:solidFill>
              </a:rPr>
              <a:t> </a:t>
            </a:r>
            <a:r>
              <a:rPr lang="en-US" dirty="0" err="1">
                <a:solidFill>
                  <a:schemeClr val="tx1"/>
                </a:solidFill>
              </a:rPr>
              <a:t>dcmunpack</a:t>
            </a:r>
            <a:r>
              <a:rPr lang="en-US" dirty="0">
                <a:solidFill>
                  <a:schemeClr val="tx1"/>
                </a:solidFill>
              </a:rPr>
              <a:t> –</a:t>
            </a:r>
            <a:r>
              <a:rPr lang="en-US" dirty="0" err="1">
                <a:solidFill>
                  <a:schemeClr val="tx1"/>
                </a:solidFill>
              </a:rPr>
              <a:t>src</a:t>
            </a:r>
            <a:r>
              <a:rPr lang="en-US" dirty="0">
                <a:solidFill>
                  <a:schemeClr val="tx1"/>
                </a:solidFill>
              </a:rPr>
              <a:t> /path/to/</a:t>
            </a:r>
            <a:r>
              <a:rPr lang="en-US" dirty="0" err="1">
                <a:solidFill>
                  <a:schemeClr val="tx1"/>
                </a:solidFill>
              </a:rPr>
              <a:t>dicoms</a:t>
            </a:r>
            <a:endParaRPr lang="en-US" dirty="0">
              <a:solidFill>
                <a:schemeClr val="tx1"/>
              </a:solidFill>
            </a:endParaRPr>
          </a:p>
        </p:txBody>
      </p:sp>
      <p:sp>
        <p:nvSpPr>
          <p:cNvPr id="3" name="Rectangle 2">
            <a:extLst>
              <a:ext uri="{FF2B5EF4-FFF2-40B4-BE49-F238E27FC236}">
                <a16:creationId xmlns:a16="http://schemas.microsoft.com/office/drawing/2014/main" id="{7F7CDD73-B06C-4C25-B319-ECD8B695CD78}"/>
              </a:ext>
            </a:extLst>
          </p:cNvPr>
          <p:cNvSpPr/>
          <p:nvPr/>
        </p:nvSpPr>
        <p:spPr>
          <a:xfrm>
            <a:off x="220638" y="1239491"/>
            <a:ext cx="4114800" cy="3770263"/>
          </a:xfrm>
          <a:prstGeom prst="rect">
            <a:avLst/>
          </a:prstGeom>
        </p:spPr>
        <p:txBody>
          <a:bodyPr wrap="square">
            <a:spAutoFit/>
          </a:bodyPr>
          <a:lstStyle/>
          <a:p>
            <a:r>
              <a:rPr lang="en-US" sz="1600" dirty="0">
                <a:solidFill>
                  <a:schemeClr val="tx1"/>
                </a:solidFill>
              </a:rPr>
              <a:t>DICOM files as they might look when they come off the scanner (thousands of them)</a:t>
            </a:r>
          </a:p>
          <a:p>
            <a:r>
              <a:rPr lang="en-US" sz="900" dirty="0">
                <a:solidFill>
                  <a:schemeClr val="tx1"/>
                </a:solidFill>
              </a:rPr>
              <a:t>MR.1.3.12.2.1107.5.2.43.67026.201711091646082874533087   MR.1.3.12.2.1107.5.2.43.67026.2017110917191282573911820</a:t>
            </a:r>
          </a:p>
          <a:p>
            <a:r>
              <a:rPr lang="en-US" sz="900" dirty="0">
                <a:solidFill>
                  <a:schemeClr val="tx1"/>
                </a:solidFill>
              </a:rPr>
              <a:t>MR.1.3.12.2.1107.5.2.43.67026.2017110916460829881533294  MR.1.3.12.2.1107.5.2.43.67026.201711091719169256012022</a:t>
            </a:r>
          </a:p>
          <a:p>
            <a:r>
              <a:rPr lang="en-US" sz="900" dirty="0">
                <a:solidFill>
                  <a:schemeClr val="tx1"/>
                </a:solidFill>
              </a:rPr>
              <a:t>MR.1.3.12.2.1107.5.2.43.67026.2017110916460830223533295  MR.1.3.12.2.1107.5.2.43.67026.2017110917191928591512224</a:t>
            </a:r>
          </a:p>
          <a:p>
            <a:r>
              <a:rPr lang="en-US" sz="900" dirty="0">
                <a:solidFill>
                  <a:schemeClr val="tx1"/>
                </a:solidFill>
              </a:rPr>
              <a:t>MR.1.3.12.2.1107.5.2.43.67026.2017110916460830251133297  MR.1.3.12.2.1107.5.2.43.67026.2017110917192251641412426</a:t>
            </a:r>
          </a:p>
          <a:p>
            <a:r>
              <a:rPr lang="en-US" sz="900" dirty="0">
                <a:solidFill>
                  <a:schemeClr val="tx1"/>
                </a:solidFill>
              </a:rPr>
              <a:t>MR.1.3.12.2.1107.5.2.43.67026.2017110916460830839833301  MR.1.3.12.2.1107.5.2.43.67026.2017110917192596977912636</a:t>
            </a:r>
          </a:p>
          <a:p>
            <a:r>
              <a:rPr lang="en-US" sz="900" dirty="0">
                <a:solidFill>
                  <a:schemeClr val="tx1"/>
                </a:solidFill>
              </a:rPr>
              <a:t>MR.1.3.12.2.1107.5.2.43.67026.201711091646083115933088   MR.1.3.12.2.1107.5.2.43.67026.201711091719291307712830</a:t>
            </a:r>
          </a:p>
          <a:p>
            <a:r>
              <a:rPr lang="en-US" sz="900" dirty="0">
                <a:solidFill>
                  <a:schemeClr val="tx1"/>
                </a:solidFill>
              </a:rPr>
              <a:t>MR.1.3.12.2.1107.5.2.43.67026.2017110916460831838233312  MR.1.3.12.2.1107.5.2.43.67026.2017110917193220348113032</a:t>
            </a:r>
          </a:p>
          <a:p>
            <a:r>
              <a:rPr lang="en-US" sz="900" dirty="0">
                <a:solidFill>
                  <a:schemeClr val="tx1"/>
                </a:solidFill>
              </a:rPr>
              <a:t>MR.1.3.12.2.1107.5.2.43.67026.2017110916460831854033313  MR.1.3.12.2.1107.5.2.43.67026.2017110917193543755013234</a:t>
            </a:r>
          </a:p>
          <a:p>
            <a:r>
              <a:rPr lang="en-US" sz="900" dirty="0">
                <a:solidFill>
                  <a:schemeClr val="tx1"/>
                </a:solidFill>
              </a:rPr>
              <a:t>MR.1.3.12.2.1107.5.2.43.67026.2017110916460831890833314  MR.1.3.12.2.1107.5.2.43.67026.2017110917193866363913436</a:t>
            </a:r>
          </a:p>
          <a:p>
            <a:r>
              <a:rPr lang="en-US" sz="900" dirty="0">
                <a:solidFill>
                  <a:schemeClr val="tx1"/>
                </a:solidFill>
              </a:rPr>
              <a:t>MR.1.3.12.2.1107.5.2.43.67026.2017110916460831999633315  MR.1.3.12.2.1107.5.2.43.67026.2017110917194188432513634</a:t>
            </a:r>
          </a:p>
          <a:p>
            <a:r>
              <a:rPr lang="en-US" sz="900" dirty="0">
                <a:solidFill>
                  <a:schemeClr val="tx1"/>
                </a:solidFill>
              </a:rPr>
              <a:t>MR.1.3.12.2.1107.5.2.43.67026.2017110916460832005833316  MR.1.3.12.2.1107.5.2.43.67026.2017110917194189797813639</a:t>
            </a:r>
          </a:p>
          <a:p>
            <a:r>
              <a:rPr lang="en-US" sz="900" dirty="0">
                <a:solidFill>
                  <a:srgbClr val="FF0000"/>
                </a:solidFill>
              </a:rPr>
              <a:t>MR.1.3.12.2.1107.5.2.43.67026.2017110916020777318078761</a:t>
            </a:r>
          </a:p>
        </p:txBody>
      </p:sp>
      <p:sp>
        <p:nvSpPr>
          <p:cNvPr id="5" name="Rectangle 4">
            <a:extLst>
              <a:ext uri="{FF2B5EF4-FFF2-40B4-BE49-F238E27FC236}">
                <a16:creationId xmlns:a16="http://schemas.microsoft.com/office/drawing/2014/main" id="{4449F64A-A140-4453-B0A8-B69E90C420DE}"/>
              </a:ext>
            </a:extLst>
          </p:cNvPr>
          <p:cNvSpPr/>
          <p:nvPr/>
        </p:nvSpPr>
        <p:spPr>
          <a:xfrm>
            <a:off x="3521691" y="2026296"/>
            <a:ext cx="5439202" cy="1738938"/>
          </a:xfrm>
          <a:prstGeom prst="rect">
            <a:avLst/>
          </a:prstGeom>
        </p:spPr>
        <p:txBody>
          <a:bodyPr wrap="square">
            <a:spAutoFit/>
          </a:bodyPr>
          <a:lstStyle/>
          <a:p>
            <a:r>
              <a:rPr lang="en-US" sz="1600" dirty="0">
                <a:solidFill>
                  <a:schemeClr val="tx1"/>
                </a:solidFill>
              </a:rPr>
              <a:t>Example output of </a:t>
            </a:r>
            <a:r>
              <a:rPr lang="en-US" sz="1600" dirty="0" err="1">
                <a:solidFill>
                  <a:schemeClr val="tx1"/>
                </a:solidFill>
              </a:rPr>
              <a:t>dcmunpack</a:t>
            </a:r>
            <a:endParaRPr lang="en-US" sz="1600" dirty="0">
              <a:solidFill>
                <a:schemeClr val="tx1"/>
              </a:solidFill>
            </a:endParaRPr>
          </a:p>
          <a:p>
            <a:r>
              <a:rPr lang="en-US" sz="700" dirty="0">
                <a:solidFill>
                  <a:schemeClr val="tx1"/>
                </a:solidFill>
              </a:rPr>
              <a:t>1 Localizer 3 40 15 1.171875\1.171875 MR.1.3.12.2.1107.5.2.43.67026.2017110915514228348456487</a:t>
            </a:r>
          </a:p>
          <a:p>
            <a:r>
              <a:rPr lang="en-US" sz="700" dirty="0">
                <a:solidFill>
                  <a:schemeClr val="tx1"/>
                </a:solidFill>
              </a:rPr>
              <a:t>2 </a:t>
            </a:r>
            <a:r>
              <a:rPr lang="en-US" sz="700" dirty="0" err="1">
                <a:solidFill>
                  <a:schemeClr val="tx1"/>
                </a:solidFill>
              </a:rPr>
              <a:t>AAHScout</a:t>
            </a:r>
            <a:r>
              <a:rPr lang="en-US" sz="700" dirty="0">
                <a:solidFill>
                  <a:schemeClr val="tx1"/>
                </a:solidFill>
              </a:rPr>
              <a:t> 1.37 3.15 8 1.625\1.625 ROW 540 MR.1.3.12.2.1107.5.2.43.67026.2017110915520120516357516</a:t>
            </a:r>
          </a:p>
          <a:p>
            <a:r>
              <a:rPr lang="en-US" sz="700" dirty="0">
                <a:solidFill>
                  <a:schemeClr val="tx1"/>
                </a:solidFill>
              </a:rPr>
              <a:t>3 </a:t>
            </a:r>
            <a:r>
              <a:rPr lang="en-US" sz="700" dirty="0" err="1">
                <a:solidFill>
                  <a:schemeClr val="tx1"/>
                </a:solidFill>
              </a:rPr>
              <a:t>AAHScout_MPR_sag</a:t>
            </a:r>
            <a:r>
              <a:rPr lang="en-US" sz="700" dirty="0">
                <a:solidFill>
                  <a:schemeClr val="tx1"/>
                </a:solidFill>
              </a:rPr>
              <a:t> 1.37 3.15 8 1.60000002384\1.60000002384 unknown 540 MR.1.3.12.2.1107.5.2.43.67026.2017110915520123687057660</a:t>
            </a:r>
          </a:p>
          <a:p>
            <a:r>
              <a:rPr lang="en-US" sz="700" dirty="0">
                <a:solidFill>
                  <a:schemeClr val="tx1"/>
                </a:solidFill>
              </a:rPr>
              <a:t>4 </a:t>
            </a:r>
            <a:r>
              <a:rPr lang="en-US" sz="700" dirty="0" err="1">
                <a:solidFill>
                  <a:schemeClr val="tx1"/>
                </a:solidFill>
              </a:rPr>
              <a:t>AAHScout_MPR_cor</a:t>
            </a:r>
            <a:r>
              <a:rPr lang="en-US" sz="700" dirty="0">
                <a:solidFill>
                  <a:schemeClr val="tx1"/>
                </a:solidFill>
              </a:rPr>
              <a:t> 1.37 3.15 8 1.60000002384\1.60000002384 unknown 540 MR.1.3.12.2.1107.5.2.43.67026.2017110915520123821357667</a:t>
            </a:r>
          </a:p>
          <a:p>
            <a:r>
              <a:rPr lang="en-US" sz="700" dirty="0">
                <a:solidFill>
                  <a:schemeClr val="tx1"/>
                </a:solidFill>
              </a:rPr>
              <a:t>5 </a:t>
            </a:r>
            <a:r>
              <a:rPr lang="en-US" sz="700" dirty="0" err="1">
                <a:solidFill>
                  <a:schemeClr val="tx1"/>
                </a:solidFill>
              </a:rPr>
              <a:t>AAHScout_MPR_tra</a:t>
            </a:r>
            <a:r>
              <a:rPr lang="en-US" sz="700" dirty="0">
                <a:solidFill>
                  <a:schemeClr val="tx1"/>
                </a:solidFill>
              </a:rPr>
              <a:t> 1.37 3.15 8 1.60000002384\1.60000002384 unknown 540 MR.1.3.12.2.1107.5.2.43.67026.2017110915520123877057670</a:t>
            </a:r>
          </a:p>
          <a:p>
            <a:r>
              <a:rPr lang="en-US" sz="700" dirty="0">
                <a:solidFill>
                  <a:schemeClr val="tx1"/>
                </a:solidFill>
              </a:rPr>
              <a:t>6 </a:t>
            </a:r>
            <a:r>
              <a:rPr lang="en-US" sz="700" dirty="0" err="1">
                <a:solidFill>
                  <a:schemeClr val="tx1"/>
                </a:solidFill>
              </a:rPr>
              <a:t>Localizer_aligned</a:t>
            </a:r>
            <a:r>
              <a:rPr lang="en-US" sz="700" dirty="0">
                <a:solidFill>
                  <a:schemeClr val="tx1"/>
                </a:solidFill>
              </a:rPr>
              <a:t> 3 104 15 1.171875\1.171875 ROW 260 MR.1.3.12.2.1107.5.2.43.67026.2017110915522716700857682</a:t>
            </a:r>
          </a:p>
          <a:p>
            <a:r>
              <a:rPr lang="en-US" sz="700" dirty="0">
                <a:solidFill>
                  <a:schemeClr val="tx1"/>
                </a:solidFill>
              </a:rPr>
              <a:t>7 T1w_setter 4.6 9.9 2 unknown ROW 5210 MR.1.3.12.2.1107.5.2.43.67026.201711091554416141157795</a:t>
            </a:r>
          </a:p>
          <a:p>
            <a:r>
              <a:rPr lang="en-US" sz="700" dirty="0">
                <a:solidFill>
                  <a:schemeClr val="tx1"/>
                </a:solidFill>
              </a:rPr>
              <a:t>8 T1w_setter 4.6 9.9 7 unknown ROW 650 MR.1.3.12.2.1107.5.2.43.67026.2017110916004795330874762</a:t>
            </a:r>
          </a:p>
          <a:p>
            <a:r>
              <a:rPr lang="en-US" sz="700" dirty="0">
                <a:solidFill>
                  <a:schemeClr val="tx1"/>
                </a:solidFill>
              </a:rPr>
              <a:t>9 T1w_MPR_vNav_4e 3.55 2530 7 unknown ROW 650 MR.1.3.12.2.1107.5.2.43.67026.2017110916021229775680242</a:t>
            </a:r>
          </a:p>
          <a:p>
            <a:r>
              <a:rPr lang="en-US" sz="700" dirty="0">
                <a:solidFill>
                  <a:schemeClr val="tx1"/>
                </a:solidFill>
              </a:rPr>
              <a:t>10 T1w_MPR_vNav_4e 7.27 2530 7 unknown ROW 650 MR.1.3.12.2.1107.5.2.43.67026.2017110916020532284777889</a:t>
            </a:r>
          </a:p>
          <a:p>
            <a:r>
              <a:rPr lang="en-US" sz="700" dirty="0">
                <a:solidFill>
                  <a:schemeClr val="tx1"/>
                </a:solidFill>
              </a:rPr>
              <a:t>11 T1w_MPR_vNav_4e 3.55 2530 7 unknown ROW 650 MR.1.3.12.2.1107.5.2.43.67026.2017110916021487561780704</a:t>
            </a:r>
          </a:p>
          <a:p>
            <a:r>
              <a:rPr lang="en-US" sz="700" dirty="0">
                <a:solidFill>
                  <a:schemeClr val="tx1"/>
                </a:solidFill>
              </a:rPr>
              <a:t>12 T1w_MPR_vNav_4eRMS 1.69 2530 7 unknown ROW 650 MR.1.3.12.2.1107.5.2.43.67026.2017110916021957542181407</a:t>
            </a:r>
          </a:p>
          <a:p>
            <a:r>
              <a:rPr lang="en-US" sz="800" dirty="0">
                <a:solidFill>
                  <a:schemeClr val="tx1"/>
                </a:solidFill>
              </a:rPr>
              <a:t>13 </a:t>
            </a:r>
            <a:r>
              <a:rPr lang="en-US" sz="800" dirty="0">
                <a:solidFill>
                  <a:srgbClr val="FF0000"/>
                </a:solidFill>
              </a:rPr>
              <a:t>T1w_MPR_vNav_4eRMS </a:t>
            </a:r>
            <a:r>
              <a:rPr lang="en-US" sz="800" dirty="0">
                <a:solidFill>
                  <a:schemeClr val="tx1"/>
                </a:solidFill>
              </a:rPr>
              <a:t>1.69 2530 7 unknown ROW 650 </a:t>
            </a:r>
            <a:r>
              <a:rPr lang="en-US" sz="800" dirty="0">
                <a:solidFill>
                  <a:srgbClr val="FF0000"/>
                </a:solidFill>
              </a:rPr>
              <a:t>MR.1.3.12.2.1107.5.2.43.67026.2017110916020777318078761</a:t>
            </a:r>
          </a:p>
        </p:txBody>
      </p:sp>
      <p:sp>
        <p:nvSpPr>
          <p:cNvPr id="7" name="TextBox 6">
            <a:extLst>
              <a:ext uri="{FF2B5EF4-FFF2-40B4-BE49-F238E27FC236}">
                <a16:creationId xmlns:a16="http://schemas.microsoft.com/office/drawing/2014/main" id="{70ED76A2-AB87-4715-919C-0ABD09EEA23D}"/>
              </a:ext>
            </a:extLst>
          </p:cNvPr>
          <p:cNvSpPr txBox="1"/>
          <p:nvPr/>
        </p:nvSpPr>
        <p:spPr>
          <a:xfrm>
            <a:off x="3521691" y="4552039"/>
            <a:ext cx="4867701" cy="1569660"/>
          </a:xfrm>
          <a:prstGeom prst="rect">
            <a:avLst/>
          </a:prstGeom>
          <a:noFill/>
        </p:spPr>
        <p:txBody>
          <a:bodyPr wrap="square" rtlCol="0">
            <a:spAutoFit/>
          </a:bodyPr>
          <a:lstStyle/>
          <a:p>
            <a:r>
              <a:rPr lang="en-US" dirty="0">
                <a:solidFill>
                  <a:schemeClr val="tx1"/>
                </a:solidFill>
              </a:rPr>
              <a:t>MP-RAGE T1 Protocol</a:t>
            </a:r>
          </a:p>
          <a:p>
            <a:pPr marL="342900" indent="-342900">
              <a:buFontTx/>
              <a:buChar char="-"/>
            </a:pPr>
            <a:r>
              <a:rPr lang="en-US" dirty="0">
                <a:solidFill>
                  <a:schemeClr val="tx1"/>
                </a:solidFill>
              </a:rPr>
              <a:t>This will be different for everyone</a:t>
            </a:r>
          </a:p>
          <a:p>
            <a:pPr marL="342900" indent="-342900">
              <a:buFontTx/>
              <a:buChar char="-"/>
            </a:pPr>
            <a:r>
              <a:rPr lang="en-US" dirty="0">
                <a:solidFill>
                  <a:schemeClr val="tx1"/>
                </a:solidFill>
              </a:rPr>
              <a:t>You will have to know what this name is</a:t>
            </a:r>
          </a:p>
        </p:txBody>
      </p:sp>
      <p:cxnSp>
        <p:nvCxnSpPr>
          <p:cNvPr id="9" name="Straight Arrow Connector 8">
            <a:extLst>
              <a:ext uri="{FF2B5EF4-FFF2-40B4-BE49-F238E27FC236}">
                <a16:creationId xmlns:a16="http://schemas.microsoft.com/office/drawing/2014/main" id="{F896CA50-9567-4AC3-87A3-441E999DA349}"/>
              </a:ext>
            </a:extLst>
          </p:cNvPr>
          <p:cNvCxnSpPr>
            <a:cxnSpLocks/>
          </p:cNvCxnSpPr>
          <p:nvPr/>
        </p:nvCxnSpPr>
        <p:spPr>
          <a:xfrm flipH="1" flipV="1">
            <a:off x="4191007" y="3777868"/>
            <a:ext cx="761993" cy="815972"/>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1" name="Text Box 3">
            <a:extLst>
              <a:ext uri="{FF2B5EF4-FFF2-40B4-BE49-F238E27FC236}">
                <a16:creationId xmlns:a16="http://schemas.microsoft.com/office/drawing/2014/main" id="{4FB1EFF3-A6AF-4ECD-AAD4-4782BC9987B4}"/>
              </a:ext>
            </a:extLst>
          </p:cNvPr>
          <p:cNvSpPr txBox="1">
            <a:spLocks noChangeArrowheads="1"/>
          </p:cNvSpPr>
          <p:nvPr/>
        </p:nvSpPr>
        <p:spPr bwMode="auto">
          <a:xfrm>
            <a:off x="457200" y="-152400"/>
            <a:ext cx="8610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r>
              <a:rPr lang="en-US" sz="3200" dirty="0">
                <a:solidFill>
                  <a:schemeClr val="tx1"/>
                </a:solidFill>
              </a:rPr>
              <a:t>Finding </a:t>
            </a:r>
            <a:r>
              <a:rPr lang="en-US" sz="3200" dirty="0" err="1">
                <a:solidFill>
                  <a:schemeClr val="tx1"/>
                </a:solidFill>
              </a:rPr>
              <a:t>file.dcm</a:t>
            </a:r>
            <a:r>
              <a:rPr lang="en-US" sz="3200" dirty="0">
                <a:solidFill>
                  <a:schemeClr val="tx1"/>
                </a:solidFill>
              </a:rPr>
              <a:t> is sometimes the hardest part …</a:t>
            </a:r>
          </a:p>
        </p:txBody>
      </p:sp>
      <p:sp>
        <p:nvSpPr>
          <p:cNvPr id="4" name="Text Box 2">
            <a:extLst>
              <a:ext uri="{FF2B5EF4-FFF2-40B4-BE49-F238E27FC236}">
                <a16:creationId xmlns:a16="http://schemas.microsoft.com/office/drawing/2014/main" id="{98032F36-7BFC-1D32-9723-F45A0AA93FC9}"/>
              </a:ext>
            </a:extLst>
          </p:cNvPr>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FDE4D8B-4171-42D2-A734-372E611F0DE3}" type="slidenum">
              <a:rPr lang="en-US" altLang="en-US" sz="1400">
                <a:solidFill>
                  <a:schemeClr val="tx1"/>
                </a:solidFill>
              </a:rPr>
              <a:pPr algn="r" eaLnBrk="1" hangingPunct="1">
                <a:buClrTx/>
                <a:buFontTx/>
                <a:buNone/>
              </a:pPr>
              <a:t>7</a:t>
            </a:fld>
            <a:endParaRPr lang="en-US" altLang="en-US" sz="1400" dirty="0">
              <a:solidFill>
                <a:schemeClr val="tx1"/>
              </a:solidFill>
            </a:endParaRPr>
          </a:p>
        </p:txBody>
      </p:sp>
    </p:spTree>
    <p:extLst>
      <p:ext uri="{BB962C8B-B14F-4D97-AF65-F5344CB8AC3E}">
        <p14:creationId xmlns:p14="http://schemas.microsoft.com/office/powerpoint/2010/main" val="4187130235"/>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FE7E086-ECA4-40E4-9FF4-404634B6A0DA}" type="slidenum">
              <a:rPr lang="en-US" altLang="en-US" sz="1400">
                <a:solidFill>
                  <a:srgbClr val="FFFF66"/>
                </a:solidFill>
              </a:rPr>
              <a:pPr algn="r" eaLnBrk="1" hangingPunct="1">
                <a:buClrTx/>
                <a:buFontTx/>
                <a:buNone/>
              </a:pPr>
              <a:t>70</a:t>
            </a:fld>
            <a:endParaRPr lang="en-US" altLang="en-US" sz="1400">
              <a:solidFill>
                <a:srgbClr val="FFFF66"/>
              </a:solidFill>
            </a:endParaRPr>
          </a:p>
        </p:txBody>
      </p:sp>
      <p:sp>
        <p:nvSpPr>
          <p:cNvPr id="48130" name="Text Box 2"/>
          <p:cNvSpPr txBox="1">
            <a:spLocks noChangeArrowheads="1"/>
          </p:cNvSpPr>
          <p:nvPr/>
        </p:nvSpPr>
        <p:spPr bwMode="auto">
          <a:xfrm>
            <a:off x="1524000" y="0"/>
            <a:ext cx="6553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“White Matter” Segmentation</a:t>
            </a:r>
          </a:p>
        </p:txBody>
      </p:sp>
      <p:sp>
        <p:nvSpPr>
          <p:cNvPr id="48131" name="Text Box 3"/>
          <p:cNvSpPr txBox="1">
            <a:spLocks noChangeArrowheads="1"/>
          </p:cNvSpPr>
          <p:nvPr/>
        </p:nvSpPr>
        <p:spPr bwMode="auto">
          <a:xfrm>
            <a:off x="647700" y="1219200"/>
            <a:ext cx="78486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marL="219075" indent="-219075"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00"/>
              </a:spcBef>
              <a:buClrTx/>
              <a:buFont typeface="Times New Roman" panose="02020603050405020304" pitchFamily="18" charset="0"/>
              <a:buChar char="•"/>
            </a:pPr>
            <a:r>
              <a:rPr lang="en-US" altLang="en-US" sz="3200">
                <a:solidFill>
                  <a:srgbClr val="000000"/>
                </a:solidFill>
              </a:rPr>
              <a:t>Separates white matter from everything else</a:t>
            </a:r>
          </a:p>
          <a:p>
            <a:pPr eaLnBrk="1" hangingPunct="1">
              <a:spcBef>
                <a:spcPts val="100"/>
              </a:spcBef>
              <a:buClrTx/>
              <a:buFont typeface="Times New Roman" panose="02020603050405020304" pitchFamily="18" charset="0"/>
              <a:buChar char="•"/>
            </a:pPr>
            <a:r>
              <a:rPr lang="en-US" altLang="en-US" sz="3200">
                <a:solidFill>
                  <a:srgbClr val="000000"/>
                </a:solidFill>
              </a:rPr>
              <a:t>Uses aseg to “fill in” subcortical structures</a:t>
            </a:r>
          </a:p>
          <a:p>
            <a:pPr eaLnBrk="1" hangingPunct="1">
              <a:spcBef>
                <a:spcPts val="100"/>
              </a:spcBef>
              <a:buClrTx/>
              <a:buFont typeface="Times New Roman" panose="02020603050405020304" pitchFamily="18" charset="0"/>
              <a:buChar char="•"/>
            </a:pPr>
            <a:r>
              <a:rPr lang="en-US" altLang="en-US" sz="3200">
                <a:solidFill>
                  <a:srgbClr val="000000"/>
                </a:solidFill>
              </a:rPr>
              <a:t>Cerebellum removed, brain stem still there</a:t>
            </a:r>
          </a:p>
          <a:p>
            <a:pPr eaLnBrk="1" hangingPunct="1">
              <a:spcBef>
                <a:spcPts val="100"/>
              </a:spcBef>
              <a:buClrTx/>
              <a:buFont typeface="Times New Roman" panose="02020603050405020304" pitchFamily="18" charset="0"/>
              <a:buChar char="•"/>
            </a:pPr>
            <a:r>
              <a:rPr lang="en-US" altLang="en-US" sz="3200">
                <a:solidFill>
                  <a:srgbClr val="000000"/>
                </a:solidFill>
              </a:rPr>
              <a:t>wm.mgz -- “</a:t>
            </a:r>
            <a:r>
              <a:rPr lang="en-US" altLang="ja-JP" sz="3200">
                <a:solidFill>
                  <a:srgbClr val="000000"/>
                </a:solidFill>
              </a:rPr>
              <a:t>wm</a:t>
            </a:r>
            <a:r>
              <a:rPr lang="en-US" altLang="en-US" sz="3200">
                <a:solidFill>
                  <a:srgbClr val="000000"/>
                </a:solidFill>
              </a:rPr>
              <a:t>”</a:t>
            </a:r>
            <a:r>
              <a:rPr lang="en-US" altLang="ja-JP" sz="3200">
                <a:solidFill>
                  <a:srgbClr val="000000"/>
                </a:solidFill>
              </a:rPr>
              <a:t> not a very good name!</a:t>
            </a:r>
            <a:endParaRPr lang="en-US" altLang="en-US" sz="3200">
              <a:solidFill>
                <a:srgbClr val="000000"/>
              </a:solidFill>
            </a:endParaRPr>
          </a:p>
        </p:txBody>
      </p:sp>
      <p:sp>
        <p:nvSpPr>
          <p:cNvPr id="48132" name="Text Box 7"/>
          <p:cNvSpPr txBox="1">
            <a:spLocks noChangeArrowheads="1"/>
          </p:cNvSpPr>
          <p:nvPr/>
        </p:nvSpPr>
        <p:spPr bwMode="auto">
          <a:xfrm>
            <a:off x="7467600" y="5943600"/>
            <a:ext cx="125095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wm.mgz</a:t>
            </a:r>
          </a:p>
        </p:txBody>
      </p:sp>
      <p:sp>
        <p:nvSpPr>
          <p:cNvPr id="48133" name="Text Box 8"/>
          <p:cNvSpPr txBox="1">
            <a:spLocks noChangeArrowheads="1"/>
          </p:cNvSpPr>
          <p:nvPr/>
        </p:nvSpPr>
        <p:spPr bwMode="auto">
          <a:xfrm>
            <a:off x="7785100" y="4953000"/>
            <a:ext cx="6096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60422" name="Line 9"/>
          <p:cNvSpPr>
            <a:spLocks noChangeShapeType="1"/>
          </p:cNvSpPr>
          <p:nvPr/>
        </p:nvSpPr>
        <p:spPr bwMode="auto">
          <a:xfrm flipH="1" flipV="1">
            <a:off x="8080375" y="5410200"/>
            <a:ext cx="12700" cy="5397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60423" name="Line 10"/>
          <p:cNvSpPr>
            <a:spLocks noChangeShapeType="1"/>
          </p:cNvSpPr>
          <p:nvPr/>
        </p:nvSpPr>
        <p:spPr bwMode="auto">
          <a:xfrm flipV="1">
            <a:off x="8083550" y="4495800"/>
            <a:ext cx="6350" cy="6159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48140" name="Text Box 11"/>
          <p:cNvSpPr txBox="1">
            <a:spLocks noChangeArrowheads="1"/>
          </p:cNvSpPr>
          <p:nvPr/>
        </p:nvSpPr>
        <p:spPr bwMode="auto">
          <a:xfrm>
            <a:off x="7759700" y="4114800"/>
            <a:ext cx="668338"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err="1">
                <a:solidFill>
                  <a:srgbClr val="000000"/>
                </a:solidFill>
              </a:rPr>
              <a:t>bert</a:t>
            </a:r>
            <a:endParaRPr lang="en-US" altLang="en-US" dirty="0">
              <a:solidFill>
                <a:srgbClr val="000000"/>
              </a:solidFill>
            </a:endParaRPr>
          </a:p>
        </p:txBody>
      </p:sp>
      <p:pic>
        <p:nvPicPr>
          <p:cNvPr id="48141" name="Picture 13" descr="wm+nosurf-cor128"/>
          <p:cNvPicPr>
            <a:picLocks noChangeAspect="1" noChangeArrowheads="1"/>
          </p:cNvPicPr>
          <p:nvPr/>
        </p:nvPicPr>
        <p:blipFill>
          <a:blip r:embed="rId3">
            <a:extLst>
              <a:ext uri="{28A0092B-C50C-407E-A947-70E740481C1C}">
                <a14:useLocalDpi xmlns:a14="http://schemas.microsoft.com/office/drawing/2010/main" val="0"/>
              </a:ext>
            </a:extLst>
          </a:blip>
          <a:srcRect l="28125" t="23438" r="26563" b="34375"/>
          <a:stretch>
            <a:fillRect/>
          </a:stretch>
        </p:blipFill>
        <p:spPr bwMode="auto">
          <a:xfrm>
            <a:off x="5029200" y="4419600"/>
            <a:ext cx="1447800" cy="134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42" name="Picture 14" descr="wm+nosurf-sag140"/>
          <p:cNvPicPr>
            <a:picLocks noChangeAspect="1" noChangeArrowheads="1"/>
          </p:cNvPicPr>
          <p:nvPr/>
        </p:nvPicPr>
        <p:blipFill>
          <a:blip r:embed="rId4">
            <a:extLst>
              <a:ext uri="{28A0092B-C50C-407E-A947-70E740481C1C}">
                <a14:useLocalDpi xmlns:a14="http://schemas.microsoft.com/office/drawing/2010/main" val="0"/>
              </a:ext>
            </a:extLst>
          </a:blip>
          <a:srcRect l="7813" t="25000" r="18750" b="29688"/>
          <a:stretch>
            <a:fillRect/>
          </a:stretch>
        </p:blipFill>
        <p:spPr bwMode="auto">
          <a:xfrm>
            <a:off x="2362200" y="4343400"/>
            <a:ext cx="2346325"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43" name="Picture 15" descr="wm+nosurf-ax120"/>
          <p:cNvPicPr>
            <a:picLocks noChangeAspect="1" noChangeArrowheads="1"/>
          </p:cNvPicPr>
          <p:nvPr/>
        </p:nvPicPr>
        <p:blipFill>
          <a:blip r:embed="rId5">
            <a:extLst>
              <a:ext uri="{28A0092B-C50C-407E-A947-70E740481C1C}">
                <a14:useLocalDpi xmlns:a14="http://schemas.microsoft.com/office/drawing/2010/main" val="0"/>
              </a:ext>
            </a:extLst>
          </a:blip>
          <a:srcRect l="25000" t="14063" r="23438" b="12500"/>
          <a:stretch>
            <a:fillRect/>
          </a:stretch>
        </p:blipFill>
        <p:spPr bwMode="auto">
          <a:xfrm>
            <a:off x="533400" y="3886200"/>
            <a:ext cx="1647825" cy="2346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8131198"/>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C133FF9-1059-420F-BC3A-37CB574F621E}" type="slidenum">
              <a:rPr lang="en-US" altLang="en-US" sz="1400">
                <a:solidFill>
                  <a:srgbClr val="FFFF66"/>
                </a:solidFill>
              </a:rPr>
              <a:pPr algn="r" eaLnBrk="1" hangingPunct="1">
                <a:buClrTx/>
                <a:buFontTx/>
                <a:buNone/>
              </a:pPr>
              <a:t>71</a:t>
            </a:fld>
            <a:endParaRPr lang="en-US" altLang="en-US" sz="1400">
              <a:solidFill>
                <a:srgbClr val="FFFF66"/>
              </a:solidFill>
            </a:endParaRPr>
          </a:p>
        </p:txBody>
      </p:sp>
      <p:sp>
        <p:nvSpPr>
          <p:cNvPr id="50178" name="Text Box 2"/>
          <p:cNvSpPr txBox="1">
            <a:spLocks noChangeArrowheads="1"/>
          </p:cNvSpPr>
          <p:nvPr/>
        </p:nvSpPr>
        <p:spPr bwMode="auto">
          <a:xfrm>
            <a:off x="1066800" y="0"/>
            <a:ext cx="7010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Fill and Cut (Subcortical Mass)</a:t>
            </a:r>
          </a:p>
        </p:txBody>
      </p:sp>
      <p:pic>
        <p:nvPicPr>
          <p:cNvPr id="5017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0213" y="3352800"/>
            <a:ext cx="3532187" cy="281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018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3352800"/>
            <a:ext cx="3154363" cy="2760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62469" name="Text Box 6"/>
          <p:cNvSpPr txBox="1">
            <a:spLocks noChangeArrowheads="1"/>
          </p:cNvSpPr>
          <p:nvPr/>
        </p:nvSpPr>
        <p:spPr bwMode="auto">
          <a:xfrm>
            <a:off x="1371600" y="6019800"/>
            <a:ext cx="3286125" cy="460375"/>
          </a:xfrm>
          <a:prstGeom prst="rect">
            <a:avLst/>
          </a:prstGeom>
          <a:ln>
            <a:noFill/>
          </a:ln>
        </p:spPr>
        <p:style>
          <a:lnRef idx="2">
            <a:schemeClr val="dk1"/>
          </a:lnRef>
          <a:fillRef idx="1">
            <a:schemeClr val="lt1"/>
          </a:fillRef>
          <a:effectRef idx="0">
            <a:schemeClr val="dk1"/>
          </a:effectRef>
          <a:fontRef idx="minor">
            <a:schemeClr val="dk1"/>
          </a:fontRef>
        </p:style>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a:solidFill>
                  <a:srgbClr val="000000"/>
                </a:solidFill>
              </a:rPr>
              <a:t>WM Volume (</a:t>
            </a:r>
            <a:r>
              <a:rPr lang="en-US" dirty="0" err="1">
                <a:solidFill>
                  <a:srgbClr val="000000"/>
                </a:solidFill>
              </a:rPr>
              <a:t>wm.mgz</a:t>
            </a:r>
            <a:r>
              <a:rPr lang="en-US" dirty="0">
                <a:solidFill>
                  <a:srgbClr val="000000"/>
                </a:solidFill>
              </a:rPr>
              <a:t>)</a:t>
            </a:r>
          </a:p>
        </p:txBody>
      </p:sp>
      <p:sp>
        <p:nvSpPr>
          <p:cNvPr id="62470" name="Text Box 7"/>
          <p:cNvSpPr txBox="1">
            <a:spLocks noChangeArrowheads="1"/>
          </p:cNvSpPr>
          <p:nvPr/>
        </p:nvSpPr>
        <p:spPr bwMode="auto">
          <a:xfrm>
            <a:off x="4343400" y="6019800"/>
            <a:ext cx="3429000" cy="833438"/>
          </a:xfrm>
          <a:prstGeom prst="rect">
            <a:avLst/>
          </a:prstGeom>
          <a:ln>
            <a:noFill/>
          </a:ln>
        </p:spPr>
        <p:style>
          <a:lnRef idx="2">
            <a:schemeClr val="dk1"/>
          </a:lnRef>
          <a:fillRef idx="1">
            <a:schemeClr val="lt1"/>
          </a:fillRef>
          <a:effectRef idx="0">
            <a:schemeClr val="dk1"/>
          </a:effectRef>
          <a:fontRef idx="minor">
            <a:schemeClr val="dk1"/>
          </a:fontRef>
        </p:style>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algn="ctr" eaLnBrk="1" hangingPunct="1">
              <a:buClrTx/>
              <a:buFontTx/>
              <a:buNone/>
              <a:defRPr/>
            </a:pPr>
            <a:r>
              <a:rPr lang="en-US" dirty="0">
                <a:solidFill>
                  <a:srgbClr val="000000"/>
                </a:solidFill>
              </a:rPr>
              <a:t>Filled Volume (</a:t>
            </a:r>
            <a:r>
              <a:rPr lang="en-US" dirty="0" err="1">
                <a:solidFill>
                  <a:srgbClr val="000000"/>
                </a:solidFill>
              </a:rPr>
              <a:t>filled.mgz</a:t>
            </a:r>
            <a:r>
              <a:rPr lang="en-US" dirty="0">
                <a:solidFill>
                  <a:srgbClr val="000000"/>
                </a:solidFill>
              </a:rPr>
              <a:t>)</a:t>
            </a:r>
          </a:p>
          <a:p>
            <a:pPr algn="ctr" eaLnBrk="1" hangingPunct="1">
              <a:buClrTx/>
              <a:buFontTx/>
              <a:buNone/>
              <a:defRPr/>
            </a:pPr>
            <a:r>
              <a:rPr lang="en-US" dirty="0">
                <a:solidFill>
                  <a:srgbClr val="000000"/>
                </a:solidFill>
              </a:rPr>
              <a:t>(Subcortical Mass)</a:t>
            </a:r>
          </a:p>
        </p:txBody>
      </p:sp>
      <p:sp>
        <p:nvSpPr>
          <p:cNvPr id="50183" name="Text Box 3"/>
          <p:cNvSpPr txBox="1">
            <a:spLocks noChangeArrowheads="1"/>
          </p:cNvSpPr>
          <p:nvPr/>
        </p:nvSpPr>
        <p:spPr bwMode="auto">
          <a:xfrm>
            <a:off x="533400" y="838200"/>
            <a:ext cx="838200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marL="457200" indent="-457200"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700"/>
              </a:spcBef>
              <a:buClr>
                <a:schemeClr val="tx1"/>
              </a:buClr>
              <a:buFont typeface="Arial" panose="020B0604020202020204" pitchFamily="34" charset="0"/>
              <a:buChar char="•"/>
            </a:pPr>
            <a:r>
              <a:rPr lang="en-US" altLang="en-US" sz="2800">
                <a:solidFill>
                  <a:srgbClr val="000000"/>
                </a:solidFill>
              </a:rPr>
              <a:t>Fills in any holes.</a:t>
            </a:r>
          </a:p>
          <a:p>
            <a:pPr eaLnBrk="1" hangingPunct="1">
              <a:spcBef>
                <a:spcPts val="700"/>
              </a:spcBef>
              <a:buClr>
                <a:schemeClr val="tx1"/>
              </a:buClr>
              <a:buFont typeface="Arial" panose="020B0604020202020204" pitchFamily="34" charset="0"/>
              <a:buChar char="•"/>
            </a:pPr>
            <a:r>
              <a:rPr lang="en-US" altLang="en-US" sz="2800">
                <a:solidFill>
                  <a:srgbClr val="000000"/>
                </a:solidFill>
              </a:rPr>
              <a:t>Removes any islands</a:t>
            </a:r>
          </a:p>
          <a:p>
            <a:pPr eaLnBrk="1" hangingPunct="1">
              <a:spcBef>
                <a:spcPts val="700"/>
              </a:spcBef>
              <a:buClr>
                <a:schemeClr val="tx1"/>
              </a:buClr>
              <a:buFont typeface="Arial" panose="020B0604020202020204" pitchFamily="34" charset="0"/>
              <a:buChar char="•"/>
            </a:pPr>
            <a:r>
              <a:rPr lang="en-US" altLang="en-US" sz="2800">
                <a:solidFill>
                  <a:srgbClr val="000000"/>
                </a:solidFill>
              </a:rPr>
              <a:t>Removes brain stem</a:t>
            </a:r>
          </a:p>
          <a:p>
            <a:pPr eaLnBrk="1" hangingPunct="1">
              <a:spcBef>
                <a:spcPts val="700"/>
              </a:spcBef>
              <a:buClr>
                <a:schemeClr val="tx1"/>
              </a:buClr>
              <a:buFont typeface="Arial" panose="020B0604020202020204" pitchFamily="34" charset="0"/>
              <a:buChar char="•"/>
            </a:pPr>
            <a:r>
              <a:rPr lang="en-US" altLang="en-US" sz="2800">
                <a:solidFill>
                  <a:srgbClr val="000000"/>
                </a:solidFill>
              </a:rPr>
              <a:t>Separates hemispheres (each hemi has different value) </a:t>
            </a:r>
          </a:p>
          <a:p>
            <a:pPr eaLnBrk="1" hangingPunct="1">
              <a:spcBef>
                <a:spcPts val="700"/>
              </a:spcBef>
              <a:buClr>
                <a:schemeClr val="tx1"/>
              </a:buClr>
              <a:buFont typeface="Arial" panose="020B0604020202020204" pitchFamily="34" charset="0"/>
              <a:buChar char="•"/>
            </a:pPr>
            <a:r>
              <a:rPr lang="en-US" altLang="en-US" sz="2800">
                <a:solidFill>
                  <a:srgbClr val="000000"/>
                </a:solidFill>
              </a:rPr>
              <a:t>filled.mgz = “Subcortical Mass”</a:t>
            </a:r>
          </a:p>
        </p:txBody>
      </p:sp>
    </p:spTree>
    <p:extLst>
      <p:ext uri="{BB962C8B-B14F-4D97-AF65-F5344CB8AC3E}">
        <p14:creationId xmlns:p14="http://schemas.microsoft.com/office/powerpoint/2010/main" val="4144990704"/>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74F2287-0D9D-423D-941D-E427A9ACCCC6}" type="slidenum">
              <a:rPr lang="en-US" altLang="en-US" sz="1400">
                <a:solidFill>
                  <a:srgbClr val="FFFF66"/>
                </a:solidFill>
              </a:rPr>
              <a:pPr algn="r" eaLnBrk="1" hangingPunct="1">
                <a:buClrTx/>
                <a:buFontTx/>
                <a:buNone/>
              </a:pPr>
              <a:t>72</a:t>
            </a:fld>
            <a:endParaRPr lang="en-US" altLang="en-US" sz="1400">
              <a:solidFill>
                <a:srgbClr val="FFFF66"/>
              </a:solidFill>
            </a:endParaRPr>
          </a:p>
        </p:txBody>
      </p:sp>
      <p:sp>
        <p:nvSpPr>
          <p:cNvPr id="52226" name="Text Box 3"/>
          <p:cNvSpPr txBox="1">
            <a:spLocks noChangeArrowheads="1"/>
          </p:cNvSpPr>
          <p:nvPr/>
        </p:nvSpPr>
        <p:spPr bwMode="auto">
          <a:xfrm>
            <a:off x="1524000" y="0"/>
            <a:ext cx="6553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Surface Extraction</a:t>
            </a:r>
          </a:p>
        </p:txBody>
      </p:sp>
      <p:sp>
        <p:nvSpPr>
          <p:cNvPr id="52227" name="Text Box 4"/>
          <p:cNvSpPr txBox="1">
            <a:spLocks noChangeArrowheads="1"/>
          </p:cNvSpPr>
          <p:nvPr/>
        </p:nvSpPr>
        <p:spPr bwMode="auto">
          <a:xfrm>
            <a:off x="647700" y="1219200"/>
            <a:ext cx="78486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marL="219075" indent="-219075"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00"/>
              </a:spcBef>
              <a:buClrTx/>
              <a:buFont typeface="Times New Roman" panose="02020603050405020304" pitchFamily="18" charset="0"/>
              <a:buChar char="•"/>
            </a:pPr>
            <a:r>
              <a:rPr lang="en-US" altLang="en-US" sz="2800" dirty="0">
                <a:solidFill>
                  <a:srgbClr val="000000"/>
                </a:solidFill>
              </a:rPr>
              <a:t>Hemispheres separated</a:t>
            </a:r>
          </a:p>
          <a:p>
            <a:pPr eaLnBrk="1" hangingPunct="1">
              <a:spcBef>
                <a:spcPts val="100"/>
              </a:spcBef>
              <a:buClrTx/>
              <a:buFont typeface="Times New Roman" panose="02020603050405020304" pitchFamily="18" charset="0"/>
              <a:buChar char="•"/>
            </a:pPr>
            <a:r>
              <a:rPr lang="en-US" altLang="en-US" sz="2800" dirty="0">
                <a:solidFill>
                  <a:srgbClr val="000000"/>
                </a:solidFill>
              </a:rPr>
              <a:t>Fit to </a:t>
            </a:r>
            <a:r>
              <a:rPr lang="en-US" altLang="en-US" sz="2800" dirty="0" err="1">
                <a:solidFill>
                  <a:srgbClr val="000000"/>
                </a:solidFill>
              </a:rPr>
              <a:t>filled.mgz</a:t>
            </a:r>
            <a:endParaRPr lang="en-US" altLang="en-US" sz="2800" dirty="0">
              <a:solidFill>
                <a:srgbClr val="000000"/>
              </a:solidFill>
            </a:endParaRPr>
          </a:p>
          <a:p>
            <a:pPr eaLnBrk="1" hangingPunct="1">
              <a:spcBef>
                <a:spcPts val="100"/>
              </a:spcBef>
              <a:buClrTx/>
              <a:buFont typeface="Times New Roman" panose="02020603050405020304" pitchFamily="18" charset="0"/>
              <a:buChar char="•"/>
            </a:pPr>
            <a:r>
              <a:rPr lang="en-US" altLang="en-US" sz="2800" dirty="0">
                <a:solidFill>
                  <a:srgbClr val="000000"/>
                </a:solidFill>
              </a:rPr>
              <a:t>1mm resolution</a:t>
            </a:r>
          </a:p>
          <a:p>
            <a:pPr eaLnBrk="1" hangingPunct="1">
              <a:spcBef>
                <a:spcPts val="100"/>
              </a:spcBef>
              <a:buClrTx/>
              <a:buFont typeface="Times New Roman" panose="02020603050405020304" pitchFamily="18" charset="0"/>
              <a:buChar char="•"/>
            </a:pPr>
            <a:r>
              <a:rPr lang="en-US" altLang="en-US" sz="2800" dirty="0">
                <a:solidFill>
                  <a:srgbClr val="000000"/>
                </a:solidFill>
              </a:rPr>
              <a:t>Rough, jagged</a:t>
            </a:r>
          </a:p>
        </p:txBody>
      </p:sp>
      <p:sp>
        <p:nvSpPr>
          <p:cNvPr id="64516" name="Text Box 7"/>
          <p:cNvSpPr txBox="1">
            <a:spLocks noChangeArrowheads="1"/>
          </p:cNvSpPr>
          <p:nvPr/>
        </p:nvSpPr>
        <p:spPr bwMode="auto">
          <a:xfrm>
            <a:off x="5943600" y="2438400"/>
            <a:ext cx="1250950" cy="463550"/>
          </a:xfrm>
          <a:prstGeom prst="rect">
            <a:avLst/>
          </a:prstGeom>
          <a:ln>
            <a:noFill/>
          </a:ln>
        </p:spPr>
        <p:style>
          <a:lnRef idx="2">
            <a:schemeClr val="dk1"/>
          </a:lnRef>
          <a:fillRef idx="1">
            <a:schemeClr val="lt1"/>
          </a:fillRef>
          <a:effectRef idx="0">
            <a:schemeClr val="dk1"/>
          </a:effectRef>
          <a:fontRef idx="minor">
            <a:schemeClr val="dk1"/>
          </a:fontRef>
        </p:style>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err="1">
                <a:solidFill>
                  <a:srgbClr val="000000"/>
                </a:solidFill>
              </a:rPr>
              <a:t>wm.mgz</a:t>
            </a:r>
            <a:endParaRPr lang="en-US" dirty="0">
              <a:solidFill>
                <a:srgbClr val="000000"/>
              </a:solidFill>
            </a:endParaRPr>
          </a:p>
        </p:txBody>
      </p:sp>
      <p:sp>
        <p:nvSpPr>
          <p:cNvPr id="52229" name="Text Box 8"/>
          <p:cNvSpPr txBox="1">
            <a:spLocks noChangeArrowheads="1"/>
          </p:cNvSpPr>
          <p:nvPr/>
        </p:nvSpPr>
        <p:spPr bwMode="auto">
          <a:xfrm>
            <a:off x="381000" y="5257800"/>
            <a:ext cx="1011238" cy="83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lh.orig</a:t>
            </a:r>
          </a:p>
          <a:p>
            <a:pPr eaLnBrk="1" hangingPunct="1">
              <a:buClrTx/>
              <a:buFontTx/>
              <a:buNone/>
            </a:pPr>
            <a:r>
              <a:rPr lang="en-US" altLang="en-US">
                <a:solidFill>
                  <a:srgbClr val="000000"/>
                </a:solidFill>
              </a:rPr>
              <a:t>rh.orig</a:t>
            </a:r>
          </a:p>
        </p:txBody>
      </p:sp>
      <p:sp>
        <p:nvSpPr>
          <p:cNvPr id="52230" name="Text Box 9"/>
          <p:cNvSpPr txBox="1">
            <a:spLocks noChangeArrowheads="1"/>
          </p:cNvSpPr>
          <p:nvPr/>
        </p:nvSpPr>
        <p:spPr bwMode="auto">
          <a:xfrm>
            <a:off x="555625" y="426720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surf</a:t>
            </a:r>
          </a:p>
        </p:txBody>
      </p:sp>
      <p:sp>
        <p:nvSpPr>
          <p:cNvPr id="64519" name="Line 10"/>
          <p:cNvSpPr>
            <a:spLocks noChangeShapeType="1"/>
          </p:cNvSpPr>
          <p:nvPr/>
        </p:nvSpPr>
        <p:spPr bwMode="auto">
          <a:xfrm flipV="1">
            <a:off x="881063" y="4724400"/>
            <a:ext cx="3175" cy="6921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64520" name="Line 11"/>
          <p:cNvSpPr>
            <a:spLocks noChangeShapeType="1"/>
          </p:cNvSpPr>
          <p:nvPr/>
        </p:nvSpPr>
        <p:spPr bwMode="auto">
          <a:xfrm flipH="1" flipV="1">
            <a:off x="869950" y="3886200"/>
            <a:ext cx="3175" cy="5397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7" name="Text Box 12"/>
          <p:cNvSpPr txBox="1">
            <a:spLocks noChangeArrowheads="1"/>
          </p:cNvSpPr>
          <p:nvPr/>
        </p:nvSpPr>
        <p:spPr bwMode="auto">
          <a:xfrm>
            <a:off x="555625" y="3429000"/>
            <a:ext cx="668338"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pic>
        <p:nvPicPr>
          <p:cNvPr id="5223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886200"/>
            <a:ext cx="3467100" cy="203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2239" name="Picture 15" descr="wm+surf-cor128"/>
          <p:cNvPicPr>
            <a:picLocks noChangeAspect="1" noChangeArrowheads="1"/>
          </p:cNvPicPr>
          <p:nvPr/>
        </p:nvPicPr>
        <p:blipFill>
          <a:blip r:embed="rId4">
            <a:extLst>
              <a:ext uri="{28A0092B-C50C-407E-A947-70E740481C1C}">
                <a14:useLocalDpi xmlns:a14="http://schemas.microsoft.com/office/drawing/2010/main" val="0"/>
              </a:ext>
            </a:extLst>
          </a:blip>
          <a:srcRect l="25000" t="23438" r="26563" b="34375"/>
          <a:stretch>
            <a:fillRect/>
          </a:stretch>
        </p:blipFill>
        <p:spPr bwMode="auto">
          <a:xfrm>
            <a:off x="7620000" y="1371600"/>
            <a:ext cx="1143000" cy="995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40" name="Picture 16" descr="wm+surf-sag140"/>
          <p:cNvPicPr>
            <a:picLocks noChangeAspect="1" noChangeArrowheads="1"/>
          </p:cNvPicPr>
          <p:nvPr/>
        </p:nvPicPr>
        <p:blipFill>
          <a:blip r:embed="rId5">
            <a:extLst>
              <a:ext uri="{28A0092B-C50C-407E-A947-70E740481C1C}">
                <a14:useLocalDpi xmlns:a14="http://schemas.microsoft.com/office/drawing/2010/main" val="0"/>
              </a:ext>
            </a:extLst>
          </a:blip>
          <a:srcRect l="7813" t="23438" r="18750" b="34375"/>
          <a:stretch>
            <a:fillRect/>
          </a:stretch>
        </p:blipFill>
        <p:spPr bwMode="auto">
          <a:xfrm>
            <a:off x="5715000" y="1371600"/>
            <a:ext cx="1733550" cy="995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41" name="Picture 17" descr="wm+surf-ax120"/>
          <p:cNvPicPr>
            <a:picLocks noChangeAspect="1" noChangeArrowheads="1"/>
          </p:cNvPicPr>
          <p:nvPr/>
        </p:nvPicPr>
        <p:blipFill>
          <a:blip r:embed="rId6">
            <a:extLst>
              <a:ext uri="{28A0092B-C50C-407E-A947-70E740481C1C}">
                <a14:useLocalDpi xmlns:a14="http://schemas.microsoft.com/office/drawing/2010/main" val="0"/>
              </a:ext>
            </a:extLst>
          </a:blip>
          <a:srcRect l="23438" t="20313" r="25000" b="7813"/>
          <a:stretch>
            <a:fillRect/>
          </a:stretch>
        </p:blipFill>
        <p:spPr bwMode="auto">
          <a:xfrm>
            <a:off x="4419600" y="1219200"/>
            <a:ext cx="1216025" cy="169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42"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3886200"/>
            <a:ext cx="3467100" cy="203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52243" name="Rectangle 19"/>
          <p:cNvSpPr>
            <a:spLocks noChangeArrowheads="1"/>
          </p:cNvSpPr>
          <p:nvPr/>
        </p:nvSpPr>
        <p:spPr bwMode="auto">
          <a:xfrm>
            <a:off x="3276600" y="5791200"/>
            <a:ext cx="9874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a:solidFill>
                  <a:srgbClr val="000000"/>
                </a:solidFill>
              </a:rPr>
              <a:t>lh.orig</a:t>
            </a:r>
          </a:p>
        </p:txBody>
      </p:sp>
      <p:sp>
        <p:nvSpPr>
          <p:cNvPr id="52244" name="Rectangle 20"/>
          <p:cNvSpPr>
            <a:spLocks noChangeArrowheads="1"/>
          </p:cNvSpPr>
          <p:nvPr/>
        </p:nvSpPr>
        <p:spPr bwMode="auto">
          <a:xfrm>
            <a:off x="6858000" y="5791200"/>
            <a:ext cx="10048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a:solidFill>
                  <a:srgbClr val="000000"/>
                </a:solidFill>
              </a:rPr>
              <a:t>rh.orig</a:t>
            </a:r>
          </a:p>
        </p:txBody>
      </p:sp>
    </p:spTree>
    <p:extLst>
      <p:ext uri="{BB962C8B-B14F-4D97-AF65-F5344CB8AC3E}">
        <p14:creationId xmlns:p14="http://schemas.microsoft.com/office/powerpoint/2010/main" val="1024499036"/>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8381A6-B6A3-4585-AC16-A4053DFFDB85}"/>
              </a:ext>
            </a:extLst>
          </p:cNvPr>
          <p:cNvSpPr/>
          <p:nvPr/>
        </p:nvSpPr>
        <p:spPr>
          <a:xfrm>
            <a:off x="3951595" y="1197690"/>
            <a:ext cx="4437797" cy="830997"/>
          </a:xfrm>
          <a:prstGeom prst="rect">
            <a:avLst/>
          </a:prstGeom>
        </p:spPr>
        <p:txBody>
          <a:bodyPr wrap="square">
            <a:spAutoFit/>
          </a:bodyPr>
          <a:lstStyle/>
          <a:p>
            <a:r>
              <a:rPr lang="en-US" dirty="0">
                <a:solidFill>
                  <a:schemeClr val="tx1"/>
                </a:solidFill>
              </a:rPr>
              <a:t>Use </a:t>
            </a:r>
            <a:r>
              <a:rPr lang="en-US" dirty="0" err="1">
                <a:solidFill>
                  <a:schemeClr val="tx1"/>
                </a:solidFill>
              </a:rPr>
              <a:t>dcmunpack</a:t>
            </a:r>
            <a:r>
              <a:rPr lang="en-US" dirty="0">
                <a:solidFill>
                  <a:schemeClr val="tx1"/>
                </a:solidFill>
              </a:rPr>
              <a:t>, </a:t>
            </a:r>
            <a:r>
              <a:rPr lang="en-US" dirty="0" err="1">
                <a:solidFill>
                  <a:schemeClr val="tx1"/>
                </a:solidFill>
              </a:rPr>
              <a:t>eg</a:t>
            </a:r>
            <a:r>
              <a:rPr lang="en-US" dirty="0">
                <a:solidFill>
                  <a:schemeClr val="tx1"/>
                </a:solidFill>
              </a:rPr>
              <a:t>,</a:t>
            </a:r>
          </a:p>
          <a:p>
            <a:r>
              <a:rPr lang="en-US" dirty="0">
                <a:solidFill>
                  <a:schemeClr val="tx1"/>
                </a:solidFill>
              </a:rPr>
              <a:t> </a:t>
            </a:r>
            <a:r>
              <a:rPr lang="en-US" dirty="0" err="1">
                <a:solidFill>
                  <a:schemeClr val="tx1"/>
                </a:solidFill>
              </a:rPr>
              <a:t>dcmunpack</a:t>
            </a:r>
            <a:r>
              <a:rPr lang="en-US" dirty="0">
                <a:solidFill>
                  <a:schemeClr val="tx1"/>
                </a:solidFill>
              </a:rPr>
              <a:t> –</a:t>
            </a:r>
            <a:r>
              <a:rPr lang="en-US" dirty="0" err="1">
                <a:solidFill>
                  <a:schemeClr val="tx1"/>
                </a:solidFill>
              </a:rPr>
              <a:t>src</a:t>
            </a:r>
            <a:r>
              <a:rPr lang="en-US" dirty="0">
                <a:solidFill>
                  <a:schemeClr val="tx1"/>
                </a:solidFill>
              </a:rPr>
              <a:t> /path/to/</a:t>
            </a:r>
            <a:r>
              <a:rPr lang="en-US" dirty="0" err="1">
                <a:solidFill>
                  <a:schemeClr val="tx1"/>
                </a:solidFill>
              </a:rPr>
              <a:t>dicoms</a:t>
            </a:r>
            <a:endParaRPr lang="en-US" dirty="0">
              <a:solidFill>
                <a:schemeClr val="tx1"/>
              </a:solidFill>
            </a:endParaRPr>
          </a:p>
        </p:txBody>
      </p:sp>
      <p:sp>
        <p:nvSpPr>
          <p:cNvPr id="3" name="Rectangle 2">
            <a:extLst>
              <a:ext uri="{FF2B5EF4-FFF2-40B4-BE49-F238E27FC236}">
                <a16:creationId xmlns:a16="http://schemas.microsoft.com/office/drawing/2014/main" id="{7F7CDD73-B06C-4C25-B319-ECD8B695CD78}"/>
              </a:ext>
            </a:extLst>
          </p:cNvPr>
          <p:cNvSpPr/>
          <p:nvPr/>
        </p:nvSpPr>
        <p:spPr>
          <a:xfrm>
            <a:off x="220638" y="1239491"/>
            <a:ext cx="4114800" cy="3770263"/>
          </a:xfrm>
          <a:prstGeom prst="rect">
            <a:avLst/>
          </a:prstGeom>
        </p:spPr>
        <p:txBody>
          <a:bodyPr wrap="square">
            <a:spAutoFit/>
          </a:bodyPr>
          <a:lstStyle/>
          <a:p>
            <a:r>
              <a:rPr lang="en-US" sz="1600" dirty="0">
                <a:solidFill>
                  <a:schemeClr val="tx1"/>
                </a:solidFill>
              </a:rPr>
              <a:t>DICOM files as they might look when they come off the scanner (thousands of them)</a:t>
            </a:r>
          </a:p>
          <a:p>
            <a:r>
              <a:rPr lang="en-US" sz="900" dirty="0">
                <a:solidFill>
                  <a:schemeClr val="tx1"/>
                </a:solidFill>
              </a:rPr>
              <a:t>MR.1.3.12.2.1107.5.2.43.67026.201711091646082874533087   MR.1.3.12.2.1107.5.2.43.67026.2017110917191282573911820</a:t>
            </a:r>
          </a:p>
          <a:p>
            <a:r>
              <a:rPr lang="en-US" sz="900" dirty="0">
                <a:solidFill>
                  <a:schemeClr val="tx1"/>
                </a:solidFill>
              </a:rPr>
              <a:t>MR.1.3.12.2.1107.5.2.43.67026.2017110916460829881533294  MR.1.3.12.2.1107.5.2.43.67026.201711091719169256012022</a:t>
            </a:r>
          </a:p>
          <a:p>
            <a:r>
              <a:rPr lang="en-US" sz="900" dirty="0">
                <a:solidFill>
                  <a:schemeClr val="tx1"/>
                </a:solidFill>
              </a:rPr>
              <a:t>MR.1.3.12.2.1107.5.2.43.67026.2017110916460830223533295  MR.1.3.12.2.1107.5.2.43.67026.2017110917191928591512224</a:t>
            </a:r>
          </a:p>
          <a:p>
            <a:r>
              <a:rPr lang="en-US" sz="900" dirty="0">
                <a:solidFill>
                  <a:schemeClr val="tx1"/>
                </a:solidFill>
              </a:rPr>
              <a:t>MR.1.3.12.2.1107.5.2.43.67026.2017110916460830251133297  MR.1.3.12.2.1107.5.2.43.67026.2017110917192251641412426</a:t>
            </a:r>
          </a:p>
          <a:p>
            <a:r>
              <a:rPr lang="en-US" sz="900" dirty="0">
                <a:solidFill>
                  <a:schemeClr val="tx1"/>
                </a:solidFill>
              </a:rPr>
              <a:t>MR.1.3.12.2.1107.5.2.43.67026.2017110916460830839833301  MR.1.3.12.2.1107.5.2.43.67026.2017110917192596977912636</a:t>
            </a:r>
          </a:p>
          <a:p>
            <a:r>
              <a:rPr lang="en-US" sz="900" dirty="0">
                <a:solidFill>
                  <a:schemeClr val="tx1"/>
                </a:solidFill>
              </a:rPr>
              <a:t>MR.1.3.12.2.1107.5.2.43.67026.201711091646083115933088   MR.1.3.12.2.1107.5.2.43.67026.201711091719291307712830</a:t>
            </a:r>
          </a:p>
          <a:p>
            <a:r>
              <a:rPr lang="en-US" sz="900" dirty="0">
                <a:solidFill>
                  <a:schemeClr val="tx1"/>
                </a:solidFill>
              </a:rPr>
              <a:t>MR.1.3.12.2.1107.5.2.43.67026.2017110916460831838233312  MR.1.3.12.2.1107.5.2.43.67026.2017110917193220348113032</a:t>
            </a:r>
          </a:p>
          <a:p>
            <a:r>
              <a:rPr lang="en-US" sz="900" dirty="0">
                <a:solidFill>
                  <a:schemeClr val="tx1"/>
                </a:solidFill>
              </a:rPr>
              <a:t>MR.1.3.12.2.1107.5.2.43.67026.2017110916460831854033313  MR.1.3.12.2.1107.5.2.43.67026.2017110917193543755013234</a:t>
            </a:r>
          </a:p>
          <a:p>
            <a:r>
              <a:rPr lang="en-US" sz="900" dirty="0">
                <a:solidFill>
                  <a:schemeClr val="tx1"/>
                </a:solidFill>
              </a:rPr>
              <a:t>MR.1.3.12.2.1107.5.2.43.67026.2017110916460831890833314  MR.1.3.12.2.1107.5.2.43.67026.2017110917193866363913436</a:t>
            </a:r>
          </a:p>
          <a:p>
            <a:r>
              <a:rPr lang="en-US" sz="900" dirty="0">
                <a:solidFill>
                  <a:schemeClr val="tx1"/>
                </a:solidFill>
              </a:rPr>
              <a:t>MR.1.3.12.2.1107.5.2.43.67026.2017110916460831999633315  MR.1.3.12.2.1107.5.2.43.67026.2017110917194188432513634</a:t>
            </a:r>
          </a:p>
          <a:p>
            <a:r>
              <a:rPr lang="en-US" sz="900" dirty="0">
                <a:solidFill>
                  <a:schemeClr val="tx1"/>
                </a:solidFill>
              </a:rPr>
              <a:t>MR.1.3.12.2.1107.5.2.43.67026.2017110916460832005833316  MR.1.3.12.2.1107.5.2.43.67026.2017110917194189797813639</a:t>
            </a:r>
          </a:p>
          <a:p>
            <a:r>
              <a:rPr lang="en-US" sz="900" dirty="0">
                <a:solidFill>
                  <a:srgbClr val="FF0000"/>
                </a:solidFill>
              </a:rPr>
              <a:t>MR.1.3.12.2.1107.5.2.43.67026.2017110916020777318078761</a:t>
            </a:r>
          </a:p>
        </p:txBody>
      </p:sp>
      <p:sp>
        <p:nvSpPr>
          <p:cNvPr id="5" name="Rectangle 4">
            <a:extLst>
              <a:ext uri="{FF2B5EF4-FFF2-40B4-BE49-F238E27FC236}">
                <a16:creationId xmlns:a16="http://schemas.microsoft.com/office/drawing/2014/main" id="{4449F64A-A140-4453-B0A8-B69E90C420DE}"/>
              </a:ext>
            </a:extLst>
          </p:cNvPr>
          <p:cNvSpPr/>
          <p:nvPr/>
        </p:nvSpPr>
        <p:spPr>
          <a:xfrm>
            <a:off x="3521691" y="2026296"/>
            <a:ext cx="5439202" cy="1738938"/>
          </a:xfrm>
          <a:prstGeom prst="rect">
            <a:avLst/>
          </a:prstGeom>
        </p:spPr>
        <p:txBody>
          <a:bodyPr wrap="square">
            <a:spAutoFit/>
          </a:bodyPr>
          <a:lstStyle/>
          <a:p>
            <a:r>
              <a:rPr lang="en-US" sz="1600" dirty="0">
                <a:solidFill>
                  <a:schemeClr val="tx1"/>
                </a:solidFill>
              </a:rPr>
              <a:t>Example output of </a:t>
            </a:r>
            <a:r>
              <a:rPr lang="en-US" sz="1600" dirty="0" err="1">
                <a:solidFill>
                  <a:schemeClr val="tx1"/>
                </a:solidFill>
              </a:rPr>
              <a:t>dcmunpack</a:t>
            </a:r>
            <a:endParaRPr lang="en-US" sz="1600" dirty="0">
              <a:solidFill>
                <a:schemeClr val="tx1"/>
              </a:solidFill>
            </a:endParaRPr>
          </a:p>
          <a:p>
            <a:r>
              <a:rPr lang="en-US" sz="700" dirty="0">
                <a:solidFill>
                  <a:schemeClr val="tx1"/>
                </a:solidFill>
              </a:rPr>
              <a:t>1 Localizer 3 40 15 1.171875\1.171875 MR.1.3.12.2.1107.5.2.43.67026.2017110915514228348456487</a:t>
            </a:r>
          </a:p>
          <a:p>
            <a:r>
              <a:rPr lang="en-US" sz="700" dirty="0">
                <a:solidFill>
                  <a:schemeClr val="tx1"/>
                </a:solidFill>
              </a:rPr>
              <a:t>2 </a:t>
            </a:r>
            <a:r>
              <a:rPr lang="en-US" sz="700" dirty="0" err="1">
                <a:solidFill>
                  <a:schemeClr val="tx1"/>
                </a:solidFill>
              </a:rPr>
              <a:t>AAHScout</a:t>
            </a:r>
            <a:r>
              <a:rPr lang="en-US" sz="700" dirty="0">
                <a:solidFill>
                  <a:schemeClr val="tx1"/>
                </a:solidFill>
              </a:rPr>
              <a:t> 1.37 3.15 8 1.625\1.625 ROW 540 MR.1.3.12.2.1107.5.2.43.67026.2017110915520120516357516</a:t>
            </a:r>
          </a:p>
          <a:p>
            <a:r>
              <a:rPr lang="en-US" sz="700" dirty="0">
                <a:solidFill>
                  <a:schemeClr val="tx1"/>
                </a:solidFill>
              </a:rPr>
              <a:t>3 </a:t>
            </a:r>
            <a:r>
              <a:rPr lang="en-US" sz="700" dirty="0" err="1">
                <a:solidFill>
                  <a:schemeClr val="tx1"/>
                </a:solidFill>
              </a:rPr>
              <a:t>AAHScout_MPR_sag</a:t>
            </a:r>
            <a:r>
              <a:rPr lang="en-US" sz="700" dirty="0">
                <a:solidFill>
                  <a:schemeClr val="tx1"/>
                </a:solidFill>
              </a:rPr>
              <a:t> 1.37 3.15 8 1.60000002384\1.60000002384 unknown 540 MR.1.3.12.2.1107.5.2.43.67026.2017110915520123687057660</a:t>
            </a:r>
          </a:p>
          <a:p>
            <a:r>
              <a:rPr lang="en-US" sz="700" dirty="0">
                <a:solidFill>
                  <a:schemeClr val="tx1"/>
                </a:solidFill>
              </a:rPr>
              <a:t>4 </a:t>
            </a:r>
            <a:r>
              <a:rPr lang="en-US" sz="700" dirty="0" err="1">
                <a:solidFill>
                  <a:schemeClr val="tx1"/>
                </a:solidFill>
              </a:rPr>
              <a:t>AAHScout_MPR_cor</a:t>
            </a:r>
            <a:r>
              <a:rPr lang="en-US" sz="700" dirty="0">
                <a:solidFill>
                  <a:schemeClr val="tx1"/>
                </a:solidFill>
              </a:rPr>
              <a:t> 1.37 3.15 8 1.60000002384\1.60000002384 unknown 540 MR.1.3.12.2.1107.5.2.43.67026.2017110915520123821357667</a:t>
            </a:r>
          </a:p>
          <a:p>
            <a:r>
              <a:rPr lang="en-US" sz="700" dirty="0">
                <a:solidFill>
                  <a:schemeClr val="tx1"/>
                </a:solidFill>
              </a:rPr>
              <a:t>5 </a:t>
            </a:r>
            <a:r>
              <a:rPr lang="en-US" sz="700" dirty="0" err="1">
                <a:solidFill>
                  <a:schemeClr val="tx1"/>
                </a:solidFill>
              </a:rPr>
              <a:t>AAHScout_MPR_tra</a:t>
            </a:r>
            <a:r>
              <a:rPr lang="en-US" sz="700" dirty="0">
                <a:solidFill>
                  <a:schemeClr val="tx1"/>
                </a:solidFill>
              </a:rPr>
              <a:t> 1.37 3.15 8 1.60000002384\1.60000002384 unknown 540 MR.1.3.12.2.1107.5.2.43.67026.2017110915520123877057670</a:t>
            </a:r>
          </a:p>
          <a:p>
            <a:r>
              <a:rPr lang="en-US" sz="700" dirty="0">
                <a:solidFill>
                  <a:schemeClr val="tx1"/>
                </a:solidFill>
              </a:rPr>
              <a:t>6 </a:t>
            </a:r>
            <a:r>
              <a:rPr lang="en-US" sz="700" dirty="0" err="1">
                <a:solidFill>
                  <a:schemeClr val="tx1"/>
                </a:solidFill>
              </a:rPr>
              <a:t>Localizer_aligned</a:t>
            </a:r>
            <a:r>
              <a:rPr lang="en-US" sz="700" dirty="0">
                <a:solidFill>
                  <a:schemeClr val="tx1"/>
                </a:solidFill>
              </a:rPr>
              <a:t> 3 104 15 1.171875\1.171875 ROW 260 MR.1.3.12.2.1107.5.2.43.67026.2017110915522716700857682</a:t>
            </a:r>
          </a:p>
          <a:p>
            <a:r>
              <a:rPr lang="en-US" sz="700" dirty="0">
                <a:solidFill>
                  <a:schemeClr val="tx1"/>
                </a:solidFill>
              </a:rPr>
              <a:t>7 T1w_setter 4.6 9.9 2 unknown ROW 5210 MR.1.3.12.2.1107.5.2.43.67026.201711091554416141157795</a:t>
            </a:r>
          </a:p>
          <a:p>
            <a:r>
              <a:rPr lang="en-US" sz="700" dirty="0">
                <a:solidFill>
                  <a:schemeClr val="tx1"/>
                </a:solidFill>
              </a:rPr>
              <a:t>8 T1w_setter 4.6 9.9 7 unknown ROW 650 MR.1.3.12.2.1107.5.2.43.67026.2017110916004795330874762</a:t>
            </a:r>
          </a:p>
          <a:p>
            <a:r>
              <a:rPr lang="en-US" sz="700" dirty="0">
                <a:solidFill>
                  <a:schemeClr val="tx1"/>
                </a:solidFill>
              </a:rPr>
              <a:t>9 T1w_MPR_vNav_4e 3.55 2530 7 unknown ROW 650 MR.1.3.12.2.1107.5.2.43.67026.2017110916021229775680242</a:t>
            </a:r>
          </a:p>
          <a:p>
            <a:r>
              <a:rPr lang="en-US" sz="700" dirty="0">
                <a:solidFill>
                  <a:schemeClr val="tx1"/>
                </a:solidFill>
              </a:rPr>
              <a:t>10 T1w_MPR_vNav_4e 7.27 2530 7 unknown ROW 650 MR.1.3.12.2.1107.5.2.43.67026.2017110916020532284777889</a:t>
            </a:r>
          </a:p>
          <a:p>
            <a:r>
              <a:rPr lang="en-US" sz="700" dirty="0">
                <a:solidFill>
                  <a:schemeClr val="tx1"/>
                </a:solidFill>
              </a:rPr>
              <a:t>11 T1w_MPR_vNav_4e 3.55 2530 7 unknown ROW 650 MR.1.3.12.2.1107.5.2.43.67026.2017110916021487561780704</a:t>
            </a:r>
          </a:p>
          <a:p>
            <a:r>
              <a:rPr lang="en-US" sz="700" dirty="0">
                <a:solidFill>
                  <a:schemeClr val="tx1"/>
                </a:solidFill>
              </a:rPr>
              <a:t>12 T1w_MPR_vNav_4eRMS 1.69 2530 7 unknown ROW 650 MR.1.3.12.2.1107.5.2.43.67026.2017110916021957542181407</a:t>
            </a:r>
          </a:p>
          <a:p>
            <a:r>
              <a:rPr lang="en-US" sz="800" dirty="0">
                <a:solidFill>
                  <a:schemeClr val="tx1"/>
                </a:solidFill>
              </a:rPr>
              <a:t>13 </a:t>
            </a:r>
            <a:r>
              <a:rPr lang="en-US" sz="800" dirty="0">
                <a:solidFill>
                  <a:srgbClr val="FF0000"/>
                </a:solidFill>
              </a:rPr>
              <a:t>T1w_MPR_vNav_4eRMS </a:t>
            </a:r>
            <a:r>
              <a:rPr lang="en-US" sz="800" dirty="0">
                <a:solidFill>
                  <a:schemeClr val="tx1"/>
                </a:solidFill>
              </a:rPr>
              <a:t>1.69 2530 7 unknown ROW 650 </a:t>
            </a:r>
            <a:r>
              <a:rPr lang="en-US" sz="800" dirty="0">
                <a:solidFill>
                  <a:srgbClr val="FF0000"/>
                </a:solidFill>
              </a:rPr>
              <a:t>MR.1.3.12.2.1107.5.2.43.67026.2017110916020777318078761</a:t>
            </a:r>
          </a:p>
        </p:txBody>
      </p:sp>
      <p:sp>
        <p:nvSpPr>
          <p:cNvPr id="7" name="TextBox 6">
            <a:extLst>
              <a:ext uri="{FF2B5EF4-FFF2-40B4-BE49-F238E27FC236}">
                <a16:creationId xmlns:a16="http://schemas.microsoft.com/office/drawing/2014/main" id="{70ED76A2-AB87-4715-919C-0ABD09EEA23D}"/>
              </a:ext>
            </a:extLst>
          </p:cNvPr>
          <p:cNvSpPr txBox="1"/>
          <p:nvPr/>
        </p:nvSpPr>
        <p:spPr>
          <a:xfrm>
            <a:off x="3951595" y="4630070"/>
            <a:ext cx="3717309" cy="1938992"/>
          </a:xfrm>
          <a:prstGeom prst="rect">
            <a:avLst/>
          </a:prstGeom>
          <a:noFill/>
        </p:spPr>
        <p:txBody>
          <a:bodyPr wrap="square" rtlCol="0">
            <a:spAutoFit/>
          </a:bodyPr>
          <a:lstStyle/>
          <a:p>
            <a:r>
              <a:rPr lang="en-US" dirty="0">
                <a:solidFill>
                  <a:schemeClr val="tx1"/>
                </a:solidFill>
              </a:rPr>
              <a:t>A single DICOM file that belongs to the MPRAGE series (there might be several hundred; you only need one).</a:t>
            </a:r>
          </a:p>
        </p:txBody>
      </p:sp>
      <p:cxnSp>
        <p:nvCxnSpPr>
          <p:cNvPr id="9" name="Straight Arrow Connector 8">
            <a:extLst>
              <a:ext uri="{FF2B5EF4-FFF2-40B4-BE49-F238E27FC236}">
                <a16:creationId xmlns:a16="http://schemas.microsoft.com/office/drawing/2014/main" id="{F896CA50-9567-4AC3-87A3-441E999DA349}"/>
              </a:ext>
            </a:extLst>
          </p:cNvPr>
          <p:cNvCxnSpPr>
            <a:cxnSpLocks/>
            <a:stCxn id="7" idx="0"/>
          </p:cNvCxnSpPr>
          <p:nvPr/>
        </p:nvCxnSpPr>
        <p:spPr>
          <a:xfrm flipV="1">
            <a:off x="5810250" y="3762814"/>
            <a:ext cx="819150" cy="867256"/>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1" name="Text Box 3">
            <a:extLst>
              <a:ext uri="{FF2B5EF4-FFF2-40B4-BE49-F238E27FC236}">
                <a16:creationId xmlns:a16="http://schemas.microsoft.com/office/drawing/2014/main" id="{4FB1EFF3-A6AF-4ECD-AAD4-4782BC9987B4}"/>
              </a:ext>
            </a:extLst>
          </p:cNvPr>
          <p:cNvSpPr txBox="1">
            <a:spLocks noChangeArrowheads="1"/>
          </p:cNvSpPr>
          <p:nvPr/>
        </p:nvSpPr>
        <p:spPr bwMode="auto">
          <a:xfrm>
            <a:off x="457200" y="-152400"/>
            <a:ext cx="8610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r>
              <a:rPr lang="en-US" sz="3200" dirty="0">
                <a:solidFill>
                  <a:schemeClr val="tx1"/>
                </a:solidFill>
              </a:rPr>
              <a:t>Finding </a:t>
            </a:r>
            <a:r>
              <a:rPr lang="en-US" sz="3200" dirty="0" err="1">
                <a:solidFill>
                  <a:schemeClr val="tx1"/>
                </a:solidFill>
              </a:rPr>
              <a:t>file.dcm</a:t>
            </a:r>
            <a:r>
              <a:rPr lang="en-US" sz="3200" dirty="0">
                <a:solidFill>
                  <a:schemeClr val="tx1"/>
                </a:solidFill>
              </a:rPr>
              <a:t> is sometimes the hardest part …</a:t>
            </a:r>
          </a:p>
        </p:txBody>
      </p:sp>
      <p:sp>
        <p:nvSpPr>
          <p:cNvPr id="4" name="Text Box 2">
            <a:extLst>
              <a:ext uri="{FF2B5EF4-FFF2-40B4-BE49-F238E27FC236}">
                <a16:creationId xmlns:a16="http://schemas.microsoft.com/office/drawing/2014/main" id="{3E8D5748-5656-7913-527A-25E5F0E730A1}"/>
              </a:ext>
            </a:extLst>
          </p:cNvPr>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FDE4D8B-4171-42D2-A734-372E611F0DE3}" type="slidenum">
              <a:rPr lang="en-US" altLang="en-US" sz="1400">
                <a:solidFill>
                  <a:schemeClr val="tx1"/>
                </a:solidFill>
              </a:rPr>
              <a:pPr algn="r" eaLnBrk="1" hangingPunct="1">
                <a:buClrTx/>
                <a:buFontTx/>
                <a:buNone/>
              </a:pPr>
              <a:t>8</a:t>
            </a:fld>
            <a:endParaRPr lang="en-US" altLang="en-US" sz="1400" dirty="0">
              <a:solidFill>
                <a:schemeClr val="tx1"/>
              </a:solidFill>
            </a:endParaRPr>
          </a:p>
        </p:txBody>
      </p:sp>
    </p:spTree>
    <p:extLst>
      <p:ext uri="{BB962C8B-B14F-4D97-AF65-F5344CB8AC3E}">
        <p14:creationId xmlns:p14="http://schemas.microsoft.com/office/powerpoint/2010/main" val="259119807"/>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4"/>
          <p:cNvSpPr>
            <a:spLocks noChangeArrowheads="1"/>
          </p:cNvSpPr>
          <p:nvPr/>
        </p:nvSpPr>
        <p:spPr bwMode="auto">
          <a:xfrm>
            <a:off x="257601" y="5173072"/>
            <a:ext cx="8628797" cy="833178"/>
          </a:xfrm>
          <a:prstGeom prst="rect">
            <a:avLst/>
          </a:prstGeom>
          <a:noFill/>
          <a:ln w="936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a:solidFill>
                  <a:srgbClr val="000000"/>
                </a:solidFill>
              </a:rPr>
              <a:t>recon-all –</a:t>
            </a:r>
            <a:r>
              <a:rPr lang="en-US" altLang="en-US" dirty="0" err="1">
                <a:solidFill>
                  <a:srgbClr val="000000"/>
                </a:solidFill>
              </a:rPr>
              <a:t>i</a:t>
            </a:r>
            <a:r>
              <a:rPr lang="en-US" altLang="en-US" dirty="0">
                <a:solidFill>
                  <a:srgbClr val="000000"/>
                </a:solidFill>
              </a:rPr>
              <a:t>  </a:t>
            </a:r>
            <a:r>
              <a:rPr lang="en-US" altLang="en-US" sz="2000" dirty="0">
                <a:solidFill>
                  <a:srgbClr val="FF0000"/>
                </a:solidFill>
              </a:rPr>
              <a:t>MR.1.3.12.2.1107.5.2.43.67026.2017110916020777318078761</a:t>
            </a:r>
            <a:endParaRPr lang="en-US" altLang="en-US" sz="1600" dirty="0">
              <a:solidFill>
                <a:srgbClr val="FF0000"/>
              </a:solidFill>
            </a:endParaRPr>
          </a:p>
          <a:p>
            <a:pPr eaLnBrk="1" hangingPunct="1">
              <a:buClrTx/>
              <a:buFontTx/>
              <a:buNone/>
            </a:pPr>
            <a:r>
              <a:rPr lang="en-US" altLang="en-US" dirty="0">
                <a:solidFill>
                  <a:srgbClr val="000000"/>
                </a:solidFill>
              </a:rPr>
              <a:t>    –subject  </a:t>
            </a:r>
            <a:r>
              <a:rPr lang="en-US" altLang="en-US" dirty="0" err="1">
                <a:solidFill>
                  <a:srgbClr val="000000"/>
                </a:solidFill>
              </a:rPr>
              <a:t>bert</a:t>
            </a:r>
            <a:r>
              <a:rPr lang="en-US" altLang="en-US" dirty="0">
                <a:solidFill>
                  <a:srgbClr val="000000"/>
                </a:solidFill>
              </a:rPr>
              <a:t>    –all</a:t>
            </a:r>
          </a:p>
        </p:txBody>
      </p:sp>
      <p:sp>
        <p:nvSpPr>
          <p:cNvPr id="2" name="Rectangle 1">
            <a:extLst>
              <a:ext uri="{FF2B5EF4-FFF2-40B4-BE49-F238E27FC236}">
                <a16:creationId xmlns:a16="http://schemas.microsoft.com/office/drawing/2014/main" id="{ED8381A6-B6A3-4585-AC16-A4053DFFDB85}"/>
              </a:ext>
            </a:extLst>
          </p:cNvPr>
          <p:cNvSpPr/>
          <p:nvPr/>
        </p:nvSpPr>
        <p:spPr>
          <a:xfrm>
            <a:off x="3951595" y="1197690"/>
            <a:ext cx="4437797" cy="830997"/>
          </a:xfrm>
          <a:prstGeom prst="rect">
            <a:avLst/>
          </a:prstGeom>
        </p:spPr>
        <p:txBody>
          <a:bodyPr wrap="square">
            <a:spAutoFit/>
          </a:bodyPr>
          <a:lstStyle/>
          <a:p>
            <a:r>
              <a:rPr lang="en-US" dirty="0">
                <a:solidFill>
                  <a:schemeClr val="tx1"/>
                </a:solidFill>
              </a:rPr>
              <a:t>Use </a:t>
            </a:r>
            <a:r>
              <a:rPr lang="en-US" dirty="0" err="1">
                <a:solidFill>
                  <a:schemeClr val="tx1"/>
                </a:solidFill>
              </a:rPr>
              <a:t>dcmunpack</a:t>
            </a:r>
            <a:r>
              <a:rPr lang="en-US" dirty="0">
                <a:solidFill>
                  <a:schemeClr val="tx1"/>
                </a:solidFill>
              </a:rPr>
              <a:t>, </a:t>
            </a:r>
            <a:r>
              <a:rPr lang="en-US" dirty="0" err="1">
                <a:solidFill>
                  <a:schemeClr val="tx1"/>
                </a:solidFill>
              </a:rPr>
              <a:t>eg</a:t>
            </a:r>
            <a:r>
              <a:rPr lang="en-US" dirty="0">
                <a:solidFill>
                  <a:schemeClr val="tx1"/>
                </a:solidFill>
              </a:rPr>
              <a:t>,</a:t>
            </a:r>
          </a:p>
          <a:p>
            <a:r>
              <a:rPr lang="en-US" dirty="0">
                <a:solidFill>
                  <a:schemeClr val="tx1"/>
                </a:solidFill>
              </a:rPr>
              <a:t> </a:t>
            </a:r>
            <a:r>
              <a:rPr lang="en-US" dirty="0" err="1">
                <a:solidFill>
                  <a:schemeClr val="tx1"/>
                </a:solidFill>
              </a:rPr>
              <a:t>dcmunpack</a:t>
            </a:r>
            <a:r>
              <a:rPr lang="en-US" dirty="0">
                <a:solidFill>
                  <a:schemeClr val="tx1"/>
                </a:solidFill>
              </a:rPr>
              <a:t> –</a:t>
            </a:r>
            <a:r>
              <a:rPr lang="en-US" dirty="0" err="1">
                <a:solidFill>
                  <a:schemeClr val="tx1"/>
                </a:solidFill>
              </a:rPr>
              <a:t>src</a:t>
            </a:r>
            <a:r>
              <a:rPr lang="en-US" dirty="0">
                <a:solidFill>
                  <a:schemeClr val="tx1"/>
                </a:solidFill>
              </a:rPr>
              <a:t> /path/to/</a:t>
            </a:r>
            <a:r>
              <a:rPr lang="en-US" dirty="0" err="1">
                <a:solidFill>
                  <a:schemeClr val="tx1"/>
                </a:solidFill>
              </a:rPr>
              <a:t>dicoms</a:t>
            </a:r>
            <a:endParaRPr lang="en-US" dirty="0">
              <a:solidFill>
                <a:schemeClr val="tx1"/>
              </a:solidFill>
            </a:endParaRPr>
          </a:p>
        </p:txBody>
      </p:sp>
      <p:sp>
        <p:nvSpPr>
          <p:cNvPr id="3" name="Rectangle 2">
            <a:extLst>
              <a:ext uri="{FF2B5EF4-FFF2-40B4-BE49-F238E27FC236}">
                <a16:creationId xmlns:a16="http://schemas.microsoft.com/office/drawing/2014/main" id="{7F7CDD73-B06C-4C25-B319-ECD8B695CD78}"/>
              </a:ext>
            </a:extLst>
          </p:cNvPr>
          <p:cNvSpPr/>
          <p:nvPr/>
        </p:nvSpPr>
        <p:spPr>
          <a:xfrm>
            <a:off x="220638" y="1239491"/>
            <a:ext cx="4114800" cy="3770263"/>
          </a:xfrm>
          <a:prstGeom prst="rect">
            <a:avLst/>
          </a:prstGeom>
        </p:spPr>
        <p:txBody>
          <a:bodyPr wrap="square">
            <a:spAutoFit/>
          </a:bodyPr>
          <a:lstStyle/>
          <a:p>
            <a:r>
              <a:rPr lang="en-US" sz="1600" dirty="0">
                <a:solidFill>
                  <a:schemeClr val="tx1"/>
                </a:solidFill>
              </a:rPr>
              <a:t>DICOM files as they might look when they come off the scanner (thousands of them)</a:t>
            </a:r>
          </a:p>
          <a:p>
            <a:r>
              <a:rPr lang="en-US" sz="900" dirty="0">
                <a:solidFill>
                  <a:schemeClr val="tx1"/>
                </a:solidFill>
              </a:rPr>
              <a:t>MR.1.3.12.2.1107.5.2.43.67026.201711091646082874533087   MR.1.3.12.2.1107.5.2.43.67026.2017110917191282573911820</a:t>
            </a:r>
          </a:p>
          <a:p>
            <a:r>
              <a:rPr lang="en-US" sz="900" dirty="0">
                <a:solidFill>
                  <a:schemeClr val="tx1"/>
                </a:solidFill>
              </a:rPr>
              <a:t>MR.1.3.12.2.1107.5.2.43.67026.2017110916460829881533294  MR.1.3.12.2.1107.5.2.43.67026.201711091719169256012022</a:t>
            </a:r>
          </a:p>
          <a:p>
            <a:r>
              <a:rPr lang="en-US" sz="900" dirty="0">
                <a:solidFill>
                  <a:schemeClr val="tx1"/>
                </a:solidFill>
              </a:rPr>
              <a:t>MR.1.3.12.2.1107.5.2.43.67026.2017110916460830223533295  MR.1.3.12.2.1107.5.2.43.67026.2017110917191928591512224</a:t>
            </a:r>
          </a:p>
          <a:p>
            <a:r>
              <a:rPr lang="en-US" sz="900" dirty="0">
                <a:solidFill>
                  <a:schemeClr val="tx1"/>
                </a:solidFill>
              </a:rPr>
              <a:t>MR.1.3.12.2.1107.5.2.43.67026.2017110916460830251133297  MR.1.3.12.2.1107.5.2.43.67026.2017110917192251641412426</a:t>
            </a:r>
          </a:p>
          <a:p>
            <a:r>
              <a:rPr lang="en-US" sz="900" dirty="0">
                <a:solidFill>
                  <a:schemeClr val="tx1"/>
                </a:solidFill>
              </a:rPr>
              <a:t>MR.1.3.12.2.1107.5.2.43.67026.2017110916460830839833301  MR.1.3.12.2.1107.5.2.43.67026.2017110917192596977912636</a:t>
            </a:r>
          </a:p>
          <a:p>
            <a:r>
              <a:rPr lang="en-US" sz="900" dirty="0">
                <a:solidFill>
                  <a:schemeClr val="tx1"/>
                </a:solidFill>
              </a:rPr>
              <a:t>MR.1.3.12.2.1107.5.2.43.67026.201711091646083115933088   MR.1.3.12.2.1107.5.2.43.67026.201711091719291307712830</a:t>
            </a:r>
          </a:p>
          <a:p>
            <a:r>
              <a:rPr lang="en-US" sz="900" dirty="0">
                <a:solidFill>
                  <a:schemeClr val="tx1"/>
                </a:solidFill>
              </a:rPr>
              <a:t>MR.1.3.12.2.1107.5.2.43.67026.2017110916460831838233312  MR.1.3.12.2.1107.5.2.43.67026.2017110917193220348113032</a:t>
            </a:r>
          </a:p>
          <a:p>
            <a:r>
              <a:rPr lang="en-US" sz="900" dirty="0">
                <a:solidFill>
                  <a:schemeClr val="tx1"/>
                </a:solidFill>
              </a:rPr>
              <a:t>MR.1.3.12.2.1107.5.2.43.67026.2017110916460831854033313  MR.1.3.12.2.1107.5.2.43.67026.2017110917193543755013234</a:t>
            </a:r>
          </a:p>
          <a:p>
            <a:r>
              <a:rPr lang="en-US" sz="900" dirty="0">
                <a:solidFill>
                  <a:schemeClr val="tx1"/>
                </a:solidFill>
              </a:rPr>
              <a:t>MR.1.3.12.2.1107.5.2.43.67026.2017110916460831890833314  MR.1.3.12.2.1107.5.2.43.67026.2017110917193866363913436</a:t>
            </a:r>
          </a:p>
          <a:p>
            <a:r>
              <a:rPr lang="en-US" sz="900" dirty="0">
                <a:solidFill>
                  <a:schemeClr val="tx1"/>
                </a:solidFill>
              </a:rPr>
              <a:t>MR.1.3.12.2.1107.5.2.43.67026.2017110916460831999633315  MR.1.3.12.2.1107.5.2.43.67026.2017110917194188432513634</a:t>
            </a:r>
          </a:p>
          <a:p>
            <a:r>
              <a:rPr lang="en-US" sz="900" dirty="0">
                <a:solidFill>
                  <a:schemeClr val="tx1"/>
                </a:solidFill>
              </a:rPr>
              <a:t>MR.1.3.12.2.1107.5.2.43.67026.2017110916460832005833316  MR.1.3.12.2.1107.5.2.43.67026.2017110917194189797813639</a:t>
            </a:r>
          </a:p>
          <a:p>
            <a:r>
              <a:rPr lang="en-US" sz="900" dirty="0">
                <a:solidFill>
                  <a:srgbClr val="FF0000"/>
                </a:solidFill>
              </a:rPr>
              <a:t>MR.1.3.12.2.1107.5.2.43.67026.2017110916020777318078761</a:t>
            </a:r>
          </a:p>
        </p:txBody>
      </p:sp>
      <p:sp>
        <p:nvSpPr>
          <p:cNvPr id="5" name="Rectangle 4">
            <a:extLst>
              <a:ext uri="{FF2B5EF4-FFF2-40B4-BE49-F238E27FC236}">
                <a16:creationId xmlns:a16="http://schemas.microsoft.com/office/drawing/2014/main" id="{4449F64A-A140-4453-B0A8-B69E90C420DE}"/>
              </a:ext>
            </a:extLst>
          </p:cNvPr>
          <p:cNvSpPr/>
          <p:nvPr/>
        </p:nvSpPr>
        <p:spPr>
          <a:xfrm>
            <a:off x="3521691" y="2026296"/>
            <a:ext cx="5439202" cy="1738938"/>
          </a:xfrm>
          <a:prstGeom prst="rect">
            <a:avLst/>
          </a:prstGeom>
        </p:spPr>
        <p:txBody>
          <a:bodyPr wrap="square">
            <a:spAutoFit/>
          </a:bodyPr>
          <a:lstStyle/>
          <a:p>
            <a:r>
              <a:rPr lang="en-US" sz="1600" dirty="0">
                <a:solidFill>
                  <a:schemeClr val="tx1"/>
                </a:solidFill>
              </a:rPr>
              <a:t>Example output of </a:t>
            </a:r>
            <a:r>
              <a:rPr lang="en-US" sz="1600" dirty="0" err="1">
                <a:solidFill>
                  <a:schemeClr val="tx1"/>
                </a:solidFill>
              </a:rPr>
              <a:t>dcmunpack</a:t>
            </a:r>
            <a:endParaRPr lang="en-US" sz="1600" dirty="0">
              <a:solidFill>
                <a:schemeClr val="tx1"/>
              </a:solidFill>
            </a:endParaRPr>
          </a:p>
          <a:p>
            <a:r>
              <a:rPr lang="en-US" sz="700" dirty="0">
                <a:solidFill>
                  <a:schemeClr val="tx1"/>
                </a:solidFill>
              </a:rPr>
              <a:t>1 Localizer 3 40 15 1.171875\1.171875 MR.1.3.12.2.1107.5.2.43.67026.2017110915514228348456487</a:t>
            </a:r>
          </a:p>
          <a:p>
            <a:r>
              <a:rPr lang="en-US" sz="700" dirty="0">
                <a:solidFill>
                  <a:schemeClr val="tx1"/>
                </a:solidFill>
              </a:rPr>
              <a:t>2 </a:t>
            </a:r>
            <a:r>
              <a:rPr lang="en-US" sz="700" dirty="0" err="1">
                <a:solidFill>
                  <a:schemeClr val="tx1"/>
                </a:solidFill>
              </a:rPr>
              <a:t>AAHScout</a:t>
            </a:r>
            <a:r>
              <a:rPr lang="en-US" sz="700" dirty="0">
                <a:solidFill>
                  <a:schemeClr val="tx1"/>
                </a:solidFill>
              </a:rPr>
              <a:t> 1.37 3.15 8 1.625\1.625 ROW 540 MR.1.3.12.2.1107.5.2.43.67026.2017110915520120516357516</a:t>
            </a:r>
          </a:p>
          <a:p>
            <a:r>
              <a:rPr lang="en-US" sz="700" dirty="0">
                <a:solidFill>
                  <a:schemeClr val="tx1"/>
                </a:solidFill>
              </a:rPr>
              <a:t>3 </a:t>
            </a:r>
            <a:r>
              <a:rPr lang="en-US" sz="700" dirty="0" err="1">
                <a:solidFill>
                  <a:schemeClr val="tx1"/>
                </a:solidFill>
              </a:rPr>
              <a:t>AAHScout_MPR_sag</a:t>
            </a:r>
            <a:r>
              <a:rPr lang="en-US" sz="700" dirty="0">
                <a:solidFill>
                  <a:schemeClr val="tx1"/>
                </a:solidFill>
              </a:rPr>
              <a:t> 1.37 3.15 8 1.60000002384\1.60000002384 unknown 540 MR.1.3.12.2.1107.5.2.43.67026.2017110915520123687057660</a:t>
            </a:r>
          </a:p>
          <a:p>
            <a:r>
              <a:rPr lang="en-US" sz="700" dirty="0">
                <a:solidFill>
                  <a:schemeClr val="tx1"/>
                </a:solidFill>
              </a:rPr>
              <a:t>4 </a:t>
            </a:r>
            <a:r>
              <a:rPr lang="en-US" sz="700" dirty="0" err="1">
                <a:solidFill>
                  <a:schemeClr val="tx1"/>
                </a:solidFill>
              </a:rPr>
              <a:t>AAHScout_MPR_cor</a:t>
            </a:r>
            <a:r>
              <a:rPr lang="en-US" sz="700" dirty="0">
                <a:solidFill>
                  <a:schemeClr val="tx1"/>
                </a:solidFill>
              </a:rPr>
              <a:t> 1.37 3.15 8 1.60000002384\1.60000002384 unknown 540 MR.1.3.12.2.1107.5.2.43.67026.2017110915520123821357667</a:t>
            </a:r>
          </a:p>
          <a:p>
            <a:r>
              <a:rPr lang="en-US" sz="700" dirty="0">
                <a:solidFill>
                  <a:schemeClr val="tx1"/>
                </a:solidFill>
              </a:rPr>
              <a:t>5 </a:t>
            </a:r>
            <a:r>
              <a:rPr lang="en-US" sz="700" dirty="0" err="1">
                <a:solidFill>
                  <a:schemeClr val="tx1"/>
                </a:solidFill>
              </a:rPr>
              <a:t>AAHScout_MPR_tra</a:t>
            </a:r>
            <a:r>
              <a:rPr lang="en-US" sz="700" dirty="0">
                <a:solidFill>
                  <a:schemeClr val="tx1"/>
                </a:solidFill>
              </a:rPr>
              <a:t> 1.37 3.15 8 1.60000002384\1.60000002384 unknown 540 MR.1.3.12.2.1107.5.2.43.67026.2017110915520123877057670</a:t>
            </a:r>
          </a:p>
          <a:p>
            <a:r>
              <a:rPr lang="en-US" sz="700" dirty="0">
                <a:solidFill>
                  <a:schemeClr val="tx1"/>
                </a:solidFill>
              </a:rPr>
              <a:t>6 </a:t>
            </a:r>
            <a:r>
              <a:rPr lang="en-US" sz="700" dirty="0" err="1">
                <a:solidFill>
                  <a:schemeClr val="tx1"/>
                </a:solidFill>
              </a:rPr>
              <a:t>Localizer_aligned</a:t>
            </a:r>
            <a:r>
              <a:rPr lang="en-US" sz="700" dirty="0">
                <a:solidFill>
                  <a:schemeClr val="tx1"/>
                </a:solidFill>
              </a:rPr>
              <a:t> 3 104 15 1.171875\1.171875 ROW 260 MR.1.3.12.2.1107.5.2.43.67026.2017110915522716700857682</a:t>
            </a:r>
          </a:p>
          <a:p>
            <a:r>
              <a:rPr lang="en-US" sz="700" dirty="0">
                <a:solidFill>
                  <a:schemeClr val="tx1"/>
                </a:solidFill>
              </a:rPr>
              <a:t>7 T1w_setter 4.6 9.9 2 unknown ROW 5210 MR.1.3.12.2.1107.5.2.43.67026.201711091554416141157795</a:t>
            </a:r>
          </a:p>
          <a:p>
            <a:r>
              <a:rPr lang="en-US" sz="700" dirty="0">
                <a:solidFill>
                  <a:schemeClr val="tx1"/>
                </a:solidFill>
              </a:rPr>
              <a:t>8 T1w_setter 4.6 9.9 7 unknown ROW 650 MR.1.3.12.2.1107.5.2.43.67026.2017110916004795330874762</a:t>
            </a:r>
          </a:p>
          <a:p>
            <a:r>
              <a:rPr lang="en-US" sz="700" dirty="0">
                <a:solidFill>
                  <a:schemeClr val="tx1"/>
                </a:solidFill>
              </a:rPr>
              <a:t>9 T1w_MPR_vNav_4e 3.55 2530 7 unknown ROW 650 MR.1.3.12.2.1107.5.2.43.67026.2017110916021229775680242</a:t>
            </a:r>
          </a:p>
          <a:p>
            <a:r>
              <a:rPr lang="en-US" sz="700" dirty="0">
                <a:solidFill>
                  <a:schemeClr val="tx1"/>
                </a:solidFill>
              </a:rPr>
              <a:t>10 T1w_MPR_vNav_4e 7.27 2530 7 unknown ROW 650 MR.1.3.12.2.1107.5.2.43.67026.2017110916020532284777889</a:t>
            </a:r>
          </a:p>
          <a:p>
            <a:r>
              <a:rPr lang="en-US" sz="700" dirty="0">
                <a:solidFill>
                  <a:schemeClr val="tx1"/>
                </a:solidFill>
              </a:rPr>
              <a:t>11 T1w_MPR_vNav_4e 3.55 2530 7 unknown ROW 650 MR.1.3.12.2.1107.5.2.43.67026.2017110916021487561780704</a:t>
            </a:r>
          </a:p>
          <a:p>
            <a:r>
              <a:rPr lang="en-US" sz="700" dirty="0">
                <a:solidFill>
                  <a:schemeClr val="tx1"/>
                </a:solidFill>
              </a:rPr>
              <a:t>12 T1w_MPR_vNav_4eRMS 1.69 2530 7 unknown ROW 650 MR.1.3.12.2.1107.5.2.43.67026.2017110916021957542181407</a:t>
            </a:r>
          </a:p>
          <a:p>
            <a:r>
              <a:rPr lang="en-US" sz="800" dirty="0">
                <a:solidFill>
                  <a:schemeClr val="tx1"/>
                </a:solidFill>
              </a:rPr>
              <a:t>13 </a:t>
            </a:r>
            <a:r>
              <a:rPr lang="en-US" sz="800" dirty="0">
                <a:solidFill>
                  <a:srgbClr val="FF0000"/>
                </a:solidFill>
              </a:rPr>
              <a:t>T1w_MPR_vNav_4eRMS </a:t>
            </a:r>
            <a:r>
              <a:rPr lang="en-US" sz="800" dirty="0">
                <a:solidFill>
                  <a:schemeClr val="tx1"/>
                </a:solidFill>
              </a:rPr>
              <a:t>1.69 2530 7 unknown ROW 650 </a:t>
            </a:r>
            <a:r>
              <a:rPr lang="en-US" sz="800" dirty="0">
                <a:solidFill>
                  <a:srgbClr val="FF0000"/>
                </a:solidFill>
              </a:rPr>
              <a:t>MR.1.3.12.2.1107.5.2.43.67026.2017110916020777318078761</a:t>
            </a:r>
          </a:p>
        </p:txBody>
      </p:sp>
      <p:sp>
        <p:nvSpPr>
          <p:cNvPr id="10" name="Rectangle 9">
            <a:extLst>
              <a:ext uri="{FF2B5EF4-FFF2-40B4-BE49-F238E27FC236}">
                <a16:creationId xmlns:a16="http://schemas.microsoft.com/office/drawing/2014/main" id="{A323AD30-FD73-49F4-BC14-AC2F5804DE3B}"/>
              </a:ext>
            </a:extLst>
          </p:cNvPr>
          <p:cNvSpPr/>
          <p:nvPr/>
        </p:nvSpPr>
        <p:spPr>
          <a:xfrm>
            <a:off x="427953" y="6096000"/>
            <a:ext cx="7830893" cy="461665"/>
          </a:xfrm>
          <a:prstGeom prst="rect">
            <a:avLst/>
          </a:prstGeom>
        </p:spPr>
        <p:txBody>
          <a:bodyPr wrap="square">
            <a:spAutoFit/>
          </a:bodyPr>
          <a:lstStyle/>
          <a:p>
            <a:r>
              <a:rPr lang="en-US" dirty="0">
                <a:solidFill>
                  <a:schemeClr val="tx1"/>
                </a:solidFill>
              </a:rPr>
              <a:t>https://surfer.nmr.mgh.harvard.edu/fswiki/FsTutorial/Practice</a:t>
            </a:r>
          </a:p>
        </p:txBody>
      </p:sp>
      <p:cxnSp>
        <p:nvCxnSpPr>
          <p:cNvPr id="9" name="Straight Arrow Connector 8">
            <a:extLst>
              <a:ext uri="{FF2B5EF4-FFF2-40B4-BE49-F238E27FC236}">
                <a16:creationId xmlns:a16="http://schemas.microsoft.com/office/drawing/2014/main" id="{F896CA50-9567-4AC3-87A3-441E999DA349}"/>
              </a:ext>
            </a:extLst>
          </p:cNvPr>
          <p:cNvCxnSpPr>
            <a:cxnSpLocks/>
          </p:cNvCxnSpPr>
          <p:nvPr/>
        </p:nvCxnSpPr>
        <p:spPr>
          <a:xfrm flipH="1">
            <a:off x="6229919" y="3765234"/>
            <a:ext cx="780481" cy="142351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1" name="Text Box 3">
            <a:extLst>
              <a:ext uri="{FF2B5EF4-FFF2-40B4-BE49-F238E27FC236}">
                <a16:creationId xmlns:a16="http://schemas.microsoft.com/office/drawing/2014/main" id="{4FB1EFF3-A6AF-4ECD-AAD4-4782BC9987B4}"/>
              </a:ext>
            </a:extLst>
          </p:cNvPr>
          <p:cNvSpPr txBox="1">
            <a:spLocks noChangeArrowheads="1"/>
          </p:cNvSpPr>
          <p:nvPr/>
        </p:nvSpPr>
        <p:spPr bwMode="auto">
          <a:xfrm>
            <a:off x="457200" y="-152400"/>
            <a:ext cx="8610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r>
              <a:rPr lang="en-US" sz="3200" dirty="0">
                <a:solidFill>
                  <a:schemeClr val="tx1"/>
                </a:solidFill>
              </a:rPr>
              <a:t>Finding </a:t>
            </a:r>
            <a:r>
              <a:rPr lang="en-US" sz="3200" dirty="0" err="1">
                <a:solidFill>
                  <a:schemeClr val="tx1"/>
                </a:solidFill>
              </a:rPr>
              <a:t>file.dcm</a:t>
            </a:r>
            <a:r>
              <a:rPr lang="en-US" sz="3200" dirty="0">
                <a:solidFill>
                  <a:schemeClr val="tx1"/>
                </a:solidFill>
              </a:rPr>
              <a:t> is sometimes the hardest part …</a:t>
            </a:r>
          </a:p>
        </p:txBody>
      </p:sp>
      <p:sp>
        <p:nvSpPr>
          <p:cNvPr id="4" name="Text Box 2">
            <a:extLst>
              <a:ext uri="{FF2B5EF4-FFF2-40B4-BE49-F238E27FC236}">
                <a16:creationId xmlns:a16="http://schemas.microsoft.com/office/drawing/2014/main" id="{9FEA525D-6B08-9EA7-23CB-941037B497F9}"/>
              </a:ext>
            </a:extLst>
          </p:cNvPr>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FDE4D8B-4171-42D2-A734-372E611F0DE3}" type="slidenum">
              <a:rPr lang="en-US" altLang="en-US" sz="1400">
                <a:solidFill>
                  <a:schemeClr val="tx1"/>
                </a:solidFill>
              </a:rPr>
              <a:pPr algn="r" eaLnBrk="1" hangingPunct="1">
                <a:buClrTx/>
                <a:buFontTx/>
                <a:buNone/>
              </a:pPr>
              <a:t>9</a:t>
            </a:fld>
            <a:endParaRPr lang="en-US" altLang="en-US" sz="1400" dirty="0">
              <a:solidFill>
                <a:schemeClr val="tx1"/>
              </a:solidFill>
            </a:endParaRPr>
          </a:p>
        </p:txBody>
      </p:sp>
    </p:spTree>
    <p:extLst>
      <p:ext uri="{BB962C8B-B14F-4D97-AF65-F5344CB8AC3E}">
        <p14:creationId xmlns:p14="http://schemas.microsoft.com/office/powerpoint/2010/main" val="2800654448"/>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Slipstream.thmx</Template>
  <TotalTime>16652</TotalTime>
  <Words>6504</Words>
  <Application>Microsoft Office PowerPoint</Application>
  <PresentationFormat>On-screen Show (4:3)</PresentationFormat>
  <Paragraphs>1091</Paragraphs>
  <Slides>72</Slides>
  <Notes>71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0</vt:i4>
      </vt:variant>
      <vt:variant>
        <vt:lpstr>Slide Titles</vt:lpstr>
      </vt:variant>
      <vt:variant>
        <vt:i4>72</vt:i4>
      </vt:variant>
    </vt:vector>
  </HeadingPairs>
  <TitlesOfParts>
    <vt:vector size="78" baseType="lpstr">
      <vt:lpstr>Arial</vt:lpstr>
      <vt:lpstr>Georgia</vt:lpstr>
      <vt:lpstr>Miriam Fixed</vt:lpstr>
      <vt:lpstr>Times New Roman</vt:lpstr>
      <vt:lpstr>Trebuchet MS</vt:lpstr>
      <vt:lpstr>Slipstream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Pial surf grows from white surf</vt:lpstr>
      <vt:lpstr>PowerPoint Presentation</vt:lpstr>
      <vt:lpstr>Inflation: 2D Surface in 3D Space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to do next</vt:lpstr>
      <vt:lpstr>Getting Answers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Pial surf grows from white surf</vt:lpstr>
      <vt:lpstr>PowerPoint Presentation</vt:lpstr>
      <vt:lpstr>PowerPoint Presentation</vt:lpstr>
      <vt:lpstr>Download &amp; Install</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Surferfest </dc:title>
  <dc:creator>Douglas Greve</dc:creator>
  <cp:lastModifiedBy>Doug G</cp:lastModifiedBy>
  <cp:revision>953</cp:revision>
  <cp:lastPrinted>2015-09-20T21:39:24Z</cp:lastPrinted>
  <dcterms:created xsi:type="dcterms:W3CDTF">2013-11-04T03:57:14Z</dcterms:created>
  <dcterms:modified xsi:type="dcterms:W3CDTF">2022-08-29T22:54:02Z</dcterms:modified>
</cp:coreProperties>
</file>